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42"/>
  </p:notesMasterIdLst>
  <p:sldIdLst>
    <p:sldId id="256" r:id="rId2"/>
    <p:sldId id="275" r:id="rId3"/>
    <p:sldId id="298" r:id="rId4"/>
    <p:sldId id="335" r:id="rId5"/>
    <p:sldId id="336" r:id="rId6"/>
    <p:sldId id="280" r:id="rId7"/>
    <p:sldId id="282" r:id="rId8"/>
    <p:sldId id="312" r:id="rId9"/>
    <p:sldId id="294" r:id="rId10"/>
    <p:sldId id="295" r:id="rId11"/>
    <p:sldId id="296" r:id="rId12"/>
    <p:sldId id="299" r:id="rId13"/>
    <p:sldId id="300" r:id="rId14"/>
    <p:sldId id="308" r:id="rId15"/>
    <p:sldId id="285" r:id="rId16"/>
    <p:sldId id="289" r:id="rId17"/>
    <p:sldId id="304" r:id="rId18"/>
    <p:sldId id="286" r:id="rId19"/>
    <p:sldId id="301" r:id="rId20"/>
    <p:sldId id="302" r:id="rId21"/>
    <p:sldId id="303" r:id="rId22"/>
    <p:sldId id="291" r:id="rId23"/>
    <p:sldId id="290" r:id="rId24"/>
    <p:sldId id="293" r:id="rId25"/>
    <p:sldId id="292" r:id="rId26"/>
    <p:sldId id="317" r:id="rId27"/>
    <p:sldId id="307" r:id="rId28"/>
    <p:sldId id="337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8" r:id="rId4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2" autoAdjust="0"/>
    <p:restoredTop sz="88292" autoAdjust="0"/>
  </p:normalViewPr>
  <p:slideViewPr>
    <p:cSldViewPr>
      <p:cViewPr varScale="1">
        <p:scale>
          <a:sx n="99" d="100"/>
          <a:sy n="99" d="100"/>
        </p:scale>
        <p:origin x="-124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B13E1A-B887-40BD-BE4F-A219C639BDD8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91AB61-A10E-45F0-AA23-BCEFDF4BE253}">
      <dgm:prSet phldrT="[Text]"/>
      <dgm:spPr/>
      <dgm:t>
        <a:bodyPr/>
        <a:lstStyle/>
        <a:p>
          <a:r>
            <a:rPr lang="en-US" dirty="0" smtClean="0"/>
            <a:t>Read </a:t>
          </a:r>
          <a:r>
            <a:rPr lang="en-US" dirty="0" err="1" smtClean="0"/>
            <a:t>Inst</a:t>
          </a:r>
          <a:endParaRPr lang="en-US" dirty="0"/>
        </a:p>
      </dgm:t>
    </dgm:pt>
    <dgm:pt modelId="{3D5C66A9-659A-43AC-B2FE-8133C99147F5}" type="parTrans" cxnId="{7EB1D6A3-64FA-49BE-B730-A1CDF13BD746}">
      <dgm:prSet/>
      <dgm:spPr/>
      <dgm:t>
        <a:bodyPr/>
        <a:lstStyle/>
        <a:p>
          <a:endParaRPr lang="en-US"/>
        </a:p>
      </dgm:t>
    </dgm:pt>
    <dgm:pt modelId="{91E9AB14-09D4-4216-A2D7-424A180A50BC}" type="sibTrans" cxnId="{7EB1D6A3-64FA-49BE-B730-A1CDF13BD746}">
      <dgm:prSet/>
      <dgm:spPr/>
      <dgm:t>
        <a:bodyPr/>
        <a:lstStyle/>
        <a:p>
          <a:endParaRPr lang="en-US"/>
        </a:p>
      </dgm:t>
    </dgm:pt>
    <dgm:pt modelId="{405BEB82-BC4F-4B37-B920-40BF50F068AC}">
      <dgm:prSet phldrT="[Text]"/>
      <dgm:spPr/>
      <dgm:t>
        <a:bodyPr/>
        <a:lstStyle/>
        <a:p>
          <a:r>
            <a:rPr lang="en-US" dirty="0" smtClean="0"/>
            <a:t>Decode </a:t>
          </a:r>
          <a:r>
            <a:rPr lang="en-US" dirty="0" err="1" smtClean="0"/>
            <a:t>Inst</a:t>
          </a:r>
          <a:r>
            <a:rPr lang="en-US" dirty="0" smtClean="0"/>
            <a:t>, pass to control</a:t>
          </a:r>
          <a:endParaRPr lang="en-US" dirty="0"/>
        </a:p>
      </dgm:t>
    </dgm:pt>
    <dgm:pt modelId="{B021107D-5D0C-43CB-BFD3-C6D21DDC500B}" type="parTrans" cxnId="{AFEF8ACE-0CB5-43C8-B00A-FF91124166E1}">
      <dgm:prSet/>
      <dgm:spPr/>
      <dgm:t>
        <a:bodyPr/>
        <a:lstStyle/>
        <a:p>
          <a:endParaRPr lang="en-US"/>
        </a:p>
      </dgm:t>
    </dgm:pt>
    <dgm:pt modelId="{480FA49D-3C60-4FB6-B5DD-CE3152FC4C99}" type="sibTrans" cxnId="{AFEF8ACE-0CB5-43C8-B00A-FF91124166E1}">
      <dgm:prSet/>
      <dgm:spPr/>
      <dgm:t>
        <a:bodyPr/>
        <a:lstStyle/>
        <a:p>
          <a:endParaRPr lang="en-US"/>
        </a:p>
      </dgm:t>
    </dgm:pt>
    <dgm:pt modelId="{34CE4C0F-E62C-4F90-9DC9-67BD7138D976}">
      <dgm:prSet phldrT="[Text]"/>
      <dgm:spPr/>
      <dgm:t>
        <a:bodyPr/>
        <a:lstStyle/>
        <a:p>
          <a:r>
            <a:rPr lang="en-US" dirty="0" smtClean="0"/>
            <a:t>Control sends signals</a:t>
          </a:r>
          <a:endParaRPr lang="en-US" dirty="0"/>
        </a:p>
      </dgm:t>
    </dgm:pt>
    <dgm:pt modelId="{71A5E65B-F1D9-4D74-B839-554AE1735D0E}" type="parTrans" cxnId="{5AC603A0-D0CE-47A5-BD1F-CE7774E57206}">
      <dgm:prSet/>
      <dgm:spPr/>
      <dgm:t>
        <a:bodyPr/>
        <a:lstStyle/>
        <a:p>
          <a:endParaRPr lang="en-US"/>
        </a:p>
      </dgm:t>
    </dgm:pt>
    <dgm:pt modelId="{907D1F1A-C72F-4CC1-93A5-608E9F488E89}" type="sibTrans" cxnId="{5AC603A0-D0CE-47A5-BD1F-CE7774E57206}">
      <dgm:prSet/>
      <dgm:spPr/>
      <dgm:t>
        <a:bodyPr/>
        <a:lstStyle/>
        <a:p>
          <a:endParaRPr lang="en-US"/>
        </a:p>
      </dgm:t>
    </dgm:pt>
    <dgm:pt modelId="{D0027D54-5F69-4BC9-A20C-1EB8803209CA}">
      <dgm:prSet phldrT="[Text]"/>
      <dgm:spPr/>
      <dgm:t>
        <a:bodyPr/>
        <a:lstStyle/>
        <a:p>
          <a:r>
            <a:rPr lang="en-US" dirty="0" smtClean="0"/>
            <a:t>Registers read</a:t>
          </a:r>
          <a:endParaRPr lang="en-US" dirty="0"/>
        </a:p>
      </dgm:t>
    </dgm:pt>
    <dgm:pt modelId="{8298C1AC-7D2C-4C59-A2B4-2B2B9E664F95}" type="parTrans" cxnId="{B8D6EAA0-2DA8-4DF9-9246-25737A94D35E}">
      <dgm:prSet/>
      <dgm:spPr/>
      <dgm:t>
        <a:bodyPr/>
        <a:lstStyle/>
        <a:p>
          <a:endParaRPr lang="en-US"/>
        </a:p>
      </dgm:t>
    </dgm:pt>
    <dgm:pt modelId="{A089039B-61FD-473D-9E36-46FFBC995128}" type="sibTrans" cxnId="{B8D6EAA0-2DA8-4DF9-9246-25737A94D35E}">
      <dgm:prSet/>
      <dgm:spPr/>
      <dgm:t>
        <a:bodyPr/>
        <a:lstStyle/>
        <a:p>
          <a:endParaRPr lang="en-US"/>
        </a:p>
      </dgm:t>
    </dgm:pt>
    <dgm:pt modelId="{BF51EBFF-0DE7-4B26-9738-41013B3A1C4B}">
      <dgm:prSet phldrT="[Text]"/>
      <dgm:spPr/>
      <dgm:t>
        <a:bodyPr/>
        <a:lstStyle/>
        <a:p>
          <a:r>
            <a:rPr lang="en-US" dirty="0" smtClean="0"/>
            <a:t>Use ALU/Jump</a:t>
          </a:r>
          <a:endParaRPr lang="en-US" dirty="0"/>
        </a:p>
      </dgm:t>
    </dgm:pt>
    <dgm:pt modelId="{CE576891-975B-4B8A-9D8C-528012D857AA}" type="parTrans" cxnId="{13AE05BE-FBF6-4674-B62B-1D763AB0284F}">
      <dgm:prSet/>
      <dgm:spPr/>
      <dgm:t>
        <a:bodyPr/>
        <a:lstStyle/>
        <a:p>
          <a:endParaRPr lang="en-US"/>
        </a:p>
      </dgm:t>
    </dgm:pt>
    <dgm:pt modelId="{5500F1EA-E911-431F-B90D-B59947C2DBB2}" type="sibTrans" cxnId="{13AE05BE-FBF6-4674-B62B-1D763AB0284F}">
      <dgm:prSet/>
      <dgm:spPr/>
      <dgm:t>
        <a:bodyPr/>
        <a:lstStyle/>
        <a:p>
          <a:endParaRPr lang="en-US"/>
        </a:p>
      </dgm:t>
    </dgm:pt>
    <dgm:pt modelId="{2A9924F4-31FC-4089-814A-FFB62200526E}">
      <dgm:prSet phldrT="[Text]"/>
      <dgm:spPr/>
      <dgm:t>
        <a:bodyPr/>
        <a:lstStyle/>
        <a:p>
          <a:r>
            <a:rPr lang="en-US" dirty="0" smtClean="0"/>
            <a:t>Memory read</a:t>
          </a:r>
          <a:endParaRPr lang="en-US" dirty="0"/>
        </a:p>
      </dgm:t>
    </dgm:pt>
    <dgm:pt modelId="{4797291B-5411-4181-A802-8D4D1291D5A7}" type="parTrans" cxnId="{B1E17D6E-EF64-4EF9-A0E6-DC2B4C43A529}">
      <dgm:prSet/>
      <dgm:spPr/>
      <dgm:t>
        <a:bodyPr/>
        <a:lstStyle/>
        <a:p>
          <a:endParaRPr lang="en-US"/>
        </a:p>
      </dgm:t>
    </dgm:pt>
    <dgm:pt modelId="{D1453E3C-FC9E-431E-AC2A-245A4687B7F5}" type="sibTrans" cxnId="{B1E17D6E-EF64-4EF9-A0E6-DC2B4C43A529}">
      <dgm:prSet/>
      <dgm:spPr/>
      <dgm:t>
        <a:bodyPr/>
        <a:lstStyle/>
        <a:p>
          <a:endParaRPr lang="en-US"/>
        </a:p>
      </dgm:t>
    </dgm:pt>
    <dgm:pt modelId="{9C184D30-5365-4CD5-B9E1-376ACD6447B5}">
      <dgm:prSet phldrT="[Text]"/>
      <dgm:spPr/>
      <dgm:t>
        <a:bodyPr/>
        <a:lstStyle/>
        <a:p>
          <a:r>
            <a:rPr lang="en-US" dirty="0" smtClean="0"/>
            <a:t>Update PC</a:t>
          </a:r>
          <a:endParaRPr lang="en-US" dirty="0"/>
        </a:p>
      </dgm:t>
    </dgm:pt>
    <dgm:pt modelId="{358916FD-20F8-4A6C-A544-330225998C4E}" type="parTrans" cxnId="{AD9561A5-117C-4397-89B3-8002F85D3FD1}">
      <dgm:prSet/>
      <dgm:spPr/>
      <dgm:t>
        <a:bodyPr/>
        <a:lstStyle/>
        <a:p>
          <a:endParaRPr lang="en-US"/>
        </a:p>
      </dgm:t>
    </dgm:pt>
    <dgm:pt modelId="{7F65B40D-FCEA-4E59-B920-AFA828B7624E}" type="sibTrans" cxnId="{AD9561A5-117C-4397-89B3-8002F85D3FD1}">
      <dgm:prSet/>
      <dgm:spPr/>
      <dgm:t>
        <a:bodyPr/>
        <a:lstStyle/>
        <a:p>
          <a:endParaRPr lang="en-US"/>
        </a:p>
      </dgm:t>
    </dgm:pt>
    <dgm:pt modelId="{81508799-720E-41CD-AB00-FAF258A9BD4C}">
      <dgm:prSet phldrT="[Text]"/>
      <dgm:spPr/>
      <dgm:t>
        <a:bodyPr/>
        <a:lstStyle/>
        <a:p>
          <a:r>
            <a:rPr lang="en-US" dirty="0" smtClean="0"/>
            <a:t>Write registers</a:t>
          </a:r>
          <a:endParaRPr lang="en-US" dirty="0"/>
        </a:p>
      </dgm:t>
    </dgm:pt>
    <dgm:pt modelId="{A3FF3CC6-C8D8-4ED2-B19E-21C695D380CE}" type="parTrans" cxnId="{D433665D-2DFB-4836-A06A-97FEF9145C36}">
      <dgm:prSet/>
      <dgm:spPr/>
      <dgm:t>
        <a:bodyPr/>
        <a:lstStyle/>
        <a:p>
          <a:endParaRPr lang="en-US"/>
        </a:p>
      </dgm:t>
    </dgm:pt>
    <dgm:pt modelId="{F84938C7-2FBC-41FC-A59D-415D60D688C7}" type="sibTrans" cxnId="{D433665D-2DFB-4836-A06A-97FEF9145C36}">
      <dgm:prSet/>
      <dgm:spPr/>
      <dgm:t>
        <a:bodyPr/>
        <a:lstStyle/>
        <a:p>
          <a:endParaRPr lang="en-US"/>
        </a:p>
      </dgm:t>
    </dgm:pt>
    <dgm:pt modelId="{6105B79F-5901-4C36-9CCF-1D86F9C1B46E}" type="pres">
      <dgm:prSet presAssocID="{64B13E1A-B887-40BD-BE4F-A219C639BDD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9296B7-E602-4263-84AE-3737665BEC53}" type="pres">
      <dgm:prSet presAssocID="{64B13E1A-B887-40BD-BE4F-A219C639BDD8}" presName="cycle" presStyleCnt="0"/>
      <dgm:spPr/>
    </dgm:pt>
    <dgm:pt modelId="{FEF1F38C-C287-4758-BE2D-86443F74BEC2}" type="pres">
      <dgm:prSet presAssocID="{6491AB61-A10E-45F0-AA23-BCEFDF4BE253}" presName="nodeFirst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4D8AD-2880-43D8-87C6-E72441F7F9E4}" type="pres">
      <dgm:prSet presAssocID="{91E9AB14-09D4-4216-A2D7-424A180A50BC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0DA66620-6F07-4350-BEF0-D6A149BAC4DC}" type="pres">
      <dgm:prSet presAssocID="{405BEB82-BC4F-4B37-B920-40BF50F068AC}" presName="nodeFollowingNodes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B9A7E-9EEB-4965-A3A3-9D72034871A9}" type="pres">
      <dgm:prSet presAssocID="{34CE4C0F-E62C-4F90-9DC9-67BD7138D976}" presName="nodeFollowingNodes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15D6F-D853-4EB9-A9B2-5FF9BE0561EA}" type="pres">
      <dgm:prSet presAssocID="{D0027D54-5F69-4BC9-A20C-1EB8803209CA}" presName="nodeFollowingNodes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30FCF8-AE50-4550-BBBE-7827234C4021}" type="pres">
      <dgm:prSet presAssocID="{BF51EBFF-0DE7-4B26-9738-41013B3A1C4B}" presName="nodeFollowingNodes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51B41-A256-46C0-A9EA-AC203E92E3C0}" type="pres">
      <dgm:prSet presAssocID="{2A9924F4-31FC-4089-814A-FFB62200526E}" presName="nodeFollowingNodes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8C8E55-E8DA-4536-A6A4-FF55BFBC8FB3}" type="pres">
      <dgm:prSet presAssocID="{81508799-720E-41CD-AB00-FAF258A9BD4C}" presName="nodeFollowingNodes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C660F-04BE-47EF-A188-8B1D43C7F2F6}" type="pres">
      <dgm:prSet presAssocID="{9C184D30-5365-4CD5-B9E1-376ACD6447B5}" presName="nodeFollowingNodes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9561A5-117C-4397-89B3-8002F85D3FD1}" srcId="{64B13E1A-B887-40BD-BE4F-A219C639BDD8}" destId="{9C184D30-5365-4CD5-B9E1-376ACD6447B5}" srcOrd="7" destOrd="0" parTransId="{358916FD-20F8-4A6C-A544-330225998C4E}" sibTransId="{7F65B40D-FCEA-4E59-B920-AFA828B7624E}"/>
    <dgm:cxn modelId="{AFEF8ACE-0CB5-43C8-B00A-FF91124166E1}" srcId="{64B13E1A-B887-40BD-BE4F-A219C639BDD8}" destId="{405BEB82-BC4F-4B37-B920-40BF50F068AC}" srcOrd="1" destOrd="0" parTransId="{B021107D-5D0C-43CB-BFD3-C6D21DDC500B}" sibTransId="{480FA49D-3C60-4FB6-B5DD-CE3152FC4C99}"/>
    <dgm:cxn modelId="{990D7725-D1E9-46FC-8E5F-311EB5C287EB}" type="presOf" srcId="{405BEB82-BC4F-4B37-B920-40BF50F068AC}" destId="{0DA66620-6F07-4350-BEF0-D6A149BAC4DC}" srcOrd="0" destOrd="0" presId="urn:microsoft.com/office/officeart/2005/8/layout/cycle3"/>
    <dgm:cxn modelId="{59377DBD-61F7-48D5-96C2-F7D109F03348}" type="presOf" srcId="{91E9AB14-09D4-4216-A2D7-424A180A50BC}" destId="{70C4D8AD-2880-43D8-87C6-E72441F7F9E4}" srcOrd="0" destOrd="0" presId="urn:microsoft.com/office/officeart/2005/8/layout/cycle3"/>
    <dgm:cxn modelId="{9C3C59F8-D2BB-4B8F-BE5C-01B0C8911C03}" type="presOf" srcId="{64B13E1A-B887-40BD-BE4F-A219C639BDD8}" destId="{6105B79F-5901-4C36-9CCF-1D86F9C1B46E}" srcOrd="0" destOrd="0" presId="urn:microsoft.com/office/officeart/2005/8/layout/cycle3"/>
    <dgm:cxn modelId="{BAD4DCBB-57C2-4734-8CE1-DA2EC6F536C0}" type="presOf" srcId="{81508799-720E-41CD-AB00-FAF258A9BD4C}" destId="{928C8E55-E8DA-4536-A6A4-FF55BFBC8FB3}" srcOrd="0" destOrd="0" presId="urn:microsoft.com/office/officeart/2005/8/layout/cycle3"/>
    <dgm:cxn modelId="{5AC603A0-D0CE-47A5-BD1F-CE7774E57206}" srcId="{64B13E1A-B887-40BD-BE4F-A219C639BDD8}" destId="{34CE4C0F-E62C-4F90-9DC9-67BD7138D976}" srcOrd="2" destOrd="0" parTransId="{71A5E65B-F1D9-4D74-B839-554AE1735D0E}" sibTransId="{907D1F1A-C72F-4CC1-93A5-608E9F488E89}"/>
    <dgm:cxn modelId="{9E34BDF1-D4AA-40D6-A159-6162D4ED0FB8}" type="presOf" srcId="{D0027D54-5F69-4BC9-A20C-1EB8803209CA}" destId="{B5215D6F-D853-4EB9-A9B2-5FF9BE0561EA}" srcOrd="0" destOrd="0" presId="urn:microsoft.com/office/officeart/2005/8/layout/cycle3"/>
    <dgm:cxn modelId="{7948805B-8CAB-4909-BE8F-2097B82B5F67}" type="presOf" srcId="{2A9924F4-31FC-4089-814A-FFB62200526E}" destId="{D9051B41-A256-46C0-A9EA-AC203E92E3C0}" srcOrd="0" destOrd="0" presId="urn:microsoft.com/office/officeart/2005/8/layout/cycle3"/>
    <dgm:cxn modelId="{DF9EA657-21A5-42CA-99F3-55B7FA37CB04}" type="presOf" srcId="{6491AB61-A10E-45F0-AA23-BCEFDF4BE253}" destId="{FEF1F38C-C287-4758-BE2D-86443F74BEC2}" srcOrd="0" destOrd="0" presId="urn:microsoft.com/office/officeart/2005/8/layout/cycle3"/>
    <dgm:cxn modelId="{B8D6EAA0-2DA8-4DF9-9246-25737A94D35E}" srcId="{64B13E1A-B887-40BD-BE4F-A219C639BDD8}" destId="{D0027D54-5F69-4BC9-A20C-1EB8803209CA}" srcOrd="3" destOrd="0" parTransId="{8298C1AC-7D2C-4C59-A2B4-2B2B9E664F95}" sibTransId="{A089039B-61FD-473D-9E36-46FFBC995128}"/>
    <dgm:cxn modelId="{D433665D-2DFB-4836-A06A-97FEF9145C36}" srcId="{64B13E1A-B887-40BD-BE4F-A219C639BDD8}" destId="{81508799-720E-41CD-AB00-FAF258A9BD4C}" srcOrd="6" destOrd="0" parTransId="{A3FF3CC6-C8D8-4ED2-B19E-21C695D380CE}" sibTransId="{F84938C7-2FBC-41FC-A59D-415D60D688C7}"/>
    <dgm:cxn modelId="{0767E65C-2568-4B1D-A94E-71331382AF1C}" type="presOf" srcId="{BF51EBFF-0DE7-4B26-9738-41013B3A1C4B}" destId="{6930FCF8-AE50-4550-BBBE-7827234C4021}" srcOrd="0" destOrd="0" presId="urn:microsoft.com/office/officeart/2005/8/layout/cycle3"/>
    <dgm:cxn modelId="{B1E17D6E-EF64-4EF9-A0E6-DC2B4C43A529}" srcId="{64B13E1A-B887-40BD-BE4F-A219C639BDD8}" destId="{2A9924F4-31FC-4089-814A-FFB62200526E}" srcOrd="5" destOrd="0" parTransId="{4797291B-5411-4181-A802-8D4D1291D5A7}" sibTransId="{D1453E3C-FC9E-431E-AC2A-245A4687B7F5}"/>
    <dgm:cxn modelId="{13AE05BE-FBF6-4674-B62B-1D763AB0284F}" srcId="{64B13E1A-B887-40BD-BE4F-A219C639BDD8}" destId="{BF51EBFF-0DE7-4B26-9738-41013B3A1C4B}" srcOrd="4" destOrd="0" parTransId="{CE576891-975B-4B8A-9D8C-528012D857AA}" sibTransId="{5500F1EA-E911-431F-B90D-B59947C2DBB2}"/>
    <dgm:cxn modelId="{7EB1D6A3-64FA-49BE-B730-A1CDF13BD746}" srcId="{64B13E1A-B887-40BD-BE4F-A219C639BDD8}" destId="{6491AB61-A10E-45F0-AA23-BCEFDF4BE253}" srcOrd="0" destOrd="0" parTransId="{3D5C66A9-659A-43AC-B2FE-8133C99147F5}" sibTransId="{91E9AB14-09D4-4216-A2D7-424A180A50BC}"/>
    <dgm:cxn modelId="{6FC24097-A479-44D4-89EB-6257A5525C31}" type="presOf" srcId="{9C184D30-5365-4CD5-B9E1-376ACD6447B5}" destId="{E75C660F-04BE-47EF-A188-8B1D43C7F2F6}" srcOrd="0" destOrd="0" presId="urn:microsoft.com/office/officeart/2005/8/layout/cycle3"/>
    <dgm:cxn modelId="{31B99FB7-3BC3-421D-9E04-F6A2137D3DC0}" type="presOf" srcId="{34CE4C0F-E62C-4F90-9DC9-67BD7138D976}" destId="{717B9A7E-9EEB-4965-A3A3-9D72034871A9}" srcOrd="0" destOrd="0" presId="urn:microsoft.com/office/officeart/2005/8/layout/cycle3"/>
    <dgm:cxn modelId="{4553A8A7-6B3B-4A28-A0A6-6BEBCA70E974}" type="presParOf" srcId="{6105B79F-5901-4C36-9CCF-1D86F9C1B46E}" destId="{E29296B7-E602-4263-84AE-3737665BEC53}" srcOrd="0" destOrd="0" presId="urn:microsoft.com/office/officeart/2005/8/layout/cycle3"/>
    <dgm:cxn modelId="{6A645DF1-A484-45FA-ACD1-929AE0C4AAF5}" type="presParOf" srcId="{E29296B7-E602-4263-84AE-3737665BEC53}" destId="{FEF1F38C-C287-4758-BE2D-86443F74BEC2}" srcOrd="0" destOrd="0" presId="urn:microsoft.com/office/officeart/2005/8/layout/cycle3"/>
    <dgm:cxn modelId="{39ADEAFA-AE15-40C5-8662-CF395DCEB93A}" type="presParOf" srcId="{E29296B7-E602-4263-84AE-3737665BEC53}" destId="{70C4D8AD-2880-43D8-87C6-E72441F7F9E4}" srcOrd="1" destOrd="0" presId="urn:microsoft.com/office/officeart/2005/8/layout/cycle3"/>
    <dgm:cxn modelId="{3CB18AA8-258A-4724-B3FF-3CB3EACA3471}" type="presParOf" srcId="{E29296B7-E602-4263-84AE-3737665BEC53}" destId="{0DA66620-6F07-4350-BEF0-D6A149BAC4DC}" srcOrd="2" destOrd="0" presId="urn:microsoft.com/office/officeart/2005/8/layout/cycle3"/>
    <dgm:cxn modelId="{97A490EB-AC53-4FBE-90E1-5E4D59C42F92}" type="presParOf" srcId="{E29296B7-E602-4263-84AE-3737665BEC53}" destId="{717B9A7E-9EEB-4965-A3A3-9D72034871A9}" srcOrd="3" destOrd="0" presId="urn:microsoft.com/office/officeart/2005/8/layout/cycle3"/>
    <dgm:cxn modelId="{0604E286-446D-4F58-9290-77D8BBD5E7B7}" type="presParOf" srcId="{E29296B7-E602-4263-84AE-3737665BEC53}" destId="{B5215D6F-D853-4EB9-A9B2-5FF9BE0561EA}" srcOrd="4" destOrd="0" presId="urn:microsoft.com/office/officeart/2005/8/layout/cycle3"/>
    <dgm:cxn modelId="{85B9F7DD-6B97-4218-8463-4409D693A4C3}" type="presParOf" srcId="{E29296B7-E602-4263-84AE-3737665BEC53}" destId="{6930FCF8-AE50-4550-BBBE-7827234C4021}" srcOrd="5" destOrd="0" presId="urn:microsoft.com/office/officeart/2005/8/layout/cycle3"/>
    <dgm:cxn modelId="{2FE5983E-51B7-458B-AF1E-DBACBD08F0B3}" type="presParOf" srcId="{E29296B7-E602-4263-84AE-3737665BEC53}" destId="{D9051B41-A256-46C0-A9EA-AC203E92E3C0}" srcOrd="6" destOrd="0" presId="urn:microsoft.com/office/officeart/2005/8/layout/cycle3"/>
    <dgm:cxn modelId="{4A6C6E11-AE8E-437E-BC15-CDE68649B90F}" type="presParOf" srcId="{E29296B7-E602-4263-84AE-3737665BEC53}" destId="{928C8E55-E8DA-4536-A6A4-FF55BFBC8FB3}" srcOrd="7" destOrd="0" presId="urn:microsoft.com/office/officeart/2005/8/layout/cycle3"/>
    <dgm:cxn modelId="{C61EA53E-1FD2-4542-97AE-68CA34AB1651}" type="presParOf" srcId="{E29296B7-E602-4263-84AE-3737665BEC53}" destId="{E75C660F-04BE-47EF-A188-8B1D43C7F2F6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4D8AD-2880-43D8-87C6-E72441F7F9E4}">
      <dsp:nvSpPr>
        <dsp:cNvPr id="0" name=""/>
        <dsp:cNvSpPr/>
      </dsp:nvSpPr>
      <dsp:spPr>
        <a:xfrm>
          <a:off x="1397940" y="-41022"/>
          <a:ext cx="4824118" cy="4824118"/>
        </a:xfrm>
        <a:prstGeom prst="circularArrow">
          <a:avLst>
            <a:gd name="adj1" fmla="val 5544"/>
            <a:gd name="adj2" fmla="val 330680"/>
            <a:gd name="adj3" fmla="val 14644762"/>
            <a:gd name="adj4" fmla="val 16876780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1F38C-C287-4758-BE2D-86443F74BEC2}">
      <dsp:nvSpPr>
        <dsp:cNvPr id="0" name=""/>
        <dsp:cNvSpPr/>
      </dsp:nvSpPr>
      <dsp:spPr>
        <a:xfrm>
          <a:off x="3128181" y="2196"/>
          <a:ext cx="1363637" cy="681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Read </a:t>
          </a:r>
          <a:r>
            <a:rPr lang="en-US" sz="1400" kern="1200" dirty="0" err="1" smtClean="0"/>
            <a:t>Inst</a:t>
          </a:r>
          <a:endParaRPr lang="en-US" sz="1400" kern="1200" dirty="0"/>
        </a:p>
      </dsp:txBody>
      <dsp:txXfrm>
        <a:off x="3161465" y="35480"/>
        <a:ext cx="1297069" cy="615250"/>
      </dsp:txXfrm>
    </dsp:sp>
    <dsp:sp modelId="{0DA66620-6F07-4350-BEF0-D6A149BAC4DC}">
      <dsp:nvSpPr>
        <dsp:cNvPr id="0" name=""/>
        <dsp:cNvSpPr/>
      </dsp:nvSpPr>
      <dsp:spPr>
        <a:xfrm>
          <a:off x="4582836" y="604735"/>
          <a:ext cx="1363637" cy="681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Decode </a:t>
          </a:r>
          <a:r>
            <a:rPr lang="en-US" sz="1400" kern="1200" dirty="0" err="1" smtClean="0"/>
            <a:t>Inst</a:t>
          </a:r>
          <a:r>
            <a:rPr lang="en-US" sz="1400" kern="1200" dirty="0" smtClean="0"/>
            <a:t>, pass to control</a:t>
          </a:r>
          <a:endParaRPr lang="en-US" sz="1400" kern="1200" dirty="0"/>
        </a:p>
      </dsp:txBody>
      <dsp:txXfrm>
        <a:off x="4616120" y="638019"/>
        <a:ext cx="1297069" cy="615250"/>
      </dsp:txXfrm>
    </dsp:sp>
    <dsp:sp modelId="{717B9A7E-9EEB-4965-A3A3-9D72034871A9}">
      <dsp:nvSpPr>
        <dsp:cNvPr id="0" name=""/>
        <dsp:cNvSpPr/>
      </dsp:nvSpPr>
      <dsp:spPr>
        <a:xfrm>
          <a:off x="5185374" y="2059390"/>
          <a:ext cx="1363637" cy="681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Control sends signals</a:t>
          </a:r>
          <a:endParaRPr lang="en-US" sz="1400" kern="1200" dirty="0"/>
        </a:p>
      </dsp:txBody>
      <dsp:txXfrm>
        <a:off x="5218658" y="2092674"/>
        <a:ext cx="1297069" cy="615250"/>
      </dsp:txXfrm>
    </dsp:sp>
    <dsp:sp modelId="{B5215D6F-D853-4EB9-A9B2-5FF9BE0561EA}">
      <dsp:nvSpPr>
        <dsp:cNvPr id="0" name=""/>
        <dsp:cNvSpPr/>
      </dsp:nvSpPr>
      <dsp:spPr>
        <a:xfrm>
          <a:off x="4582836" y="3514046"/>
          <a:ext cx="1363637" cy="681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Registers read</a:t>
          </a:r>
          <a:endParaRPr lang="en-US" sz="1400" kern="1200" dirty="0"/>
        </a:p>
      </dsp:txBody>
      <dsp:txXfrm>
        <a:off x="4616120" y="3547330"/>
        <a:ext cx="1297069" cy="615250"/>
      </dsp:txXfrm>
    </dsp:sp>
    <dsp:sp modelId="{6930FCF8-AE50-4550-BBBE-7827234C4021}">
      <dsp:nvSpPr>
        <dsp:cNvPr id="0" name=""/>
        <dsp:cNvSpPr/>
      </dsp:nvSpPr>
      <dsp:spPr>
        <a:xfrm>
          <a:off x="3128181" y="4116584"/>
          <a:ext cx="1363637" cy="681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Use ALU/Jump</a:t>
          </a:r>
          <a:endParaRPr lang="en-US" sz="1400" kern="1200" dirty="0"/>
        </a:p>
      </dsp:txBody>
      <dsp:txXfrm>
        <a:off x="3161465" y="4149868"/>
        <a:ext cx="1297069" cy="615250"/>
      </dsp:txXfrm>
    </dsp:sp>
    <dsp:sp modelId="{D9051B41-A256-46C0-A9EA-AC203E92E3C0}">
      <dsp:nvSpPr>
        <dsp:cNvPr id="0" name=""/>
        <dsp:cNvSpPr/>
      </dsp:nvSpPr>
      <dsp:spPr>
        <a:xfrm>
          <a:off x="1673525" y="3514046"/>
          <a:ext cx="1363637" cy="681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Memory read</a:t>
          </a:r>
          <a:endParaRPr lang="en-US" sz="1400" kern="1200" dirty="0"/>
        </a:p>
      </dsp:txBody>
      <dsp:txXfrm>
        <a:off x="1706809" y="3547330"/>
        <a:ext cx="1297069" cy="615250"/>
      </dsp:txXfrm>
    </dsp:sp>
    <dsp:sp modelId="{928C8E55-E8DA-4536-A6A4-FF55BFBC8FB3}">
      <dsp:nvSpPr>
        <dsp:cNvPr id="0" name=""/>
        <dsp:cNvSpPr/>
      </dsp:nvSpPr>
      <dsp:spPr>
        <a:xfrm>
          <a:off x="1070987" y="2059390"/>
          <a:ext cx="1363637" cy="681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Write registers</a:t>
          </a:r>
          <a:endParaRPr lang="en-US" sz="1400" kern="1200" dirty="0"/>
        </a:p>
      </dsp:txBody>
      <dsp:txXfrm>
        <a:off x="1104271" y="2092674"/>
        <a:ext cx="1297069" cy="615250"/>
      </dsp:txXfrm>
    </dsp:sp>
    <dsp:sp modelId="{E75C660F-04BE-47EF-A188-8B1D43C7F2F6}">
      <dsp:nvSpPr>
        <dsp:cNvPr id="0" name=""/>
        <dsp:cNvSpPr/>
      </dsp:nvSpPr>
      <dsp:spPr>
        <a:xfrm>
          <a:off x="1673525" y="604735"/>
          <a:ext cx="1363637" cy="681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Update PC</a:t>
          </a:r>
          <a:endParaRPr lang="en-US" sz="1400" kern="1200" dirty="0"/>
        </a:p>
      </dsp:txBody>
      <dsp:txXfrm>
        <a:off x="1706809" y="638019"/>
        <a:ext cx="1297069" cy="615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225B499F-AE38-4722-AA38-B3E34B7AEB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8176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B2A3EB-81F2-47F8-9E80-F744B6663D6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0851F-0C8E-4B6C-89F7-F48D4D88F09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AFCFB-CD04-4E8F-BA10-7CD1A7D6537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0BA9E-4E94-4CAF-83A2-7E4009F076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3146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C8D2E-65F9-4D5C-A90F-619046FB8A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9939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A2776-FDD9-46F1-9F4F-9CACAE64BB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43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E04F3-0A9C-4612-BB7F-C9331EA0019D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0CE5C8-5FAA-404B-8644-362BFD8943E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749158-74AA-4E5E-97DF-6225EAB38AB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4A619-B6A1-4446-A6EA-743264DE11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56172F-366D-4B8A-B917-349ABDC2C565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928073-5ACE-4119-AA37-44AD45FE011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67C539-1A4C-4A1B-B14F-AFD925B97A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F9172-B337-4B7B-9BE7-1EA5BA31B24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B96103B-9063-46DA-B210-69D9937989E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934200" y="5932488"/>
            <a:ext cx="2065338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 b="0" dirty="0"/>
              <a:t>Week 7</a:t>
            </a:r>
          </a:p>
          <a:p>
            <a:pPr algn="r" eaLnBrk="1" hangingPunct="1">
              <a:spcBef>
                <a:spcPct val="50000"/>
              </a:spcBef>
            </a:pPr>
            <a:r>
              <a:rPr lang="en-US" altLang="zh-TW" b="0" smtClean="0"/>
              <a:t>K.K. </a:t>
            </a:r>
            <a:r>
              <a:rPr lang="en-US" altLang="zh-TW" b="0" dirty="0" smtClean="0"/>
              <a:t>Tong</a:t>
            </a:r>
            <a:endParaRPr lang="en-US" altLang="zh-TW" b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CSCI3420</a:t>
            </a:r>
            <a:br>
              <a:rPr lang="en-US" dirty="0" smtClean="0"/>
            </a:br>
            <a:r>
              <a:rPr lang="en-US" dirty="0" smtClean="0"/>
              <a:t>Tutorial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Single Cycle CPU: A Case Study</a:t>
            </a:r>
          </a:p>
          <a:p>
            <a:r>
              <a:rPr lang="en-US" dirty="0"/>
              <a:t>Project Phase 2</a:t>
            </a:r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Instruction fetch unit</a:t>
            </a:r>
            <a:endParaRPr lang="en-US" altLang="zh-TW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29600" cy="25908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Execute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1900" smtClean="0">
                <a:solidFill>
                  <a:schemeClr val="accent2"/>
                </a:solidFill>
              </a:rPr>
              <a:t>0x4000	addi $s0, $zero, 5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1900" smtClean="0"/>
              <a:t>0x4004	and $s0, $s0, $zero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1900" smtClean="0"/>
              <a:t>0x4008	addi $s0, $s0, 1</a:t>
            </a:r>
          </a:p>
        </p:txBody>
      </p:sp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ABA3DCCA-EA58-4CCA-8836-02AE1128E43F}" type="slidenum">
              <a:rPr kumimoji="0" lang="en-US" altLang="zh-TW" b="0" smtClean="0">
                <a:latin typeface="Arial Black" pitchFamily="34" charset="0"/>
              </a:rPr>
              <a:pPr eaLnBrk="1" hangingPunct="1"/>
              <a:t>10</a:t>
            </a:fld>
            <a:endParaRPr kumimoji="0" lang="en-US" altLang="zh-TW" b="0" smtClean="0">
              <a:latin typeface="Arial Black" pitchFamily="34" charset="0"/>
            </a:endParaRPr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3444875" y="5221288"/>
            <a:ext cx="287338" cy="736600"/>
            <a:chOff x="246" y="1466"/>
            <a:chExt cx="188" cy="551"/>
          </a:xfrm>
        </p:grpSpPr>
        <p:sp>
          <p:nvSpPr>
            <p:cNvPr id="12317" name="Freeform 5"/>
            <p:cNvSpPr>
              <a:spLocks/>
            </p:cNvSpPr>
            <p:nvPr/>
          </p:nvSpPr>
          <p:spPr bwMode="auto">
            <a:xfrm>
              <a:off x="246" y="1466"/>
              <a:ext cx="188" cy="551"/>
            </a:xfrm>
            <a:custGeom>
              <a:avLst/>
              <a:gdLst>
                <a:gd name="T0" fmla="*/ 186 w 189"/>
                <a:gd name="T1" fmla="*/ 558 h 543"/>
                <a:gd name="T2" fmla="*/ 186 w 189"/>
                <a:gd name="T3" fmla="*/ 0 h 543"/>
                <a:gd name="T4" fmla="*/ 0 w 189"/>
                <a:gd name="T5" fmla="*/ 0 h 543"/>
                <a:gd name="T6" fmla="*/ 0 w 189"/>
                <a:gd name="T7" fmla="*/ 558 h 543"/>
                <a:gd name="T8" fmla="*/ 186 w 189"/>
                <a:gd name="T9" fmla="*/ 558 h 543"/>
                <a:gd name="T10" fmla="*/ 186 w 189"/>
                <a:gd name="T11" fmla="*/ 558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9" h="543">
                  <a:moveTo>
                    <a:pt x="188" y="542"/>
                  </a:moveTo>
                  <a:lnTo>
                    <a:pt x="188" y="0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188" y="54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8" name="Freeform 6"/>
            <p:cNvSpPr>
              <a:spLocks/>
            </p:cNvSpPr>
            <p:nvPr/>
          </p:nvSpPr>
          <p:spPr bwMode="auto">
            <a:xfrm>
              <a:off x="270" y="1474"/>
              <a:ext cx="164" cy="543"/>
            </a:xfrm>
            <a:custGeom>
              <a:avLst/>
              <a:gdLst>
                <a:gd name="T0" fmla="*/ 141 w 189"/>
                <a:gd name="T1" fmla="*/ 542 h 543"/>
                <a:gd name="T2" fmla="*/ 141 w 189"/>
                <a:gd name="T3" fmla="*/ 0 h 543"/>
                <a:gd name="T4" fmla="*/ 0 w 189"/>
                <a:gd name="T5" fmla="*/ 0 h 543"/>
                <a:gd name="T6" fmla="*/ 0 w 189"/>
                <a:gd name="T7" fmla="*/ 542 h 543"/>
                <a:gd name="T8" fmla="*/ 141 w 189"/>
                <a:gd name="T9" fmla="*/ 542 h 543"/>
                <a:gd name="T10" fmla="*/ 141 w 189"/>
                <a:gd name="T11" fmla="*/ 542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9" h="543">
                  <a:moveTo>
                    <a:pt x="188" y="542"/>
                  </a:moveTo>
                  <a:lnTo>
                    <a:pt x="188" y="0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188" y="542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Rectangle 7"/>
            <p:cNvSpPr>
              <a:spLocks noChangeArrowheads="1"/>
            </p:cNvSpPr>
            <p:nvPr/>
          </p:nvSpPr>
          <p:spPr bwMode="auto">
            <a:xfrm>
              <a:off x="246" y="1587"/>
              <a:ext cx="18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300" b="0">
                  <a:solidFill>
                    <a:srgbClr val="000000"/>
                  </a:solidFill>
                </a:rPr>
                <a:t>PC</a:t>
              </a:r>
            </a:p>
          </p:txBody>
        </p:sp>
      </p:grpSp>
      <p:sp>
        <p:nvSpPr>
          <p:cNvPr id="12294" name="Freeform 8"/>
          <p:cNvSpPr>
            <a:spLocks/>
          </p:cNvSpPr>
          <p:nvPr/>
        </p:nvSpPr>
        <p:spPr bwMode="auto">
          <a:xfrm>
            <a:off x="4283075" y="4789488"/>
            <a:ext cx="1905000" cy="1611312"/>
          </a:xfrm>
          <a:custGeom>
            <a:avLst/>
            <a:gdLst>
              <a:gd name="T0" fmla="*/ 2147483647 w 1134"/>
              <a:gd name="T1" fmla="*/ 2147483647 h 1206"/>
              <a:gd name="T2" fmla="*/ 2147483647 w 1134"/>
              <a:gd name="T3" fmla="*/ 0 h 1206"/>
              <a:gd name="T4" fmla="*/ 0 w 1134"/>
              <a:gd name="T5" fmla="*/ 0 h 1206"/>
              <a:gd name="T6" fmla="*/ 0 w 1134"/>
              <a:gd name="T7" fmla="*/ 2147483647 h 1206"/>
              <a:gd name="T8" fmla="*/ 2147483647 w 1134"/>
              <a:gd name="T9" fmla="*/ 2147483647 h 1206"/>
              <a:gd name="T10" fmla="*/ 2147483647 w 1134"/>
              <a:gd name="T11" fmla="*/ 2147483647 h 12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34" h="1206">
                <a:moveTo>
                  <a:pt x="1133" y="1205"/>
                </a:moveTo>
                <a:lnTo>
                  <a:pt x="1133" y="0"/>
                </a:lnTo>
                <a:lnTo>
                  <a:pt x="0" y="0"/>
                </a:lnTo>
                <a:lnTo>
                  <a:pt x="0" y="1205"/>
                </a:lnTo>
                <a:lnTo>
                  <a:pt x="1133" y="120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Rectangle 9"/>
          <p:cNvSpPr>
            <a:spLocks noChangeArrowheads="1"/>
          </p:cNvSpPr>
          <p:nvPr/>
        </p:nvSpPr>
        <p:spPr bwMode="auto">
          <a:xfrm>
            <a:off x="4267200" y="5257800"/>
            <a:ext cx="7905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0" lang="en-US" altLang="zh-TW" sz="1300" b="0">
                <a:solidFill>
                  <a:srgbClr val="000000"/>
                </a:solidFill>
              </a:rPr>
              <a:t>Read</a:t>
            </a:r>
          </a:p>
          <a:p>
            <a:pPr eaLnBrk="0" hangingPunct="0"/>
            <a:r>
              <a:rPr kumimoji="0" lang="en-US" altLang="zh-TW" sz="1300" b="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12296" name="Rectangle 10"/>
          <p:cNvSpPr>
            <a:spLocks noChangeArrowheads="1"/>
          </p:cNvSpPr>
          <p:nvPr/>
        </p:nvSpPr>
        <p:spPr bwMode="auto">
          <a:xfrm>
            <a:off x="4625975" y="5889625"/>
            <a:ext cx="1041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kumimoji="0" lang="en-US" altLang="zh-TW" sz="1300">
                <a:solidFill>
                  <a:srgbClr val="000000"/>
                </a:solidFill>
              </a:rPr>
              <a:t>Instruction</a:t>
            </a:r>
          </a:p>
          <a:p>
            <a:pPr algn="ctr" eaLnBrk="0" hangingPunct="0"/>
            <a:r>
              <a:rPr kumimoji="0" lang="en-US" altLang="zh-TW" sz="130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5273675" y="5461000"/>
            <a:ext cx="104775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0" lang="en-US" altLang="zh-TW" sz="1300" b="0">
                <a:solidFill>
                  <a:srgbClr val="000000"/>
                </a:solidFill>
              </a:rPr>
              <a:t>Instruction</a:t>
            </a:r>
          </a:p>
        </p:txBody>
      </p:sp>
      <p:grpSp>
        <p:nvGrpSpPr>
          <p:cNvPr id="12298" name="Group 12"/>
          <p:cNvGrpSpPr>
            <a:grpSpLocks/>
          </p:cNvGrpSpPr>
          <p:nvPr/>
        </p:nvGrpSpPr>
        <p:grpSpPr bwMode="auto">
          <a:xfrm>
            <a:off x="7254875" y="3632200"/>
            <a:ext cx="611188" cy="1382713"/>
            <a:chOff x="3626" y="1228"/>
            <a:chExt cx="402" cy="1035"/>
          </a:xfrm>
        </p:grpSpPr>
        <p:sp>
          <p:nvSpPr>
            <p:cNvPr id="12315" name="Freeform 13"/>
            <p:cNvSpPr>
              <a:spLocks/>
            </p:cNvSpPr>
            <p:nvPr/>
          </p:nvSpPr>
          <p:spPr bwMode="auto">
            <a:xfrm>
              <a:off x="3626" y="1228"/>
              <a:ext cx="331" cy="1035"/>
            </a:xfrm>
            <a:custGeom>
              <a:avLst/>
              <a:gdLst>
                <a:gd name="T0" fmla="*/ 0 w 331"/>
                <a:gd name="T1" fmla="*/ 0 h 1035"/>
                <a:gd name="T2" fmla="*/ 3 w 331"/>
                <a:gd name="T3" fmla="*/ 417 h 1035"/>
                <a:gd name="T4" fmla="*/ 107 w 331"/>
                <a:gd name="T5" fmla="*/ 517 h 1035"/>
                <a:gd name="T6" fmla="*/ 3 w 331"/>
                <a:gd name="T7" fmla="*/ 616 h 1035"/>
                <a:gd name="T8" fmla="*/ 3 w 331"/>
                <a:gd name="T9" fmla="*/ 1034 h 1035"/>
                <a:gd name="T10" fmla="*/ 330 w 331"/>
                <a:gd name="T11" fmla="*/ 719 h 1035"/>
                <a:gd name="T12" fmla="*/ 330 w 331"/>
                <a:gd name="T13" fmla="*/ 317 h 1035"/>
                <a:gd name="T14" fmla="*/ 3 w 331"/>
                <a:gd name="T15" fmla="*/ 0 h 1035"/>
                <a:gd name="T16" fmla="*/ 3 w 331"/>
                <a:gd name="T17" fmla="*/ 0 h 10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31" h="1035">
                  <a:moveTo>
                    <a:pt x="0" y="0"/>
                  </a:moveTo>
                  <a:lnTo>
                    <a:pt x="3" y="417"/>
                  </a:lnTo>
                  <a:lnTo>
                    <a:pt x="107" y="517"/>
                  </a:lnTo>
                  <a:lnTo>
                    <a:pt x="3" y="616"/>
                  </a:lnTo>
                  <a:lnTo>
                    <a:pt x="3" y="1034"/>
                  </a:lnTo>
                  <a:lnTo>
                    <a:pt x="330" y="719"/>
                  </a:lnTo>
                  <a:lnTo>
                    <a:pt x="330" y="317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Rectangle 14"/>
            <p:cNvSpPr>
              <a:spLocks noChangeArrowheads="1"/>
            </p:cNvSpPr>
            <p:nvPr/>
          </p:nvSpPr>
          <p:spPr bwMode="auto">
            <a:xfrm>
              <a:off x="3672" y="1645"/>
              <a:ext cx="356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300">
                  <a:solidFill>
                    <a:srgbClr val="000000"/>
                  </a:solidFill>
                </a:rPr>
                <a:t>ADD</a:t>
              </a:r>
            </a:p>
          </p:txBody>
        </p:sp>
      </p:grpSp>
      <p:sp>
        <p:nvSpPr>
          <p:cNvPr id="12299" name="Line 15"/>
          <p:cNvSpPr>
            <a:spLocks noChangeShapeType="1"/>
          </p:cNvSpPr>
          <p:nvPr/>
        </p:nvSpPr>
        <p:spPr bwMode="auto">
          <a:xfrm>
            <a:off x="6172200" y="56388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6"/>
          <p:cNvSpPr>
            <a:spLocks noChangeShapeType="1"/>
          </p:cNvSpPr>
          <p:nvPr/>
        </p:nvSpPr>
        <p:spPr bwMode="auto">
          <a:xfrm>
            <a:off x="3733800" y="5562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7"/>
          <p:cNvSpPr>
            <a:spLocks noChangeShapeType="1"/>
          </p:cNvSpPr>
          <p:nvPr/>
        </p:nvSpPr>
        <p:spPr bwMode="auto">
          <a:xfrm>
            <a:off x="6781800" y="4800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8"/>
          <p:cNvSpPr>
            <a:spLocks noChangeShapeType="1"/>
          </p:cNvSpPr>
          <p:nvPr/>
        </p:nvSpPr>
        <p:spPr bwMode="auto">
          <a:xfrm flipV="1">
            <a:off x="3962400" y="38862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9"/>
          <p:cNvSpPr>
            <a:spLocks noChangeShapeType="1"/>
          </p:cNvSpPr>
          <p:nvPr/>
        </p:nvSpPr>
        <p:spPr bwMode="auto">
          <a:xfrm>
            <a:off x="3962400" y="3886200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20"/>
          <p:cNvSpPr>
            <a:spLocks noChangeShapeType="1"/>
          </p:cNvSpPr>
          <p:nvPr/>
        </p:nvSpPr>
        <p:spPr bwMode="auto">
          <a:xfrm>
            <a:off x="7772400" y="4343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21"/>
          <p:cNvSpPr>
            <a:spLocks noChangeShapeType="1"/>
          </p:cNvSpPr>
          <p:nvPr/>
        </p:nvSpPr>
        <p:spPr bwMode="auto">
          <a:xfrm>
            <a:off x="2971800" y="5562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22"/>
          <p:cNvSpPr>
            <a:spLocks noChangeShapeType="1"/>
          </p:cNvSpPr>
          <p:nvPr/>
        </p:nvSpPr>
        <p:spPr bwMode="auto">
          <a:xfrm flipV="1">
            <a:off x="8229600" y="3200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Line 23"/>
          <p:cNvSpPr>
            <a:spLocks noChangeShapeType="1"/>
          </p:cNvSpPr>
          <p:nvPr/>
        </p:nvSpPr>
        <p:spPr bwMode="auto">
          <a:xfrm flipH="1">
            <a:off x="2971800" y="3200400"/>
            <a:ext cx="525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Line 24"/>
          <p:cNvSpPr>
            <a:spLocks noChangeShapeType="1"/>
          </p:cNvSpPr>
          <p:nvPr/>
        </p:nvSpPr>
        <p:spPr bwMode="auto">
          <a:xfrm>
            <a:off x="2971800" y="3200400"/>
            <a:ext cx="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Rectangle 25"/>
          <p:cNvSpPr>
            <a:spLocks noChangeArrowheads="1"/>
          </p:cNvSpPr>
          <p:nvPr/>
        </p:nvSpPr>
        <p:spPr bwMode="auto">
          <a:xfrm>
            <a:off x="6477000" y="4648200"/>
            <a:ext cx="33337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0" lang="en-US" altLang="zh-TW" sz="1300" b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2310" name="Rectangle 26"/>
          <p:cNvSpPr>
            <a:spLocks noChangeArrowheads="1"/>
          </p:cNvSpPr>
          <p:nvPr/>
        </p:nvSpPr>
        <p:spPr bwMode="auto">
          <a:xfrm>
            <a:off x="533400" y="5791200"/>
            <a:ext cx="1828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0" lang="en-US" altLang="zh-TW" sz="1300" b="0">
                <a:solidFill>
                  <a:srgbClr val="000000"/>
                </a:solidFill>
              </a:rPr>
              <a:t>PC update when the clock rise</a:t>
            </a:r>
          </a:p>
        </p:txBody>
      </p:sp>
      <p:sp>
        <p:nvSpPr>
          <p:cNvPr id="12311" name="Line 27"/>
          <p:cNvSpPr>
            <a:spLocks noChangeShapeType="1"/>
          </p:cNvSpPr>
          <p:nvPr/>
        </p:nvSpPr>
        <p:spPr bwMode="auto">
          <a:xfrm flipV="1">
            <a:off x="1905000" y="5867400"/>
            <a:ext cx="1447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Rectangle 28"/>
          <p:cNvSpPr>
            <a:spLocks noChangeArrowheads="1"/>
          </p:cNvSpPr>
          <p:nvPr/>
        </p:nvSpPr>
        <p:spPr bwMode="auto">
          <a:xfrm>
            <a:off x="6477000" y="5715000"/>
            <a:ext cx="182880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0" lang="en-US" altLang="zh-TW" sz="1300" b="0">
                <a:solidFill>
                  <a:srgbClr val="000000"/>
                </a:solidFill>
              </a:rPr>
              <a:t>addi $s0, $zero, 5</a:t>
            </a:r>
          </a:p>
        </p:txBody>
      </p:sp>
      <p:sp>
        <p:nvSpPr>
          <p:cNvPr id="12313" name="Rectangle 29"/>
          <p:cNvSpPr>
            <a:spLocks noChangeArrowheads="1"/>
          </p:cNvSpPr>
          <p:nvPr/>
        </p:nvSpPr>
        <p:spPr bwMode="auto">
          <a:xfrm>
            <a:off x="3962400" y="4038600"/>
            <a:ext cx="182880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0" lang="en-US" altLang="zh-TW" sz="1300" b="0">
                <a:solidFill>
                  <a:srgbClr val="000000"/>
                </a:solidFill>
              </a:rPr>
              <a:t>0x4000</a:t>
            </a:r>
          </a:p>
        </p:txBody>
      </p:sp>
      <p:sp>
        <p:nvSpPr>
          <p:cNvPr id="12314" name="Rectangle 30"/>
          <p:cNvSpPr>
            <a:spLocks noChangeArrowheads="1"/>
          </p:cNvSpPr>
          <p:nvPr/>
        </p:nvSpPr>
        <p:spPr bwMode="auto">
          <a:xfrm>
            <a:off x="2133600" y="4038600"/>
            <a:ext cx="76200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0" lang="en-US" altLang="zh-TW" sz="1300" b="0">
                <a:solidFill>
                  <a:srgbClr val="000000"/>
                </a:solidFill>
              </a:rPr>
              <a:t>0x4004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Instruction fetch unit</a:t>
            </a:r>
            <a:endParaRPr lang="en-US" altLang="zh-TW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Execute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1900" smtClean="0"/>
              <a:t>0x4000	addi $s0, $zero, 5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1900" smtClean="0">
                <a:solidFill>
                  <a:schemeClr val="accent2"/>
                </a:solidFill>
              </a:rPr>
              <a:t>0x4004	and $s0, $s0, $zero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1900" smtClean="0"/>
              <a:t>0x4008	addi $s0, $s0, 1</a:t>
            </a:r>
            <a:endParaRPr lang="en-US" altLang="zh-TW" smtClean="0"/>
          </a:p>
        </p:txBody>
      </p:sp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69EDC86-E061-4F4B-A574-AA5B97A661A9}" type="slidenum">
              <a:rPr kumimoji="0" lang="en-US" altLang="zh-TW" b="0" smtClean="0">
                <a:latin typeface="Arial Black" pitchFamily="34" charset="0"/>
              </a:rPr>
              <a:pPr eaLnBrk="1" hangingPunct="1"/>
              <a:t>11</a:t>
            </a:fld>
            <a:endParaRPr kumimoji="0" lang="en-US" altLang="zh-TW" b="0" smtClean="0">
              <a:latin typeface="Arial Black" pitchFamily="34" charset="0"/>
            </a:endParaRPr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3444875" y="5221288"/>
            <a:ext cx="287338" cy="736600"/>
            <a:chOff x="246" y="1466"/>
            <a:chExt cx="188" cy="551"/>
          </a:xfrm>
        </p:grpSpPr>
        <p:sp>
          <p:nvSpPr>
            <p:cNvPr id="13341" name="Freeform 5"/>
            <p:cNvSpPr>
              <a:spLocks/>
            </p:cNvSpPr>
            <p:nvPr/>
          </p:nvSpPr>
          <p:spPr bwMode="auto">
            <a:xfrm>
              <a:off x="246" y="1466"/>
              <a:ext cx="188" cy="551"/>
            </a:xfrm>
            <a:custGeom>
              <a:avLst/>
              <a:gdLst>
                <a:gd name="T0" fmla="*/ 186 w 189"/>
                <a:gd name="T1" fmla="*/ 558 h 543"/>
                <a:gd name="T2" fmla="*/ 186 w 189"/>
                <a:gd name="T3" fmla="*/ 0 h 543"/>
                <a:gd name="T4" fmla="*/ 0 w 189"/>
                <a:gd name="T5" fmla="*/ 0 h 543"/>
                <a:gd name="T6" fmla="*/ 0 w 189"/>
                <a:gd name="T7" fmla="*/ 558 h 543"/>
                <a:gd name="T8" fmla="*/ 186 w 189"/>
                <a:gd name="T9" fmla="*/ 558 h 543"/>
                <a:gd name="T10" fmla="*/ 186 w 189"/>
                <a:gd name="T11" fmla="*/ 558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9" h="543">
                  <a:moveTo>
                    <a:pt x="188" y="542"/>
                  </a:moveTo>
                  <a:lnTo>
                    <a:pt x="188" y="0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188" y="54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Freeform 6"/>
            <p:cNvSpPr>
              <a:spLocks/>
            </p:cNvSpPr>
            <p:nvPr/>
          </p:nvSpPr>
          <p:spPr bwMode="auto">
            <a:xfrm>
              <a:off x="270" y="1474"/>
              <a:ext cx="164" cy="543"/>
            </a:xfrm>
            <a:custGeom>
              <a:avLst/>
              <a:gdLst>
                <a:gd name="T0" fmla="*/ 141 w 189"/>
                <a:gd name="T1" fmla="*/ 542 h 543"/>
                <a:gd name="T2" fmla="*/ 141 w 189"/>
                <a:gd name="T3" fmla="*/ 0 h 543"/>
                <a:gd name="T4" fmla="*/ 0 w 189"/>
                <a:gd name="T5" fmla="*/ 0 h 543"/>
                <a:gd name="T6" fmla="*/ 0 w 189"/>
                <a:gd name="T7" fmla="*/ 542 h 543"/>
                <a:gd name="T8" fmla="*/ 141 w 189"/>
                <a:gd name="T9" fmla="*/ 542 h 543"/>
                <a:gd name="T10" fmla="*/ 141 w 189"/>
                <a:gd name="T11" fmla="*/ 542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9" h="543">
                  <a:moveTo>
                    <a:pt x="188" y="542"/>
                  </a:moveTo>
                  <a:lnTo>
                    <a:pt x="188" y="0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188" y="542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3" name="Rectangle 7"/>
            <p:cNvSpPr>
              <a:spLocks noChangeArrowheads="1"/>
            </p:cNvSpPr>
            <p:nvPr/>
          </p:nvSpPr>
          <p:spPr bwMode="auto">
            <a:xfrm>
              <a:off x="246" y="1587"/>
              <a:ext cx="18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300" b="0">
                  <a:solidFill>
                    <a:srgbClr val="000000"/>
                  </a:solidFill>
                </a:rPr>
                <a:t>PC</a:t>
              </a:r>
            </a:p>
          </p:txBody>
        </p:sp>
      </p:grpSp>
      <p:sp>
        <p:nvSpPr>
          <p:cNvPr id="13318" name="Freeform 8"/>
          <p:cNvSpPr>
            <a:spLocks/>
          </p:cNvSpPr>
          <p:nvPr/>
        </p:nvSpPr>
        <p:spPr bwMode="auto">
          <a:xfrm>
            <a:off x="4283075" y="4789488"/>
            <a:ext cx="1905000" cy="1611312"/>
          </a:xfrm>
          <a:custGeom>
            <a:avLst/>
            <a:gdLst>
              <a:gd name="T0" fmla="*/ 2147483647 w 1134"/>
              <a:gd name="T1" fmla="*/ 2147483647 h 1206"/>
              <a:gd name="T2" fmla="*/ 2147483647 w 1134"/>
              <a:gd name="T3" fmla="*/ 0 h 1206"/>
              <a:gd name="T4" fmla="*/ 0 w 1134"/>
              <a:gd name="T5" fmla="*/ 0 h 1206"/>
              <a:gd name="T6" fmla="*/ 0 w 1134"/>
              <a:gd name="T7" fmla="*/ 2147483647 h 1206"/>
              <a:gd name="T8" fmla="*/ 2147483647 w 1134"/>
              <a:gd name="T9" fmla="*/ 2147483647 h 1206"/>
              <a:gd name="T10" fmla="*/ 2147483647 w 1134"/>
              <a:gd name="T11" fmla="*/ 2147483647 h 12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34" h="1206">
                <a:moveTo>
                  <a:pt x="1133" y="1205"/>
                </a:moveTo>
                <a:lnTo>
                  <a:pt x="1133" y="0"/>
                </a:lnTo>
                <a:lnTo>
                  <a:pt x="0" y="0"/>
                </a:lnTo>
                <a:lnTo>
                  <a:pt x="0" y="1205"/>
                </a:lnTo>
                <a:lnTo>
                  <a:pt x="1133" y="120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4267200" y="5257800"/>
            <a:ext cx="7905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0" lang="en-US" altLang="zh-TW" sz="1300" b="0">
                <a:solidFill>
                  <a:srgbClr val="000000"/>
                </a:solidFill>
              </a:rPr>
              <a:t>Read</a:t>
            </a:r>
          </a:p>
          <a:p>
            <a:pPr eaLnBrk="0" hangingPunct="0"/>
            <a:r>
              <a:rPr kumimoji="0" lang="en-US" altLang="zh-TW" sz="1300" b="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13320" name="Rectangle 10"/>
          <p:cNvSpPr>
            <a:spLocks noChangeArrowheads="1"/>
          </p:cNvSpPr>
          <p:nvPr/>
        </p:nvSpPr>
        <p:spPr bwMode="auto">
          <a:xfrm>
            <a:off x="4625975" y="5889625"/>
            <a:ext cx="1041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kumimoji="0" lang="en-US" altLang="zh-TW" sz="1300">
                <a:solidFill>
                  <a:srgbClr val="000000"/>
                </a:solidFill>
              </a:rPr>
              <a:t>Instruction</a:t>
            </a:r>
          </a:p>
          <a:p>
            <a:pPr algn="ctr" eaLnBrk="0" hangingPunct="0"/>
            <a:r>
              <a:rPr kumimoji="0" lang="en-US" altLang="zh-TW" sz="130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13321" name="Rectangle 11"/>
          <p:cNvSpPr>
            <a:spLocks noChangeArrowheads="1"/>
          </p:cNvSpPr>
          <p:nvPr/>
        </p:nvSpPr>
        <p:spPr bwMode="auto">
          <a:xfrm>
            <a:off x="5273675" y="5461000"/>
            <a:ext cx="104775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0" lang="en-US" altLang="zh-TW" sz="1300" b="0">
                <a:solidFill>
                  <a:srgbClr val="000000"/>
                </a:solidFill>
              </a:rPr>
              <a:t>Instruction</a:t>
            </a:r>
          </a:p>
        </p:txBody>
      </p:sp>
      <p:grpSp>
        <p:nvGrpSpPr>
          <p:cNvPr id="13322" name="Group 12"/>
          <p:cNvGrpSpPr>
            <a:grpSpLocks/>
          </p:cNvGrpSpPr>
          <p:nvPr/>
        </p:nvGrpSpPr>
        <p:grpSpPr bwMode="auto">
          <a:xfrm>
            <a:off x="7254875" y="3632200"/>
            <a:ext cx="611188" cy="1382713"/>
            <a:chOff x="3626" y="1228"/>
            <a:chExt cx="402" cy="1035"/>
          </a:xfrm>
        </p:grpSpPr>
        <p:sp>
          <p:nvSpPr>
            <p:cNvPr id="13339" name="Freeform 13"/>
            <p:cNvSpPr>
              <a:spLocks/>
            </p:cNvSpPr>
            <p:nvPr/>
          </p:nvSpPr>
          <p:spPr bwMode="auto">
            <a:xfrm>
              <a:off x="3626" y="1228"/>
              <a:ext cx="331" cy="1035"/>
            </a:xfrm>
            <a:custGeom>
              <a:avLst/>
              <a:gdLst>
                <a:gd name="T0" fmla="*/ 0 w 331"/>
                <a:gd name="T1" fmla="*/ 0 h 1035"/>
                <a:gd name="T2" fmla="*/ 3 w 331"/>
                <a:gd name="T3" fmla="*/ 417 h 1035"/>
                <a:gd name="T4" fmla="*/ 107 w 331"/>
                <a:gd name="T5" fmla="*/ 517 h 1035"/>
                <a:gd name="T6" fmla="*/ 3 w 331"/>
                <a:gd name="T7" fmla="*/ 616 h 1035"/>
                <a:gd name="T8" fmla="*/ 3 w 331"/>
                <a:gd name="T9" fmla="*/ 1034 h 1035"/>
                <a:gd name="T10" fmla="*/ 330 w 331"/>
                <a:gd name="T11" fmla="*/ 719 h 1035"/>
                <a:gd name="T12" fmla="*/ 330 w 331"/>
                <a:gd name="T13" fmla="*/ 317 h 1035"/>
                <a:gd name="T14" fmla="*/ 3 w 331"/>
                <a:gd name="T15" fmla="*/ 0 h 1035"/>
                <a:gd name="T16" fmla="*/ 3 w 331"/>
                <a:gd name="T17" fmla="*/ 0 h 10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31" h="1035">
                  <a:moveTo>
                    <a:pt x="0" y="0"/>
                  </a:moveTo>
                  <a:lnTo>
                    <a:pt x="3" y="417"/>
                  </a:lnTo>
                  <a:lnTo>
                    <a:pt x="107" y="517"/>
                  </a:lnTo>
                  <a:lnTo>
                    <a:pt x="3" y="616"/>
                  </a:lnTo>
                  <a:lnTo>
                    <a:pt x="3" y="1034"/>
                  </a:lnTo>
                  <a:lnTo>
                    <a:pt x="330" y="719"/>
                  </a:lnTo>
                  <a:lnTo>
                    <a:pt x="330" y="317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Rectangle 14"/>
            <p:cNvSpPr>
              <a:spLocks noChangeArrowheads="1"/>
            </p:cNvSpPr>
            <p:nvPr/>
          </p:nvSpPr>
          <p:spPr bwMode="auto">
            <a:xfrm>
              <a:off x="3672" y="1645"/>
              <a:ext cx="356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300">
                  <a:solidFill>
                    <a:srgbClr val="000000"/>
                  </a:solidFill>
                </a:rPr>
                <a:t>ADD</a:t>
              </a:r>
            </a:p>
          </p:txBody>
        </p:sp>
      </p:grpSp>
      <p:sp>
        <p:nvSpPr>
          <p:cNvPr id="13323" name="Line 15"/>
          <p:cNvSpPr>
            <a:spLocks noChangeShapeType="1"/>
          </p:cNvSpPr>
          <p:nvPr/>
        </p:nvSpPr>
        <p:spPr bwMode="auto">
          <a:xfrm>
            <a:off x="6172200" y="56388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6"/>
          <p:cNvSpPr>
            <a:spLocks noChangeShapeType="1"/>
          </p:cNvSpPr>
          <p:nvPr/>
        </p:nvSpPr>
        <p:spPr bwMode="auto">
          <a:xfrm>
            <a:off x="3733800" y="5562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17"/>
          <p:cNvSpPr>
            <a:spLocks noChangeShapeType="1"/>
          </p:cNvSpPr>
          <p:nvPr/>
        </p:nvSpPr>
        <p:spPr bwMode="auto">
          <a:xfrm>
            <a:off x="6781800" y="4800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18"/>
          <p:cNvSpPr>
            <a:spLocks noChangeShapeType="1"/>
          </p:cNvSpPr>
          <p:nvPr/>
        </p:nvSpPr>
        <p:spPr bwMode="auto">
          <a:xfrm flipV="1">
            <a:off x="3962400" y="38862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Line 19"/>
          <p:cNvSpPr>
            <a:spLocks noChangeShapeType="1"/>
          </p:cNvSpPr>
          <p:nvPr/>
        </p:nvSpPr>
        <p:spPr bwMode="auto">
          <a:xfrm>
            <a:off x="3962400" y="3886200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20"/>
          <p:cNvSpPr>
            <a:spLocks noChangeShapeType="1"/>
          </p:cNvSpPr>
          <p:nvPr/>
        </p:nvSpPr>
        <p:spPr bwMode="auto">
          <a:xfrm>
            <a:off x="7772400" y="4343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21"/>
          <p:cNvSpPr>
            <a:spLocks noChangeShapeType="1"/>
          </p:cNvSpPr>
          <p:nvPr/>
        </p:nvSpPr>
        <p:spPr bwMode="auto">
          <a:xfrm>
            <a:off x="2971800" y="5562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22"/>
          <p:cNvSpPr>
            <a:spLocks noChangeShapeType="1"/>
          </p:cNvSpPr>
          <p:nvPr/>
        </p:nvSpPr>
        <p:spPr bwMode="auto">
          <a:xfrm flipV="1">
            <a:off x="8229600" y="3200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23"/>
          <p:cNvSpPr>
            <a:spLocks noChangeShapeType="1"/>
          </p:cNvSpPr>
          <p:nvPr/>
        </p:nvSpPr>
        <p:spPr bwMode="auto">
          <a:xfrm flipH="1">
            <a:off x="2971800" y="3200400"/>
            <a:ext cx="525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4"/>
          <p:cNvSpPr>
            <a:spLocks noChangeShapeType="1"/>
          </p:cNvSpPr>
          <p:nvPr/>
        </p:nvSpPr>
        <p:spPr bwMode="auto">
          <a:xfrm>
            <a:off x="2971800" y="3200400"/>
            <a:ext cx="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Rectangle 25"/>
          <p:cNvSpPr>
            <a:spLocks noChangeArrowheads="1"/>
          </p:cNvSpPr>
          <p:nvPr/>
        </p:nvSpPr>
        <p:spPr bwMode="auto">
          <a:xfrm>
            <a:off x="6477000" y="4648200"/>
            <a:ext cx="33337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0" lang="en-US" altLang="zh-TW" sz="1300" b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3334" name="Rectangle 26"/>
          <p:cNvSpPr>
            <a:spLocks noChangeArrowheads="1"/>
          </p:cNvSpPr>
          <p:nvPr/>
        </p:nvSpPr>
        <p:spPr bwMode="auto">
          <a:xfrm>
            <a:off x="533400" y="5791200"/>
            <a:ext cx="1828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0" lang="en-US" altLang="zh-TW" sz="1300" b="0">
                <a:solidFill>
                  <a:srgbClr val="000000"/>
                </a:solidFill>
              </a:rPr>
              <a:t>PC update when the clock rise</a:t>
            </a:r>
          </a:p>
        </p:txBody>
      </p:sp>
      <p:sp>
        <p:nvSpPr>
          <p:cNvPr id="13335" name="Line 27"/>
          <p:cNvSpPr>
            <a:spLocks noChangeShapeType="1"/>
          </p:cNvSpPr>
          <p:nvPr/>
        </p:nvSpPr>
        <p:spPr bwMode="auto">
          <a:xfrm flipV="1">
            <a:off x="1905000" y="5867400"/>
            <a:ext cx="1447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Rectangle 28"/>
          <p:cNvSpPr>
            <a:spLocks noChangeArrowheads="1"/>
          </p:cNvSpPr>
          <p:nvPr/>
        </p:nvSpPr>
        <p:spPr bwMode="auto">
          <a:xfrm>
            <a:off x="6477000" y="5715000"/>
            <a:ext cx="182880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0" lang="en-US" altLang="zh-TW" sz="1300" b="0">
                <a:solidFill>
                  <a:srgbClr val="000000"/>
                </a:solidFill>
                <a:sym typeface="Wingdings" pitchFamily="2" charset="2"/>
              </a:rPr>
              <a:t>and $s0, $s0, $zero</a:t>
            </a:r>
            <a:endParaRPr kumimoji="0" lang="en-US" altLang="zh-TW" sz="1300" b="0">
              <a:solidFill>
                <a:srgbClr val="000000"/>
              </a:solidFill>
            </a:endParaRPr>
          </a:p>
        </p:txBody>
      </p:sp>
      <p:sp>
        <p:nvSpPr>
          <p:cNvPr id="13337" name="Rectangle 29"/>
          <p:cNvSpPr>
            <a:spLocks noChangeArrowheads="1"/>
          </p:cNvSpPr>
          <p:nvPr/>
        </p:nvSpPr>
        <p:spPr bwMode="auto">
          <a:xfrm>
            <a:off x="3962400" y="4038600"/>
            <a:ext cx="182880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0" lang="en-US" altLang="zh-TW" sz="1300" b="0">
                <a:solidFill>
                  <a:srgbClr val="000000"/>
                </a:solidFill>
                <a:sym typeface="Wingdings" pitchFamily="2" charset="2"/>
              </a:rPr>
              <a:t>0x4004</a:t>
            </a:r>
            <a:endParaRPr kumimoji="0" lang="en-US" altLang="zh-TW" sz="1300" b="0">
              <a:solidFill>
                <a:srgbClr val="000000"/>
              </a:solidFill>
            </a:endParaRPr>
          </a:p>
        </p:txBody>
      </p: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2133600" y="4038600"/>
            <a:ext cx="76200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0" lang="en-US" altLang="zh-TW" sz="1300" b="0">
                <a:solidFill>
                  <a:srgbClr val="000000"/>
                </a:solidFill>
                <a:sym typeface="Wingdings" pitchFamily="2" charset="2"/>
              </a:rPr>
              <a:t>0x4008</a:t>
            </a:r>
            <a:endParaRPr kumimoji="0" lang="en-US" altLang="zh-TW" sz="1300" b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Register</a:t>
            </a:r>
            <a:r>
              <a:rPr lang="en-US" altLang="zh-TW" smtClean="0"/>
              <a:t> File (Read)</a:t>
            </a:r>
          </a:p>
        </p:txBody>
      </p:sp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BECC1A06-70FC-40F7-83FC-130F80C74AF1}" type="slidenum">
              <a:rPr kumimoji="0" lang="en-US" altLang="zh-TW" b="0" smtClean="0">
                <a:latin typeface="Arial Black" pitchFamily="34" charset="0"/>
              </a:rPr>
              <a:pPr eaLnBrk="1" hangingPunct="1"/>
              <a:t>12</a:t>
            </a:fld>
            <a:endParaRPr kumimoji="0" lang="en-US" altLang="zh-TW" b="0" smtClean="0">
              <a:latin typeface="Arial Black" pitchFamily="34" charset="0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38517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Register</a:t>
            </a:r>
            <a:r>
              <a:rPr lang="en-US" altLang="zh-TW" smtClean="0"/>
              <a:t> File (Write)</a:t>
            </a:r>
          </a:p>
        </p:txBody>
      </p:sp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0CF9CAD7-D666-49F5-A34E-7DEBEC1FF7B0}" type="slidenum">
              <a:rPr kumimoji="0" lang="en-US" altLang="zh-TW" b="0" smtClean="0">
                <a:latin typeface="Arial Black" pitchFamily="34" charset="0"/>
              </a:rPr>
              <a:pPr eaLnBrk="1" hangingPunct="1"/>
              <a:t>13</a:t>
            </a:fld>
            <a:endParaRPr kumimoji="0" lang="en-US" altLang="zh-TW" b="0" smtClean="0">
              <a:latin typeface="Arial Black" pitchFamily="34" charset="0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78013"/>
            <a:ext cx="7478713" cy="459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ALU</a:t>
            </a:r>
          </a:p>
        </p:txBody>
      </p:sp>
      <p:graphicFrame>
        <p:nvGraphicFramePr>
          <p:cNvPr id="267467" name="Group 203"/>
          <p:cNvGraphicFramePr>
            <a:graphicFrameLocks noGrp="1"/>
          </p:cNvGraphicFramePr>
          <p:nvPr>
            <p:ph type="tbl" idx="1"/>
          </p:nvPr>
        </p:nvGraphicFramePr>
        <p:xfrm>
          <a:off x="762000" y="2286000"/>
          <a:ext cx="2784475" cy="2279651"/>
        </p:xfrm>
        <a:graphic>
          <a:graphicData uri="http://schemas.openxmlformats.org/drawingml/2006/table">
            <a:tbl>
              <a:tblPr/>
              <a:tblGrid>
                <a:gridCol w="1392238"/>
                <a:gridCol w="1392237"/>
              </a:tblGrid>
              <a:tr h="760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ALU</a:t>
                      </a: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Operation</a:t>
                      </a:r>
                      <a:endParaRPr kumimoji="1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Desired ALU action</a:t>
                      </a:r>
                      <a:endParaRPr kumimoji="1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010</a:t>
                      </a:r>
                      <a:endParaRPr kumimoji="1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add</a:t>
                      </a:r>
                      <a:endParaRPr kumimoji="1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sub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A3D67E3C-9B61-4D08-9BA8-7CB85051ECC8}" type="slidenum">
              <a:rPr kumimoji="0" lang="en-US" altLang="zh-TW" b="0" smtClean="0">
                <a:latin typeface="Arial Black" pitchFamily="34" charset="0"/>
              </a:rPr>
              <a:pPr eaLnBrk="1" hangingPunct="1"/>
              <a:t>14</a:t>
            </a:fld>
            <a:endParaRPr kumimoji="0" lang="en-US" altLang="zh-TW" b="0" smtClean="0">
              <a:latin typeface="Arial Black" pitchFamily="34" charset="0"/>
            </a:endParaRPr>
          </a:p>
        </p:txBody>
      </p:sp>
      <p:sp>
        <p:nvSpPr>
          <p:cNvPr id="18458" name="Freeform 125"/>
          <p:cNvSpPr>
            <a:spLocks/>
          </p:cNvSpPr>
          <p:nvPr/>
        </p:nvSpPr>
        <p:spPr bwMode="auto">
          <a:xfrm>
            <a:off x="5340350" y="3635375"/>
            <a:ext cx="819150" cy="962025"/>
          </a:xfrm>
          <a:custGeom>
            <a:avLst/>
            <a:gdLst>
              <a:gd name="T0" fmla="*/ 0 w 494"/>
              <a:gd name="T1" fmla="*/ 0 h 628"/>
              <a:gd name="T2" fmla="*/ 0 w 494"/>
              <a:gd name="T3" fmla="*/ 591363508 h 628"/>
              <a:gd name="T4" fmla="*/ 175976303 w 494"/>
              <a:gd name="T5" fmla="*/ 732163832 h 628"/>
              <a:gd name="T6" fmla="*/ 0 w 494"/>
              <a:gd name="T7" fmla="*/ 880004709 h 628"/>
              <a:gd name="T8" fmla="*/ 0 w 494"/>
              <a:gd name="T9" fmla="*/ 1471366685 h 628"/>
              <a:gd name="T10" fmla="*/ 1355563911 w 494"/>
              <a:gd name="T11" fmla="*/ 1013764481 h 628"/>
              <a:gd name="T12" fmla="*/ 1355563911 w 494"/>
              <a:gd name="T13" fmla="*/ 445869482 h 628"/>
              <a:gd name="T14" fmla="*/ 0 w 494"/>
              <a:gd name="T15" fmla="*/ 0 h 628"/>
              <a:gd name="T16" fmla="*/ 0 w 494"/>
              <a:gd name="T17" fmla="*/ 0 h 6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4" h="628">
                <a:moveTo>
                  <a:pt x="0" y="0"/>
                </a:moveTo>
                <a:lnTo>
                  <a:pt x="0" y="252"/>
                </a:lnTo>
                <a:lnTo>
                  <a:pt x="64" y="312"/>
                </a:lnTo>
                <a:lnTo>
                  <a:pt x="0" y="375"/>
                </a:lnTo>
                <a:lnTo>
                  <a:pt x="0" y="627"/>
                </a:lnTo>
                <a:lnTo>
                  <a:pt x="493" y="432"/>
                </a:lnTo>
                <a:lnTo>
                  <a:pt x="493" y="19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Freeform 126"/>
          <p:cNvSpPr>
            <a:spLocks/>
          </p:cNvSpPr>
          <p:nvPr/>
        </p:nvSpPr>
        <p:spPr bwMode="auto">
          <a:xfrm>
            <a:off x="5340350" y="2514600"/>
            <a:ext cx="1063625" cy="2082800"/>
          </a:xfrm>
          <a:custGeom>
            <a:avLst/>
            <a:gdLst>
              <a:gd name="T0" fmla="*/ 0 w 476"/>
              <a:gd name="T1" fmla="*/ 0 h 628"/>
              <a:gd name="T2" fmla="*/ 0 w 476"/>
              <a:gd name="T3" fmla="*/ 2147483647 h 628"/>
              <a:gd name="T4" fmla="*/ 309566269 w 476"/>
              <a:gd name="T5" fmla="*/ 2147483647 h 628"/>
              <a:gd name="T6" fmla="*/ 0 w 476"/>
              <a:gd name="T7" fmla="*/ 2147483647 h 628"/>
              <a:gd name="T8" fmla="*/ 0 w 476"/>
              <a:gd name="T9" fmla="*/ 2147483647 h 628"/>
              <a:gd name="T10" fmla="*/ 2147483647 w 476"/>
              <a:gd name="T11" fmla="*/ 2147483647 h 628"/>
              <a:gd name="T12" fmla="*/ 2147483647 w 476"/>
              <a:gd name="T13" fmla="*/ 2089917339 h 628"/>
              <a:gd name="T14" fmla="*/ 0 w 476"/>
              <a:gd name="T15" fmla="*/ 0 h 628"/>
              <a:gd name="T16" fmla="*/ 0 w 476"/>
              <a:gd name="T17" fmla="*/ 0 h 6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76" h="628">
                <a:moveTo>
                  <a:pt x="0" y="0"/>
                </a:moveTo>
                <a:lnTo>
                  <a:pt x="0" y="252"/>
                </a:lnTo>
                <a:lnTo>
                  <a:pt x="62" y="312"/>
                </a:lnTo>
                <a:lnTo>
                  <a:pt x="0" y="375"/>
                </a:lnTo>
                <a:lnTo>
                  <a:pt x="0" y="627"/>
                </a:lnTo>
                <a:lnTo>
                  <a:pt x="475" y="432"/>
                </a:lnTo>
                <a:lnTo>
                  <a:pt x="475" y="19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0" name="Rectangle 127"/>
          <p:cNvSpPr>
            <a:spLocks noChangeArrowheads="1"/>
          </p:cNvSpPr>
          <p:nvPr/>
        </p:nvSpPr>
        <p:spPr bwMode="auto">
          <a:xfrm>
            <a:off x="5899150" y="3162300"/>
            <a:ext cx="547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400" b="0">
                <a:solidFill>
                  <a:srgbClr val="000000"/>
                </a:solidFill>
              </a:rPr>
              <a:t>Zero</a:t>
            </a:r>
          </a:p>
        </p:txBody>
      </p:sp>
      <p:sp>
        <p:nvSpPr>
          <p:cNvPr id="18461" name="Rectangle 128"/>
          <p:cNvSpPr>
            <a:spLocks noChangeArrowheads="1"/>
          </p:cNvSpPr>
          <p:nvPr/>
        </p:nvSpPr>
        <p:spPr bwMode="auto">
          <a:xfrm>
            <a:off x="5422900" y="3378200"/>
            <a:ext cx="549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</a:rPr>
              <a:t>ALU</a:t>
            </a:r>
          </a:p>
        </p:txBody>
      </p:sp>
      <p:sp>
        <p:nvSpPr>
          <p:cNvPr id="18462" name="Rectangle 129"/>
          <p:cNvSpPr>
            <a:spLocks noChangeArrowheads="1"/>
          </p:cNvSpPr>
          <p:nvPr/>
        </p:nvSpPr>
        <p:spPr bwMode="auto">
          <a:xfrm>
            <a:off x="5857875" y="3522663"/>
            <a:ext cx="6175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400" b="0">
                <a:solidFill>
                  <a:srgbClr val="000000"/>
                </a:solidFill>
              </a:rPr>
              <a:t>ALU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400" b="0">
                <a:solidFill>
                  <a:srgbClr val="000000"/>
                </a:solidFill>
              </a:rPr>
              <a:t>result</a:t>
            </a:r>
          </a:p>
        </p:txBody>
      </p:sp>
      <p:sp>
        <p:nvSpPr>
          <p:cNvPr id="18463" name="Line 130"/>
          <p:cNvSpPr>
            <a:spLocks noChangeShapeType="1"/>
          </p:cNvSpPr>
          <p:nvPr/>
        </p:nvSpPr>
        <p:spPr bwMode="auto">
          <a:xfrm>
            <a:off x="4530725" y="2946400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4" name="Line 131"/>
          <p:cNvSpPr>
            <a:spLocks noChangeShapeType="1"/>
          </p:cNvSpPr>
          <p:nvPr/>
        </p:nvSpPr>
        <p:spPr bwMode="auto">
          <a:xfrm>
            <a:off x="4530725" y="409892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5" name="Line 132"/>
          <p:cNvSpPr>
            <a:spLocks noChangeShapeType="1"/>
          </p:cNvSpPr>
          <p:nvPr/>
        </p:nvSpPr>
        <p:spPr bwMode="auto">
          <a:xfrm>
            <a:off x="6403975" y="3306763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6" name="Line 133"/>
          <p:cNvSpPr>
            <a:spLocks noChangeShapeType="1"/>
          </p:cNvSpPr>
          <p:nvPr/>
        </p:nvSpPr>
        <p:spPr bwMode="auto">
          <a:xfrm>
            <a:off x="6403975" y="3738563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7" name="Line 134"/>
          <p:cNvSpPr>
            <a:spLocks noChangeShapeType="1"/>
          </p:cNvSpPr>
          <p:nvPr/>
        </p:nvSpPr>
        <p:spPr bwMode="auto">
          <a:xfrm>
            <a:off x="5899150" y="2298700"/>
            <a:ext cx="0" cy="504825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8" name="Rectangle 135"/>
          <p:cNvSpPr>
            <a:spLocks noChangeArrowheads="1"/>
          </p:cNvSpPr>
          <p:nvPr/>
        </p:nvSpPr>
        <p:spPr bwMode="auto">
          <a:xfrm>
            <a:off x="5943600" y="2209800"/>
            <a:ext cx="1435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CN" sz="1400">
                <a:solidFill>
                  <a:srgbClr val="EB7500"/>
                </a:solidFill>
              </a:rPr>
              <a:t>ALU Operation</a:t>
            </a:r>
            <a:endParaRPr kumimoji="0" lang="en-US" altLang="zh-TW" sz="1400">
              <a:solidFill>
                <a:srgbClr val="EB7500"/>
              </a:solidFill>
            </a:endParaRPr>
          </a:p>
        </p:txBody>
      </p:sp>
      <p:sp>
        <p:nvSpPr>
          <p:cNvPr id="18469" name="Line 136"/>
          <p:cNvSpPr>
            <a:spLocks noChangeShapeType="1"/>
          </p:cNvSpPr>
          <p:nvPr/>
        </p:nvSpPr>
        <p:spPr bwMode="auto">
          <a:xfrm>
            <a:off x="5754688" y="2441575"/>
            <a:ext cx="288925" cy="288925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0" name="Text Box 137"/>
          <p:cNvSpPr txBox="1">
            <a:spLocks noChangeArrowheads="1"/>
          </p:cNvSpPr>
          <p:nvPr/>
        </p:nvSpPr>
        <p:spPr bwMode="auto">
          <a:xfrm>
            <a:off x="5519738" y="21732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b="0">
                <a:solidFill>
                  <a:srgbClr val="FF9900"/>
                </a:solidFill>
                <a:ea typeface="宋体" pitchFamily="2" charset="-122"/>
              </a:rPr>
              <a:t>3</a:t>
            </a:r>
            <a:endParaRPr kumimoji="0" lang="en-US" altLang="zh-CN" b="0">
              <a:solidFill>
                <a:srgbClr val="FF9900"/>
              </a:solidFill>
              <a:ea typeface="宋体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5410200"/>
            <a:ext cx="3581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Obtained from the specification of the ALU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0"/>
          </p:cNvCxnSpPr>
          <p:nvPr/>
        </p:nvCxnSpPr>
        <p:spPr>
          <a:xfrm flipV="1">
            <a:off x="2247900" y="4724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37095"/>
              </p:ext>
            </p:extLst>
          </p:nvPr>
        </p:nvGraphicFramePr>
        <p:xfrm>
          <a:off x="4876913" y="5219700"/>
          <a:ext cx="384628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086"/>
                <a:gridCol w="3124200"/>
              </a:tblGrid>
              <a:tr h="477520">
                <a:tc>
                  <a:txBody>
                    <a:bodyPr/>
                    <a:lstStyle/>
                    <a:p>
                      <a:r>
                        <a:rPr lang="en-US" dirty="0" smtClean="0"/>
                        <a:t>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MIPS Instruction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lw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sw</a:t>
                      </a:r>
                      <a:r>
                        <a:rPr lang="en-US" baseline="0" dirty="0" smtClean="0"/>
                        <a:t>,…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beq</a:t>
                      </a:r>
                      <a:r>
                        <a:rPr lang="en-US" dirty="0" smtClean="0"/>
                        <a:t>,…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Data memory &amp; sign extension</a:t>
            </a: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A83E14F-17F6-4D39-9213-7AA2DCD65977}" type="slidenum">
              <a:rPr kumimoji="0" lang="en-US" altLang="zh-TW" b="0" smtClean="0">
                <a:latin typeface="Arial Black" pitchFamily="34" charset="0"/>
              </a:rPr>
              <a:pPr eaLnBrk="1" hangingPunct="1"/>
              <a:t>15</a:t>
            </a:fld>
            <a:endParaRPr kumimoji="0" lang="en-US" altLang="zh-TW" b="0" smtClean="0">
              <a:latin typeface="Arial Black" pitchFamily="34" charset="0"/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1714500" y="2205038"/>
            <a:ext cx="1033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EB7500"/>
                </a:solidFill>
              </a:rPr>
              <a:t>MemWrite</a:t>
            </a:r>
          </a:p>
        </p:txBody>
      </p:sp>
      <p:sp>
        <p:nvSpPr>
          <p:cNvPr id="19461" name="Freeform 4"/>
          <p:cNvSpPr>
            <a:spLocks/>
          </p:cNvSpPr>
          <p:nvPr/>
        </p:nvSpPr>
        <p:spPr bwMode="auto">
          <a:xfrm>
            <a:off x="1331913" y="2720975"/>
            <a:ext cx="1920875" cy="2076450"/>
          </a:xfrm>
          <a:custGeom>
            <a:avLst/>
            <a:gdLst>
              <a:gd name="T0" fmla="*/ 2147483647 w 576"/>
              <a:gd name="T1" fmla="*/ 2147483647 h 723"/>
              <a:gd name="T2" fmla="*/ 2147483647 w 576"/>
              <a:gd name="T3" fmla="*/ 0 h 723"/>
              <a:gd name="T4" fmla="*/ 0 w 576"/>
              <a:gd name="T5" fmla="*/ 0 h 723"/>
              <a:gd name="T6" fmla="*/ 0 w 576"/>
              <a:gd name="T7" fmla="*/ 2147483647 h 723"/>
              <a:gd name="T8" fmla="*/ 2147483647 w 576"/>
              <a:gd name="T9" fmla="*/ 2147483647 h 723"/>
              <a:gd name="T10" fmla="*/ 2147483647 w 576"/>
              <a:gd name="T11" fmla="*/ 2147483647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6" h="723">
                <a:moveTo>
                  <a:pt x="575" y="722"/>
                </a:moveTo>
                <a:lnTo>
                  <a:pt x="575" y="0"/>
                </a:lnTo>
                <a:lnTo>
                  <a:pt x="0" y="0"/>
                </a:lnTo>
                <a:lnTo>
                  <a:pt x="0" y="722"/>
                </a:lnTo>
                <a:lnTo>
                  <a:pt x="575" y="72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1379538" y="2962275"/>
            <a:ext cx="835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400" b="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1357313" y="4149725"/>
            <a:ext cx="5984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400" b="0">
                <a:solidFill>
                  <a:srgbClr val="000000"/>
                </a:solidFill>
              </a:rPr>
              <a:t>Write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400" b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1811338" y="3573463"/>
            <a:ext cx="8651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400" dirty="0">
                <a:solidFill>
                  <a:srgbClr val="000000"/>
                </a:solidFill>
              </a:rPr>
              <a:t>Data 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400" dirty="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2644775" y="2997200"/>
            <a:ext cx="6080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400" b="0">
                <a:solidFill>
                  <a:srgbClr val="000000"/>
                </a:solidFill>
              </a:rPr>
              <a:t>Read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400" b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>
            <a:off x="2171700" y="2492375"/>
            <a:ext cx="0" cy="220663"/>
          </a:xfrm>
          <a:prstGeom prst="line">
            <a:avLst/>
          </a:prstGeom>
          <a:noFill/>
          <a:ln w="25400">
            <a:solidFill>
              <a:srgbClr val="FF99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>
            <a:off x="2171700" y="4797425"/>
            <a:ext cx="0" cy="220663"/>
          </a:xfrm>
          <a:prstGeom prst="line">
            <a:avLst/>
          </a:prstGeom>
          <a:noFill/>
          <a:ln w="25400">
            <a:solidFill>
              <a:srgbClr val="FF99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Rectangle 11"/>
          <p:cNvSpPr>
            <a:spLocks noChangeArrowheads="1"/>
          </p:cNvSpPr>
          <p:nvPr/>
        </p:nvSpPr>
        <p:spPr bwMode="auto">
          <a:xfrm>
            <a:off x="1714500" y="4995863"/>
            <a:ext cx="1022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EB7500"/>
                </a:solidFill>
              </a:rPr>
              <a:t>Mem</a:t>
            </a:r>
            <a:r>
              <a:rPr kumimoji="0" lang="en-US" altLang="zh-CN" sz="1400">
                <a:solidFill>
                  <a:srgbClr val="EB7500"/>
                </a:solidFill>
              </a:rPr>
              <a:t>Read</a:t>
            </a:r>
            <a:endParaRPr kumimoji="0" lang="en-US" altLang="zh-TW" sz="1400">
              <a:solidFill>
                <a:srgbClr val="EB7500"/>
              </a:solidFill>
            </a:endParaRPr>
          </a:p>
        </p:txBody>
      </p:sp>
      <p:sp>
        <p:nvSpPr>
          <p:cNvPr id="19469" name="Line 12"/>
          <p:cNvSpPr>
            <a:spLocks noChangeShapeType="1"/>
          </p:cNvSpPr>
          <p:nvPr/>
        </p:nvSpPr>
        <p:spPr bwMode="auto">
          <a:xfrm>
            <a:off x="684213" y="31416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755650" y="43656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>
            <a:off x="3276600" y="31416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Freeform 15"/>
          <p:cNvSpPr>
            <a:spLocks/>
          </p:cNvSpPr>
          <p:nvPr/>
        </p:nvSpPr>
        <p:spPr bwMode="auto">
          <a:xfrm>
            <a:off x="5524500" y="2133600"/>
            <a:ext cx="919163" cy="1636713"/>
          </a:xfrm>
          <a:custGeom>
            <a:avLst/>
            <a:gdLst>
              <a:gd name="T0" fmla="*/ 1320042357 w 318"/>
              <a:gd name="T1" fmla="*/ 2147483647 h 483"/>
              <a:gd name="T2" fmla="*/ 1528909142 w 318"/>
              <a:gd name="T3" fmla="*/ 2147483647 h 483"/>
              <a:gd name="T4" fmla="*/ 1746132217 w 318"/>
              <a:gd name="T5" fmla="*/ 2147483647 h 483"/>
              <a:gd name="T6" fmla="*/ 1938289312 w 318"/>
              <a:gd name="T7" fmla="*/ 2147483647 h 483"/>
              <a:gd name="T8" fmla="*/ 2105383318 w 318"/>
              <a:gd name="T9" fmla="*/ 2147483647 h 483"/>
              <a:gd name="T10" fmla="*/ 2147483647 w 318"/>
              <a:gd name="T11" fmla="*/ 2147483647 h 483"/>
              <a:gd name="T12" fmla="*/ 2147483647 w 318"/>
              <a:gd name="T13" fmla="*/ 2147483647 h 483"/>
              <a:gd name="T14" fmla="*/ 2147483647 w 318"/>
              <a:gd name="T15" fmla="*/ 2147483647 h 483"/>
              <a:gd name="T16" fmla="*/ 2147483647 w 318"/>
              <a:gd name="T17" fmla="*/ 2147483647 h 483"/>
              <a:gd name="T18" fmla="*/ 2147483647 w 318"/>
              <a:gd name="T19" fmla="*/ 2147483647 h 483"/>
              <a:gd name="T20" fmla="*/ 2147483647 w 318"/>
              <a:gd name="T21" fmla="*/ 2147483647 h 483"/>
              <a:gd name="T22" fmla="*/ 2147483647 w 318"/>
              <a:gd name="T23" fmla="*/ 2147483647 h 483"/>
              <a:gd name="T24" fmla="*/ 2147483647 w 318"/>
              <a:gd name="T25" fmla="*/ 1894676590 h 483"/>
              <a:gd name="T26" fmla="*/ 2147483647 w 318"/>
              <a:gd name="T27" fmla="*/ 1492773749 h 483"/>
              <a:gd name="T28" fmla="*/ 2147483647 w 318"/>
              <a:gd name="T29" fmla="*/ 1148288021 h 483"/>
              <a:gd name="T30" fmla="*/ 2147483647 w 318"/>
              <a:gd name="T31" fmla="*/ 826767104 h 483"/>
              <a:gd name="T32" fmla="*/ 2105383318 w 318"/>
              <a:gd name="T33" fmla="*/ 539695099 h 483"/>
              <a:gd name="T34" fmla="*/ 1938289312 w 318"/>
              <a:gd name="T35" fmla="*/ 310036817 h 483"/>
              <a:gd name="T36" fmla="*/ 1746132217 w 318"/>
              <a:gd name="T37" fmla="*/ 137795647 h 483"/>
              <a:gd name="T38" fmla="*/ 1528909142 w 318"/>
              <a:gd name="T39" fmla="*/ 57413723 h 483"/>
              <a:gd name="T40" fmla="*/ 1320042357 w 318"/>
              <a:gd name="T41" fmla="*/ 0 h 483"/>
              <a:gd name="T42" fmla="*/ 1111175573 w 318"/>
              <a:gd name="T43" fmla="*/ 57413723 h 483"/>
              <a:gd name="T44" fmla="*/ 893952498 w 318"/>
              <a:gd name="T45" fmla="*/ 137795647 h 483"/>
              <a:gd name="T46" fmla="*/ 726858492 w 318"/>
              <a:gd name="T47" fmla="*/ 310036817 h 483"/>
              <a:gd name="T48" fmla="*/ 551411087 w 318"/>
              <a:gd name="T49" fmla="*/ 539695099 h 483"/>
              <a:gd name="T50" fmla="*/ 384317081 w 318"/>
              <a:gd name="T51" fmla="*/ 826767104 h 483"/>
              <a:gd name="T52" fmla="*/ 267349253 w 318"/>
              <a:gd name="T53" fmla="*/ 1148288021 h 483"/>
              <a:gd name="T54" fmla="*/ 150384316 w 318"/>
              <a:gd name="T55" fmla="*/ 1492773749 h 483"/>
              <a:gd name="T56" fmla="*/ 75192158 w 318"/>
              <a:gd name="T57" fmla="*/ 1894676590 h 483"/>
              <a:gd name="T58" fmla="*/ 8353400 w 318"/>
              <a:gd name="T59" fmla="*/ 2147483647 h 483"/>
              <a:gd name="T60" fmla="*/ 0 w 318"/>
              <a:gd name="T61" fmla="*/ 2147483647 h 483"/>
              <a:gd name="T62" fmla="*/ 8353400 w 318"/>
              <a:gd name="T63" fmla="*/ 2147483647 h 483"/>
              <a:gd name="T64" fmla="*/ 75192158 w 318"/>
              <a:gd name="T65" fmla="*/ 2147483647 h 483"/>
              <a:gd name="T66" fmla="*/ 150384316 w 318"/>
              <a:gd name="T67" fmla="*/ 2147483647 h 483"/>
              <a:gd name="T68" fmla="*/ 267349253 w 318"/>
              <a:gd name="T69" fmla="*/ 2147483647 h 483"/>
              <a:gd name="T70" fmla="*/ 384317081 w 318"/>
              <a:gd name="T71" fmla="*/ 2147483647 h 483"/>
              <a:gd name="T72" fmla="*/ 551411087 w 318"/>
              <a:gd name="T73" fmla="*/ 2147483647 h 483"/>
              <a:gd name="T74" fmla="*/ 726858492 w 318"/>
              <a:gd name="T75" fmla="*/ 2147483647 h 483"/>
              <a:gd name="T76" fmla="*/ 893952498 w 318"/>
              <a:gd name="T77" fmla="*/ 2147483647 h 483"/>
              <a:gd name="T78" fmla="*/ 1111175573 w 318"/>
              <a:gd name="T79" fmla="*/ 2147483647 h 483"/>
              <a:gd name="T80" fmla="*/ 1320042357 w 318"/>
              <a:gd name="T81" fmla="*/ 2147483647 h 483"/>
              <a:gd name="T82" fmla="*/ 1320042357 w 318"/>
              <a:gd name="T83" fmla="*/ 2147483647 h 48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18" h="483">
                <a:moveTo>
                  <a:pt x="158" y="479"/>
                </a:moveTo>
                <a:lnTo>
                  <a:pt x="183" y="477"/>
                </a:lnTo>
                <a:lnTo>
                  <a:pt x="209" y="469"/>
                </a:lnTo>
                <a:lnTo>
                  <a:pt x="232" y="454"/>
                </a:lnTo>
                <a:lnTo>
                  <a:pt x="252" y="434"/>
                </a:lnTo>
                <a:lnTo>
                  <a:pt x="270" y="409"/>
                </a:lnTo>
                <a:lnTo>
                  <a:pt x="287" y="382"/>
                </a:lnTo>
                <a:lnTo>
                  <a:pt x="298" y="352"/>
                </a:lnTo>
                <a:lnTo>
                  <a:pt x="310" y="317"/>
                </a:lnTo>
                <a:lnTo>
                  <a:pt x="315" y="279"/>
                </a:lnTo>
                <a:lnTo>
                  <a:pt x="317" y="239"/>
                </a:lnTo>
                <a:lnTo>
                  <a:pt x="315" y="202"/>
                </a:lnTo>
                <a:lnTo>
                  <a:pt x="310" y="165"/>
                </a:lnTo>
                <a:lnTo>
                  <a:pt x="298" y="130"/>
                </a:lnTo>
                <a:lnTo>
                  <a:pt x="287" y="100"/>
                </a:lnTo>
                <a:lnTo>
                  <a:pt x="270" y="72"/>
                </a:lnTo>
                <a:lnTo>
                  <a:pt x="252" y="47"/>
                </a:lnTo>
                <a:lnTo>
                  <a:pt x="232" y="27"/>
                </a:lnTo>
                <a:lnTo>
                  <a:pt x="209" y="12"/>
                </a:lnTo>
                <a:lnTo>
                  <a:pt x="183" y="5"/>
                </a:lnTo>
                <a:lnTo>
                  <a:pt x="158" y="0"/>
                </a:lnTo>
                <a:lnTo>
                  <a:pt x="133" y="5"/>
                </a:lnTo>
                <a:lnTo>
                  <a:pt x="107" y="12"/>
                </a:lnTo>
                <a:lnTo>
                  <a:pt x="87" y="27"/>
                </a:lnTo>
                <a:lnTo>
                  <a:pt x="66" y="47"/>
                </a:lnTo>
                <a:lnTo>
                  <a:pt x="46" y="72"/>
                </a:lnTo>
                <a:lnTo>
                  <a:pt x="32" y="100"/>
                </a:lnTo>
                <a:lnTo>
                  <a:pt x="18" y="130"/>
                </a:lnTo>
                <a:lnTo>
                  <a:pt x="9" y="165"/>
                </a:lnTo>
                <a:lnTo>
                  <a:pt x="1" y="202"/>
                </a:lnTo>
                <a:lnTo>
                  <a:pt x="0" y="239"/>
                </a:lnTo>
                <a:lnTo>
                  <a:pt x="1" y="279"/>
                </a:lnTo>
                <a:lnTo>
                  <a:pt x="9" y="317"/>
                </a:lnTo>
                <a:lnTo>
                  <a:pt x="18" y="352"/>
                </a:lnTo>
                <a:lnTo>
                  <a:pt x="32" y="382"/>
                </a:lnTo>
                <a:lnTo>
                  <a:pt x="46" y="409"/>
                </a:lnTo>
                <a:lnTo>
                  <a:pt x="66" y="434"/>
                </a:lnTo>
                <a:lnTo>
                  <a:pt x="87" y="454"/>
                </a:lnTo>
                <a:lnTo>
                  <a:pt x="107" y="469"/>
                </a:lnTo>
                <a:lnTo>
                  <a:pt x="133" y="477"/>
                </a:lnTo>
                <a:lnTo>
                  <a:pt x="158" y="4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Rectangle 16"/>
          <p:cNvSpPr>
            <a:spLocks noChangeArrowheads="1"/>
          </p:cNvSpPr>
          <p:nvPr/>
        </p:nvSpPr>
        <p:spPr bwMode="auto">
          <a:xfrm>
            <a:off x="5651500" y="2617788"/>
            <a:ext cx="7540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kumimoji="0" lang="en-US" altLang="zh-TW" sz="1400">
                <a:solidFill>
                  <a:srgbClr val="000000"/>
                </a:solidFill>
              </a:rPr>
              <a:t>Sign</a:t>
            </a:r>
          </a:p>
          <a:p>
            <a:pPr algn="ctr" eaLnBrk="0" hangingPunct="0"/>
            <a:r>
              <a:rPr kumimoji="0" lang="en-US" altLang="zh-TW" sz="1400">
                <a:solidFill>
                  <a:srgbClr val="000000"/>
                </a:solidFill>
              </a:rPr>
              <a:t>extend</a:t>
            </a:r>
          </a:p>
        </p:txBody>
      </p:sp>
      <p:sp>
        <p:nvSpPr>
          <p:cNvPr id="19474" name="Line 17"/>
          <p:cNvSpPr>
            <a:spLocks noChangeShapeType="1"/>
          </p:cNvSpPr>
          <p:nvPr/>
        </p:nvSpPr>
        <p:spPr bwMode="auto">
          <a:xfrm>
            <a:off x="4930775" y="297815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Line 18"/>
          <p:cNvSpPr>
            <a:spLocks noChangeShapeType="1"/>
          </p:cNvSpPr>
          <p:nvPr/>
        </p:nvSpPr>
        <p:spPr bwMode="auto">
          <a:xfrm>
            <a:off x="6442075" y="2978150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5146675" y="2833688"/>
            <a:ext cx="1444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7" name="Line 20"/>
          <p:cNvSpPr>
            <a:spLocks noChangeShapeType="1"/>
          </p:cNvSpPr>
          <p:nvPr/>
        </p:nvSpPr>
        <p:spPr bwMode="auto">
          <a:xfrm>
            <a:off x="6586538" y="2833688"/>
            <a:ext cx="1444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8" name="Text Box 21"/>
          <p:cNvSpPr txBox="1">
            <a:spLocks noChangeArrowheads="1"/>
          </p:cNvSpPr>
          <p:nvPr/>
        </p:nvSpPr>
        <p:spPr bwMode="auto">
          <a:xfrm>
            <a:off x="4910138" y="2544763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CN" sz="1400" b="0">
                <a:ea typeface="宋体" pitchFamily="2" charset="-122"/>
              </a:rPr>
              <a:t>16</a:t>
            </a:r>
          </a:p>
        </p:txBody>
      </p:sp>
      <p:sp>
        <p:nvSpPr>
          <p:cNvPr id="19479" name="Text Box 22"/>
          <p:cNvSpPr txBox="1">
            <a:spLocks noChangeArrowheads="1"/>
          </p:cNvSpPr>
          <p:nvPr/>
        </p:nvSpPr>
        <p:spPr bwMode="auto">
          <a:xfrm>
            <a:off x="6421438" y="252888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CN" sz="1400" b="0">
                <a:ea typeface="宋体" pitchFamily="2" charset="-122"/>
              </a:rPr>
              <a:t>32</a:t>
            </a:r>
          </a:p>
        </p:txBody>
      </p:sp>
      <p:sp>
        <p:nvSpPr>
          <p:cNvPr id="238615" name="Oval 23"/>
          <p:cNvSpPr>
            <a:spLocks noChangeArrowheads="1"/>
          </p:cNvSpPr>
          <p:nvPr/>
        </p:nvSpPr>
        <p:spPr bwMode="auto">
          <a:xfrm>
            <a:off x="5646738" y="4770438"/>
            <a:ext cx="863600" cy="792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16" name="Text Box 24"/>
          <p:cNvSpPr txBox="1">
            <a:spLocks noChangeArrowheads="1"/>
          </p:cNvSpPr>
          <p:nvPr/>
        </p:nvSpPr>
        <p:spPr bwMode="auto">
          <a:xfrm>
            <a:off x="5791200" y="4868863"/>
            <a:ext cx="647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CN" sz="1400">
                <a:ea typeface="宋体" pitchFamily="2" charset="-122"/>
              </a:rPr>
              <a:t>shift </a:t>
            </a:r>
          </a:p>
          <a:p>
            <a:pPr eaLnBrk="1" hangingPunct="1"/>
            <a:r>
              <a:rPr kumimoji="0" lang="en-US" altLang="zh-CN" sz="1400">
                <a:ea typeface="宋体" pitchFamily="2" charset="-122"/>
              </a:rPr>
              <a:t>left 2</a:t>
            </a:r>
          </a:p>
        </p:txBody>
      </p:sp>
      <p:sp>
        <p:nvSpPr>
          <p:cNvPr id="238617" name="Line 25"/>
          <p:cNvSpPr>
            <a:spLocks noChangeShapeType="1"/>
          </p:cNvSpPr>
          <p:nvPr/>
        </p:nvSpPr>
        <p:spPr bwMode="auto">
          <a:xfrm>
            <a:off x="6510338" y="5202238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3" name="Text Box 26"/>
          <p:cNvSpPr txBox="1">
            <a:spLocks noChangeArrowheads="1"/>
          </p:cNvSpPr>
          <p:nvPr/>
        </p:nvSpPr>
        <p:spPr bwMode="auto">
          <a:xfrm>
            <a:off x="6934200" y="5029200"/>
            <a:ext cx="1296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CN" sz="1400">
                <a:ea typeface="宋体" pitchFamily="2" charset="-122"/>
              </a:rPr>
              <a:t>Byte address</a:t>
            </a:r>
          </a:p>
        </p:txBody>
      </p:sp>
      <p:sp>
        <p:nvSpPr>
          <p:cNvPr id="19484" name="Line 27"/>
          <p:cNvSpPr>
            <a:spLocks noChangeShapeType="1"/>
          </p:cNvSpPr>
          <p:nvPr/>
        </p:nvSpPr>
        <p:spPr bwMode="auto">
          <a:xfrm>
            <a:off x="4926013" y="522763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5" name="Text Box 28"/>
          <p:cNvSpPr txBox="1">
            <a:spLocks noChangeArrowheads="1"/>
          </p:cNvSpPr>
          <p:nvPr/>
        </p:nvSpPr>
        <p:spPr bwMode="auto">
          <a:xfrm>
            <a:off x="3581400" y="5029200"/>
            <a:ext cx="1366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CN" sz="1400">
                <a:ea typeface="宋体" pitchFamily="2" charset="-122"/>
              </a:rPr>
              <a:t>Word address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162800" y="2100263"/>
            <a:ext cx="1828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dirty="0"/>
              <a:t>Why need sign extend?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708400" y="5638800"/>
            <a:ext cx="497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dirty="0" err="1"/>
              <a:t>beq</a:t>
            </a:r>
            <a:r>
              <a:rPr lang="en-US" dirty="0"/>
              <a:t> $s1, $s2, 25  =&gt; if($s1 == $s2) go to PC+4+100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660498"/>
              </p:ext>
            </p:extLst>
          </p:nvPr>
        </p:nvGraphicFramePr>
        <p:xfrm>
          <a:off x="377031" y="5477102"/>
          <a:ext cx="3157538" cy="125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306"/>
                <a:gridCol w="2293232"/>
              </a:tblGrid>
              <a:tr h="31369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Address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Instruction</a:t>
                      </a:r>
                      <a:endParaRPr lang="en-US" sz="1200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</a:t>
                      </a:r>
                      <a:r>
                        <a:rPr lang="en-US" sz="1200" baseline="0" dirty="0" smtClean="0"/>
                        <a:t> $t1, $t1, $s6</a:t>
                      </a:r>
                      <a:endParaRPr lang="en-US" sz="1200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sub</a:t>
                      </a:r>
                      <a:r>
                        <a:rPr lang="en-US" sz="1200" baseline="0" dirty="0" smtClean="0"/>
                        <a:t> $t1, $t1, $s6</a:t>
                      </a:r>
                      <a:endParaRPr lang="en-US" sz="1200" dirty="0" smtClean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addi</a:t>
                      </a:r>
                      <a:r>
                        <a:rPr lang="en-US" sz="1200" baseline="0" dirty="0" smtClean="0"/>
                        <a:t> $s1, $s1, 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8937" y="4212295"/>
            <a:ext cx="448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word = 4 bytes (in 32-bit Architecture)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62800" y="316256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32-bit ALU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8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15" grpId="0" animBg="1"/>
      <p:bldP spid="238616" grpId="0"/>
      <p:bldP spid="238617" grpId="0" animBg="1"/>
      <p:bldP spid="2" grpId="0"/>
      <p:bldP spid="3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MIPS instruction type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2527300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R-type</a:t>
            </a:r>
          </a:p>
          <a:p>
            <a:pPr eaLnBrk="1" hangingPunct="1"/>
            <a:endParaRPr lang="en-US" altLang="zh-CN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/>
              <a:t>I-type</a:t>
            </a:r>
          </a:p>
          <a:p>
            <a:pPr eaLnBrk="1" hangingPunct="1"/>
            <a:endParaRPr lang="en-US" altLang="zh-CN" sz="2800" dirty="0" smtClean="0"/>
          </a:p>
          <a:p>
            <a:pPr eaLnBrk="1" hangingPunct="1">
              <a:lnSpc>
                <a:spcPct val="70000"/>
              </a:lnSpc>
            </a:pPr>
            <a:r>
              <a:rPr lang="en-US" altLang="zh-CN" sz="2800" dirty="0" smtClean="0"/>
              <a:t>J-type</a:t>
            </a:r>
          </a:p>
        </p:txBody>
      </p:sp>
      <p:graphicFrame>
        <p:nvGraphicFramePr>
          <p:cNvPr id="242692" name="Group 4"/>
          <p:cNvGraphicFramePr>
            <a:graphicFrameLocks noGrp="1"/>
          </p:cNvGraphicFramePr>
          <p:nvPr>
            <p:ph sz="quarter" idx="2"/>
          </p:nvPr>
        </p:nvGraphicFramePr>
        <p:xfrm>
          <a:off x="2482850" y="1676400"/>
          <a:ext cx="6337300" cy="427038"/>
        </p:xfrm>
        <a:graphic>
          <a:graphicData uri="http://schemas.openxmlformats.org/drawingml/2006/table">
            <a:tbl>
              <a:tblPr/>
              <a:tblGrid>
                <a:gridCol w="1152525"/>
                <a:gridCol w="936625"/>
                <a:gridCol w="1008063"/>
                <a:gridCol w="1008062"/>
                <a:gridCol w="1008063"/>
                <a:gridCol w="1223962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op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rs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rd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shamt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funct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2733" name="Group 45"/>
          <p:cNvGraphicFramePr>
            <a:graphicFrameLocks noGrp="1"/>
          </p:cNvGraphicFramePr>
          <p:nvPr>
            <p:ph sz="quarter" idx="3"/>
          </p:nvPr>
        </p:nvGraphicFramePr>
        <p:xfrm>
          <a:off x="2473325" y="3581400"/>
          <a:ext cx="6346825" cy="427038"/>
        </p:xfrm>
        <a:graphic>
          <a:graphicData uri="http://schemas.openxmlformats.org/drawingml/2006/table">
            <a:tbl>
              <a:tblPr/>
              <a:tblGrid>
                <a:gridCol w="1154113"/>
                <a:gridCol w="5192712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op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target address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48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41B4BF30-4011-442E-BEF8-74F5045717E8}" type="slidenum">
              <a:rPr kumimoji="0" lang="en-US" altLang="zh-TW" b="0" smtClean="0">
                <a:latin typeface="Arial Black" pitchFamily="34" charset="0"/>
              </a:rPr>
              <a:pPr eaLnBrk="1" hangingPunct="1"/>
              <a:t>16</a:t>
            </a:fld>
            <a:endParaRPr kumimoji="0" lang="en-US" altLang="zh-TW" b="0" smtClean="0">
              <a:latin typeface="Arial Black" pitchFamily="34" charset="0"/>
            </a:endParaRPr>
          </a:p>
        </p:txBody>
      </p:sp>
      <p:graphicFrame>
        <p:nvGraphicFramePr>
          <p:cNvPr id="24270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34084"/>
              </p:ext>
            </p:extLst>
          </p:nvPr>
        </p:nvGraphicFramePr>
        <p:xfrm>
          <a:off x="2482850" y="2647950"/>
          <a:ext cx="6337300" cy="427038"/>
        </p:xfrm>
        <a:graphic>
          <a:graphicData uri="http://schemas.openxmlformats.org/drawingml/2006/table">
            <a:tbl>
              <a:tblPr/>
              <a:tblGrid>
                <a:gridCol w="1152525"/>
                <a:gridCol w="936625"/>
                <a:gridCol w="1008063"/>
                <a:gridCol w="3240087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op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rs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immediate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21" name="Text Box 40"/>
          <p:cNvSpPr txBox="1">
            <a:spLocks noChangeArrowheads="1"/>
          </p:cNvSpPr>
          <p:nvPr/>
        </p:nvSpPr>
        <p:spPr bwMode="auto">
          <a:xfrm>
            <a:off x="2771775" y="2055813"/>
            <a:ext cx="5654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CN" sz="1400">
                <a:ea typeface="宋体" pitchFamily="2" charset="-122"/>
              </a:rPr>
              <a:t>31:26            25:21          20:16            15:11            10:6                5:0</a:t>
            </a:r>
          </a:p>
        </p:txBody>
      </p:sp>
      <p:sp>
        <p:nvSpPr>
          <p:cNvPr id="20522" name="Text Box 41"/>
          <p:cNvSpPr txBox="1">
            <a:spLocks noChangeArrowheads="1"/>
          </p:cNvSpPr>
          <p:nvPr/>
        </p:nvSpPr>
        <p:spPr bwMode="auto">
          <a:xfrm>
            <a:off x="2733675" y="3027363"/>
            <a:ext cx="4651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CN" sz="1400">
                <a:ea typeface="宋体" pitchFamily="2" charset="-122"/>
              </a:rPr>
              <a:t>31:26            25:21          20:16                                  15:0</a:t>
            </a:r>
          </a:p>
        </p:txBody>
      </p:sp>
      <p:sp>
        <p:nvSpPr>
          <p:cNvPr id="20523" name="Text Box 42"/>
          <p:cNvSpPr txBox="1">
            <a:spLocks noChangeArrowheads="1"/>
          </p:cNvSpPr>
          <p:nvPr/>
        </p:nvSpPr>
        <p:spPr bwMode="auto">
          <a:xfrm>
            <a:off x="2728913" y="4070350"/>
            <a:ext cx="3697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CN" sz="1400">
                <a:ea typeface="宋体" pitchFamily="2" charset="-122"/>
              </a:rPr>
              <a:t>31:26                                                       25:0</a:t>
            </a:r>
          </a:p>
        </p:txBody>
      </p:sp>
      <p:sp>
        <p:nvSpPr>
          <p:cNvPr id="20524" name="Text Box 43"/>
          <p:cNvSpPr txBox="1">
            <a:spLocks noChangeArrowheads="1"/>
          </p:cNvSpPr>
          <p:nvPr/>
        </p:nvSpPr>
        <p:spPr bwMode="auto">
          <a:xfrm>
            <a:off x="228600" y="4601497"/>
            <a:ext cx="6340475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CN" sz="2000" b="0" dirty="0">
                <a:ea typeface="宋体" pitchFamily="2" charset="-122"/>
              </a:rPr>
              <a:t>Read register 1&amp;2: [25:21], [20:16]</a:t>
            </a:r>
          </a:p>
          <a:p>
            <a:pPr eaLnBrk="1" hangingPunct="1">
              <a:lnSpc>
                <a:spcPct val="120000"/>
              </a:lnSpc>
            </a:pPr>
            <a:r>
              <a:rPr kumimoji="0" lang="en-US" altLang="zh-CN" sz="2000" b="0" dirty="0">
                <a:ea typeface="宋体" pitchFamily="2" charset="-122"/>
              </a:rPr>
              <a:t>Register destination: [15:11] (R-type) </a:t>
            </a:r>
            <a:r>
              <a:rPr kumimoji="0" lang="en-US" altLang="zh-CN" sz="2000" b="0" dirty="0">
                <a:solidFill>
                  <a:srgbClr val="FF0000"/>
                </a:solidFill>
                <a:ea typeface="宋体" pitchFamily="2" charset="-122"/>
              </a:rPr>
              <a:t>or</a:t>
            </a:r>
            <a:r>
              <a:rPr kumimoji="0" lang="en-US" altLang="zh-CN" sz="2000" b="0" dirty="0">
                <a:ea typeface="宋体" pitchFamily="2" charset="-122"/>
              </a:rPr>
              <a:t> [20:16] (I-type)</a:t>
            </a:r>
          </a:p>
          <a:p>
            <a:pPr eaLnBrk="1" hangingPunct="1">
              <a:lnSpc>
                <a:spcPct val="120000"/>
              </a:lnSpc>
            </a:pPr>
            <a:r>
              <a:rPr kumimoji="0" lang="en-US" altLang="zh-CN" sz="2000" b="0" dirty="0">
                <a:ea typeface="宋体" pitchFamily="2" charset="-122"/>
              </a:rPr>
              <a:t>Base register for calculating address: [25:21]</a:t>
            </a:r>
          </a:p>
          <a:p>
            <a:pPr eaLnBrk="1" hangingPunct="1">
              <a:lnSpc>
                <a:spcPct val="120000"/>
              </a:lnSpc>
            </a:pPr>
            <a:r>
              <a:rPr kumimoji="0" lang="en-US" altLang="zh-CN" sz="2000" b="0" dirty="0">
                <a:ea typeface="宋体" pitchFamily="2" charset="-122"/>
              </a:rPr>
              <a:t>Offset for </a:t>
            </a:r>
            <a:r>
              <a:rPr kumimoji="0" lang="en-US" altLang="zh-CN" sz="2000" b="0" dirty="0" err="1">
                <a:ea typeface="宋体" pitchFamily="2" charset="-122"/>
              </a:rPr>
              <a:t>beq</a:t>
            </a:r>
            <a:r>
              <a:rPr kumimoji="0" lang="en-US" altLang="zh-CN" sz="2000" b="0" dirty="0">
                <a:ea typeface="宋体" pitchFamily="2" charset="-122"/>
              </a:rPr>
              <a:t>/load/store:  [15:0]</a:t>
            </a:r>
            <a:r>
              <a:rPr kumimoji="0" lang="en-US" altLang="zh-CN" b="0" dirty="0">
                <a:ea typeface="宋体" pitchFamily="2" charset="-122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5600" y="1447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0800" y="2438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35 /43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7733" y="333216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02736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lw,sw,beq</a:t>
            </a:r>
            <a:r>
              <a:rPr lang="en-US" dirty="0" smtClean="0"/>
              <a:t>,…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5695" y="388568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j,…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5695" y="217594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dd,sub</a:t>
            </a:r>
            <a:r>
              <a:rPr lang="en-US" dirty="0" smtClean="0"/>
              <a:t>,…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83092"/>
              </p:ext>
            </p:extLst>
          </p:nvPr>
        </p:nvGraphicFramePr>
        <p:xfrm>
          <a:off x="6705600" y="4255016"/>
          <a:ext cx="2350503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903"/>
                <a:gridCol w="1752600"/>
              </a:tblGrid>
              <a:tr h="1238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Field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Instruction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err="1" smtClean="0"/>
                        <a:t>opcode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First source register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Second source register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Destination register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Shift amount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Function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Simple datapath for th</a:t>
            </a:r>
            <a:r>
              <a:rPr lang="en-US" altLang="zh-TW" sz="4000" smtClean="0"/>
              <a:t>is</a:t>
            </a:r>
            <a:r>
              <a:rPr lang="en-US" altLang="zh-CN" sz="4000" smtClean="0"/>
              <a:t> example</a:t>
            </a:r>
            <a:endParaRPr lang="en-US" altLang="zh-TW" sz="400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zh-TW" smtClean="0"/>
              <a:t>Given the below components, how to connect them to form a single cycle CPU?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77CF7E2-D140-45E9-A6E7-E36ECA7D48DF}" type="slidenum">
              <a:rPr kumimoji="0" lang="en-US" altLang="zh-TW" b="0" smtClean="0">
                <a:latin typeface="Arial Black" pitchFamily="34" charset="0"/>
              </a:rPr>
              <a:pPr eaLnBrk="1" hangingPunct="1"/>
              <a:t>17</a:t>
            </a:fld>
            <a:endParaRPr kumimoji="0" lang="en-US" altLang="zh-TW" b="0" smtClean="0">
              <a:latin typeface="Arial Black" pitchFamily="34" charset="0"/>
            </a:endParaRPr>
          </a:p>
        </p:txBody>
      </p:sp>
      <p:grpSp>
        <p:nvGrpSpPr>
          <p:cNvPr id="21509" name="Group 48"/>
          <p:cNvGrpSpPr>
            <a:grpSpLocks/>
          </p:cNvGrpSpPr>
          <p:nvPr/>
        </p:nvGrpSpPr>
        <p:grpSpPr bwMode="auto">
          <a:xfrm>
            <a:off x="152400" y="2895600"/>
            <a:ext cx="3505200" cy="2135188"/>
            <a:chOff x="480" y="1680"/>
            <a:chExt cx="3312" cy="2016"/>
          </a:xfrm>
        </p:grpSpPr>
        <p:grpSp>
          <p:nvGrpSpPr>
            <p:cNvPr id="21580" name="Group 26"/>
            <p:cNvGrpSpPr>
              <a:grpSpLocks/>
            </p:cNvGrpSpPr>
            <p:nvPr/>
          </p:nvGrpSpPr>
          <p:grpSpPr bwMode="auto">
            <a:xfrm>
              <a:off x="778" y="2953"/>
              <a:ext cx="181" cy="464"/>
              <a:chOff x="246" y="1466"/>
              <a:chExt cx="188" cy="551"/>
            </a:xfrm>
          </p:grpSpPr>
          <p:sp>
            <p:nvSpPr>
              <p:cNvPr id="21599" name="Freeform 27"/>
              <p:cNvSpPr>
                <a:spLocks/>
              </p:cNvSpPr>
              <p:nvPr/>
            </p:nvSpPr>
            <p:spPr bwMode="auto">
              <a:xfrm>
                <a:off x="246" y="1466"/>
                <a:ext cx="188" cy="551"/>
              </a:xfrm>
              <a:custGeom>
                <a:avLst/>
                <a:gdLst>
                  <a:gd name="T0" fmla="*/ 186 w 189"/>
                  <a:gd name="T1" fmla="*/ 558 h 543"/>
                  <a:gd name="T2" fmla="*/ 186 w 189"/>
                  <a:gd name="T3" fmla="*/ 0 h 543"/>
                  <a:gd name="T4" fmla="*/ 0 w 189"/>
                  <a:gd name="T5" fmla="*/ 0 h 543"/>
                  <a:gd name="T6" fmla="*/ 0 w 189"/>
                  <a:gd name="T7" fmla="*/ 558 h 543"/>
                  <a:gd name="T8" fmla="*/ 186 w 189"/>
                  <a:gd name="T9" fmla="*/ 558 h 543"/>
                  <a:gd name="T10" fmla="*/ 186 w 189"/>
                  <a:gd name="T11" fmla="*/ 558 h 5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9" h="543">
                    <a:moveTo>
                      <a:pt x="188" y="542"/>
                    </a:moveTo>
                    <a:lnTo>
                      <a:pt x="188" y="0"/>
                    </a:lnTo>
                    <a:lnTo>
                      <a:pt x="0" y="0"/>
                    </a:lnTo>
                    <a:lnTo>
                      <a:pt x="0" y="542"/>
                    </a:lnTo>
                    <a:lnTo>
                      <a:pt x="188" y="54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0" name="Freeform 28"/>
              <p:cNvSpPr>
                <a:spLocks/>
              </p:cNvSpPr>
              <p:nvPr/>
            </p:nvSpPr>
            <p:spPr bwMode="auto">
              <a:xfrm>
                <a:off x="270" y="1474"/>
                <a:ext cx="164" cy="543"/>
              </a:xfrm>
              <a:custGeom>
                <a:avLst/>
                <a:gdLst>
                  <a:gd name="T0" fmla="*/ 141 w 189"/>
                  <a:gd name="T1" fmla="*/ 542 h 543"/>
                  <a:gd name="T2" fmla="*/ 141 w 189"/>
                  <a:gd name="T3" fmla="*/ 0 h 543"/>
                  <a:gd name="T4" fmla="*/ 0 w 189"/>
                  <a:gd name="T5" fmla="*/ 0 h 543"/>
                  <a:gd name="T6" fmla="*/ 0 w 189"/>
                  <a:gd name="T7" fmla="*/ 542 h 543"/>
                  <a:gd name="T8" fmla="*/ 141 w 189"/>
                  <a:gd name="T9" fmla="*/ 542 h 543"/>
                  <a:gd name="T10" fmla="*/ 141 w 189"/>
                  <a:gd name="T11" fmla="*/ 542 h 5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9" h="543">
                    <a:moveTo>
                      <a:pt x="188" y="542"/>
                    </a:moveTo>
                    <a:lnTo>
                      <a:pt x="188" y="0"/>
                    </a:lnTo>
                    <a:lnTo>
                      <a:pt x="0" y="0"/>
                    </a:lnTo>
                    <a:lnTo>
                      <a:pt x="0" y="542"/>
                    </a:lnTo>
                    <a:lnTo>
                      <a:pt x="188" y="542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1" name="Rectangle 29"/>
              <p:cNvSpPr>
                <a:spLocks noChangeArrowheads="1"/>
              </p:cNvSpPr>
              <p:nvPr/>
            </p:nvSpPr>
            <p:spPr bwMode="auto">
              <a:xfrm>
                <a:off x="246" y="1587"/>
                <a:ext cx="186" cy="3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kumimoji="0" lang="en-US" altLang="zh-TW" sz="800" b="0">
                    <a:solidFill>
                      <a:srgbClr val="000000"/>
                    </a:solidFill>
                  </a:rPr>
                  <a:t>PC</a:t>
                </a:r>
              </a:p>
            </p:txBody>
          </p:sp>
        </p:grpSp>
        <p:sp>
          <p:nvSpPr>
            <p:cNvPr id="21581" name="Freeform 30"/>
            <p:cNvSpPr>
              <a:spLocks/>
            </p:cNvSpPr>
            <p:nvPr/>
          </p:nvSpPr>
          <p:spPr bwMode="auto">
            <a:xfrm>
              <a:off x="1306" y="2681"/>
              <a:ext cx="1200" cy="1015"/>
            </a:xfrm>
            <a:custGeom>
              <a:avLst/>
              <a:gdLst>
                <a:gd name="T0" fmla="*/ 1269 w 1134"/>
                <a:gd name="T1" fmla="*/ 853 h 1206"/>
                <a:gd name="T2" fmla="*/ 1269 w 1134"/>
                <a:gd name="T3" fmla="*/ 0 h 1206"/>
                <a:gd name="T4" fmla="*/ 0 w 1134"/>
                <a:gd name="T5" fmla="*/ 0 h 1206"/>
                <a:gd name="T6" fmla="*/ 0 w 1134"/>
                <a:gd name="T7" fmla="*/ 853 h 1206"/>
                <a:gd name="T8" fmla="*/ 1269 w 1134"/>
                <a:gd name="T9" fmla="*/ 853 h 1206"/>
                <a:gd name="T10" fmla="*/ 1269 w 1134"/>
                <a:gd name="T11" fmla="*/ 853 h 12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34" h="1206">
                  <a:moveTo>
                    <a:pt x="1133" y="1205"/>
                  </a:moveTo>
                  <a:lnTo>
                    <a:pt x="1133" y="0"/>
                  </a:lnTo>
                  <a:lnTo>
                    <a:pt x="0" y="0"/>
                  </a:lnTo>
                  <a:lnTo>
                    <a:pt x="0" y="1205"/>
                  </a:lnTo>
                  <a:lnTo>
                    <a:pt x="1133" y="120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Rectangle 31"/>
            <p:cNvSpPr>
              <a:spLocks noChangeArrowheads="1"/>
            </p:cNvSpPr>
            <p:nvPr/>
          </p:nvSpPr>
          <p:spPr bwMode="auto">
            <a:xfrm>
              <a:off x="1298" y="2975"/>
              <a:ext cx="496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800" b="0">
                  <a:solidFill>
                    <a:srgbClr val="000000"/>
                  </a:solidFill>
                </a:rPr>
                <a:t>Read</a:t>
              </a:r>
            </a:p>
            <a:p>
              <a:pPr eaLnBrk="0" hangingPunct="0"/>
              <a:r>
                <a:rPr kumimoji="0" lang="en-US" altLang="zh-TW" sz="800" b="0">
                  <a:solidFill>
                    <a:srgbClr val="000000"/>
                  </a:solidFill>
                </a:rPr>
                <a:t>Address</a:t>
              </a:r>
            </a:p>
          </p:txBody>
        </p:sp>
        <p:sp>
          <p:nvSpPr>
            <p:cNvPr id="21583" name="Rectangle 32"/>
            <p:cNvSpPr>
              <a:spLocks noChangeArrowheads="1"/>
            </p:cNvSpPr>
            <p:nvPr/>
          </p:nvSpPr>
          <p:spPr bwMode="auto">
            <a:xfrm>
              <a:off x="1515" y="3374"/>
              <a:ext cx="671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kumimoji="0" lang="en-US" altLang="zh-TW" sz="800">
                  <a:solidFill>
                    <a:srgbClr val="000000"/>
                  </a:solidFill>
                </a:rPr>
                <a:t>Instruction</a:t>
              </a:r>
            </a:p>
            <a:p>
              <a:pPr algn="ctr" eaLnBrk="0" hangingPunct="0"/>
              <a:r>
                <a:rPr kumimoji="0" lang="en-US" altLang="zh-TW" sz="800">
                  <a:solidFill>
                    <a:srgbClr val="000000"/>
                  </a:solidFill>
                </a:rPr>
                <a:t>Memory</a:t>
              </a:r>
            </a:p>
          </p:txBody>
        </p:sp>
        <p:sp>
          <p:nvSpPr>
            <p:cNvPr id="21584" name="Rectangle 33"/>
            <p:cNvSpPr>
              <a:spLocks noChangeArrowheads="1"/>
            </p:cNvSpPr>
            <p:nvPr/>
          </p:nvSpPr>
          <p:spPr bwMode="auto">
            <a:xfrm>
              <a:off x="1931" y="3104"/>
              <a:ext cx="660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800" b="0">
                  <a:solidFill>
                    <a:srgbClr val="000000"/>
                  </a:solidFill>
                </a:rPr>
                <a:t>Instruction</a:t>
              </a:r>
            </a:p>
          </p:txBody>
        </p:sp>
        <p:grpSp>
          <p:nvGrpSpPr>
            <p:cNvPr id="21585" name="Group 34"/>
            <p:cNvGrpSpPr>
              <a:grpSpLocks/>
            </p:cNvGrpSpPr>
            <p:nvPr/>
          </p:nvGrpSpPr>
          <p:grpSpPr bwMode="auto">
            <a:xfrm>
              <a:off x="3178" y="1952"/>
              <a:ext cx="426" cy="871"/>
              <a:chOff x="3626" y="1228"/>
              <a:chExt cx="445" cy="1035"/>
            </a:xfrm>
          </p:grpSpPr>
          <p:sp>
            <p:nvSpPr>
              <p:cNvPr id="21597" name="Freeform 35"/>
              <p:cNvSpPr>
                <a:spLocks/>
              </p:cNvSpPr>
              <p:nvPr/>
            </p:nvSpPr>
            <p:spPr bwMode="auto">
              <a:xfrm>
                <a:off x="3626" y="1228"/>
                <a:ext cx="331" cy="1035"/>
              </a:xfrm>
              <a:custGeom>
                <a:avLst/>
                <a:gdLst>
                  <a:gd name="T0" fmla="*/ 0 w 331"/>
                  <a:gd name="T1" fmla="*/ 0 h 1035"/>
                  <a:gd name="T2" fmla="*/ 3 w 331"/>
                  <a:gd name="T3" fmla="*/ 417 h 1035"/>
                  <a:gd name="T4" fmla="*/ 107 w 331"/>
                  <a:gd name="T5" fmla="*/ 517 h 1035"/>
                  <a:gd name="T6" fmla="*/ 3 w 331"/>
                  <a:gd name="T7" fmla="*/ 616 h 1035"/>
                  <a:gd name="T8" fmla="*/ 3 w 331"/>
                  <a:gd name="T9" fmla="*/ 1034 h 1035"/>
                  <a:gd name="T10" fmla="*/ 330 w 331"/>
                  <a:gd name="T11" fmla="*/ 719 h 1035"/>
                  <a:gd name="T12" fmla="*/ 330 w 331"/>
                  <a:gd name="T13" fmla="*/ 317 h 1035"/>
                  <a:gd name="T14" fmla="*/ 3 w 331"/>
                  <a:gd name="T15" fmla="*/ 0 h 1035"/>
                  <a:gd name="T16" fmla="*/ 3 w 331"/>
                  <a:gd name="T17" fmla="*/ 0 h 10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31" h="1035">
                    <a:moveTo>
                      <a:pt x="0" y="0"/>
                    </a:moveTo>
                    <a:lnTo>
                      <a:pt x="3" y="417"/>
                    </a:lnTo>
                    <a:lnTo>
                      <a:pt x="107" y="517"/>
                    </a:lnTo>
                    <a:lnTo>
                      <a:pt x="3" y="616"/>
                    </a:lnTo>
                    <a:lnTo>
                      <a:pt x="3" y="1034"/>
                    </a:lnTo>
                    <a:lnTo>
                      <a:pt x="330" y="719"/>
                    </a:lnTo>
                    <a:lnTo>
                      <a:pt x="330" y="317"/>
                    </a:lnTo>
                    <a:lnTo>
                      <a:pt x="3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8" name="Rectangle 36"/>
              <p:cNvSpPr>
                <a:spLocks noChangeArrowheads="1"/>
              </p:cNvSpPr>
              <p:nvPr/>
            </p:nvSpPr>
            <p:spPr bwMode="auto">
              <a:xfrm>
                <a:off x="3673" y="1644"/>
                <a:ext cx="39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0" lang="en-US" altLang="zh-TW" sz="800">
                    <a:solidFill>
                      <a:srgbClr val="000000"/>
                    </a:solidFill>
                  </a:rPr>
                  <a:t>ADD</a:t>
                </a:r>
              </a:p>
            </p:txBody>
          </p:sp>
        </p:grpSp>
        <p:sp>
          <p:nvSpPr>
            <p:cNvPr id="21586" name="Line 37"/>
            <p:cNvSpPr>
              <a:spLocks noChangeShapeType="1"/>
            </p:cNvSpPr>
            <p:nvPr/>
          </p:nvSpPr>
          <p:spPr bwMode="auto">
            <a:xfrm>
              <a:off x="2496" y="3216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7" name="Line 38"/>
            <p:cNvSpPr>
              <a:spLocks noChangeShapeType="1"/>
            </p:cNvSpPr>
            <p:nvPr/>
          </p:nvSpPr>
          <p:spPr bwMode="auto">
            <a:xfrm>
              <a:off x="960" y="316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8" name="Line 39"/>
            <p:cNvSpPr>
              <a:spLocks noChangeShapeType="1"/>
            </p:cNvSpPr>
            <p:nvPr/>
          </p:nvSpPr>
          <p:spPr bwMode="auto">
            <a:xfrm>
              <a:off x="2880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9" name="Line 40"/>
            <p:cNvSpPr>
              <a:spLocks noChangeShapeType="1"/>
            </p:cNvSpPr>
            <p:nvPr/>
          </p:nvSpPr>
          <p:spPr bwMode="auto">
            <a:xfrm flipV="1">
              <a:off x="1104" y="2112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0" name="Line 41"/>
            <p:cNvSpPr>
              <a:spLocks noChangeShapeType="1"/>
            </p:cNvSpPr>
            <p:nvPr/>
          </p:nvSpPr>
          <p:spPr bwMode="auto">
            <a:xfrm>
              <a:off x="1104" y="2112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1" name="Line 42"/>
            <p:cNvSpPr>
              <a:spLocks noChangeShapeType="1"/>
            </p:cNvSpPr>
            <p:nvPr/>
          </p:nvSpPr>
          <p:spPr bwMode="auto">
            <a:xfrm>
              <a:off x="3504" y="24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Line 43"/>
            <p:cNvSpPr>
              <a:spLocks noChangeShapeType="1"/>
            </p:cNvSpPr>
            <p:nvPr/>
          </p:nvSpPr>
          <p:spPr bwMode="auto">
            <a:xfrm>
              <a:off x="480" y="316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3" name="Line 44"/>
            <p:cNvSpPr>
              <a:spLocks noChangeShapeType="1"/>
            </p:cNvSpPr>
            <p:nvPr/>
          </p:nvSpPr>
          <p:spPr bwMode="auto">
            <a:xfrm flipV="1">
              <a:off x="3792" y="168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4" name="Line 45"/>
            <p:cNvSpPr>
              <a:spLocks noChangeShapeType="1"/>
            </p:cNvSpPr>
            <p:nvPr/>
          </p:nvSpPr>
          <p:spPr bwMode="auto">
            <a:xfrm flipH="1">
              <a:off x="480" y="1680"/>
              <a:ext cx="3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5" name="Line 46"/>
            <p:cNvSpPr>
              <a:spLocks noChangeShapeType="1"/>
            </p:cNvSpPr>
            <p:nvPr/>
          </p:nvSpPr>
          <p:spPr bwMode="auto">
            <a:xfrm>
              <a:off x="480" y="1680"/>
              <a:ext cx="0" cy="1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6" name="Rectangle 47"/>
            <p:cNvSpPr>
              <a:spLocks noChangeArrowheads="1"/>
            </p:cNvSpPr>
            <p:nvPr/>
          </p:nvSpPr>
          <p:spPr bwMode="auto">
            <a:xfrm>
              <a:off x="2688" y="2591"/>
              <a:ext cx="210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800" b="0">
                  <a:solidFill>
                    <a:srgbClr val="000000"/>
                  </a:solidFill>
                </a:rPr>
                <a:t>4</a:t>
              </a:r>
            </a:p>
          </p:txBody>
        </p:sp>
      </p:grpSp>
      <p:grpSp>
        <p:nvGrpSpPr>
          <p:cNvPr id="21510" name="Group 92"/>
          <p:cNvGrpSpPr>
            <a:grpSpLocks/>
          </p:cNvGrpSpPr>
          <p:nvPr/>
        </p:nvGrpSpPr>
        <p:grpSpPr bwMode="auto">
          <a:xfrm>
            <a:off x="3200400" y="3505200"/>
            <a:ext cx="2438400" cy="1770063"/>
            <a:chOff x="567" y="1344"/>
            <a:chExt cx="2222" cy="1843"/>
          </a:xfrm>
        </p:grpSpPr>
        <p:sp>
          <p:nvSpPr>
            <p:cNvPr id="21550" name="Line 93"/>
            <p:cNvSpPr>
              <a:spLocks noChangeShapeType="1"/>
            </p:cNvSpPr>
            <p:nvPr/>
          </p:nvSpPr>
          <p:spPr bwMode="auto">
            <a:xfrm flipH="1">
              <a:off x="1523" y="1525"/>
              <a:ext cx="8" cy="183"/>
            </a:xfrm>
            <a:prstGeom prst="line">
              <a:avLst/>
            </a:prstGeom>
            <a:noFill/>
            <a:ln w="25400">
              <a:solidFill>
                <a:srgbClr val="EB75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1" name="Freeform 94"/>
            <p:cNvSpPr>
              <a:spLocks/>
            </p:cNvSpPr>
            <p:nvPr/>
          </p:nvSpPr>
          <p:spPr bwMode="auto">
            <a:xfrm>
              <a:off x="1018" y="1708"/>
              <a:ext cx="1318" cy="1450"/>
            </a:xfrm>
            <a:custGeom>
              <a:avLst/>
              <a:gdLst>
                <a:gd name="T0" fmla="*/ 2569 w 673"/>
                <a:gd name="T1" fmla="*/ 2378 h 883"/>
                <a:gd name="T2" fmla="*/ 2577 w 673"/>
                <a:gd name="T3" fmla="*/ 0 h 883"/>
                <a:gd name="T4" fmla="*/ 0 w 673"/>
                <a:gd name="T5" fmla="*/ 0 h 883"/>
                <a:gd name="T6" fmla="*/ 0 w 673"/>
                <a:gd name="T7" fmla="*/ 2378 h 883"/>
                <a:gd name="T8" fmla="*/ 2577 w 673"/>
                <a:gd name="T9" fmla="*/ 2378 h 883"/>
                <a:gd name="T10" fmla="*/ 2577 w 673"/>
                <a:gd name="T11" fmla="*/ 2378 h 8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3" h="883">
                  <a:moveTo>
                    <a:pt x="670" y="882"/>
                  </a:moveTo>
                  <a:lnTo>
                    <a:pt x="672" y="0"/>
                  </a:lnTo>
                  <a:lnTo>
                    <a:pt x="0" y="0"/>
                  </a:lnTo>
                  <a:lnTo>
                    <a:pt x="0" y="882"/>
                  </a:lnTo>
                  <a:lnTo>
                    <a:pt x="672" y="88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Rectangle 95"/>
            <p:cNvSpPr>
              <a:spLocks noChangeArrowheads="1"/>
            </p:cNvSpPr>
            <p:nvPr/>
          </p:nvSpPr>
          <p:spPr bwMode="auto">
            <a:xfrm>
              <a:off x="1623" y="2113"/>
              <a:ext cx="163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endParaRPr kumimoji="0" lang="en-US" altLang="zh-TW" sz="800" b="0">
                <a:solidFill>
                  <a:srgbClr val="000000"/>
                </a:solidFill>
              </a:endParaRPr>
            </a:p>
            <a:p>
              <a:pPr algn="ctr" eaLnBrk="0" hangingPunct="0"/>
              <a:endParaRPr kumimoji="0" lang="en-US" altLang="zh-TW" sz="800" b="0">
                <a:solidFill>
                  <a:srgbClr val="000000"/>
                </a:solidFill>
              </a:endParaRPr>
            </a:p>
          </p:txBody>
        </p:sp>
        <p:sp>
          <p:nvSpPr>
            <p:cNvPr id="21553" name="Rectangle 96"/>
            <p:cNvSpPr>
              <a:spLocks noChangeArrowheads="1"/>
            </p:cNvSpPr>
            <p:nvPr/>
          </p:nvSpPr>
          <p:spPr bwMode="auto">
            <a:xfrm>
              <a:off x="1137" y="1965"/>
              <a:ext cx="162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endParaRPr kumimoji="0" lang="en-US" altLang="zh-TW" sz="800" b="0">
                <a:solidFill>
                  <a:srgbClr val="000000"/>
                </a:solidFill>
              </a:endParaRPr>
            </a:p>
            <a:p>
              <a:pPr algn="ctr" eaLnBrk="0" hangingPunct="0"/>
              <a:endParaRPr kumimoji="0" lang="en-US" altLang="zh-TW" sz="800" b="0">
                <a:solidFill>
                  <a:srgbClr val="000000"/>
                </a:solidFill>
              </a:endParaRPr>
            </a:p>
          </p:txBody>
        </p:sp>
        <p:sp>
          <p:nvSpPr>
            <p:cNvPr id="21554" name="Rectangle 97"/>
            <p:cNvSpPr>
              <a:spLocks noChangeArrowheads="1"/>
            </p:cNvSpPr>
            <p:nvPr/>
          </p:nvSpPr>
          <p:spPr bwMode="auto">
            <a:xfrm>
              <a:off x="1245" y="1344"/>
              <a:ext cx="575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EB7500"/>
                  </a:solidFill>
                </a:rPr>
                <a:t>RegWrite</a:t>
              </a:r>
            </a:p>
          </p:txBody>
        </p:sp>
        <p:sp>
          <p:nvSpPr>
            <p:cNvPr id="21555" name="Rectangle 98"/>
            <p:cNvSpPr>
              <a:spLocks noChangeArrowheads="1"/>
            </p:cNvSpPr>
            <p:nvPr/>
          </p:nvSpPr>
          <p:spPr bwMode="auto">
            <a:xfrm>
              <a:off x="1519" y="2840"/>
              <a:ext cx="592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</a:rPr>
                <a:t>Registers</a:t>
              </a:r>
            </a:p>
          </p:txBody>
        </p:sp>
        <p:sp>
          <p:nvSpPr>
            <p:cNvPr id="21556" name="Rectangle 99"/>
            <p:cNvSpPr>
              <a:spLocks noChangeArrowheads="1"/>
            </p:cNvSpPr>
            <p:nvPr/>
          </p:nvSpPr>
          <p:spPr bwMode="auto">
            <a:xfrm>
              <a:off x="1909" y="1894"/>
              <a:ext cx="429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kumimoji="0" lang="en-US" altLang="zh-TW" sz="800" b="0">
                  <a:solidFill>
                    <a:srgbClr val="000000"/>
                  </a:solidFill>
                </a:rPr>
                <a:t>Read</a:t>
              </a:r>
            </a:p>
            <a:p>
              <a:pPr eaLnBrk="0" hangingPunct="0">
                <a:lnSpc>
                  <a:spcPct val="80000"/>
                </a:lnSpc>
              </a:pPr>
              <a:r>
                <a:rPr kumimoji="0" lang="en-US" altLang="zh-TW" sz="800" b="0">
                  <a:solidFill>
                    <a:srgbClr val="000000"/>
                  </a:solidFill>
                </a:rPr>
                <a:t>data 1</a:t>
              </a:r>
            </a:p>
          </p:txBody>
        </p:sp>
        <p:sp>
          <p:nvSpPr>
            <p:cNvPr id="21557" name="Rectangle 100"/>
            <p:cNvSpPr>
              <a:spLocks noChangeArrowheads="1"/>
            </p:cNvSpPr>
            <p:nvPr/>
          </p:nvSpPr>
          <p:spPr bwMode="auto">
            <a:xfrm>
              <a:off x="1909" y="2433"/>
              <a:ext cx="428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kumimoji="0" lang="en-US" altLang="zh-TW" sz="800" b="0">
                  <a:solidFill>
                    <a:srgbClr val="000000"/>
                  </a:solidFill>
                </a:rPr>
                <a:t>Read</a:t>
              </a:r>
            </a:p>
            <a:p>
              <a:pPr eaLnBrk="0" hangingPunct="0">
                <a:lnSpc>
                  <a:spcPct val="80000"/>
                </a:lnSpc>
              </a:pPr>
              <a:r>
                <a:rPr kumimoji="0" lang="en-US" altLang="zh-TW" sz="800" b="0">
                  <a:solidFill>
                    <a:srgbClr val="000000"/>
                  </a:solidFill>
                </a:rPr>
                <a:t>data 2</a:t>
              </a:r>
            </a:p>
          </p:txBody>
        </p:sp>
        <p:sp>
          <p:nvSpPr>
            <p:cNvPr id="21558" name="Rectangle 101"/>
            <p:cNvSpPr>
              <a:spLocks noChangeArrowheads="1"/>
            </p:cNvSpPr>
            <p:nvPr/>
          </p:nvSpPr>
          <p:spPr bwMode="auto">
            <a:xfrm>
              <a:off x="1018" y="1752"/>
              <a:ext cx="556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kumimoji="0" lang="en-US" altLang="zh-TW" sz="800" b="0">
                  <a:solidFill>
                    <a:srgbClr val="000000"/>
                  </a:solidFill>
                </a:rPr>
                <a:t>Read</a:t>
              </a:r>
            </a:p>
            <a:p>
              <a:pPr eaLnBrk="0" hangingPunct="0">
                <a:lnSpc>
                  <a:spcPct val="80000"/>
                </a:lnSpc>
              </a:pPr>
              <a:r>
                <a:rPr kumimoji="0" lang="en-US" altLang="zh-TW" sz="800" b="0">
                  <a:solidFill>
                    <a:srgbClr val="000000"/>
                  </a:solidFill>
                </a:rPr>
                <a:t>register 1</a:t>
              </a:r>
            </a:p>
          </p:txBody>
        </p:sp>
        <p:sp>
          <p:nvSpPr>
            <p:cNvPr id="21559" name="Rectangle 102"/>
            <p:cNvSpPr>
              <a:spLocks noChangeArrowheads="1"/>
            </p:cNvSpPr>
            <p:nvPr/>
          </p:nvSpPr>
          <p:spPr bwMode="auto">
            <a:xfrm>
              <a:off x="1028" y="2114"/>
              <a:ext cx="556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kumimoji="0" lang="en-US" altLang="zh-TW" sz="800" b="0">
                  <a:solidFill>
                    <a:srgbClr val="000000"/>
                  </a:solidFill>
                </a:rPr>
                <a:t>Read</a:t>
              </a:r>
            </a:p>
            <a:p>
              <a:pPr eaLnBrk="0" hangingPunct="0">
                <a:lnSpc>
                  <a:spcPct val="80000"/>
                </a:lnSpc>
              </a:pPr>
              <a:r>
                <a:rPr kumimoji="0" lang="en-US" altLang="zh-TW" sz="800" b="0">
                  <a:solidFill>
                    <a:srgbClr val="000000"/>
                  </a:solidFill>
                </a:rPr>
                <a:t>register 2</a:t>
              </a:r>
            </a:p>
          </p:txBody>
        </p:sp>
        <p:sp>
          <p:nvSpPr>
            <p:cNvPr id="21560" name="Rectangle 103"/>
            <p:cNvSpPr>
              <a:spLocks noChangeArrowheads="1"/>
            </p:cNvSpPr>
            <p:nvPr/>
          </p:nvSpPr>
          <p:spPr bwMode="auto">
            <a:xfrm>
              <a:off x="1031" y="2523"/>
              <a:ext cx="478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kumimoji="0" lang="en-US" altLang="zh-TW" sz="800" b="0">
                  <a:solidFill>
                    <a:srgbClr val="000000"/>
                  </a:solidFill>
                </a:rPr>
                <a:t>Write</a:t>
              </a:r>
            </a:p>
            <a:p>
              <a:pPr eaLnBrk="0" hangingPunct="0">
                <a:lnSpc>
                  <a:spcPct val="80000"/>
                </a:lnSpc>
              </a:pPr>
              <a:r>
                <a:rPr kumimoji="0" lang="en-US" altLang="zh-TW" sz="800" b="0">
                  <a:solidFill>
                    <a:srgbClr val="000000"/>
                  </a:solidFill>
                </a:rPr>
                <a:t>register</a:t>
              </a:r>
            </a:p>
          </p:txBody>
        </p:sp>
        <p:sp>
          <p:nvSpPr>
            <p:cNvPr id="21561" name="Rectangle 104"/>
            <p:cNvSpPr>
              <a:spLocks noChangeArrowheads="1"/>
            </p:cNvSpPr>
            <p:nvPr/>
          </p:nvSpPr>
          <p:spPr bwMode="auto">
            <a:xfrm>
              <a:off x="1018" y="2886"/>
              <a:ext cx="384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kumimoji="0" lang="en-US" altLang="zh-TW" sz="800" b="0">
                  <a:solidFill>
                    <a:srgbClr val="000000"/>
                  </a:solidFill>
                </a:rPr>
                <a:t>Write</a:t>
              </a:r>
            </a:p>
            <a:p>
              <a:pPr eaLnBrk="0" hangingPunct="0">
                <a:lnSpc>
                  <a:spcPct val="80000"/>
                </a:lnSpc>
              </a:pPr>
              <a:r>
                <a:rPr kumimoji="0" lang="en-US" altLang="zh-TW" sz="800" b="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21562" name="Line 105"/>
            <p:cNvSpPr>
              <a:spLocks noChangeShapeType="1"/>
            </p:cNvSpPr>
            <p:nvPr/>
          </p:nvSpPr>
          <p:spPr bwMode="auto">
            <a:xfrm>
              <a:off x="567" y="1933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Line 106"/>
            <p:cNvSpPr>
              <a:spLocks noChangeShapeType="1"/>
            </p:cNvSpPr>
            <p:nvPr/>
          </p:nvSpPr>
          <p:spPr bwMode="auto">
            <a:xfrm>
              <a:off x="703" y="1888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Text Box 107"/>
            <p:cNvSpPr txBox="1">
              <a:spLocks noChangeArrowheads="1"/>
            </p:cNvSpPr>
            <p:nvPr/>
          </p:nvSpPr>
          <p:spPr bwMode="auto">
            <a:xfrm>
              <a:off x="697" y="1817"/>
              <a:ext cx="22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zh-CN" sz="800" b="0">
                  <a:ea typeface="宋体" pitchFamily="2" charset="-122"/>
                </a:rPr>
                <a:t>5</a:t>
              </a:r>
            </a:p>
          </p:txBody>
        </p:sp>
        <p:sp>
          <p:nvSpPr>
            <p:cNvPr id="21565" name="Line 108"/>
            <p:cNvSpPr>
              <a:spLocks noChangeShapeType="1"/>
            </p:cNvSpPr>
            <p:nvPr/>
          </p:nvSpPr>
          <p:spPr bwMode="auto">
            <a:xfrm>
              <a:off x="567" y="225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Line 109"/>
            <p:cNvSpPr>
              <a:spLocks noChangeShapeType="1"/>
            </p:cNvSpPr>
            <p:nvPr/>
          </p:nvSpPr>
          <p:spPr bwMode="auto">
            <a:xfrm>
              <a:off x="703" y="2205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Text Box 110"/>
            <p:cNvSpPr txBox="1">
              <a:spLocks noChangeArrowheads="1"/>
            </p:cNvSpPr>
            <p:nvPr/>
          </p:nvSpPr>
          <p:spPr bwMode="auto">
            <a:xfrm>
              <a:off x="697" y="2134"/>
              <a:ext cx="22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zh-CN" sz="800" b="0">
                  <a:ea typeface="宋体" pitchFamily="2" charset="-122"/>
                </a:rPr>
                <a:t>5</a:t>
              </a:r>
            </a:p>
          </p:txBody>
        </p:sp>
        <p:sp>
          <p:nvSpPr>
            <p:cNvPr id="21568" name="Line 111"/>
            <p:cNvSpPr>
              <a:spLocks noChangeShapeType="1"/>
            </p:cNvSpPr>
            <p:nvPr/>
          </p:nvSpPr>
          <p:spPr bwMode="auto">
            <a:xfrm>
              <a:off x="567" y="267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Line 112"/>
            <p:cNvSpPr>
              <a:spLocks noChangeShapeType="1"/>
            </p:cNvSpPr>
            <p:nvPr/>
          </p:nvSpPr>
          <p:spPr bwMode="auto">
            <a:xfrm>
              <a:off x="703" y="2625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Text Box 113"/>
            <p:cNvSpPr txBox="1">
              <a:spLocks noChangeArrowheads="1"/>
            </p:cNvSpPr>
            <p:nvPr/>
          </p:nvSpPr>
          <p:spPr bwMode="auto">
            <a:xfrm>
              <a:off x="697" y="2554"/>
              <a:ext cx="22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zh-CN" sz="800" b="0">
                  <a:ea typeface="宋体" pitchFamily="2" charset="-122"/>
                </a:rPr>
                <a:t>5</a:t>
              </a:r>
            </a:p>
          </p:txBody>
        </p:sp>
        <p:sp>
          <p:nvSpPr>
            <p:cNvPr id="21571" name="Line 114"/>
            <p:cNvSpPr>
              <a:spLocks noChangeShapeType="1"/>
            </p:cNvSpPr>
            <p:nvPr/>
          </p:nvSpPr>
          <p:spPr bwMode="auto">
            <a:xfrm>
              <a:off x="567" y="3021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2" name="Line 115"/>
            <p:cNvSpPr>
              <a:spLocks noChangeShapeType="1"/>
            </p:cNvSpPr>
            <p:nvPr/>
          </p:nvSpPr>
          <p:spPr bwMode="auto">
            <a:xfrm>
              <a:off x="703" y="2976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Text Box 116"/>
            <p:cNvSpPr txBox="1">
              <a:spLocks noChangeArrowheads="1"/>
            </p:cNvSpPr>
            <p:nvPr/>
          </p:nvSpPr>
          <p:spPr bwMode="auto">
            <a:xfrm>
              <a:off x="706" y="2904"/>
              <a:ext cx="272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zh-CN" sz="800" b="0">
                  <a:ea typeface="宋体" pitchFamily="2" charset="-122"/>
                </a:rPr>
                <a:t>32</a:t>
              </a:r>
            </a:p>
          </p:txBody>
        </p:sp>
        <p:sp>
          <p:nvSpPr>
            <p:cNvPr id="21574" name="Line 117"/>
            <p:cNvSpPr>
              <a:spLocks noChangeShapeType="1"/>
            </p:cNvSpPr>
            <p:nvPr/>
          </p:nvSpPr>
          <p:spPr bwMode="auto">
            <a:xfrm>
              <a:off x="2336" y="2034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Line 118"/>
            <p:cNvSpPr>
              <a:spLocks noChangeShapeType="1"/>
            </p:cNvSpPr>
            <p:nvPr/>
          </p:nvSpPr>
          <p:spPr bwMode="auto">
            <a:xfrm>
              <a:off x="2472" y="1989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Text Box 119"/>
            <p:cNvSpPr txBox="1">
              <a:spLocks noChangeArrowheads="1"/>
            </p:cNvSpPr>
            <p:nvPr/>
          </p:nvSpPr>
          <p:spPr bwMode="auto">
            <a:xfrm>
              <a:off x="2475" y="1918"/>
              <a:ext cx="272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zh-CN" sz="800" b="0">
                  <a:ea typeface="宋体" pitchFamily="2" charset="-122"/>
                </a:rPr>
                <a:t>32</a:t>
              </a:r>
            </a:p>
          </p:txBody>
        </p:sp>
        <p:sp>
          <p:nvSpPr>
            <p:cNvPr id="21577" name="Line 120"/>
            <p:cNvSpPr>
              <a:spLocks noChangeShapeType="1"/>
            </p:cNvSpPr>
            <p:nvPr/>
          </p:nvSpPr>
          <p:spPr bwMode="auto">
            <a:xfrm>
              <a:off x="2336" y="257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Line 121"/>
            <p:cNvSpPr>
              <a:spLocks noChangeShapeType="1"/>
            </p:cNvSpPr>
            <p:nvPr/>
          </p:nvSpPr>
          <p:spPr bwMode="auto">
            <a:xfrm>
              <a:off x="2472" y="2534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Text Box 122"/>
            <p:cNvSpPr txBox="1">
              <a:spLocks noChangeArrowheads="1"/>
            </p:cNvSpPr>
            <p:nvPr/>
          </p:nvSpPr>
          <p:spPr bwMode="auto">
            <a:xfrm>
              <a:off x="2475" y="2463"/>
              <a:ext cx="272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zh-CN" sz="800" b="0">
                  <a:ea typeface="宋体" pitchFamily="2" charset="-122"/>
                </a:rPr>
                <a:t>32</a:t>
              </a:r>
            </a:p>
          </p:txBody>
        </p:sp>
      </p:grpSp>
      <p:sp>
        <p:nvSpPr>
          <p:cNvPr id="21511" name="Freeform 123"/>
          <p:cNvSpPr>
            <a:spLocks/>
          </p:cNvSpPr>
          <p:nvPr/>
        </p:nvSpPr>
        <p:spPr bwMode="auto">
          <a:xfrm>
            <a:off x="5967413" y="4484688"/>
            <a:ext cx="563562" cy="661987"/>
          </a:xfrm>
          <a:custGeom>
            <a:avLst/>
            <a:gdLst>
              <a:gd name="T0" fmla="*/ 0 w 494"/>
              <a:gd name="T1" fmla="*/ 0 h 628"/>
              <a:gd name="T2" fmla="*/ 0 w 494"/>
              <a:gd name="T3" fmla="*/ 280014176 h 628"/>
              <a:gd name="T4" fmla="*/ 83293095 w 494"/>
              <a:gd name="T5" fmla="*/ 346684068 h 628"/>
              <a:gd name="T6" fmla="*/ 0 w 494"/>
              <a:gd name="T7" fmla="*/ 416688139 h 628"/>
              <a:gd name="T8" fmla="*/ 0 w 494"/>
              <a:gd name="T9" fmla="*/ 696702315 h 628"/>
              <a:gd name="T10" fmla="*/ 641617619 w 494"/>
              <a:gd name="T11" fmla="*/ 480024905 h 628"/>
              <a:gd name="T12" fmla="*/ 641617619 w 494"/>
              <a:gd name="T13" fmla="*/ 211122201 h 628"/>
              <a:gd name="T14" fmla="*/ 0 w 494"/>
              <a:gd name="T15" fmla="*/ 0 h 628"/>
              <a:gd name="T16" fmla="*/ 0 w 494"/>
              <a:gd name="T17" fmla="*/ 0 h 6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4" h="628">
                <a:moveTo>
                  <a:pt x="0" y="0"/>
                </a:moveTo>
                <a:lnTo>
                  <a:pt x="0" y="252"/>
                </a:lnTo>
                <a:lnTo>
                  <a:pt x="64" y="312"/>
                </a:lnTo>
                <a:lnTo>
                  <a:pt x="0" y="375"/>
                </a:lnTo>
                <a:lnTo>
                  <a:pt x="0" y="627"/>
                </a:lnTo>
                <a:lnTo>
                  <a:pt x="493" y="432"/>
                </a:lnTo>
                <a:lnTo>
                  <a:pt x="493" y="19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Freeform 124"/>
          <p:cNvSpPr>
            <a:spLocks/>
          </p:cNvSpPr>
          <p:nvPr/>
        </p:nvSpPr>
        <p:spPr bwMode="auto">
          <a:xfrm>
            <a:off x="5967413" y="3714750"/>
            <a:ext cx="730250" cy="1431925"/>
          </a:xfrm>
          <a:custGeom>
            <a:avLst/>
            <a:gdLst>
              <a:gd name="T0" fmla="*/ 0 w 476"/>
              <a:gd name="T1" fmla="*/ 0 h 628"/>
              <a:gd name="T2" fmla="*/ 0 w 476"/>
              <a:gd name="T3" fmla="*/ 1310152091 h 628"/>
              <a:gd name="T4" fmla="*/ 145922666 w 476"/>
              <a:gd name="T5" fmla="*/ 1622092848 h 628"/>
              <a:gd name="T6" fmla="*/ 0 w 476"/>
              <a:gd name="T7" fmla="*/ 1949632011 h 628"/>
              <a:gd name="T8" fmla="*/ 0 w 476"/>
              <a:gd name="T9" fmla="*/ 2147483647 h 628"/>
              <a:gd name="T10" fmla="*/ 1117951384 w 476"/>
              <a:gd name="T11" fmla="*/ 2147483647 h 628"/>
              <a:gd name="T12" fmla="*/ 1117951384 w 476"/>
              <a:gd name="T13" fmla="*/ 987813917 h 628"/>
              <a:gd name="T14" fmla="*/ 0 w 476"/>
              <a:gd name="T15" fmla="*/ 0 h 628"/>
              <a:gd name="T16" fmla="*/ 0 w 476"/>
              <a:gd name="T17" fmla="*/ 0 h 6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76" h="628">
                <a:moveTo>
                  <a:pt x="0" y="0"/>
                </a:moveTo>
                <a:lnTo>
                  <a:pt x="0" y="252"/>
                </a:lnTo>
                <a:lnTo>
                  <a:pt x="62" y="312"/>
                </a:lnTo>
                <a:lnTo>
                  <a:pt x="0" y="375"/>
                </a:lnTo>
                <a:lnTo>
                  <a:pt x="0" y="627"/>
                </a:lnTo>
                <a:lnTo>
                  <a:pt x="475" y="432"/>
                </a:lnTo>
                <a:lnTo>
                  <a:pt x="475" y="19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Rectangle 125"/>
          <p:cNvSpPr>
            <a:spLocks noChangeArrowheads="1"/>
          </p:cNvSpPr>
          <p:nvPr/>
        </p:nvSpPr>
        <p:spPr bwMode="auto">
          <a:xfrm>
            <a:off x="6351588" y="4159250"/>
            <a:ext cx="3937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800" b="0">
                <a:solidFill>
                  <a:srgbClr val="000000"/>
                </a:solidFill>
              </a:rPr>
              <a:t>Zero</a:t>
            </a:r>
          </a:p>
        </p:txBody>
      </p:sp>
      <p:sp>
        <p:nvSpPr>
          <p:cNvPr id="21514" name="Rectangle 126"/>
          <p:cNvSpPr>
            <a:spLocks noChangeArrowheads="1"/>
          </p:cNvSpPr>
          <p:nvPr/>
        </p:nvSpPr>
        <p:spPr bwMode="auto">
          <a:xfrm>
            <a:off x="6024563" y="4308475"/>
            <a:ext cx="39211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800">
                <a:solidFill>
                  <a:srgbClr val="000000"/>
                </a:solidFill>
              </a:rPr>
              <a:t>ALU</a:t>
            </a:r>
          </a:p>
        </p:txBody>
      </p:sp>
      <p:sp>
        <p:nvSpPr>
          <p:cNvPr id="21515" name="Rectangle 127"/>
          <p:cNvSpPr>
            <a:spLocks noChangeArrowheads="1"/>
          </p:cNvSpPr>
          <p:nvPr/>
        </p:nvSpPr>
        <p:spPr bwMode="auto">
          <a:xfrm>
            <a:off x="6323013" y="4406900"/>
            <a:ext cx="43338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800" b="0">
                <a:solidFill>
                  <a:srgbClr val="000000"/>
                </a:solidFill>
              </a:rPr>
              <a:t>ALU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800" b="0">
                <a:solidFill>
                  <a:srgbClr val="000000"/>
                </a:solidFill>
              </a:rPr>
              <a:t>result</a:t>
            </a:r>
          </a:p>
        </p:txBody>
      </p:sp>
      <p:sp>
        <p:nvSpPr>
          <p:cNvPr id="21516" name="Line 128"/>
          <p:cNvSpPr>
            <a:spLocks noChangeShapeType="1"/>
          </p:cNvSpPr>
          <p:nvPr/>
        </p:nvSpPr>
        <p:spPr bwMode="auto">
          <a:xfrm>
            <a:off x="5410200" y="4011613"/>
            <a:ext cx="544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Line 129"/>
          <p:cNvSpPr>
            <a:spLocks noChangeShapeType="1"/>
          </p:cNvSpPr>
          <p:nvPr/>
        </p:nvSpPr>
        <p:spPr bwMode="auto">
          <a:xfrm>
            <a:off x="5410200" y="4803775"/>
            <a:ext cx="544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130"/>
          <p:cNvSpPr>
            <a:spLocks noChangeShapeType="1"/>
          </p:cNvSpPr>
          <p:nvPr/>
        </p:nvSpPr>
        <p:spPr bwMode="auto">
          <a:xfrm>
            <a:off x="6697663" y="4259263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131"/>
          <p:cNvSpPr>
            <a:spLocks noChangeShapeType="1"/>
          </p:cNvSpPr>
          <p:nvPr/>
        </p:nvSpPr>
        <p:spPr bwMode="auto">
          <a:xfrm>
            <a:off x="6697663" y="4556125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132"/>
          <p:cNvSpPr>
            <a:spLocks noChangeShapeType="1"/>
          </p:cNvSpPr>
          <p:nvPr/>
        </p:nvSpPr>
        <p:spPr bwMode="auto">
          <a:xfrm>
            <a:off x="6351588" y="3567113"/>
            <a:ext cx="0" cy="346075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Rectangle 133"/>
          <p:cNvSpPr>
            <a:spLocks noChangeArrowheads="1"/>
          </p:cNvSpPr>
          <p:nvPr/>
        </p:nvSpPr>
        <p:spPr bwMode="auto">
          <a:xfrm>
            <a:off x="6381750" y="3505200"/>
            <a:ext cx="9017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CN" sz="800">
                <a:solidFill>
                  <a:srgbClr val="EB7500"/>
                </a:solidFill>
              </a:rPr>
              <a:t>ALU Operation</a:t>
            </a:r>
            <a:endParaRPr kumimoji="0" lang="en-US" altLang="zh-TW" sz="800">
              <a:solidFill>
                <a:srgbClr val="EB7500"/>
              </a:solidFill>
            </a:endParaRPr>
          </a:p>
        </p:txBody>
      </p:sp>
      <p:sp>
        <p:nvSpPr>
          <p:cNvPr id="21522" name="Line 134"/>
          <p:cNvSpPr>
            <a:spLocks noChangeShapeType="1"/>
          </p:cNvSpPr>
          <p:nvPr/>
        </p:nvSpPr>
        <p:spPr bwMode="auto">
          <a:xfrm>
            <a:off x="6251575" y="3663950"/>
            <a:ext cx="198438" cy="200025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Text Box 135"/>
          <p:cNvSpPr txBox="1">
            <a:spLocks noChangeArrowheads="1"/>
          </p:cNvSpPr>
          <p:nvPr/>
        </p:nvSpPr>
        <p:spPr bwMode="auto">
          <a:xfrm>
            <a:off x="6091238" y="3603625"/>
            <a:ext cx="2413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800" b="0">
                <a:solidFill>
                  <a:srgbClr val="FF9900"/>
                </a:solidFill>
                <a:ea typeface="宋体" pitchFamily="2" charset="-122"/>
              </a:rPr>
              <a:t>3</a:t>
            </a:r>
            <a:endParaRPr kumimoji="0" lang="en-US" altLang="zh-CN" sz="800" b="0">
              <a:solidFill>
                <a:srgbClr val="FF9900"/>
              </a:solidFill>
              <a:ea typeface="宋体" pitchFamily="2" charset="-122"/>
            </a:endParaRPr>
          </a:p>
        </p:txBody>
      </p:sp>
      <p:grpSp>
        <p:nvGrpSpPr>
          <p:cNvPr id="21524" name="Group 149"/>
          <p:cNvGrpSpPr>
            <a:grpSpLocks/>
          </p:cNvGrpSpPr>
          <p:nvPr/>
        </p:nvGrpSpPr>
        <p:grpSpPr bwMode="auto">
          <a:xfrm>
            <a:off x="7010400" y="3352800"/>
            <a:ext cx="1919288" cy="1984375"/>
            <a:chOff x="888" y="2459"/>
            <a:chExt cx="1905" cy="1970"/>
          </a:xfrm>
        </p:grpSpPr>
        <p:sp>
          <p:nvSpPr>
            <p:cNvPr id="21538" name="Rectangle 137"/>
            <p:cNvSpPr>
              <a:spLocks noChangeArrowheads="1"/>
            </p:cNvSpPr>
            <p:nvPr/>
          </p:nvSpPr>
          <p:spPr bwMode="auto">
            <a:xfrm>
              <a:off x="1537" y="2459"/>
              <a:ext cx="66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EB7500"/>
                  </a:solidFill>
                </a:rPr>
                <a:t>MemWrite</a:t>
              </a:r>
            </a:p>
          </p:txBody>
        </p:sp>
        <p:sp>
          <p:nvSpPr>
            <p:cNvPr id="21539" name="Freeform 138"/>
            <p:cNvSpPr>
              <a:spLocks/>
            </p:cNvSpPr>
            <p:nvPr/>
          </p:nvSpPr>
          <p:spPr bwMode="auto">
            <a:xfrm>
              <a:off x="1296" y="2784"/>
              <a:ext cx="1210" cy="1308"/>
            </a:xfrm>
            <a:custGeom>
              <a:avLst/>
              <a:gdLst>
                <a:gd name="T0" fmla="*/ 2538 w 576"/>
                <a:gd name="T1" fmla="*/ 2363 h 723"/>
                <a:gd name="T2" fmla="*/ 2538 w 576"/>
                <a:gd name="T3" fmla="*/ 0 h 723"/>
                <a:gd name="T4" fmla="*/ 0 w 576"/>
                <a:gd name="T5" fmla="*/ 0 h 723"/>
                <a:gd name="T6" fmla="*/ 0 w 576"/>
                <a:gd name="T7" fmla="*/ 2363 h 723"/>
                <a:gd name="T8" fmla="*/ 2538 w 576"/>
                <a:gd name="T9" fmla="*/ 2363 h 723"/>
                <a:gd name="T10" fmla="*/ 2538 w 576"/>
                <a:gd name="T11" fmla="*/ 2363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6" h="723">
                  <a:moveTo>
                    <a:pt x="575" y="722"/>
                  </a:moveTo>
                  <a:lnTo>
                    <a:pt x="575" y="0"/>
                  </a:lnTo>
                  <a:lnTo>
                    <a:pt x="0" y="0"/>
                  </a:lnTo>
                  <a:lnTo>
                    <a:pt x="0" y="722"/>
                  </a:lnTo>
                  <a:lnTo>
                    <a:pt x="575" y="72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Rectangle 139"/>
            <p:cNvSpPr>
              <a:spLocks noChangeArrowheads="1"/>
            </p:cNvSpPr>
            <p:nvPr/>
          </p:nvSpPr>
          <p:spPr bwMode="auto">
            <a:xfrm>
              <a:off x="1326" y="2937"/>
              <a:ext cx="5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800" b="0">
                  <a:solidFill>
                    <a:srgbClr val="000000"/>
                  </a:solidFill>
                </a:rPr>
                <a:t>Address</a:t>
              </a:r>
            </a:p>
          </p:txBody>
        </p:sp>
        <p:sp>
          <p:nvSpPr>
            <p:cNvPr id="21541" name="Rectangle 140"/>
            <p:cNvSpPr>
              <a:spLocks noChangeArrowheads="1"/>
            </p:cNvSpPr>
            <p:nvPr/>
          </p:nvSpPr>
          <p:spPr bwMode="auto">
            <a:xfrm>
              <a:off x="1312" y="3684"/>
              <a:ext cx="41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kumimoji="0" lang="en-US" altLang="zh-TW" sz="800" b="0">
                  <a:solidFill>
                    <a:srgbClr val="000000"/>
                  </a:solidFill>
                </a:rPr>
                <a:t>Write</a:t>
              </a:r>
            </a:p>
            <a:p>
              <a:pPr eaLnBrk="0" hangingPunct="0">
                <a:lnSpc>
                  <a:spcPct val="80000"/>
                </a:lnSpc>
              </a:pPr>
              <a:r>
                <a:rPr kumimoji="0" lang="en-US" altLang="zh-TW" sz="800" b="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21542" name="Rectangle 141"/>
            <p:cNvSpPr>
              <a:spLocks noChangeArrowheads="1"/>
            </p:cNvSpPr>
            <p:nvPr/>
          </p:nvSpPr>
          <p:spPr bwMode="auto">
            <a:xfrm>
              <a:off x="1599" y="3321"/>
              <a:ext cx="57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kumimoji="0" lang="en-US" altLang="zh-TW" sz="800">
                  <a:solidFill>
                    <a:srgbClr val="000000"/>
                  </a:solidFill>
                </a:rPr>
                <a:t>Data </a:t>
              </a:r>
            </a:p>
            <a:p>
              <a:pPr eaLnBrk="0" hangingPunct="0">
                <a:lnSpc>
                  <a:spcPct val="80000"/>
                </a:lnSpc>
              </a:pPr>
              <a:r>
                <a:rPr kumimoji="0" lang="en-US" altLang="zh-TW" sz="800">
                  <a:solidFill>
                    <a:srgbClr val="000000"/>
                  </a:solidFill>
                </a:rPr>
                <a:t>Memory</a:t>
              </a:r>
            </a:p>
          </p:txBody>
        </p:sp>
        <p:sp>
          <p:nvSpPr>
            <p:cNvPr id="21543" name="Rectangle 142"/>
            <p:cNvSpPr>
              <a:spLocks noChangeArrowheads="1"/>
            </p:cNvSpPr>
            <p:nvPr/>
          </p:nvSpPr>
          <p:spPr bwMode="auto">
            <a:xfrm>
              <a:off x="2123" y="2959"/>
              <a:ext cx="42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kumimoji="0" lang="en-US" altLang="zh-TW" sz="800" b="0">
                  <a:solidFill>
                    <a:srgbClr val="000000"/>
                  </a:solidFill>
                </a:rPr>
                <a:t>Read</a:t>
              </a:r>
            </a:p>
            <a:p>
              <a:pPr eaLnBrk="0" hangingPunct="0">
                <a:lnSpc>
                  <a:spcPct val="80000"/>
                </a:lnSpc>
              </a:pPr>
              <a:r>
                <a:rPr kumimoji="0" lang="en-US" altLang="zh-TW" sz="800" b="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21544" name="Line 143"/>
            <p:cNvSpPr>
              <a:spLocks noChangeShapeType="1"/>
            </p:cNvSpPr>
            <p:nvPr/>
          </p:nvSpPr>
          <p:spPr bwMode="auto">
            <a:xfrm>
              <a:off x="1825" y="2640"/>
              <a:ext cx="0" cy="139"/>
            </a:xfrm>
            <a:prstGeom prst="line">
              <a:avLst/>
            </a:prstGeom>
            <a:noFill/>
            <a:ln w="25400">
              <a:solidFill>
                <a:srgbClr val="FF99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5" name="Line 144"/>
            <p:cNvSpPr>
              <a:spLocks noChangeShapeType="1"/>
            </p:cNvSpPr>
            <p:nvPr/>
          </p:nvSpPr>
          <p:spPr bwMode="auto">
            <a:xfrm>
              <a:off x="1825" y="4092"/>
              <a:ext cx="0" cy="139"/>
            </a:xfrm>
            <a:prstGeom prst="line">
              <a:avLst/>
            </a:prstGeom>
            <a:noFill/>
            <a:ln w="25400">
              <a:solidFill>
                <a:srgbClr val="FF99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6" name="Rectangle 145"/>
            <p:cNvSpPr>
              <a:spLocks noChangeArrowheads="1"/>
            </p:cNvSpPr>
            <p:nvPr/>
          </p:nvSpPr>
          <p:spPr bwMode="auto">
            <a:xfrm>
              <a:off x="1537" y="4216"/>
              <a:ext cx="6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EB7500"/>
                  </a:solidFill>
                </a:rPr>
                <a:t>Mem</a:t>
              </a:r>
              <a:r>
                <a:rPr kumimoji="0" lang="en-US" altLang="zh-CN" sz="800">
                  <a:solidFill>
                    <a:srgbClr val="EB7500"/>
                  </a:solidFill>
                </a:rPr>
                <a:t>Read</a:t>
              </a:r>
              <a:endParaRPr kumimoji="0" lang="en-US" altLang="zh-TW" sz="800">
                <a:solidFill>
                  <a:srgbClr val="EB7500"/>
                </a:solidFill>
              </a:endParaRPr>
            </a:p>
          </p:txBody>
        </p:sp>
        <p:sp>
          <p:nvSpPr>
            <p:cNvPr id="21547" name="Line 146"/>
            <p:cNvSpPr>
              <a:spLocks noChangeShapeType="1"/>
            </p:cNvSpPr>
            <p:nvPr/>
          </p:nvSpPr>
          <p:spPr bwMode="auto">
            <a:xfrm>
              <a:off x="888" y="304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Line 147"/>
            <p:cNvSpPr>
              <a:spLocks noChangeShapeType="1"/>
            </p:cNvSpPr>
            <p:nvPr/>
          </p:nvSpPr>
          <p:spPr bwMode="auto">
            <a:xfrm>
              <a:off x="933" y="382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Line 148"/>
            <p:cNvSpPr>
              <a:spLocks noChangeShapeType="1"/>
            </p:cNvSpPr>
            <p:nvPr/>
          </p:nvSpPr>
          <p:spPr bwMode="auto">
            <a:xfrm>
              <a:off x="2521" y="3049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25" name="Group 162"/>
          <p:cNvGrpSpPr>
            <a:grpSpLocks/>
          </p:cNvGrpSpPr>
          <p:nvPr/>
        </p:nvGrpSpPr>
        <p:grpSpPr bwMode="auto">
          <a:xfrm>
            <a:off x="4191000" y="5410200"/>
            <a:ext cx="2740025" cy="1119188"/>
            <a:chOff x="3085" y="3055"/>
            <a:chExt cx="2524" cy="1031"/>
          </a:xfrm>
        </p:grpSpPr>
        <p:sp>
          <p:nvSpPr>
            <p:cNvPr id="21526" name="Freeform 150"/>
            <p:cNvSpPr>
              <a:spLocks/>
            </p:cNvSpPr>
            <p:nvPr/>
          </p:nvSpPr>
          <p:spPr bwMode="auto">
            <a:xfrm>
              <a:off x="3472" y="3055"/>
              <a:ext cx="579" cy="1031"/>
            </a:xfrm>
            <a:custGeom>
              <a:avLst/>
              <a:gdLst>
                <a:gd name="T0" fmla="*/ 524 w 318"/>
                <a:gd name="T1" fmla="*/ 2182 h 483"/>
                <a:gd name="T2" fmla="*/ 606 w 318"/>
                <a:gd name="T3" fmla="*/ 2173 h 483"/>
                <a:gd name="T4" fmla="*/ 694 w 318"/>
                <a:gd name="T5" fmla="*/ 2137 h 483"/>
                <a:gd name="T6" fmla="*/ 768 w 318"/>
                <a:gd name="T7" fmla="*/ 2068 h 483"/>
                <a:gd name="T8" fmla="*/ 836 w 318"/>
                <a:gd name="T9" fmla="*/ 1977 h 483"/>
                <a:gd name="T10" fmla="*/ 896 w 318"/>
                <a:gd name="T11" fmla="*/ 1863 h 483"/>
                <a:gd name="T12" fmla="*/ 952 w 318"/>
                <a:gd name="T13" fmla="*/ 1740 h 483"/>
                <a:gd name="T14" fmla="*/ 989 w 318"/>
                <a:gd name="T15" fmla="*/ 1603 h 483"/>
                <a:gd name="T16" fmla="*/ 1027 w 318"/>
                <a:gd name="T17" fmla="*/ 1445 h 483"/>
                <a:gd name="T18" fmla="*/ 1045 w 318"/>
                <a:gd name="T19" fmla="*/ 1272 h 483"/>
                <a:gd name="T20" fmla="*/ 1051 w 318"/>
                <a:gd name="T21" fmla="*/ 1089 h 483"/>
                <a:gd name="T22" fmla="*/ 1045 w 318"/>
                <a:gd name="T23" fmla="*/ 920 h 483"/>
                <a:gd name="T24" fmla="*/ 1027 w 318"/>
                <a:gd name="T25" fmla="*/ 751 h 483"/>
                <a:gd name="T26" fmla="*/ 989 w 318"/>
                <a:gd name="T27" fmla="*/ 591 h 483"/>
                <a:gd name="T28" fmla="*/ 952 w 318"/>
                <a:gd name="T29" fmla="*/ 455 h 483"/>
                <a:gd name="T30" fmla="*/ 896 w 318"/>
                <a:gd name="T31" fmla="*/ 329 h 483"/>
                <a:gd name="T32" fmla="*/ 836 w 318"/>
                <a:gd name="T33" fmla="*/ 213 h 483"/>
                <a:gd name="T34" fmla="*/ 768 w 318"/>
                <a:gd name="T35" fmla="*/ 124 h 483"/>
                <a:gd name="T36" fmla="*/ 694 w 318"/>
                <a:gd name="T37" fmla="*/ 55 h 483"/>
                <a:gd name="T38" fmla="*/ 606 w 318"/>
                <a:gd name="T39" fmla="*/ 23 h 483"/>
                <a:gd name="T40" fmla="*/ 524 w 318"/>
                <a:gd name="T41" fmla="*/ 0 h 483"/>
                <a:gd name="T42" fmla="*/ 441 w 318"/>
                <a:gd name="T43" fmla="*/ 23 h 483"/>
                <a:gd name="T44" fmla="*/ 355 w 318"/>
                <a:gd name="T45" fmla="*/ 55 h 483"/>
                <a:gd name="T46" fmla="*/ 288 w 318"/>
                <a:gd name="T47" fmla="*/ 124 h 483"/>
                <a:gd name="T48" fmla="*/ 218 w 318"/>
                <a:gd name="T49" fmla="*/ 213 h 483"/>
                <a:gd name="T50" fmla="*/ 153 w 318"/>
                <a:gd name="T51" fmla="*/ 329 h 483"/>
                <a:gd name="T52" fmla="*/ 106 w 318"/>
                <a:gd name="T53" fmla="*/ 455 h 483"/>
                <a:gd name="T54" fmla="*/ 60 w 318"/>
                <a:gd name="T55" fmla="*/ 591 h 483"/>
                <a:gd name="T56" fmla="*/ 29 w 318"/>
                <a:gd name="T57" fmla="*/ 751 h 483"/>
                <a:gd name="T58" fmla="*/ 4 w 318"/>
                <a:gd name="T59" fmla="*/ 920 h 483"/>
                <a:gd name="T60" fmla="*/ 0 w 318"/>
                <a:gd name="T61" fmla="*/ 1089 h 483"/>
                <a:gd name="T62" fmla="*/ 4 w 318"/>
                <a:gd name="T63" fmla="*/ 1272 h 483"/>
                <a:gd name="T64" fmla="*/ 29 w 318"/>
                <a:gd name="T65" fmla="*/ 1445 h 483"/>
                <a:gd name="T66" fmla="*/ 60 w 318"/>
                <a:gd name="T67" fmla="*/ 1603 h 483"/>
                <a:gd name="T68" fmla="*/ 106 w 318"/>
                <a:gd name="T69" fmla="*/ 1740 h 483"/>
                <a:gd name="T70" fmla="*/ 153 w 318"/>
                <a:gd name="T71" fmla="*/ 1863 h 483"/>
                <a:gd name="T72" fmla="*/ 218 w 318"/>
                <a:gd name="T73" fmla="*/ 1977 h 483"/>
                <a:gd name="T74" fmla="*/ 288 w 318"/>
                <a:gd name="T75" fmla="*/ 2068 h 483"/>
                <a:gd name="T76" fmla="*/ 355 w 318"/>
                <a:gd name="T77" fmla="*/ 2137 h 483"/>
                <a:gd name="T78" fmla="*/ 441 w 318"/>
                <a:gd name="T79" fmla="*/ 2173 h 483"/>
                <a:gd name="T80" fmla="*/ 524 w 318"/>
                <a:gd name="T81" fmla="*/ 2196 h 483"/>
                <a:gd name="T82" fmla="*/ 524 w 318"/>
                <a:gd name="T83" fmla="*/ 2196 h 48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18" h="483">
                  <a:moveTo>
                    <a:pt x="158" y="479"/>
                  </a:moveTo>
                  <a:lnTo>
                    <a:pt x="183" y="477"/>
                  </a:lnTo>
                  <a:lnTo>
                    <a:pt x="209" y="469"/>
                  </a:lnTo>
                  <a:lnTo>
                    <a:pt x="232" y="454"/>
                  </a:lnTo>
                  <a:lnTo>
                    <a:pt x="252" y="434"/>
                  </a:lnTo>
                  <a:lnTo>
                    <a:pt x="270" y="409"/>
                  </a:lnTo>
                  <a:lnTo>
                    <a:pt x="287" y="382"/>
                  </a:lnTo>
                  <a:lnTo>
                    <a:pt x="298" y="352"/>
                  </a:lnTo>
                  <a:lnTo>
                    <a:pt x="310" y="317"/>
                  </a:lnTo>
                  <a:lnTo>
                    <a:pt x="315" y="279"/>
                  </a:lnTo>
                  <a:lnTo>
                    <a:pt x="317" y="239"/>
                  </a:lnTo>
                  <a:lnTo>
                    <a:pt x="315" y="202"/>
                  </a:lnTo>
                  <a:lnTo>
                    <a:pt x="310" y="165"/>
                  </a:lnTo>
                  <a:lnTo>
                    <a:pt x="298" y="130"/>
                  </a:lnTo>
                  <a:lnTo>
                    <a:pt x="287" y="100"/>
                  </a:lnTo>
                  <a:lnTo>
                    <a:pt x="270" y="72"/>
                  </a:lnTo>
                  <a:lnTo>
                    <a:pt x="252" y="47"/>
                  </a:lnTo>
                  <a:lnTo>
                    <a:pt x="232" y="27"/>
                  </a:lnTo>
                  <a:lnTo>
                    <a:pt x="209" y="12"/>
                  </a:lnTo>
                  <a:lnTo>
                    <a:pt x="183" y="5"/>
                  </a:lnTo>
                  <a:lnTo>
                    <a:pt x="158" y="0"/>
                  </a:lnTo>
                  <a:lnTo>
                    <a:pt x="133" y="5"/>
                  </a:lnTo>
                  <a:lnTo>
                    <a:pt x="107" y="12"/>
                  </a:lnTo>
                  <a:lnTo>
                    <a:pt x="87" y="27"/>
                  </a:lnTo>
                  <a:lnTo>
                    <a:pt x="66" y="47"/>
                  </a:lnTo>
                  <a:lnTo>
                    <a:pt x="46" y="72"/>
                  </a:lnTo>
                  <a:lnTo>
                    <a:pt x="32" y="100"/>
                  </a:lnTo>
                  <a:lnTo>
                    <a:pt x="18" y="130"/>
                  </a:lnTo>
                  <a:lnTo>
                    <a:pt x="9" y="165"/>
                  </a:lnTo>
                  <a:lnTo>
                    <a:pt x="1" y="202"/>
                  </a:lnTo>
                  <a:lnTo>
                    <a:pt x="0" y="239"/>
                  </a:lnTo>
                  <a:lnTo>
                    <a:pt x="1" y="279"/>
                  </a:lnTo>
                  <a:lnTo>
                    <a:pt x="9" y="317"/>
                  </a:lnTo>
                  <a:lnTo>
                    <a:pt x="18" y="352"/>
                  </a:lnTo>
                  <a:lnTo>
                    <a:pt x="32" y="382"/>
                  </a:lnTo>
                  <a:lnTo>
                    <a:pt x="46" y="409"/>
                  </a:lnTo>
                  <a:lnTo>
                    <a:pt x="66" y="434"/>
                  </a:lnTo>
                  <a:lnTo>
                    <a:pt x="87" y="454"/>
                  </a:lnTo>
                  <a:lnTo>
                    <a:pt x="107" y="469"/>
                  </a:lnTo>
                  <a:lnTo>
                    <a:pt x="133" y="477"/>
                  </a:lnTo>
                  <a:lnTo>
                    <a:pt x="158" y="48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Rectangle 151"/>
            <p:cNvSpPr>
              <a:spLocks noChangeArrowheads="1"/>
            </p:cNvSpPr>
            <p:nvPr/>
          </p:nvSpPr>
          <p:spPr bwMode="auto">
            <a:xfrm>
              <a:off x="3553" y="3361"/>
              <a:ext cx="47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kumimoji="0" lang="en-US" altLang="zh-TW" sz="800">
                  <a:solidFill>
                    <a:srgbClr val="000000"/>
                  </a:solidFill>
                </a:rPr>
                <a:t>Sign</a:t>
              </a:r>
            </a:p>
            <a:p>
              <a:pPr algn="ctr" eaLnBrk="0" hangingPunct="0"/>
              <a:r>
                <a:rPr kumimoji="0" lang="en-US" altLang="zh-TW" sz="800">
                  <a:solidFill>
                    <a:srgbClr val="000000"/>
                  </a:solidFill>
                </a:rPr>
                <a:t>extend</a:t>
              </a:r>
            </a:p>
          </p:txBody>
        </p:sp>
        <p:sp>
          <p:nvSpPr>
            <p:cNvPr id="21528" name="Line 152"/>
            <p:cNvSpPr>
              <a:spLocks noChangeShapeType="1"/>
            </p:cNvSpPr>
            <p:nvPr/>
          </p:nvSpPr>
          <p:spPr bwMode="auto">
            <a:xfrm>
              <a:off x="3098" y="3587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Line 153"/>
            <p:cNvSpPr>
              <a:spLocks noChangeShapeType="1"/>
            </p:cNvSpPr>
            <p:nvPr/>
          </p:nvSpPr>
          <p:spPr bwMode="auto">
            <a:xfrm>
              <a:off x="4050" y="3587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Line 154"/>
            <p:cNvSpPr>
              <a:spLocks noChangeShapeType="1"/>
            </p:cNvSpPr>
            <p:nvPr/>
          </p:nvSpPr>
          <p:spPr bwMode="auto">
            <a:xfrm>
              <a:off x="3234" y="3496"/>
              <a:ext cx="9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Line 155"/>
            <p:cNvSpPr>
              <a:spLocks noChangeShapeType="1"/>
            </p:cNvSpPr>
            <p:nvPr/>
          </p:nvSpPr>
          <p:spPr bwMode="auto">
            <a:xfrm>
              <a:off x="4141" y="3496"/>
              <a:ext cx="9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Text Box 156"/>
            <p:cNvSpPr txBox="1">
              <a:spLocks noChangeArrowheads="1"/>
            </p:cNvSpPr>
            <p:nvPr/>
          </p:nvSpPr>
          <p:spPr bwMode="auto">
            <a:xfrm>
              <a:off x="3085" y="3361"/>
              <a:ext cx="27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zh-CN" sz="800" b="0">
                  <a:ea typeface="宋体" pitchFamily="2" charset="-122"/>
                </a:rPr>
                <a:t>16</a:t>
              </a:r>
            </a:p>
          </p:txBody>
        </p:sp>
        <p:sp>
          <p:nvSpPr>
            <p:cNvPr id="21533" name="Text Box 157"/>
            <p:cNvSpPr txBox="1">
              <a:spLocks noChangeArrowheads="1"/>
            </p:cNvSpPr>
            <p:nvPr/>
          </p:nvSpPr>
          <p:spPr bwMode="auto">
            <a:xfrm>
              <a:off x="4037" y="3350"/>
              <a:ext cx="275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zh-CN" sz="800" b="0">
                  <a:ea typeface="宋体" pitchFamily="2" charset="-122"/>
                </a:rPr>
                <a:t>32</a:t>
              </a:r>
            </a:p>
          </p:txBody>
        </p:sp>
        <p:sp>
          <p:nvSpPr>
            <p:cNvPr id="21534" name="Oval 158"/>
            <p:cNvSpPr>
              <a:spLocks noChangeArrowheads="1"/>
            </p:cNvSpPr>
            <p:nvPr/>
          </p:nvSpPr>
          <p:spPr bwMode="auto">
            <a:xfrm>
              <a:off x="4504" y="3315"/>
              <a:ext cx="544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5" name="Text Box 159"/>
            <p:cNvSpPr txBox="1">
              <a:spLocks noChangeArrowheads="1"/>
            </p:cNvSpPr>
            <p:nvPr/>
          </p:nvSpPr>
          <p:spPr bwMode="auto">
            <a:xfrm>
              <a:off x="4596" y="3406"/>
              <a:ext cx="40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zh-CN" sz="800">
                  <a:ea typeface="宋体" pitchFamily="2" charset="-122"/>
                </a:rPr>
                <a:t>shift </a:t>
              </a:r>
            </a:p>
            <a:p>
              <a:pPr eaLnBrk="1" hangingPunct="1"/>
              <a:r>
                <a:rPr kumimoji="0" lang="en-US" altLang="zh-CN" sz="800">
                  <a:ea typeface="宋体" pitchFamily="2" charset="-122"/>
                </a:rPr>
                <a:t>left 2</a:t>
              </a:r>
            </a:p>
          </p:txBody>
        </p:sp>
        <p:sp>
          <p:nvSpPr>
            <p:cNvPr id="21536" name="Line 160"/>
            <p:cNvSpPr>
              <a:spLocks noChangeShapeType="1"/>
            </p:cNvSpPr>
            <p:nvPr/>
          </p:nvSpPr>
          <p:spPr bwMode="auto">
            <a:xfrm>
              <a:off x="5048" y="358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Text Box 161"/>
            <p:cNvSpPr txBox="1">
              <a:spLocks noChangeArrowheads="1"/>
            </p:cNvSpPr>
            <p:nvPr/>
          </p:nvSpPr>
          <p:spPr bwMode="auto">
            <a:xfrm>
              <a:off x="5185" y="3393"/>
              <a:ext cx="424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zh-CN" sz="800">
                  <a:ea typeface="宋体" pitchFamily="2" charset="-122"/>
                </a:rPr>
                <a:t>offset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Simple datapath for th</a:t>
            </a:r>
            <a:r>
              <a:rPr lang="en-US" altLang="zh-TW" sz="4000" smtClean="0"/>
              <a:t>is</a:t>
            </a:r>
            <a:r>
              <a:rPr lang="en-US" altLang="zh-CN" sz="4000" smtClean="0"/>
              <a:t> example</a:t>
            </a:r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8048C187-4618-4074-905D-D707C4FA7115}" type="slidenum">
              <a:rPr kumimoji="0" lang="en-US" altLang="zh-TW" b="0" smtClean="0">
                <a:latin typeface="Arial Black" pitchFamily="34" charset="0"/>
              </a:rPr>
              <a:pPr eaLnBrk="1" hangingPunct="1"/>
              <a:t>18</a:t>
            </a:fld>
            <a:endParaRPr kumimoji="0" lang="en-US" altLang="zh-TW" b="0" smtClean="0">
              <a:latin typeface="Arial Black" pitchFamily="34" charset="0"/>
            </a:endParaRPr>
          </a:p>
        </p:txBody>
      </p:sp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8682038" y="3924300"/>
            <a:ext cx="0" cy="1809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8275638" y="3657600"/>
            <a:ext cx="8683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EB7500"/>
                </a:solidFill>
              </a:rPr>
              <a:t>MemToReg</a:t>
            </a: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7467600" y="5029200"/>
            <a:ext cx="7826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EB7500"/>
                </a:solidFill>
              </a:rPr>
              <a:t>MemRead</a:t>
            </a: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7326313" y="3384550"/>
            <a:ext cx="790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EB7500"/>
                </a:solidFill>
              </a:rPr>
              <a:t>MemWrite</a:t>
            </a:r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>
            <a:off x="7615238" y="2111375"/>
            <a:ext cx="0" cy="107950"/>
          </a:xfrm>
          <a:prstGeom prst="line">
            <a:avLst/>
          </a:prstGeom>
          <a:noFill/>
          <a:ln w="25400">
            <a:solidFill>
              <a:srgbClr val="EB75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>
            <a:off x="4735513" y="3163888"/>
            <a:ext cx="0" cy="106362"/>
          </a:xfrm>
          <a:prstGeom prst="line">
            <a:avLst/>
          </a:prstGeom>
          <a:noFill/>
          <a:ln w="25400">
            <a:solidFill>
              <a:srgbClr val="EB75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>
            <a:off x="4114800" y="5068888"/>
            <a:ext cx="771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 flipH="1" flipV="1">
            <a:off x="4656138" y="5011738"/>
            <a:ext cx="68262" cy="117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Freeform 11"/>
          <p:cNvSpPr>
            <a:spLocks/>
          </p:cNvSpPr>
          <p:nvPr/>
        </p:nvSpPr>
        <p:spPr bwMode="auto">
          <a:xfrm>
            <a:off x="747713" y="3444875"/>
            <a:ext cx="319087" cy="515938"/>
          </a:xfrm>
          <a:custGeom>
            <a:avLst/>
            <a:gdLst>
              <a:gd name="T0" fmla="*/ 524813797 w 193"/>
              <a:gd name="T1" fmla="*/ 787543379 h 337"/>
              <a:gd name="T2" fmla="*/ 524813797 w 193"/>
              <a:gd name="T3" fmla="*/ 0 h 337"/>
              <a:gd name="T4" fmla="*/ 0 w 193"/>
              <a:gd name="T5" fmla="*/ 0 h 337"/>
              <a:gd name="T6" fmla="*/ 0 w 193"/>
              <a:gd name="T7" fmla="*/ 787543379 h 337"/>
              <a:gd name="T8" fmla="*/ 524813797 w 193"/>
              <a:gd name="T9" fmla="*/ 787543379 h 337"/>
              <a:gd name="T10" fmla="*/ 524813797 w 193"/>
              <a:gd name="T11" fmla="*/ 787543379 h 3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3" h="337">
                <a:moveTo>
                  <a:pt x="192" y="336"/>
                </a:moveTo>
                <a:lnTo>
                  <a:pt x="192" y="0"/>
                </a:lnTo>
                <a:lnTo>
                  <a:pt x="0" y="0"/>
                </a:lnTo>
                <a:lnTo>
                  <a:pt x="0" y="336"/>
                </a:lnTo>
                <a:lnTo>
                  <a:pt x="192" y="3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Freeform 12"/>
          <p:cNvSpPr>
            <a:spLocks/>
          </p:cNvSpPr>
          <p:nvPr/>
        </p:nvSpPr>
        <p:spPr bwMode="auto">
          <a:xfrm>
            <a:off x="1357313" y="3408363"/>
            <a:ext cx="1058862" cy="1219200"/>
          </a:xfrm>
          <a:custGeom>
            <a:avLst/>
            <a:gdLst>
              <a:gd name="T0" fmla="*/ 1751853209 w 639"/>
              <a:gd name="T1" fmla="*/ 1862714258 h 797"/>
              <a:gd name="T2" fmla="*/ 1751853209 w 639"/>
              <a:gd name="T3" fmla="*/ 0 h 797"/>
              <a:gd name="T4" fmla="*/ 0 w 639"/>
              <a:gd name="T5" fmla="*/ 0 h 797"/>
              <a:gd name="T6" fmla="*/ 0 w 639"/>
              <a:gd name="T7" fmla="*/ 1862714258 h 797"/>
              <a:gd name="T8" fmla="*/ 1751853209 w 639"/>
              <a:gd name="T9" fmla="*/ 1862714258 h 797"/>
              <a:gd name="T10" fmla="*/ 1751853209 w 639"/>
              <a:gd name="T11" fmla="*/ 1862714258 h 7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39" h="797">
                <a:moveTo>
                  <a:pt x="638" y="796"/>
                </a:moveTo>
                <a:lnTo>
                  <a:pt x="638" y="0"/>
                </a:lnTo>
                <a:lnTo>
                  <a:pt x="0" y="0"/>
                </a:lnTo>
                <a:lnTo>
                  <a:pt x="0" y="796"/>
                </a:lnTo>
                <a:lnTo>
                  <a:pt x="638" y="79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Freeform 13"/>
          <p:cNvSpPr>
            <a:spLocks/>
          </p:cNvSpPr>
          <p:nvPr/>
        </p:nvSpPr>
        <p:spPr bwMode="auto">
          <a:xfrm>
            <a:off x="1357313" y="3408363"/>
            <a:ext cx="1058862" cy="1219200"/>
          </a:xfrm>
          <a:custGeom>
            <a:avLst/>
            <a:gdLst>
              <a:gd name="T0" fmla="*/ 1751853209 w 639"/>
              <a:gd name="T1" fmla="*/ 1862714258 h 797"/>
              <a:gd name="T2" fmla="*/ 1751853209 w 639"/>
              <a:gd name="T3" fmla="*/ 0 h 797"/>
              <a:gd name="T4" fmla="*/ 0 w 639"/>
              <a:gd name="T5" fmla="*/ 0 h 797"/>
              <a:gd name="T6" fmla="*/ 0 w 639"/>
              <a:gd name="T7" fmla="*/ 1862714258 h 797"/>
              <a:gd name="T8" fmla="*/ 1751853209 w 639"/>
              <a:gd name="T9" fmla="*/ 1862714258 h 797"/>
              <a:gd name="T10" fmla="*/ 1751853209 w 639"/>
              <a:gd name="T11" fmla="*/ 1862714258 h 7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39" h="797">
                <a:moveTo>
                  <a:pt x="638" y="796"/>
                </a:moveTo>
                <a:lnTo>
                  <a:pt x="638" y="0"/>
                </a:lnTo>
                <a:lnTo>
                  <a:pt x="0" y="0"/>
                </a:lnTo>
                <a:lnTo>
                  <a:pt x="0" y="796"/>
                </a:lnTo>
                <a:lnTo>
                  <a:pt x="638" y="79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Rectangle 14"/>
          <p:cNvSpPr>
            <a:spLocks noChangeArrowheads="1"/>
          </p:cNvSpPr>
          <p:nvPr/>
        </p:nvSpPr>
        <p:spPr bwMode="auto">
          <a:xfrm>
            <a:off x="1304925" y="3548063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22544" name="Rectangle 15"/>
          <p:cNvSpPr>
            <a:spLocks noChangeArrowheads="1"/>
          </p:cNvSpPr>
          <p:nvPr/>
        </p:nvSpPr>
        <p:spPr bwMode="auto">
          <a:xfrm>
            <a:off x="1398588" y="35480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2545" name="Rectangle 16"/>
          <p:cNvSpPr>
            <a:spLocks noChangeArrowheads="1"/>
          </p:cNvSpPr>
          <p:nvPr/>
        </p:nvSpPr>
        <p:spPr bwMode="auto">
          <a:xfrm>
            <a:off x="1470025" y="35480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46" name="Rectangle 17"/>
          <p:cNvSpPr>
            <a:spLocks noChangeArrowheads="1"/>
          </p:cNvSpPr>
          <p:nvPr/>
        </p:nvSpPr>
        <p:spPr bwMode="auto">
          <a:xfrm>
            <a:off x="1539875" y="35480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2547" name="Rectangle 18"/>
          <p:cNvSpPr>
            <a:spLocks noChangeArrowheads="1"/>
          </p:cNvSpPr>
          <p:nvPr/>
        </p:nvSpPr>
        <p:spPr bwMode="auto">
          <a:xfrm>
            <a:off x="1606550" y="354806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2548" name="Rectangle 19"/>
          <p:cNvSpPr>
            <a:spLocks noChangeArrowheads="1"/>
          </p:cNvSpPr>
          <p:nvPr/>
        </p:nvSpPr>
        <p:spPr bwMode="auto">
          <a:xfrm>
            <a:off x="1304925" y="36782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49" name="Rectangle 20"/>
          <p:cNvSpPr>
            <a:spLocks noChangeArrowheads="1"/>
          </p:cNvSpPr>
          <p:nvPr/>
        </p:nvSpPr>
        <p:spPr bwMode="auto">
          <a:xfrm>
            <a:off x="1377950" y="36782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2550" name="Rectangle 21"/>
          <p:cNvSpPr>
            <a:spLocks noChangeArrowheads="1"/>
          </p:cNvSpPr>
          <p:nvPr/>
        </p:nvSpPr>
        <p:spPr bwMode="auto">
          <a:xfrm>
            <a:off x="1446213" y="36782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2551" name="Rectangle 22"/>
          <p:cNvSpPr>
            <a:spLocks noChangeArrowheads="1"/>
          </p:cNvSpPr>
          <p:nvPr/>
        </p:nvSpPr>
        <p:spPr bwMode="auto">
          <a:xfrm>
            <a:off x="1519238" y="3678238"/>
            <a:ext cx="2270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22552" name="Rectangle 23"/>
          <p:cNvSpPr>
            <a:spLocks noChangeArrowheads="1"/>
          </p:cNvSpPr>
          <p:nvPr/>
        </p:nvSpPr>
        <p:spPr bwMode="auto">
          <a:xfrm>
            <a:off x="1560513" y="36782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2553" name="Rectangle 24"/>
          <p:cNvSpPr>
            <a:spLocks noChangeArrowheads="1"/>
          </p:cNvSpPr>
          <p:nvPr/>
        </p:nvSpPr>
        <p:spPr bwMode="auto">
          <a:xfrm>
            <a:off x="1630363" y="3678238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2554" name="Rectangle 25"/>
          <p:cNvSpPr>
            <a:spLocks noChangeArrowheads="1"/>
          </p:cNvSpPr>
          <p:nvPr/>
        </p:nvSpPr>
        <p:spPr bwMode="auto">
          <a:xfrm>
            <a:off x="1695450" y="3678238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2555" name="Rectangle 26"/>
          <p:cNvSpPr>
            <a:spLocks noChangeArrowheads="1"/>
          </p:cNvSpPr>
          <p:nvPr/>
        </p:nvSpPr>
        <p:spPr bwMode="auto">
          <a:xfrm>
            <a:off x="1695450" y="3859213"/>
            <a:ext cx="21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22556" name="Rectangle 27"/>
          <p:cNvSpPr>
            <a:spLocks noChangeArrowheads="1"/>
          </p:cNvSpPr>
          <p:nvPr/>
        </p:nvSpPr>
        <p:spPr bwMode="auto">
          <a:xfrm>
            <a:off x="1730375" y="3859213"/>
            <a:ext cx="2555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2557" name="Rectangle 28"/>
          <p:cNvSpPr>
            <a:spLocks noChangeArrowheads="1"/>
          </p:cNvSpPr>
          <p:nvPr/>
        </p:nvSpPr>
        <p:spPr bwMode="auto">
          <a:xfrm>
            <a:off x="1801813" y="3859213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2558" name="Rectangle 29"/>
          <p:cNvSpPr>
            <a:spLocks noChangeArrowheads="1"/>
          </p:cNvSpPr>
          <p:nvPr/>
        </p:nvSpPr>
        <p:spPr bwMode="auto">
          <a:xfrm>
            <a:off x="1866900" y="3859213"/>
            <a:ext cx="21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2559" name="Rectangle 30"/>
          <p:cNvSpPr>
            <a:spLocks noChangeArrowheads="1"/>
          </p:cNvSpPr>
          <p:nvPr/>
        </p:nvSpPr>
        <p:spPr bwMode="auto">
          <a:xfrm>
            <a:off x="1900238" y="3859213"/>
            <a:ext cx="2270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22560" name="Rectangle 31"/>
          <p:cNvSpPr>
            <a:spLocks noChangeArrowheads="1"/>
          </p:cNvSpPr>
          <p:nvPr/>
        </p:nvSpPr>
        <p:spPr bwMode="auto">
          <a:xfrm>
            <a:off x="1941513" y="385921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22561" name="Rectangle 32"/>
          <p:cNvSpPr>
            <a:spLocks noChangeArrowheads="1"/>
          </p:cNvSpPr>
          <p:nvPr/>
        </p:nvSpPr>
        <p:spPr bwMode="auto">
          <a:xfrm>
            <a:off x="2016125" y="3859213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2562" name="Rectangle 33"/>
          <p:cNvSpPr>
            <a:spLocks noChangeArrowheads="1"/>
          </p:cNvSpPr>
          <p:nvPr/>
        </p:nvSpPr>
        <p:spPr bwMode="auto">
          <a:xfrm>
            <a:off x="2078038" y="3859213"/>
            <a:ext cx="21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2563" name="Rectangle 34"/>
          <p:cNvSpPr>
            <a:spLocks noChangeArrowheads="1"/>
          </p:cNvSpPr>
          <p:nvPr/>
        </p:nvSpPr>
        <p:spPr bwMode="auto">
          <a:xfrm>
            <a:off x="2111375" y="3859213"/>
            <a:ext cx="212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22564" name="Rectangle 35"/>
          <p:cNvSpPr>
            <a:spLocks noChangeArrowheads="1"/>
          </p:cNvSpPr>
          <p:nvPr/>
        </p:nvSpPr>
        <p:spPr bwMode="auto">
          <a:xfrm>
            <a:off x="2141538" y="385921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22565" name="Rectangle 36"/>
          <p:cNvSpPr>
            <a:spLocks noChangeArrowheads="1"/>
          </p:cNvSpPr>
          <p:nvPr/>
        </p:nvSpPr>
        <p:spPr bwMode="auto">
          <a:xfrm>
            <a:off x="2211388" y="3859213"/>
            <a:ext cx="252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2566" name="Rectangle 37"/>
          <p:cNvSpPr>
            <a:spLocks noChangeArrowheads="1"/>
          </p:cNvSpPr>
          <p:nvPr/>
        </p:nvSpPr>
        <p:spPr bwMode="auto">
          <a:xfrm>
            <a:off x="2278063" y="385921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2567" name="Rectangle 38"/>
          <p:cNvSpPr>
            <a:spLocks noChangeArrowheads="1"/>
          </p:cNvSpPr>
          <p:nvPr/>
        </p:nvSpPr>
        <p:spPr bwMode="auto">
          <a:xfrm>
            <a:off x="1917700" y="3994150"/>
            <a:ext cx="21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[</a:t>
            </a:r>
          </a:p>
        </p:txBody>
      </p:sp>
      <p:sp>
        <p:nvSpPr>
          <p:cNvPr id="22568" name="Rectangle 39"/>
          <p:cNvSpPr>
            <a:spLocks noChangeArrowheads="1"/>
          </p:cNvSpPr>
          <p:nvPr/>
        </p:nvSpPr>
        <p:spPr bwMode="auto">
          <a:xfrm>
            <a:off x="1951038" y="39941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2569" name="Rectangle 40"/>
          <p:cNvSpPr>
            <a:spLocks noChangeArrowheads="1"/>
          </p:cNvSpPr>
          <p:nvPr/>
        </p:nvSpPr>
        <p:spPr bwMode="auto">
          <a:xfrm>
            <a:off x="2017713" y="39941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2570" name="Rectangle 41"/>
          <p:cNvSpPr>
            <a:spLocks noChangeArrowheads="1"/>
          </p:cNvSpPr>
          <p:nvPr/>
        </p:nvSpPr>
        <p:spPr bwMode="auto">
          <a:xfrm>
            <a:off x="2092325" y="39941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–</a:t>
            </a:r>
          </a:p>
        </p:txBody>
      </p:sp>
      <p:sp>
        <p:nvSpPr>
          <p:cNvPr id="22571" name="Rectangle 42"/>
          <p:cNvSpPr>
            <a:spLocks noChangeArrowheads="1"/>
          </p:cNvSpPr>
          <p:nvPr/>
        </p:nvSpPr>
        <p:spPr bwMode="auto">
          <a:xfrm>
            <a:off x="2187575" y="39941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2572" name="Rectangle 43"/>
          <p:cNvSpPr>
            <a:spLocks noChangeArrowheads="1"/>
          </p:cNvSpPr>
          <p:nvPr/>
        </p:nvSpPr>
        <p:spPr bwMode="auto">
          <a:xfrm>
            <a:off x="2257425" y="3994150"/>
            <a:ext cx="21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22573" name="Freeform 44"/>
          <p:cNvSpPr>
            <a:spLocks/>
          </p:cNvSpPr>
          <p:nvPr/>
        </p:nvSpPr>
        <p:spPr bwMode="auto">
          <a:xfrm>
            <a:off x="7313613" y="3819525"/>
            <a:ext cx="992187" cy="1106488"/>
          </a:xfrm>
          <a:custGeom>
            <a:avLst/>
            <a:gdLst>
              <a:gd name="T0" fmla="*/ 1643459874 w 598"/>
              <a:gd name="T1" fmla="*/ 1691041172 h 723"/>
              <a:gd name="T2" fmla="*/ 1643459874 w 598"/>
              <a:gd name="T3" fmla="*/ 0 h 723"/>
              <a:gd name="T4" fmla="*/ 0 w 598"/>
              <a:gd name="T5" fmla="*/ 0 h 723"/>
              <a:gd name="T6" fmla="*/ 0 w 598"/>
              <a:gd name="T7" fmla="*/ 1691041172 h 723"/>
              <a:gd name="T8" fmla="*/ 1643459874 w 598"/>
              <a:gd name="T9" fmla="*/ 1691041172 h 723"/>
              <a:gd name="T10" fmla="*/ 1643459874 w 598"/>
              <a:gd name="T11" fmla="*/ 1691041172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98" h="723">
                <a:moveTo>
                  <a:pt x="597" y="722"/>
                </a:moveTo>
                <a:lnTo>
                  <a:pt x="597" y="0"/>
                </a:lnTo>
                <a:lnTo>
                  <a:pt x="0" y="0"/>
                </a:lnTo>
                <a:lnTo>
                  <a:pt x="0" y="722"/>
                </a:lnTo>
                <a:lnTo>
                  <a:pt x="597" y="72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4" name="Freeform 45"/>
          <p:cNvSpPr>
            <a:spLocks/>
          </p:cNvSpPr>
          <p:nvPr/>
        </p:nvSpPr>
        <p:spPr bwMode="auto">
          <a:xfrm>
            <a:off x="7350125" y="3819525"/>
            <a:ext cx="955675" cy="1106488"/>
          </a:xfrm>
          <a:custGeom>
            <a:avLst/>
            <a:gdLst>
              <a:gd name="T0" fmla="*/ 1582863265 w 576"/>
              <a:gd name="T1" fmla="*/ 1691041172 h 723"/>
              <a:gd name="T2" fmla="*/ 1582863265 w 576"/>
              <a:gd name="T3" fmla="*/ 0 h 723"/>
              <a:gd name="T4" fmla="*/ 0 w 576"/>
              <a:gd name="T5" fmla="*/ 0 h 723"/>
              <a:gd name="T6" fmla="*/ 0 w 576"/>
              <a:gd name="T7" fmla="*/ 1691041172 h 723"/>
              <a:gd name="T8" fmla="*/ 1582863265 w 576"/>
              <a:gd name="T9" fmla="*/ 1691041172 h 723"/>
              <a:gd name="T10" fmla="*/ 1582863265 w 576"/>
              <a:gd name="T11" fmla="*/ 1691041172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6" h="723">
                <a:moveTo>
                  <a:pt x="575" y="722"/>
                </a:moveTo>
                <a:lnTo>
                  <a:pt x="575" y="0"/>
                </a:lnTo>
                <a:lnTo>
                  <a:pt x="0" y="0"/>
                </a:lnTo>
                <a:lnTo>
                  <a:pt x="0" y="722"/>
                </a:lnTo>
                <a:lnTo>
                  <a:pt x="575" y="72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5" name="Freeform 46"/>
          <p:cNvSpPr>
            <a:spLocks/>
          </p:cNvSpPr>
          <p:nvPr/>
        </p:nvSpPr>
        <p:spPr bwMode="auto">
          <a:xfrm>
            <a:off x="1190625" y="2270125"/>
            <a:ext cx="549275" cy="1450975"/>
          </a:xfrm>
          <a:custGeom>
            <a:avLst/>
            <a:gdLst>
              <a:gd name="T0" fmla="*/ 908736491 w 331"/>
              <a:gd name="T1" fmla="*/ 0 h 949"/>
              <a:gd name="T2" fmla="*/ 0 w 331"/>
              <a:gd name="T3" fmla="*/ 0 h 949"/>
              <a:gd name="T4" fmla="*/ 0 w 331"/>
              <a:gd name="T5" fmla="*/ 2147483647 h 9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1" h="949">
                <a:moveTo>
                  <a:pt x="330" y="0"/>
                </a:moveTo>
                <a:lnTo>
                  <a:pt x="0" y="0"/>
                </a:lnTo>
                <a:lnTo>
                  <a:pt x="0" y="94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6" name="Line 47"/>
          <p:cNvSpPr>
            <a:spLocks noChangeShapeType="1"/>
          </p:cNvSpPr>
          <p:nvPr/>
        </p:nvSpPr>
        <p:spPr bwMode="auto">
          <a:xfrm flipH="1">
            <a:off x="1565275" y="2833688"/>
            <a:ext cx="1730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7" name="Freeform 48"/>
          <p:cNvSpPr>
            <a:spLocks/>
          </p:cNvSpPr>
          <p:nvPr/>
        </p:nvSpPr>
        <p:spPr bwMode="auto">
          <a:xfrm>
            <a:off x="1782763" y="2078038"/>
            <a:ext cx="487362" cy="949325"/>
          </a:xfrm>
          <a:custGeom>
            <a:avLst/>
            <a:gdLst>
              <a:gd name="T0" fmla="*/ 0 w 294"/>
              <a:gd name="T1" fmla="*/ 0 h 620"/>
              <a:gd name="T2" fmla="*/ 0 w 294"/>
              <a:gd name="T3" fmla="*/ 583775159 h 620"/>
              <a:gd name="T4" fmla="*/ 208844563 w 294"/>
              <a:gd name="T5" fmla="*/ 724443688 h 620"/>
              <a:gd name="T6" fmla="*/ 0 w 294"/>
              <a:gd name="T7" fmla="*/ 865112217 h 620"/>
              <a:gd name="T8" fmla="*/ 0 w 294"/>
              <a:gd name="T9" fmla="*/ 1451233128 h 620"/>
              <a:gd name="T10" fmla="*/ 805148547 w 294"/>
              <a:gd name="T11" fmla="*/ 1005782276 h 620"/>
              <a:gd name="T12" fmla="*/ 805148547 w 294"/>
              <a:gd name="T13" fmla="*/ 445450851 h 620"/>
              <a:gd name="T14" fmla="*/ 0 w 294"/>
              <a:gd name="T15" fmla="*/ 0 h 620"/>
              <a:gd name="T16" fmla="*/ 0 w 294"/>
              <a:gd name="T17" fmla="*/ 0 h 6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94" h="620">
                <a:moveTo>
                  <a:pt x="0" y="0"/>
                </a:moveTo>
                <a:lnTo>
                  <a:pt x="0" y="249"/>
                </a:lnTo>
                <a:lnTo>
                  <a:pt x="76" y="309"/>
                </a:lnTo>
                <a:lnTo>
                  <a:pt x="0" y="369"/>
                </a:lnTo>
                <a:lnTo>
                  <a:pt x="0" y="619"/>
                </a:lnTo>
                <a:lnTo>
                  <a:pt x="293" y="429"/>
                </a:lnTo>
                <a:lnTo>
                  <a:pt x="293" y="19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8" name="Rectangle 49"/>
          <p:cNvSpPr>
            <a:spLocks noChangeArrowheads="1"/>
          </p:cNvSpPr>
          <p:nvPr/>
        </p:nvSpPr>
        <p:spPr bwMode="auto">
          <a:xfrm>
            <a:off x="1847850" y="2427288"/>
            <a:ext cx="431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22579" name="Line 50"/>
          <p:cNvSpPr>
            <a:spLocks noChangeShapeType="1"/>
          </p:cNvSpPr>
          <p:nvPr/>
        </p:nvSpPr>
        <p:spPr bwMode="auto">
          <a:xfrm flipH="1">
            <a:off x="6022975" y="4356100"/>
            <a:ext cx="1651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0" name="Freeform 51"/>
          <p:cNvSpPr>
            <a:spLocks/>
          </p:cNvSpPr>
          <p:nvPr/>
        </p:nvSpPr>
        <p:spPr bwMode="auto">
          <a:xfrm>
            <a:off x="1165225" y="3694113"/>
            <a:ext cx="55563" cy="55562"/>
          </a:xfrm>
          <a:custGeom>
            <a:avLst/>
            <a:gdLst>
              <a:gd name="T0" fmla="*/ 37388996 w 34"/>
              <a:gd name="T1" fmla="*/ 76224890 h 36"/>
              <a:gd name="T2" fmla="*/ 48071800 w 34"/>
              <a:gd name="T3" fmla="*/ 83372324 h 36"/>
              <a:gd name="T4" fmla="*/ 53412385 w 34"/>
              <a:gd name="T5" fmla="*/ 76224890 h 36"/>
              <a:gd name="T6" fmla="*/ 61424897 w 34"/>
              <a:gd name="T7" fmla="*/ 76224890 h 36"/>
              <a:gd name="T8" fmla="*/ 66765481 w 34"/>
              <a:gd name="T9" fmla="*/ 71461992 h 36"/>
              <a:gd name="T10" fmla="*/ 74777993 w 34"/>
              <a:gd name="T11" fmla="*/ 71461992 h 36"/>
              <a:gd name="T12" fmla="*/ 74777993 w 34"/>
              <a:gd name="T13" fmla="*/ 64316102 h 36"/>
              <a:gd name="T14" fmla="*/ 80118578 w 34"/>
              <a:gd name="T15" fmla="*/ 59551660 h 36"/>
              <a:gd name="T16" fmla="*/ 80118578 w 34"/>
              <a:gd name="T17" fmla="*/ 52405770 h 36"/>
              <a:gd name="T18" fmla="*/ 88131089 w 34"/>
              <a:gd name="T19" fmla="*/ 47641328 h 36"/>
              <a:gd name="T20" fmla="*/ 88131089 w 34"/>
              <a:gd name="T21" fmla="*/ 40495438 h 36"/>
              <a:gd name="T22" fmla="*/ 88131089 w 34"/>
              <a:gd name="T23" fmla="*/ 35730996 h 36"/>
              <a:gd name="T24" fmla="*/ 80118578 w 34"/>
              <a:gd name="T25" fmla="*/ 23820664 h 36"/>
              <a:gd name="T26" fmla="*/ 80118578 w 34"/>
              <a:gd name="T27" fmla="*/ 16674774 h 36"/>
              <a:gd name="T28" fmla="*/ 74777993 w 34"/>
              <a:gd name="T29" fmla="*/ 11910332 h 36"/>
              <a:gd name="T30" fmla="*/ 74777993 w 34"/>
              <a:gd name="T31" fmla="*/ 11910332 h 36"/>
              <a:gd name="T32" fmla="*/ 66765481 w 34"/>
              <a:gd name="T33" fmla="*/ 4764442 h 36"/>
              <a:gd name="T34" fmla="*/ 61424897 w 34"/>
              <a:gd name="T35" fmla="*/ 0 h 36"/>
              <a:gd name="T36" fmla="*/ 53412385 w 34"/>
              <a:gd name="T37" fmla="*/ 0 h 36"/>
              <a:gd name="T38" fmla="*/ 48071800 w 34"/>
              <a:gd name="T39" fmla="*/ 0 h 36"/>
              <a:gd name="T40" fmla="*/ 42729581 w 34"/>
              <a:gd name="T41" fmla="*/ 0 h 36"/>
              <a:gd name="T42" fmla="*/ 29376485 w 34"/>
              <a:gd name="T43" fmla="*/ 0 h 36"/>
              <a:gd name="T44" fmla="*/ 24035900 w 34"/>
              <a:gd name="T45" fmla="*/ 0 h 36"/>
              <a:gd name="T46" fmla="*/ 16023389 w 34"/>
              <a:gd name="T47" fmla="*/ 0 h 36"/>
              <a:gd name="T48" fmla="*/ 10682804 w 34"/>
              <a:gd name="T49" fmla="*/ 4764442 h 36"/>
              <a:gd name="T50" fmla="*/ 10682804 w 34"/>
              <a:gd name="T51" fmla="*/ 11910332 h 36"/>
              <a:gd name="T52" fmla="*/ 2670292 w 34"/>
              <a:gd name="T53" fmla="*/ 11910332 h 36"/>
              <a:gd name="T54" fmla="*/ 0 w 34"/>
              <a:gd name="T55" fmla="*/ 16674774 h 36"/>
              <a:gd name="T56" fmla="*/ 0 w 34"/>
              <a:gd name="T57" fmla="*/ 23820664 h 36"/>
              <a:gd name="T58" fmla="*/ 0 w 34"/>
              <a:gd name="T59" fmla="*/ 35730996 h 36"/>
              <a:gd name="T60" fmla="*/ 0 w 34"/>
              <a:gd name="T61" fmla="*/ 40495438 h 36"/>
              <a:gd name="T62" fmla="*/ 0 w 34"/>
              <a:gd name="T63" fmla="*/ 47641328 h 36"/>
              <a:gd name="T64" fmla="*/ 0 w 34"/>
              <a:gd name="T65" fmla="*/ 52405770 h 36"/>
              <a:gd name="T66" fmla="*/ 0 w 34"/>
              <a:gd name="T67" fmla="*/ 59551660 h 36"/>
              <a:gd name="T68" fmla="*/ 2670292 w 34"/>
              <a:gd name="T69" fmla="*/ 64316102 h 36"/>
              <a:gd name="T70" fmla="*/ 10682804 w 34"/>
              <a:gd name="T71" fmla="*/ 71461992 h 36"/>
              <a:gd name="T72" fmla="*/ 10682804 w 34"/>
              <a:gd name="T73" fmla="*/ 71461992 h 36"/>
              <a:gd name="T74" fmla="*/ 16023389 w 34"/>
              <a:gd name="T75" fmla="*/ 76224890 h 36"/>
              <a:gd name="T76" fmla="*/ 24035900 w 34"/>
              <a:gd name="T77" fmla="*/ 76224890 h 36"/>
              <a:gd name="T78" fmla="*/ 29376485 w 34"/>
              <a:gd name="T79" fmla="*/ 83372324 h 36"/>
              <a:gd name="T80" fmla="*/ 42729581 w 34"/>
              <a:gd name="T81" fmla="*/ 83372324 h 36"/>
              <a:gd name="T82" fmla="*/ 42729581 w 34"/>
              <a:gd name="T83" fmla="*/ 83372324 h 36"/>
              <a:gd name="T84" fmla="*/ 37388996 w 34"/>
              <a:gd name="T85" fmla="*/ 76224890 h 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4" h="36">
                <a:moveTo>
                  <a:pt x="14" y="32"/>
                </a:moveTo>
                <a:lnTo>
                  <a:pt x="18" y="35"/>
                </a:lnTo>
                <a:lnTo>
                  <a:pt x="20" y="32"/>
                </a:lnTo>
                <a:lnTo>
                  <a:pt x="23" y="32"/>
                </a:lnTo>
                <a:lnTo>
                  <a:pt x="25" y="30"/>
                </a:lnTo>
                <a:lnTo>
                  <a:pt x="28" y="30"/>
                </a:lnTo>
                <a:lnTo>
                  <a:pt x="28" y="27"/>
                </a:lnTo>
                <a:lnTo>
                  <a:pt x="30" y="25"/>
                </a:lnTo>
                <a:lnTo>
                  <a:pt x="30" y="22"/>
                </a:lnTo>
                <a:lnTo>
                  <a:pt x="33" y="20"/>
                </a:lnTo>
                <a:lnTo>
                  <a:pt x="33" y="17"/>
                </a:lnTo>
                <a:lnTo>
                  <a:pt x="33" y="15"/>
                </a:lnTo>
                <a:lnTo>
                  <a:pt x="30" y="10"/>
                </a:lnTo>
                <a:lnTo>
                  <a:pt x="30" y="7"/>
                </a:lnTo>
                <a:lnTo>
                  <a:pt x="28" y="5"/>
                </a:lnTo>
                <a:lnTo>
                  <a:pt x="25" y="2"/>
                </a:lnTo>
                <a:lnTo>
                  <a:pt x="23" y="0"/>
                </a:lnTo>
                <a:lnTo>
                  <a:pt x="20" y="0"/>
                </a:lnTo>
                <a:lnTo>
                  <a:pt x="18" y="0"/>
                </a:lnTo>
                <a:lnTo>
                  <a:pt x="16" y="0"/>
                </a:lnTo>
                <a:lnTo>
                  <a:pt x="11" y="0"/>
                </a:lnTo>
                <a:lnTo>
                  <a:pt x="9" y="0"/>
                </a:lnTo>
                <a:lnTo>
                  <a:pt x="6" y="0"/>
                </a:lnTo>
                <a:lnTo>
                  <a:pt x="4" y="2"/>
                </a:lnTo>
                <a:lnTo>
                  <a:pt x="4" y="5"/>
                </a:lnTo>
                <a:lnTo>
                  <a:pt x="1" y="5"/>
                </a:lnTo>
                <a:lnTo>
                  <a:pt x="0" y="7"/>
                </a:lnTo>
                <a:lnTo>
                  <a:pt x="0" y="10"/>
                </a:lnTo>
                <a:lnTo>
                  <a:pt x="0" y="15"/>
                </a:lnTo>
                <a:lnTo>
                  <a:pt x="0" y="17"/>
                </a:lnTo>
                <a:lnTo>
                  <a:pt x="0" y="20"/>
                </a:lnTo>
                <a:lnTo>
                  <a:pt x="0" y="22"/>
                </a:lnTo>
                <a:lnTo>
                  <a:pt x="0" y="25"/>
                </a:lnTo>
                <a:lnTo>
                  <a:pt x="1" y="27"/>
                </a:lnTo>
                <a:lnTo>
                  <a:pt x="4" y="30"/>
                </a:lnTo>
                <a:lnTo>
                  <a:pt x="6" y="32"/>
                </a:lnTo>
                <a:lnTo>
                  <a:pt x="9" y="32"/>
                </a:lnTo>
                <a:lnTo>
                  <a:pt x="11" y="35"/>
                </a:lnTo>
                <a:lnTo>
                  <a:pt x="16" y="35"/>
                </a:lnTo>
                <a:lnTo>
                  <a:pt x="14" y="3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1" name="Rectangle 52"/>
          <p:cNvSpPr>
            <a:spLocks noChangeArrowheads="1"/>
          </p:cNvSpPr>
          <p:nvPr/>
        </p:nvSpPr>
        <p:spPr bwMode="auto">
          <a:xfrm>
            <a:off x="1362075" y="27098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2582" name="Line 53"/>
          <p:cNvSpPr>
            <a:spLocks noChangeShapeType="1"/>
          </p:cNvSpPr>
          <p:nvPr/>
        </p:nvSpPr>
        <p:spPr bwMode="auto">
          <a:xfrm flipH="1">
            <a:off x="6854825" y="2838450"/>
            <a:ext cx="617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3" name="Freeform 54"/>
          <p:cNvSpPr>
            <a:spLocks/>
          </p:cNvSpPr>
          <p:nvPr/>
        </p:nvSpPr>
        <p:spPr bwMode="auto">
          <a:xfrm>
            <a:off x="8593138" y="4075113"/>
            <a:ext cx="177800" cy="708025"/>
          </a:xfrm>
          <a:custGeom>
            <a:avLst/>
            <a:gdLst>
              <a:gd name="T0" fmla="*/ 0 w 107"/>
              <a:gd name="T1" fmla="*/ 135631899 h 463"/>
              <a:gd name="T2" fmla="*/ 0 w 107"/>
              <a:gd name="T3" fmla="*/ 116925053 h 463"/>
              <a:gd name="T4" fmla="*/ 2761716 w 107"/>
              <a:gd name="T5" fmla="*/ 93538819 h 463"/>
              <a:gd name="T6" fmla="*/ 16566972 w 107"/>
              <a:gd name="T7" fmla="*/ 77170137 h 463"/>
              <a:gd name="T8" fmla="*/ 30373890 w 107"/>
              <a:gd name="T9" fmla="*/ 58461762 h 463"/>
              <a:gd name="T10" fmla="*/ 41417430 w 107"/>
              <a:gd name="T11" fmla="*/ 42093080 h 463"/>
              <a:gd name="T12" fmla="*/ 63507834 w 107"/>
              <a:gd name="T13" fmla="*/ 30400728 h 463"/>
              <a:gd name="T14" fmla="*/ 80074806 w 107"/>
              <a:gd name="T15" fmla="*/ 18708375 h 463"/>
              <a:gd name="T16" fmla="*/ 99403493 w 107"/>
              <a:gd name="T17" fmla="*/ 11692352 h 463"/>
              <a:gd name="T18" fmla="*/ 118730520 w 107"/>
              <a:gd name="T19" fmla="*/ 7016023 h 463"/>
              <a:gd name="T20" fmla="*/ 143580978 w 107"/>
              <a:gd name="T21" fmla="*/ 0 h 463"/>
              <a:gd name="T22" fmla="*/ 168433097 w 107"/>
              <a:gd name="T23" fmla="*/ 7016023 h 463"/>
              <a:gd name="T24" fmla="*/ 190521839 w 107"/>
              <a:gd name="T25" fmla="*/ 11692352 h 463"/>
              <a:gd name="T26" fmla="*/ 215372297 w 107"/>
              <a:gd name="T27" fmla="*/ 18708375 h 463"/>
              <a:gd name="T28" fmla="*/ 231939269 w 107"/>
              <a:gd name="T29" fmla="*/ 30400728 h 463"/>
              <a:gd name="T30" fmla="*/ 245746187 w 107"/>
              <a:gd name="T31" fmla="*/ 42093080 h 463"/>
              <a:gd name="T32" fmla="*/ 265073213 w 107"/>
              <a:gd name="T33" fmla="*/ 58461762 h 463"/>
              <a:gd name="T34" fmla="*/ 278880131 w 107"/>
              <a:gd name="T35" fmla="*/ 77170137 h 463"/>
              <a:gd name="T36" fmla="*/ 284401901 w 107"/>
              <a:gd name="T37" fmla="*/ 93538819 h 463"/>
              <a:gd name="T38" fmla="*/ 292685387 w 107"/>
              <a:gd name="T39" fmla="*/ 116925053 h 463"/>
              <a:gd name="T40" fmla="*/ 292685387 w 107"/>
              <a:gd name="T41" fmla="*/ 140309758 h 463"/>
              <a:gd name="T42" fmla="*/ 292685387 w 107"/>
              <a:gd name="T43" fmla="*/ 947088188 h 463"/>
              <a:gd name="T44" fmla="*/ 292685387 w 107"/>
              <a:gd name="T45" fmla="*/ 970472893 h 463"/>
              <a:gd name="T46" fmla="*/ 284401901 w 107"/>
              <a:gd name="T47" fmla="*/ 986841575 h 463"/>
              <a:gd name="T48" fmla="*/ 278880131 w 107"/>
              <a:gd name="T49" fmla="*/ 1010226280 h 463"/>
              <a:gd name="T50" fmla="*/ 265073213 w 107"/>
              <a:gd name="T51" fmla="*/ 1028934655 h 463"/>
              <a:gd name="T52" fmla="*/ 245746187 w 107"/>
              <a:gd name="T53" fmla="*/ 1040627008 h 463"/>
              <a:gd name="T54" fmla="*/ 231939269 w 107"/>
              <a:gd name="T55" fmla="*/ 1056997218 h 463"/>
              <a:gd name="T56" fmla="*/ 215372297 w 107"/>
              <a:gd name="T57" fmla="*/ 1064011712 h 463"/>
              <a:gd name="T58" fmla="*/ 190521839 w 107"/>
              <a:gd name="T59" fmla="*/ 1075704065 h 463"/>
              <a:gd name="T60" fmla="*/ 168433097 w 107"/>
              <a:gd name="T61" fmla="*/ 1080381923 h 463"/>
              <a:gd name="T62" fmla="*/ 143580978 w 107"/>
              <a:gd name="T63" fmla="*/ 1080381923 h 463"/>
              <a:gd name="T64" fmla="*/ 118730520 w 107"/>
              <a:gd name="T65" fmla="*/ 1080381923 h 463"/>
              <a:gd name="T66" fmla="*/ 99403493 w 107"/>
              <a:gd name="T67" fmla="*/ 1075704065 h 463"/>
              <a:gd name="T68" fmla="*/ 80074806 w 107"/>
              <a:gd name="T69" fmla="*/ 1064011712 h 463"/>
              <a:gd name="T70" fmla="*/ 63507834 w 107"/>
              <a:gd name="T71" fmla="*/ 1056997218 h 463"/>
              <a:gd name="T72" fmla="*/ 41417430 w 107"/>
              <a:gd name="T73" fmla="*/ 1040627008 h 463"/>
              <a:gd name="T74" fmla="*/ 30373890 w 107"/>
              <a:gd name="T75" fmla="*/ 1028934655 h 463"/>
              <a:gd name="T76" fmla="*/ 16566972 w 107"/>
              <a:gd name="T77" fmla="*/ 1010226280 h 463"/>
              <a:gd name="T78" fmla="*/ 2761716 w 107"/>
              <a:gd name="T79" fmla="*/ 986841575 h 463"/>
              <a:gd name="T80" fmla="*/ 0 w 107"/>
              <a:gd name="T81" fmla="*/ 970472893 h 463"/>
              <a:gd name="T82" fmla="*/ 0 w 107"/>
              <a:gd name="T83" fmla="*/ 947088188 h 463"/>
              <a:gd name="T84" fmla="*/ 0 w 107"/>
              <a:gd name="T85" fmla="*/ 140309758 h 463"/>
              <a:gd name="T86" fmla="*/ 0 w 107"/>
              <a:gd name="T87" fmla="*/ 140309758 h 463"/>
              <a:gd name="T88" fmla="*/ 0 w 107"/>
              <a:gd name="T89" fmla="*/ 135631899 h 46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07" h="463">
                <a:moveTo>
                  <a:pt x="0" y="58"/>
                </a:moveTo>
                <a:lnTo>
                  <a:pt x="0" y="50"/>
                </a:lnTo>
                <a:lnTo>
                  <a:pt x="1" y="40"/>
                </a:lnTo>
                <a:lnTo>
                  <a:pt x="6" y="33"/>
                </a:lnTo>
                <a:lnTo>
                  <a:pt x="11" y="25"/>
                </a:lnTo>
                <a:lnTo>
                  <a:pt x="15" y="18"/>
                </a:lnTo>
                <a:lnTo>
                  <a:pt x="23" y="13"/>
                </a:lnTo>
                <a:lnTo>
                  <a:pt x="29" y="8"/>
                </a:lnTo>
                <a:lnTo>
                  <a:pt x="36" y="5"/>
                </a:lnTo>
                <a:lnTo>
                  <a:pt x="43" y="3"/>
                </a:lnTo>
                <a:lnTo>
                  <a:pt x="52" y="0"/>
                </a:lnTo>
                <a:lnTo>
                  <a:pt x="61" y="3"/>
                </a:lnTo>
                <a:lnTo>
                  <a:pt x="69" y="5"/>
                </a:lnTo>
                <a:lnTo>
                  <a:pt x="78" y="8"/>
                </a:lnTo>
                <a:lnTo>
                  <a:pt x="84" y="13"/>
                </a:lnTo>
                <a:lnTo>
                  <a:pt x="89" y="18"/>
                </a:lnTo>
                <a:lnTo>
                  <a:pt x="96" y="25"/>
                </a:lnTo>
                <a:lnTo>
                  <a:pt x="101" y="33"/>
                </a:lnTo>
                <a:lnTo>
                  <a:pt x="103" y="40"/>
                </a:lnTo>
                <a:lnTo>
                  <a:pt x="106" y="50"/>
                </a:lnTo>
                <a:lnTo>
                  <a:pt x="106" y="60"/>
                </a:lnTo>
                <a:lnTo>
                  <a:pt x="106" y="405"/>
                </a:lnTo>
                <a:lnTo>
                  <a:pt x="106" y="415"/>
                </a:lnTo>
                <a:lnTo>
                  <a:pt x="103" y="422"/>
                </a:lnTo>
                <a:lnTo>
                  <a:pt x="101" y="432"/>
                </a:lnTo>
                <a:lnTo>
                  <a:pt x="96" y="440"/>
                </a:lnTo>
                <a:lnTo>
                  <a:pt x="89" y="445"/>
                </a:lnTo>
                <a:lnTo>
                  <a:pt x="84" y="452"/>
                </a:lnTo>
                <a:lnTo>
                  <a:pt x="78" y="455"/>
                </a:lnTo>
                <a:lnTo>
                  <a:pt x="69" y="460"/>
                </a:lnTo>
                <a:lnTo>
                  <a:pt x="61" y="462"/>
                </a:lnTo>
                <a:lnTo>
                  <a:pt x="52" y="462"/>
                </a:lnTo>
                <a:lnTo>
                  <a:pt x="43" y="462"/>
                </a:lnTo>
                <a:lnTo>
                  <a:pt x="36" y="460"/>
                </a:lnTo>
                <a:lnTo>
                  <a:pt x="29" y="455"/>
                </a:lnTo>
                <a:lnTo>
                  <a:pt x="23" y="452"/>
                </a:lnTo>
                <a:lnTo>
                  <a:pt x="15" y="445"/>
                </a:lnTo>
                <a:lnTo>
                  <a:pt x="11" y="440"/>
                </a:lnTo>
                <a:lnTo>
                  <a:pt x="6" y="432"/>
                </a:lnTo>
                <a:lnTo>
                  <a:pt x="1" y="422"/>
                </a:lnTo>
                <a:lnTo>
                  <a:pt x="0" y="415"/>
                </a:lnTo>
                <a:lnTo>
                  <a:pt x="0" y="405"/>
                </a:lnTo>
                <a:lnTo>
                  <a:pt x="0" y="60"/>
                </a:lnTo>
                <a:lnTo>
                  <a:pt x="0" y="5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4" name="Freeform 55"/>
          <p:cNvSpPr>
            <a:spLocks/>
          </p:cNvSpPr>
          <p:nvPr/>
        </p:nvSpPr>
        <p:spPr bwMode="auto">
          <a:xfrm>
            <a:off x="8593138" y="4075113"/>
            <a:ext cx="177800" cy="708025"/>
          </a:xfrm>
          <a:custGeom>
            <a:avLst/>
            <a:gdLst>
              <a:gd name="T0" fmla="*/ 0 w 107"/>
              <a:gd name="T1" fmla="*/ 135631899 h 463"/>
              <a:gd name="T2" fmla="*/ 0 w 107"/>
              <a:gd name="T3" fmla="*/ 116925053 h 463"/>
              <a:gd name="T4" fmla="*/ 2761716 w 107"/>
              <a:gd name="T5" fmla="*/ 93538819 h 463"/>
              <a:gd name="T6" fmla="*/ 16566972 w 107"/>
              <a:gd name="T7" fmla="*/ 77170137 h 463"/>
              <a:gd name="T8" fmla="*/ 30373890 w 107"/>
              <a:gd name="T9" fmla="*/ 58461762 h 463"/>
              <a:gd name="T10" fmla="*/ 41417430 w 107"/>
              <a:gd name="T11" fmla="*/ 42093080 h 463"/>
              <a:gd name="T12" fmla="*/ 63507834 w 107"/>
              <a:gd name="T13" fmla="*/ 30400728 h 463"/>
              <a:gd name="T14" fmla="*/ 80074806 w 107"/>
              <a:gd name="T15" fmla="*/ 18708375 h 463"/>
              <a:gd name="T16" fmla="*/ 99403493 w 107"/>
              <a:gd name="T17" fmla="*/ 11692352 h 463"/>
              <a:gd name="T18" fmla="*/ 118730520 w 107"/>
              <a:gd name="T19" fmla="*/ 7016023 h 463"/>
              <a:gd name="T20" fmla="*/ 143580978 w 107"/>
              <a:gd name="T21" fmla="*/ 0 h 463"/>
              <a:gd name="T22" fmla="*/ 168433097 w 107"/>
              <a:gd name="T23" fmla="*/ 7016023 h 463"/>
              <a:gd name="T24" fmla="*/ 190521839 w 107"/>
              <a:gd name="T25" fmla="*/ 11692352 h 463"/>
              <a:gd name="T26" fmla="*/ 215372297 w 107"/>
              <a:gd name="T27" fmla="*/ 18708375 h 463"/>
              <a:gd name="T28" fmla="*/ 231939269 w 107"/>
              <a:gd name="T29" fmla="*/ 30400728 h 463"/>
              <a:gd name="T30" fmla="*/ 245746187 w 107"/>
              <a:gd name="T31" fmla="*/ 42093080 h 463"/>
              <a:gd name="T32" fmla="*/ 265073213 w 107"/>
              <a:gd name="T33" fmla="*/ 58461762 h 463"/>
              <a:gd name="T34" fmla="*/ 278880131 w 107"/>
              <a:gd name="T35" fmla="*/ 77170137 h 463"/>
              <a:gd name="T36" fmla="*/ 284401901 w 107"/>
              <a:gd name="T37" fmla="*/ 93538819 h 463"/>
              <a:gd name="T38" fmla="*/ 292685387 w 107"/>
              <a:gd name="T39" fmla="*/ 116925053 h 463"/>
              <a:gd name="T40" fmla="*/ 292685387 w 107"/>
              <a:gd name="T41" fmla="*/ 140309758 h 463"/>
              <a:gd name="T42" fmla="*/ 292685387 w 107"/>
              <a:gd name="T43" fmla="*/ 947088188 h 463"/>
              <a:gd name="T44" fmla="*/ 292685387 w 107"/>
              <a:gd name="T45" fmla="*/ 970472893 h 463"/>
              <a:gd name="T46" fmla="*/ 284401901 w 107"/>
              <a:gd name="T47" fmla="*/ 986841575 h 463"/>
              <a:gd name="T48" fmla="*/ 278880131 w 107"/>
              <a:gd name="T49" fmla="*/ 1010226280 h 463"/>
              <a:gd name="T50" fmla="*/ 265073213 w 107"/>
              <a:gd name="T51" fmla="*/ 1028934655 h 463"/>
              <a:gd name="T52" fmla="*/ 245746187 w 107"/>
              <a:gd name="T53" fmla="*/ 1040627008 h 463"/>
              <a:gd name="T54" fmla="*/ 231939269 w 107"/>
              <a:gd name="T55" fmla="*/ 1056997218 h 463"/>
              <a:gd name="T56" fmla="*/ 215372297 w 107"/>
              <a:gd name="T57" fmla="*/ 1064011712 h 463"/>
              <a:gd name="T58" fmla="*/ 190521839 w 107"/>
              <a:gd name="T59" fmla="*/ 1075704065 h 463"/>
              <a:gd name="T60" fmla="*/ 168433097 w 107"/>
              <a:gd name="T61" fmla="*/ 1080381923 h 463"/>
              <a:gd name="T62" fmla="*/ 143580978 w 107"/>
              <a:gd name="T63" fmla="*/ 1080381923 h 463"/>
              <a:gd name="T64" fmla="*/ 118730520 w 107"/>
              <a:gd name="T65" fmla="*/ 1080381923 h 463"/>
              <a:gd name="T66" fmla="*/ 99403493 w 107"/>
              <a:gd name="T67" fmla="*/ 1075704065 h 463"/>
              <a:gd name="T68" fmla="*/ 80074806 w 107"/>
              <a:gd name="T69" fmla="*/ 1064011712 h 463"/>
              <a:gd name="T70" fmla="*/ 63507834 w 107"/>
              <a:gd name="T71" fmla="*/ 1056997218 h 463"/>
              <a:gd name="T72" fmla="*/ 41417430 w 107"/>
              <a:gd name="T73" fmla="*/ 1040627008 h 463"/>
              <a:gd name="T74" fmla="*/ 30373890 w 107"/>
              <a:gd name="T75" fmla="*/ 1028934655 h 463"/>
              <a:gd name="T76" fmla="*/ 16566972 w 107"/>
              <a:gd name="T77" fmla="*/ 1010226280 h 463"/>
              <a:gd name="T78" fmla="*/ 2761716 w 107"/>
              <a:gd name="T79" fmla="*/ 986841575 h 463"/>
              <a:gd name="T80" fmla="*/ 0 w 107"/>
              <a:gd name="T81" fmla="*/ 970472893 h 463"/>
              <a:gd name="T82" fmla="*/ 0 w 107"/>
              <a:gd name="T83" fmla="*/ 947088188 h 463"/>
              <a:gd name="T84" fmla="*/ 0 w 107"/>
              <a:gd name="T85" fmla="*/ 140309758 h 463"/>
              <a:gd name="T86" fmla="*/ 0 w 107"/>
              <a:gd name="T87" fmla="*/ 140309758 h 46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07" h="463">
                <a:moveTo>
                  <a:pt x="0" y="58"/>
                </a:moveTo>
                <a:lnTo>
                  <a:pt x="0" y="50"/>
                </a:lnTo>
                <a:lnTo>
                  <a:pt x="1" y="40"/>
                </a:lnTo>
                <a:lnTo>
                  <a:pt x="6" y="33"/>
                </a:lnTo>
                <a:lnTo>
                  <a:pt x="11" y="25"/>
                </a:lnTo>
                <a:lnTo>
                  <a:pt x="15" y="18"/>
                </a:lnTo>
                <a:lnTo>
                  <a:pt x="23" y="13"/>
                </a:lnTo>
                <a:lnTo>
                  <a:pt x="29" y="8"/>
                </a:lnTo>
                <a:lnTo>
                  <a:pt x="36" y="5"/>
                </a:lnTo>
                <a:lnTo>
                  <a:pt x="43" y="3"/>
                </a:lnTo>
                <a:lnTo>
                  <a:pt x="52" y="0"/>
                </a:lnTo>
                <a:lnTo>
                  <a:pt x="61" y="3"/>
                </a:lnTo>
                <a:lnTo>
                  <a:pt x="69" y="5"/>
                </a:lnTo>
                <a:lnTo>
                  <a:pt x="78" y="8"/>
                </a:lnTo>
                <a:lnTo>
                  <a:pt x="84" y="13"/>
                </a:lnTo>
                <a:lnTo>
                  <a:pt x="89" y="18"/>
                </a:lnTo>
                <a:lnTo>
                  <a:pt x="96" y="25"/>
                </a:lnTo>
                <a:lnTo>
                  <a:pt x="101" y="33"/>
                </a:lnTo>
                <a:lnTo>
                  <a:pt x="103" y="40"/>
                </a:lnTo>
                <a:lnTo>
                  <a:pt x="106" y="50"/>
                </a:lnTo>
                <a:lnTo>
                  <a:pt x="106" y="60"/>
                </a:lnTo>
                <a:lnTo>
                  <a:pt x="106" y="405"/>
                </a:lnTo>
                <a:lnTo>
                  <a:pt x="106" y="415"/>
                </a:lnTo>
                <a:lnTo>
                  <a:pt x="103" y="422"/>
                </a:lnTo>
                <a:lnTo>
                  <a:pt x="101" y="432"/>
                </a:lnTo>
                <a:lnTo>
                  <a:pt x="96" y="440"/>
                </a:lnTo>
                <a:lnTo>
                  <a:pt x="89" y="445"/>
                </a:lnTo>
                <a:lnTo>
                  <a:pt x="84" y="452"/>
                </a:lnTo>
                <a:lnTo>
                  <a:pt x="78" y="455"/>
                </a:lnTo>
                <a:lnTo>
                  <a:pt x="69" y="460"/>
                </a:lnTo>
                <a:lnTo>
                  <a:pt x="61" y="462"/>
                </a:lnTo>
                <a:lnTo>
                  <a:pt x="52" y="462"/>
                </a:lnTo>
                <a:lnTo>
                  <a:pt x="43" y="462"/>
                </a:lnTo>
                <a:lnTo>
                  <a:pt x="36" y="460"/>
                </a:lnTo>
                <a:lnTo>
                  <a:pt x="29" y="455"/>
                </a:lnTo>
                <a:lnTo>
                  <a:pt x="23" y="452"/>
                </a:lnTo>
                <a:lnTo>
                  <a:pt x="15" y="445"/>
                </a:lnTo>
                <a:lnTo>
                  <a:pt x="11" y="440"/>
                </a:lnTo>
                <a:lnTo>
                  <a:pt x="6" y="432"/>
                </a:lnTo>
                <a:lnTo>
                  <a:pt x="1" y="422"/>
                </a:lnTo>
                <a:lnTo>
                  <a:pt x="0" y="415"/>
                </a:lnTo>
                <a:lnTo>
                  <a:pt x="0" y="405"/>
                </a:lnTo>
                <a:lnTo>
                  <a:pt x="0" y="6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5" name="Freeform 56"/>
          <p:cNvSpPr>
            <a:spLocks/>
          </p:cNvSpPr>
          <p:nvPr/>
        </p:nvSpPr>
        <p:spPr bwMode="auto">
          <a:xfrm>
            <a:off x="4810125" y="4695825"/>
            <a:ext cx="527050" cy="738188"/>
          </a:xfrm>
          <a:custGeom>
            <a:avLst/>
            <a:gdLst>
              <a:gd name="T0" fmla="*/ 434017388 w 318"/>
              <a:gd name="T1" fmla="*/ 1118859172 h 483"/>
              <a:gd name="T2" fmla="*/ 502689683 w 318"/>
              <a:gd name="T3" fmla="*/ 1114187038 h 483"/>
              <a:gd name="T4" fmla="*/ 574109930 w 318"/>
              <a:gd name="T5" fmla="*/ 1095500030 h 483"/>
              <a:gd name="T6" fmla="*/ 637289634 w 318"/>
              <a:gd name="T7" fmla="*/ 1060462846 h 483"/>
              <a:gd name="T8" fmla="*/ 692228796 w 318"/>
              <a:gd name="T9" fmla="*/ 1013746092 h 483"/>
              <a:gd name="T10" fmla="*/ 741673710 w 318"/>
              <a:gd name="T11" fmla="*/ 955351294 h 483"/>
              <a:gd name="T12" fmla="*/ 788372329 w 318"/>
              <a:gd name="T13" fmla="*/ 892284363 h 483"/>
              <a:gd name="T14" fmla="*/ 818588205 w 318"/>
              <a:gd name="T15" fmla="*/ 822209995 h 483"/>
              <a:gd name="T16" fmla="*/ 851552033 w 318"/>
              <a:gd name="T17" fmla="*/ 740456056 h 483"/>
              <a:gd name="T18" fmla="*/ 865286824 w 318"/>
              <a:gd name="T19" fmla="*/ 651694680 h 483"/>
              <a:gd name="T20" fmla="*/ 870781071 w 318"/>
              <a:gd name="T21" fmla="*/ 558261170 h 483"/>
              <a:gd name="T22" fmla="*/ 865286824 w 318"/>
              <a:gd name="T23" fmla="*/ 471836626 h 483"/>
              <a:gd name="T24" fmla="*/ 851552033 w 318"/>
              <a:gd name="T25" fmla="*/ 385410553 h 483"/>
              <a:gd name="T26" fmla="*/ 818588205 w 318"/>
              <a:gd name="T27" fmla="*/ 303656614 h 483"/>
              <a:gd name="T28" fmla="*/ 788372329 w 318"/>
              <a:gd name="T29" fmla="*/ 233582246 h 483"/>
              <a:gd name="T30" fmla="*/ 741673710 w 318"/>
              <a:gd name="T31" fmla="*/ 168178483 h 483"/>
              <a:gd name="T32" fmla="*/ 692228796 w 318"/>
              <a:gd name="T33" fmla="*/ 109783686 h 483"/>
              <a:gd name="T34" fmla="*/ 637289634 w 318"/>
              <a:gd name="T35" fmla="*/ 63066931 h 483"/>
              <a:gd name="T36" fmla="*/ 574109930 w 318"/>
              <a:gd name="T37" fmla="*/ 28029747 h 483"/>
              <a:gd name="T38" fmla="*/ 502689683 w 318"/>
              <a:gd name="T39" fmla="*/ 11679571 h 483"/>
              <a:gd name="T40" fmla="*/ 434017388 w 318"/>
              <a:gd name="T41" fmla="*/ 0 h 483"/>
              <a:gd name="T42" fmla="*/ 365343436 w 318"/>
              <a:gd name="T43" fmla="*/ 11679571 h 483"/>
              <a:gd name="T44" fmla="*/ 293923189 w 318"/>
              <a:gd name="T45" fmla="*/ 28029747 h 483"/>
              <a:gd name="T46" fmla="*/ 238984027 w 318"/>
              <a:gd name="T47" fmla="*/ 63066931 h 483"/>
              <a:gd name="T48" fmla="*/ 181298570 w 318"/>
              <a:gd name="T49" fmla="*/ 109783686 h 483"/>
              <a:gd name="T50" fmla="*/ 126359409 w 318"/>
              <a:gd name="T51" fmla="*/ 168178483 h 483"/>
              <a:gd name="T52" fmla="*/ 87901333 w 318"/>
              <a:gd name="T53" fmla="*/ 233582246 h 483"/>
              <a:gd name="T54" fmla="*/ 49444914 w 318"/>
              <a:gd name="T55" fmla="*/ 303656614 h 483"/>
              <a:gd name="T56" fmla="*/ 24723286 w 318"/>
              <a:gd name="T57" fmla="*/ 385410553 h 483"/>
              <a:gd name="T58" fmla="*/ 2746295 w 318"/>
              <a:gd name="T59" fmla="*/ 471836626 h 483"/>
              <a:gd name="T60" fmla="*/ 0 w 318"/>
              <a:gd name="T61" fmla="*/ 558261170 h 483"/>
              <a:gd name="T62" fmla="*/ 2746295 w 318"/>
              <a:gd name="T63" fmla="*/ 651694680 h 483"/>
              <a:gd name="T64" fmla="*/ 24723286 w 318"/>
              <a:gd name="T65" fmla="*/ 740456056 h 483"/>
              <a:gd name="T66" fmla="*/ 49444914 w 318"/>
              <a:gd name="T67" fmla="*/ 822209995 h 483"/>
              <a:gd name="T68" fmla="*/ 87901333 w 318"/>
              <a:gd name="T69" fmla="*/ 892284363 h 483"/>
              <a:gd name="T70" fmla="*/ 126359409 w 318"/>
              <a:gd name="T71" fmla="*/ 955351294 h 483"/>
              <a:gd name="T72" fmla="*/ 181298570 w 318"/>
              <a:gd name="T73" fmla="*/ 1013746092 h 483"/>
              <a:gd name="T74" fmla="*/ 238984027 w 318"/>
              <a:gd name="T75" fmla="*/ 1060462846 h 483"/>
              <a:gd name="T76" fmla="*/ 293923189 w 318"/>
              <a:gd name="T77" fmla="*/ 1095500030 h 483"/>
              <a:gd name="T78" fmla="*/ 365343436 w 318"/>
              <a:gd name="T79" fmla="*/ 1114187038 h 483"/>
              <a:gd name="T80" fmla="*/ 434017388 w 318"/>
              <a:gd name="T81" fmla="*/ 1125866609 h 483"/>
              <a:gd name="T82" fmla="*/ 434017388 w 318"/>
              <a:gd name="T83" fmla="*/ 1125866609 h 483"/>
              <a:gd name="T84" fmla="*/ 434017388 w 318"/>
              <a:gd name="T85" fmla="*/ 1118859172 h 48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18" h="483">
                <a:moveTo>
                  <a:pt x="158" y="479"/>
                </a:moveTo>
                <a:lnTo>
                  <a:pt x="183" y="477"/>
                </a:lnTo>
                <a:lnTo>
                  <a:pt x="209" y="469"/>
                </a:lnTo>
                <a:lnTo>
                  <a:pt x="232" y="454"/>
                </a:lnTo>
                <a:lnTo>
                  <a:pt x="252" y="434"/>
                </a:lnTo>
                <a:lnTo>
                  <a:pt x="270" y="409"/>
                </a:lnTo>
                <a:lnTo>
                  <a:pt x="287" y="382"/>
                </a:lnTo>
                <a:lnTo>
                  <a:pt x="298" y="352"/>
                </a:lnTo>
                <a:lnTo>
                  <a:pt x="310" y="317"/>
                </a:lnTo>
                <a:lnTo>
                  <a:pt x="315" y="279"/>
                </a:lnTo>
                <a:lnTo>
                  <a:pt x="317" y="239"/>
                </a:lnTo>
                <a:lnTo>
                  <a:pt x="315" y="202"/>
                </a:lnTo>
                <a:lnTo>
                  <a:pt x="310" y="165"/>
                </a:lnTo>
                <a:lnTo>
                  <a:pt x="298" y="130"/>
                </a:lnTo>
                <a:lnTo>
                  <a:pt x="287" y="100"/>
                </a:lnTo>
                <a:lnTo>
                  <a:pt x="270" y="72"/>
                </a:lnTo>
                <a:lnTo>
                  <a:pt x="252" y="47"/>
                </a:lnTo>
                <a:lnTo>
                  <a:pt x="232" y="27"/>
                </a:lnTo>
                <a:lnTo>
                  <a:pt x="209" y="12"/>
                </a:lnTo>
                <a:lnTo>
                  <a:pt x="183" y="5"/>
                </a:lnTo>
                <a:lnTo>
                  <a:pt x="158" y="0"/>
                </a:lnTo>
                <a:lnTo>
                  <a:pt x="133" y="5"/>
                </a:lnTo>
                <a:lnTo>
                  <a:pt x="107" y="12"/>
                </a:lnTo>
                <a:lnTo>
                  <a:pt x="87" y="27"/>
                </a:lnTo>
                <a:lnTo>
                  <a:pt x="66" y="47"/>
                </a:lnTo>
                <a:lnTo>
                  <a:pt x="46" y="72"/>
                </a:lnTo>
                <a:lnTo>
                  <a:pt x="32" y="100"/>
                </a:lnTo>
                <a:lnTo>
                  <a:pt x="18" y="130"/>
                </a:lnTo>
                <a:lnTo>
                  <a:pt x="9" y="165"/>
                </a:lnTo>
                <a:lnTo>
                  <a:pt x="1" y="202"/>
                </a:lnTo>
                <a:lnTo>
                  <a:pt x="0" y="239"/>
                </a:lnTo>
                <a:lnTo>
                  <a:pt x="1" y="279"/>
                </a:lnTo>
                <a:lnTo>
                  <a:pt x="9" y="317"/>
                </a:lnTo>
                <a:lnTo>
                  <a:pt x="18" y="352"/>
                </a:lnTo>
                <a:lnTo>
                  <a:pt x="32" y="382"/>
                </a:lnTo>
                <a:lnTo>
                  <a:pt x="46" y="409"/>
                </a:lnTo>
                <a:lnTo>
                  <a:pt x="66" y="434"/>
                </a:lnTo>
                <a:lnTo>
                  <a:pt x="87" y="454"/>
                </a:lnTo>
                <a:lnTo>
                  <a:pt x="107" y="469"/>
                </a:lnTo>
                <a:lnTo>
                  <a:pt x="133" y="477"/>
                </a:lnTo>
                <a:lnTo>
                  <a:pt x="158" y="482"/>
                </a:lnTo>
                <a:lnTo>
                  <a:pt x="158" y="47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6" name="Freeform 57"/>
          <p:cNvSpPr>
            <a:spLocks/>
          </p:cNvSpPr>
          <p:nvPr/>
        </p:nvSpPr>
        <p:spPr bwMode="auto">
          <a:xfrm>
            <a:off x="4810125" y="4695825"/>
            <a:ext cx="527050" cy="738188"/>
          </a:xfrm>
          <a:custGeom>
            <a:avLst/>
            <a:gdLst>
              <a:gd name="T0" fmla="*/ 434017388 w 318"/>
              <a:gd name="T1" fmla="*/ 1118859172 h 483"/>
              <a:gd name="T2" fmla="*/ 502689683 w 318"/>
              <a:gd name="T3" fmla="*/ 1114187038 h 483"/>
              <a:gd name="T4" fmla="*/ 574109930 w 318"/>
              <a:gd name="T5" fmla="*/ 1095500030 h 483"/>
              <a:gd name="T6" fmla="*/ 637289634 w 318"/>
              <a:gd name="T7" fmla="*/ 1060462846 h 483"/>
              <a:gd name="T8" fmla="*/ 692228796 w 318"/>
              <a:gd name="T9" fmla="*/ 1013746092 h 483"/>
              <a:gd name="T10" fmla="*/ 741673710 w 318"/>
              <a:gd name="T11" fmla="*/ 955351294 h 483"/>
              <a:gd name="T12" fmla="*/ 788372329 w 318"/>
              <a:gd name="T13" fmla="*/ 892284363 h 483"/>
              <a:gd name="T14" fmla="*/ 818588205 w 318"/>
              <a:gd name="T15" fmla="*/ 822209995 h 483"/>
              <a:gd name="T16" fmla="*/ 851552033 w 318"/>
              <a:gd name="T17" fmla="*/ 740456056 h 483"/>
              <a:gd name="T18" fmla="*/ 865286824 w 318"/>
              <a:gd name="T19" fmla="*/ 651694680 h 483"/>
              <a:gd name="T20" fmla="*/ 870781071 w 318"/>
              <a:gd name="T21" fmla="*/ 558261170 h 483"/>
              <a:gd name="T22" fmla="*/ 865286824 w 318"/>
              <a:gd name="T23" fmla="*/ 471836626 h 483"/>
              <a:gd name="T24" fmla="*/ 851552033 w 318"/>
              <a:gd name="T25" fmla="*/ 385410553 h 483"/>
              <a:gd name="T26" fmla="*/ 818588205 w 318"/>
              <a:gd name="T27" fmla="*/ 303656614 h 483"/>
              <a:gd name="T28" fmla="*/ 788372329 w 318"/>
              <a:gd name="T29" fmla="*/ 233582246 h 483"/>
              <a:gd name="T30" fmla="*/ 741673710 w 318"/>
              <a:gd name="T31" fmla="*/ 168178483 h 483"/>
              <a:gd name="T32" fmla="*/ 692228796 w 318"/>
              <a:gd name="T33" fmla="*/ 109783686 h 483"/>
              <a:gd name="T34" fmla="*/ 637289634 w 318"/>
              <a:gd name="T35" fmla="*/ 63066931 h 483"/>
              <a:gd name="T36" fmla="*/ 574109930 w 318"/>
              <a:gd name="T37" fmla="*/ 28029747 h 483"/>
              <a:gd name="T38" fmla="*/ 502689683 w 318"/>
              <a:gd name="T39" fmla="*/ 11679571 h 483"/>
              <a:gd name="T40" fmla="*/ 434017388 w 318"/>
              <a:gd name="T41" fmla="*/ 0 h 483"/>
              <a:gd name="T42" fmla="*/ 365343436 w 318"/>
              <a:gd name="T43" fmla="*/ 11679571 h 483"/>
              <a:gd name="T44" fmla="*/ 293923189 w 318"/>
              <a:gd name="T45" fmla="*/ 28029747 h 483"/>
              <a:gd name="T46" fmla="*/ 238984027 w 318"/>
              <a:gd name="T47" fmla="*/ 63066931 h 483"/>
              <a:gd name="T48" fmla="*/ 181298570 w 318"/>
              <a:gd name="T49" fmla="*/ 109783686 h 483"/>
              <a:gd name="T50" fmla="*/ 126359409 w 318"/>
              <a:gd name="T51" fmla="*/ 168178483 h 483"/>
              <a:gd name="T52" fmla="*/ 87901333 w 318"/>
              <a:gd name="T53" fmla="*/ 233582246 h 483"/>
              <a:gd name="T54" fmla="*/ 49444914 w 318"/>
              <a:gd name="T55" fmla="*/ 303656614 h 483"/>
              <a:gd name="T56" fmla="*/ 24723286 w 318"/>
              <a:gd name="T57" fmla="*/ 385410553 h 483"/>
              <a:gd name="T58" fmla="*/ 2746295 w 318"/>
              <a:gd name="T59" fmla="*/ 471836626 h 483"/>
              <a:gd name="T60" fmla="*/ 0 w 318"/>
              <a:gd name="T61" fmla="*/ 558261170 h 483"/>
              <a:gd name="T62" fmla="*/ 2746295 w 318"/>
              <a:gd name="T63" fmla="*/ 651694680 h 483"/>
              <a:gd name="T64" fmla="*/ 24723286 w 318"/>
              <a:gd name="T65" fmla="*/ 740456056 h 483"/>
              <a:gd name="T66" fmla="*/ 49444914 w 318"/>
              <a:gd name="T67" fmla="*/ 822209995 h 483"/>
              <a:gd name="T68" fmla="*/ 87901333 w 318"/>
              <a:gd name="T69" fmla="*/ 892284363 h 483"/>
              <a:gd name="T70" fmla="*/ 126359409 w 318"/>
              <a:gd name="T71" fmla="*/ 955351294 h 483"/>
              <a:gd name="T72" fmla="*/ 181298570 w 318"/>
              <a:gd name="T73" fmla="*/ 1013746092 h 483"/>
              <a:gd name="T74" fmla="*/ 238984027 w 318"/>
              <a:gd name="T75" fmla="*/ 1060462846 h 483"/>
              <a:gd name="T76" fmla="*/ 293923189 w 318"/>
              <a:gd name="T77" fmla="*/ 1095500030 h 483"/>
              <a:gd name="T78" fmla="*/ 365343436 w 318"/>
              <a:gd name="T79" fmla="*/ 1114187038 h 483"/>
              <a:gd name="T80" fmla="*/ 434017388 w 318"/>
              <a:gd name="T81" fmla="*/ 1125866609 h 483"/>
              <a:gd name="T82" fmla="*/ 434017388 w 318"/>
              <a:gd name="T83" fmla="*/ 1125866609 h 48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18" h="483">
                <a:moveTo>
                  <a:pt x="158" y="479"/>
                </a:moveTo>
                <a:lnTo>
                  <a:pt x="183" y="477"/>
                </a:lnTo>
                <a:lnTo>
                  <a:pt x="209" y="469"/>
                </a:lnTo>
                <a:lnTo>
                  <a:pt x="232" y="454"/>
                </a:lnTo>
                <a:lnTo>
                  <a:pt x="252" y="434"/>
                </a:lnTo>
                <a:lnTo>
                  <a:pt x="270" y="409"/>
                </a:lnTo>
                <a:lnTo>
                  <a:pt x="287" y="382"/>
                </a:lnTo>
                <a:lnTo>
                  <a:pt x="298" y="352"/>
                </a:lnTo>
                <a:lnTo>
                  <a:pt x="310" y="317"/>
                </a:lnTo>
                <a:lnTo>
                  <a:pt x="315" y="279"/>
                </a:lnTo>
                <a:lnTo>
                  <a:pt x="317" y="239"/>
                </a:lnTo>
                <a:lnTo>
                  <a:pt x="315" y="202"/>
                </a:lnTo>
                <a:lnTo>
                  <a:pt x="310" y="165"/>
                </a:lnTo>
                <a:lnTo>
                  <a:pt x="298" y="130"/>
                </a:lnTo>
                <a:lnTo>
                  <a:pt x="287" y="100"/>
                </a:lnTo>
                <a:lnTo>
                  <a:pt x="270" y="72"/>
                </a:lnTo>
                <a:lnTo>
                  <a:pt x="252" y="47"/>
                </a:lnTo>
                <a:lnTo>
                  <a:pt x="232" y="27"/>
                </a:lnTo>
                <a:lnTo>
                  <a:pt x="209" y="12"/>
                </a:lnTo>
                <a:lnTo>
                  <a:pt x="183" y="5"/>
                </a:lnTo>
                <a:lnTo>
                  <a:pt x="158" y="0"/>
                </a:lnTo>
                <a:lnTo>
                  <a:pt x="133" y="5"/>
                </a:lnTo>
                <a:lnTo>
                  <a:pt x="107" y="12"/>
                </a:lnTo>
                <a:lnTo>
                  <a:pt x="87" y="27"/>
                </a:lnTo>
                <a:lnTo>
                  <a:pt x="66" y="47"/>
                </a:lnTo>
                <a:lnTo>
                  <a:pt x="46" y="72"/>
                </a:lnTo>
                <a:lnTo>
                  <a:pt x="32" y="100"/>
                </a:lnTo>
                <a:lnTo>
                  <a:pt x="18" y="130"/>
                </a:lnTo>
                <a:lnTo>
                  <a:pt x="9" y="165"/>
                </a:lnTo>
                <a:lnTo>
                  <a:pt x="1" y="202"/>
                </a:lnTo>
                <a:lnTo>
                  <a:pt x="0" y="239"/>
                </a:lnTo>
                <a:lnTo>
                  <a:pt x="1" y="279"/>
                </a:lnTo>
                <a:lnTo>
                  <a:pt x="9" y="317"/>
                </a:lnTo>
                <a:lnTo>
                  <a:pt x="18" y="352"/>
                </a:lnTo>
                <a:lnTo>
                  <a:pt x="32" y="382"/>
                </a:lnTo>
                <a:lnTo>
                  <a:pt x="46" y="409"/>
                </a:lnTo>
                <a:lnTo>
                  <a:pt x="66" y="434"/>
                </a:lnTo>
                <a:lnTo>
                  <a:pt x="87" y="454"/>
                </a:lnTo>
                <a:lnTo>
                  <a:pt x="107" y="469"/>
                </a:lnTo>
                <a:lnTo>
                  <a:pt x="133" y="477"/>
                </a:lnTo>
                <a:lnTo>
                  <a:pt x="158" y="4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7" name="Rectangle 58"/>
          <p:cNvSpPr>
            <a:spLocks noChangeArrowheads="1"/>
          </p:cNvSpPr>
          <p:nvPr/>
        </p:nvSpPr>
        <p:spPr bwMode="auto">
          <a:xfrm>
            <a:off x="4506913" y="48085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2588" name="Rectangle 59"/>
          <p:cNvSpPr>
            <a:spLocks noChangeArrowheads="1"/>
          </p:cNvSpPr>
          <p:nvPr/>
        </p:nvSpPr>
        <p:spPr bwMode="auto">
          <a:xfrm>
            <a:off x="4575175" y="48085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2589" name="Line 60"/>
          <p:cNvSpPr>
            <a:spLocks noChangeShapeType="1"/>
          </p:cNvSpPr>
          <p:nvPr/>
        </p:nvSpPr>
        <p:spPr bwMode="auto">
          <a:xfrm flipH="1" flipV="1">
            <a:off x="5473700" y="5011738"/>
            <a:ext cx="68263" cy="117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0" name="Rectangle 61"/>
          <p:cNvSpPr>
            <a:spLocks noChangeArrowheads="1"/>
          </p:cNvSpPr>
          <p:nvPr/>
        </p:nvSpPr>
        <p:spPr bwMode="auto">
          <a:xfrm>
            <a:off x="5297488" y="48196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2591" name="Rectangle 62"/>
          <p:cNvSpPr>
            <a:spLocks noChangeArrowheads="1"/>
          </p:cNvSpPr>
          <p:nvPr/>
        </p:nvSpPr>
        <p:spPr bwMode="auto">
          <a:xfrm>
            <a:off x="5365750" y="48196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2592" name="Freeform 63"/>
          <p:cNvSpPr>
            <a:spLocks/>
          </p:cNvSpPr>
          <p:nvPr/>
        </p:nvSpPr>
        <p:spPr bwMode="auto">
          <a:xfrm>
            <a:off x="5272088" y="2308225"/>
            <a:ext cx="2205037" cy="249238"/>
          </a:xfrm>
          <a:custGeom>
            <a:avLst/>
            <a:gdLst>
              <a:gd name="T0" fmla="*/ 2147483647 w 1330"/>
              <a:gd name="T1" fmla="*/ 0 h 163"/>
              <a:gd name="T2" fmla="*/ 0 w 1330"/>
              <a:gd name="T3" fmla="*/ 0 h 163"/>
              <a:gd name="T4" fmla="*/ 0 w 1330"/>
              <a:gd name="T5" fmla="*/ 378763778 h 1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0" h="163">
                <a:moveTo>
                  <a:pt x="1329" y="0"/>
                </a:moveTo>
                <a:lnTo>
                  <a:pt x="0" y="0"/>
                </a:lnTo>
                <a:lnTo>
                  <a:pt x="0" y="16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3" name="Line 64"/>
          <p:cNvSpPr>
            <a:spLocks noChangeShapeType="1"/>
          </p:cNvSpPr>
          <p:nvPr/>
        </p:nvSpPr>
        <p:spPr bwMode="auto">
          <a:xfrm flipH="1">
            <a:off x="2355850" y="2551113"/>
            <a:ext cx="3954463" cy="4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4" name="Freeform 65"/>
          <p:cNvSpPr>
            <a:spLocks/>
          </p:cNvSpPr>
          <p:nvPr/>
        </p:nvSpPr>
        <p:spPr bwMode="auto">
          <a:xfrm>
            <a:off x="5243513" y="2528888"/>
            <a:ext cx="55562" cy="53975"/>
          </a:xfrm>
          <a:custGeom>
            <a:avLst/>
            <a:gdLst>
              <a:gd name="T0" fmla="*/ 36852759 w 33"/>
              <a:gd name="T1" fmla="*/ 78677558 h 36"/>
              <a:gd name="T2" fmla="*/ 51027804 w 33"/>
              <a:gd name="T3" fmla="*/ 78677558 h 36"/>
              <a:gd name="T4" fmla="*/ 59532157 w 33"/>
              <a:gd name="T5" fmla="*/ 78677558 h 36"/>
              <a:gd name="T6" fmla="*/ 62365819 w 33"/>
              <a:gd name="T7" fmla="*/ 74181141 h 36"/>
              <a:gd name="T8" fmla="*/ 70870173 w 33"/>
              <a:gd name="T9" fmla="*/ 74181141 h 36"/>
              <a:gd name="T10" fmla="*/ 76540864 w 33"/>
              <a:gd name="T11" fmla="*/ 67437265 h 36"/>
              <a:gd name="T12" fmla="*/ 85045218 w 33"/>
              <a:gd name="T13" fmla="*/ 62942347 h 36"/>
              <a:gd name="T14" fmla="*/ 85045218 w 33"/>
              <a:gd name="T15" fmla="*/ 56198470 h 36"/>
              <a:gd name="T16" fmla="*/ 90714225 w 33"/>
              <a:gd name="T17" fmla="*/ 51702053 h 36"/>
              <a:gd name="T18" fmla="*/ 90714225 w 33"/>
              <a:gd name="T19" fmla="*/ 44958176 h 36"/>
              <a:gd name="T20" fmla="*/ 90714225 w 33"/>
              <a:gd name="T21" fmla="*/ 40463258 h 36"/>
              <a:gd name="T22" fmla="*/ 90714225 w 33"/>
              <a:gd name="T23" fmla="*/ 33719382 h 36"/>
              <a:gd name="T24" fmla="*/ 90714225 w 33"/>
              <a:gd name="T25" fmla="*/ 29222965 h 36"/>
              <a:gd name="T26" fmla="*/ 85045218 w 33"/>
              <a:gd name="T27" fmla="*/ 22479088 h 36"/>
              <a:gd name="T28" fmla="*/ 85045218 w 33"/>
              <a:gd name="T29" fmla="*/ 17982671 h 36"/>
              <a:gd name="T30" fmla="*/ 76540864 w 33"/>
              <a:gd name="T31" fmla="*/ 11240294 h 36"/>
              <a:gd name="T32" fmla="*/ 70870173 w 33"/>
              <a:gd name="T33" fmla="*/ 6743876 h 36"/>
              <a:gd name="T34" fmla="*/ 62365819 w 33"/>
              <a:gd name="T35" fmla="*/ 6743876 h 36"/>
              <a:gd name="T36" fmla="*/ 59532157 w 33"/>
              <a:gd name="T37" fmla="*/ 0 h 36"/>
              <a:gd name="T38" fmla="*/ 51027804 w 33"/>
              <a:gd name="T39" fmla="*/ 0 h 36"/>
              <a:gd name="T40" fmla="*/ 45357113 w 33"/>
              <a:gd name="T41" fmla="*/ 0 h 36"/>
              <a:gd name="T42" fmla="*/ 36852759 w 33"/>
              <a:gd name="T43" fmla="*/ 0 h 36"/>
              <a:gd name="T44" fmla="*/ 31183752 w 33"/>
              <a:gd name="T45" fmla="*/ 0 h 36"/>
              <a:gd name="T46" fmla="*/ 25513060 w 33"/>
              <a:gd name="T47" fmla="*/ 6743876 h 36"/>
              <a:gd name="T48" fmla="*/ 19844052 w 33"/>
              <a:gd name="T49" fmla="*/ 6743876 h 36"/>
              <a:gd name="T50" fmla="*/ 11339699 w 33"/>
              <a:gd name="T51" fmla="*/ 11240294 h 36"/>
              <a:gd name="T52" fmla="*/ 5669008 w 33"/>
              <a:gd name="T53" fmla="*/ 17982671 h 36"/>
              <a:gd name="T54" fmla="*/ 5669008 w 33"/>
              <a:gd name="T55" fmla="*/ 22479088 h 36"/>
              <a:gd name="T56" fmla="*/ 0 w 33"/>
              <a:gd name="T57" fmla="*/ 29222965 h 36"/>
              <a:gd name="T58" fmla="*/ 0 w 33"/>
              <a:gd name="T59" fmla="*/ 33719382 h 36"/>
              <a:gd name="T60" fmla="*/ 0 w 33"/>
              <a:gd name="T61" fmla="*/ 40463258 h 36"/>
              <a:gd name="T62" fmla="*/ 0 w 33"/>
              <a:gd name="T63" fmla="*/ 44958176 h 36"/>
              <a:gd name="T64" fmla="*/ 0 w 33"/>
              <a:gd name="T65" fmla="*/ 51702053 h 36"/>
              <a:gd name="T66" fmla="*/ 5669008 w 33"/>
              <a:gd name="T67" fmla="*/ 56198470 h 36"/>
              <a:gd name="T68" fmla="*/ 5669008 w 33"/>
              <a:gd name="T69" fmla="*/ 62942347 h 36"/>
              <a:gd name="T70" fmla="*/ 11339699 w 33"/>
              <a:gd name="T71" fmla="*/ 67437265 h 36"/>
              <a:gd name="T72" fmla="*/ 19844052 w 33"/>
              <a:gd name="T73" fmla="*/ 74181141 h 36"/>
              <a:gd name="T74" fmla="*/ 25513060 w 33"/>
              <a:gd name="T75" fmla="*/ 74181141 h 36"/>
              <a:gd name="T76" fmla="*/ 31183752 w 33"/>
              <a:gd name="T77" fmla="*/ 78677558 h 36"/>
              <a:gd name="T78" fmla="*/ 36852759 w 33"/>
              <a:gd name="T79" fmla="*/ 78677558 h 36"/>
              <a:gd name="T80" fmla="*/ 45357113 w 33"/>
              <a:gd name="T81" fmla="*/ 78677558 h 36"/>
              <a:gd name="T82" fmla="*/ 45357113 w 33"/>
              <a:gd name="T83" fmla="*/ 78677558 h 36"/>
              <a:gd name="T84" fmla="*/ 36852759 w 33"/>
              <a:gd name="T85" fmla="*/ 78677558 h 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3" h="36">
                <a:moveTo>
                  <a:pt x="13" y="35"/>
                </a:moveTo>
                <a:lnTo>
                  <a:pt x="18" y="35"/>
                </a:lnTo>
                <a:lnTo>
                  <a:pt x="21" y="35"/>
                </a:lnTo>
                <a:lnTo>
                  <a:pt x="22" y="33"/>
                </a:lnTo>
                <a:lnTo>
                  <a:pt x="25" y="33"/>
                </a:lnTo>
                <a:lnTo>
                  <a:pt x="27" y="30"/>
                </a:lnTo>
                <a:lnTo>
                  <a:pt x="30" y="28"/>
                </a:lnTo>
                <a:lnTo>
                  <a:pt x="30" y="25"/>
                </a:lnTo>
                <a:lnTo>
                  <a:pt x="32" y="23"/>
                </a:lnTo>
                <a:lnTo>
                  <a:pt x="32" y="20"/>
                </a:lnTo>
                <a:lnTo>
                  <a:pt x="32" y="18"/>
                </a:lnTo>
                <a:lnTo>
                  <a:pt x="32" y="15"/>
                </a:lnTo>
                <a:lnTo>
                  <a:pt x="32" y="13"/>
                </a:lnTo>
                <a:lnTo>
                  <a:pt x="30" y="10"/>
                </a:lnTo>
                <a:lnTo>
                  <a:pt x="30" y="8"/>
                </a:lnTo>
                <a:lnTo>
                  <a:pt x="27" y="5"/>
                </a:lnTo>
                <a:lnTo>
                  <a:pt x="25" y="3"/>
                </a:lnTo>
                <a:lnTo>
                  <a:pt x="22" y="3"/>
                </a:lnTo>
                <a:lnTo>
                  <a:pt x="21" y="0"/>
                </a:lnTo>
                <a:lnTo>
                  <a:pt x="18" y="0"/>
                </a:lnTo>
                <a:lnTo>
                  <a:pt x="16" y="0"/>
                </a:lnTo>
                <a:lnTo>
                  <a:pt x="13" y="0"/>
                </a:lnTo>
                <a:lnTo>
                  <a:pt x="11" y="0"/>
                </a:lnTo>
                <a:lnTo>
                  <a:pt x="9" y="3"/>
                </a:lnTo>
                <a:lnTo>
                  <a:pt x="7" y="3"/>
                </a:lnTo>
                <a:lnTo>
                  <a:pt x="4" y="5"/>
                </a:lnTo>
                <a:lnTo>
                  <a:pt x="2" y="8"/>
                </a:lnTo>
                <a:lnTo>
                  <a:pt x="2" y="10"/>
                </a:lnTo>
                <a:lnTo>
                  <a:pt x="0" y="13"/>
                </a:lnTo>
                <a:lnTo>
                  <a:pt x="0" y="15"/>
                </a:lnTo>
                <a:lnTo>
                  <a:pt x="0" y="18"/>
                </a:lnTo>
                <a:lnTo>
                  <a:pt x="0" y="20"/>
                </a:lnTo>
                <a:lnTo>
                  <a:pt x="0" y="23"/>
                </a:lnTo>
                <a:lnTo>
                  <a:pt x="2" y="25"/>
                </a:lnTo>
                <a:lnTo>
                  <a:pt x="2" y="28"/>
                </a:lnTo>
                <a:lnTo>
                  <a:pt x="4" y="30"/>
                </a:lnTo>
                <a:lnTo>
                  <a:pt x="7" y="33"/>
                </a:lnTo>
                <a:lnTo>
                  <a:pt x="9" y="33"/>
                </a:lnTo>
                <a:lnTo>
                  <a:pt x="11" y="35"/>
                </a:lnTo>
                <a:lnTo>
                  <a:pt x="13" y="35"/>
                </a:lnTo>
                <a:lnTo>
                  <a:pt x="16" y="35"/>
                </a:lnTo>
                <a:lnTo>
                  <a:pt x="13" y="35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5" name="Line 66"/>
          <p:cNvSpPr>
            <a:spLocks noChangeShapeType="1"/>
          </p:cNvSpPr>
          <p:nvPr/>
        </p:nvSpPr>
        <p:spPr bwMode="auto">
          <a:xfrm flipH="1">
            <a:off x="3200400" y="3886200"/>
            <a:ext cx="9683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6" name="Freeform 67"/>
          <p:cNvSpPr>
            <a:spLocks/>
          </p:cNvSpPr>
          <p:nvPr/>
        </p:nvSpPr>
        <p:spPr bwMode="auto">
          <a:xfrm>
            <a:off x="4140200" y="3270250"/>
            <a:ext cx="1143000" cy="1357313"/>
          </a:xfrm>
          <a:custGeom>
            <a:avLst/>
            <a:gdLst>
              <a:gd name="T0" fmla="*/ 1885171435 w 690"/>
              <a:gd name="T1" fmla="*/ 2074658276 h 887"/>
              <a:gd name="T2" fmla="*/ 1890659491 w 690"/>
              <a:gd name="T3" fmla="*/ 0 h 887"/>
              <a:gd name="T4" fmla="*/ 0 w 690"/>
              <a:gd name="T5" fmla="*/ 0 h 887"/>
              <a:gd name="T6" fmla="*/ 0 w 690"/>
              <a:gd name="T7" fmla="*/ 2074658276 h 887"/>
              <a:gd name="T8" fmla="*/ 1890659491 w 690"/>
              <a:gd name="T9" fmla="*/ 2074658276 h 887"/>
              <a:gd name="T10" fmla="*/ 1890659491 w 690"/>
              <a:gd name="T11" fmla="*/ 2074658276 h 887"/>
              <a:gd name="T12" fmla="*/ 1885171435 w 690"/>
              <a:gd name="T13" fmla="*/ 2074658276 h 8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90" h="887">
                <a:moveTo>
                  <a:pt x="687" y="886"/>
                </a:moveTo>
                <a:lnTo>
                  <a:pt x="689" y="0"/>
                </a:lnTo>
                <a:lnTo>
                  <a:pt x="0" y="0"/>
                </a:lnTo>
                <a:lnTo>
                  <a:pt x="0" y="886"/>
                </a:lnTo>
                <a:lnTo>
                  <a:pt x="689" y="886"/>
                </a:lnTo>
                <a:lnTo>
                  <a:pt x="687" y="8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7" name="Freeform 68"/>
          <p:cNvSpPr>
            <a:spLocks/>
          </p:cNvSpPr>
          <p:nvPr/>
        </p:nvSpPr>
        <p:spPr bwMode="auto">
          <a:xfrm>
            <a:off x="4168775" y="3270250"/>
            <a:ext cx="1114425" cy="1350963"/>
          </a:xfrm>
          <a:custGeom>
            <a:avLst/>
            <a:gdLst>
              <a:gd name="T0" fmla="*/ 1837156935 w 673"/>
              <a:gd name="T1" fmla="*/ 2064591228 h 883"/>
              <a:gd name="T2" fmla="*/ 1842641297 w 673"/>
              <a:gd name="T3" fmla="*/ 0 h 883"/>
              <a:gd name="T4" fmla="*/ 0 w 673"/>
              <a:gd name="T5" fmla="*/ 0 h 883"/>
              <a:gd name="T6" fmla="*/ 0 w 673"/>
              <a:gd name="T7" fmla="*/ 2064591228 h 883"/>
              <a:gd name="T8" fmla="*/ 1842641297 w 673"/>
              <a:gd name="T9" fmla="*/ 2064591228 h 883"/>
              <a:gd name="T10" fmla="*/ 1842641297 w 673"/>
              <a:gd name="T11" fmla="*/ 2064591228 h 8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73" h="883">
                <a:moveTo>
                  <a:pt x="670" y="882"/>
                </a:moveTo>
                <a:lnTo>
                  <a:pt x="672" y="0"/>
                </a:lnTo>
                <a:lnTo>
                  <a:pt x="0" y="0"/>
                </a:lnTo>
                <a:lnTo>
                  <a:pt x="0" y="882"/>
                </a:lnTo>
                <a:lnTo>
                  <a:pt x="672" y="8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8" name="Rectangle 69"/>
          <p:cNvSpPr>
            <a:spLocks noChangeArrowheads="1"/>
          </p:cNvSpPr>
          <p:nvPr/>
        </p:nvSpPr>
        <p:spPr bwMode="auto">
          <a:xfrm>
            <a:off x="5167313" y="39131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2599" name="Rectangle 70"/>
          <p:cNvSpPr>
            <a:spLocks noChangeArrowheads="1"/>
          </p:cNvSpPr>
          <p:nvPr/>
        </p:nvSpPr>
        <p:spPr bwMode="auto">
          <a:xfrm>
            <a:off x="4394200" y="3678238"/>
            <a:ext cx="185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2600" name="Freeform 71"/>
          <p:cNvSpPr>
            <a:spLocks/>
          </p:cNvSpPr>
          <p:nvPr/>
        </p:nvSpPr>
        <p:spPr bwMode="auto">
          <a:xfrm>
            <a:off x="2590800" y="4075113"/>
            <a:ext cx="1525588" cy="995362"/>
          </a:xfrm>
          <a:custGeom>
            <a:avLst/>
            <a:gdLst>
              <a:gd name="T0" fmla="*/ 2147483647 w 921"/>
              <a:gd name="T1" fmla="*/ 1521879403 h 650"/>
              <a:gd name="T2" fmla="*/ 0 w 921"/>
              <a:gd name="T3" fmla="*/ 1521879403 h 650"/>
              <a:gd name="T4" fmla="*/ 0 w 921"/>
              <a:gd name="T5" fmla="*/ 0 h 6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21" h="650">
                <a:moveTo>
                  <a:pt x="920" y="649"/>
                </a:moveTo>
                <a:lnTo>
                  <a:pt x="0" y="649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1" name="Line 72"/>
          <p:cNvSpPr>
            <a:spLocks noChangeShapeType="1"/>
          </p:cNvSpPr>
          <p:nvPr/>
        </p:nvSpPr>
        <p:spPr bwMode="auto">
          <a:xfrm flipH="1">
            <a:off x="5634038" y="4565650"/>
            <a:ext cx="157162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2" name="Freeform 73"/>
          <p:cNvSpPr>
            <a:spLocks/>
          </p:cNvSpPr>
          <p:nvPr/>
        </p:nvSpPr>
        <p:spPr bwMode="auto">
          <a:xfrm>
            <a:off x="5327650" y="4568825"/>
            <a:ext cx="307975" cy="501650"/>
          </a:xfrm>
          <a:custGeom>
            <a:avLst/>
            <a:gdLst>
              <a:gd name="T0" fmla="*/ 0 w 185"/>
              <a:gd name="T1" fmla="*/ 764895426 h 328"/>
              <a:gd name="T2" fmla="*/ 509923364 w 185"/>
              <a:gd name="T3" fmla="*/ 764895426 h 328"/>
              <a:gd name="T4" fmla="*/ 509923364 w 185"/>
              <a:gd name="T5" fmla="*/ 0 h 3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5" h="328">
                <a:moveTo>
                  <a:pt x="0" y="327"/>
                </a:moveTo>
                <a:lnTo>
                  <a:pt x="184" y="327"/>
                </a:lnTo>
                <a:lnTo>
                  <a:pt x="184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3" name="Freeform 74"/>
          <p:cNvSpPr>
            <a:spLocks/>
          </p:cNvSpPr>
          <p:nvPr/>
        </p:nvSpPr>
        <p:spPr bwMode="auto">
          <a:xfrm>
            <a:off x="5611813" y="4541838"/>
            <a:ext cx="49212" cy="50800"/>
          </a:xfrm>
          <a:custGeom>
            <a:avLst/>
            <a:gdLst>
              <a:gd name="T0" fmla="*/ 34981530 w 30"/>
              <a:gd name="T1" fmla="*/ 71092291 h 33"/>
              <a:gd name="T2" fmla="*/ 40363682 w 30"/>
              <a:gd name="T3" fmla="*/ 75832085 h 33"/>
              <a:gd name="T4" fmla="*/ 48436091 w 30"/>
              <a:gd name="T5" fmla="*/ 71092291 h 33"/>
              <a:gd name="T6" fmla="*/ 51127987 w 30"/>
              <a:gd name="T7" fmla="*/ 71092291 h 33"/>
              <a:gd name="T8" fmla="*/ 59200396 w 30"/>
              <a:gd name="T9" fmla="*/ 71092291 h 33"/>
              <a:gd name="T10" fmla="*/ 64582548 w 30"/>
              <a:gd name="T11" fmla="*/ 63983370 h 33"/>
              <a:gd name="T12" fmla="*/ 64582548 w 30"/>
              <a:gd name="T13" fmla="*/ 59243576 h 33"/>
              <a:gd name="T14" fmla="*/ 72654956 w 30"/>
              <a:gd name="T15" fmla="*/ 52134655 h 33"/>
              <a:gd name="T16" fmla="*/ 72654956 w 30"/>
              <a:gd name="T17" fmla="*/ 52134655 h 33"/>
              <a:gd name="T18" fmla="*/ 72654956 w 30"/>
              <a:gd name="T19" fmla="*/ 47394861 h 33"/>
              <a:gd name="T20" fmla="*/ 78037109 w 30"/>
              <a:gd name="T21" fmla="*/ 40285939 h 33"/>
              <a:gd name="T22" fmla="*/ 72654956 w 30"/>
              <a:gd name="T23" fmla="*/ 35546145 h 33"/>
              <a:gd name="T24" fmla="*/ 72654956 w 30"/>
              <a:gd name="T25" fmla="*/ 28437224 h 33"/>
              <a:gd name="T26" fmla="*/ 72654956 w 30"/>
              <a:gd name="T27" fmla="*/ 23697430 h 33"/>
              <a:gd name="T28" fmla="*/ 64582548 w 30"/>
              <a:gd name="T29" fmla="*/ 16588509 h 33"/>
              <a:gd name="T30" fmla="*/ 64582548 w 30"/>
              <a:gd name="T31" fmla="*/ 11848715 h 33"/>
              <a:gd name="T32" fmla="*/ 59200396 w 30"/>
              <a:gd name="T33" fmla="*/ 11848715 h 33"/>
              <a:gd name="T34" fmla="*/ 51127987 w 30"/>
              <a:gd name="T35" fmla="*/ 4739794 h 33"/>
              <a:gd name="T36" fmla="*/ 48436091 w 30"/>
              <a:gd name="T37" fmla="*/ 4739794 h 33"/>
              <a:gd name="T38" fmla="*/ 40363682 w 30"/>
              <a:gd name="T39" fmla="*/ 0 h 33"/>
              <a:gd name="T40" fmla="*/ 34981530 w 30"/>
              <a:gd name="T41" fmla="*/ 0 h 33"/>
              <a:gd name="T42" fmla="*/ 26909122 w 30"/>
              <a:gd name="T43" fmla="*/ 0 h 33"/>
              <a:gd name="T44" fmla="*/ 24218866 w 30"/>
              <a:gd name="T45" fmla="*/ 4739794 h 33"/>
              <a:gd name="T46" fmla="*/ 24218866 w 30"/>
              <a:gd name="T47" fmla="*/ 4739794 h 33"/>
              <a:gd name="T48" fmla="*/ 16144817 w 30"/>
              <a:gd name="T49" fmla="*/ 11848715 h 33"/>
              <a:gd name="T50" fmla="*/ 10764305 w 30"/>
              <a:gd name="T51" fmla="*/ 11848715 h 33"/>
              <a:gd name="T52" fmla="*/ 2690256 w 30"/>
              <a:gd name="T53" fmla="*/ 16588509 h 33"/>
              <a:gd name="T54" fmla="*/ 2690256 w 30"/>
              <a:gd name="T55" fmla="*/ 23697430 h 33"/>
              <a:gd name="T56" fmla="*/ 2690256 w 30"/>
              <a:gd name="T57" fmla="*/ 28437224 h 33"/>
              <a:gd name="T58" fmla="*/ 0 w 30"/>
              <a:gd name="T59" fmla="*/ 35546145 h 33"/>
              <a:gd name="T60" fmla="*/ 0 w 30"/>
              <a:gd name="T61" fmla="*/ 40285939 h 33"/>
              <a:gd name="T62" fmla="*/ 0 w 30"/>
              <a:gd name="T63" fmla="*/ 47394861 h 33"/>
              <a:gd name="T64" fmla="*/ 2690256 w 30"/>
              <a:gd name="T65" fmla="*/ 52134655 h 33"/>
              <a:gd name="T66" fmla="*/ 2690256 w 30"/>
              <a:gd name="T67" fmla="*/ 52134655 h 33"/>
              <a:gd name="T68" fmla="*/ 2690256 w 30"/>
              <a:gd name="T69" fmla="*/ 59243576 h 33"/>
              <a:gd name="T70" fmla="*/ 10764305 w 30"/>
              <a:gd name="T71" fmla="*/ 63983370 h 33"/>
              <a:gd name="T72" fmla="*/ 16144817 w 30"/>
              <a:gd name="T73" fmla="*/ 71092291 h 33"/>
              <a:gd name="T74" fmla="*/ 24218866 w 30"/>
              <a:gd name="T75" fmla="*/ 71092291 h 33"/>
              <a:gd name="T76" fmla="*/ 24218866 w 30"/>
              <a:gd name="T77" fmla="*/ 71092291 h 33"/>
              <a:gd name="T78" fmla="*/ 26909122 w 30"/>
              <a:gd name="T79" fmla="*/ 75832085 h 33"/>
              <a:gd name="T80" fmla="*/ 34981530 w 30"/>
              <a:gd name="T81" fmla="*/ 75832085 h 33"/>
              <a:gd name="T82" fmla="*/ 34981530 w 30"/>
              <a:gd name="T83" fmla="*/ 75832085 h 33"/>
              <a:gd name="T84" fmla="*/ 34981530 w 30"/>
              <a:gd name="T85" fmla="*/ 71092291 h 3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0" h="33">
                <a:moveTo>
                  <a:pt x="13" y="30"/>
                </a:moveTo>
                <a:lnTo>
                  <a:pt x="15" y="32"/>
                </a:lnTo>
                <a:lnTo>
                  <a:pt x="18" y="30"/>
                </a:lnTo>
                <a:lnTo>
                  <a:pt x="19" y="30"/>
                </a:lnTo>
                <a:lnTo>
                  <a:pt x="22" y="30"/>
                </a:lnTo>
                <a:lnTo>
                  <a:pt x="24" y="27"/>
                </a:lnTo>
                <a:lnTo>
                  <a:pt x="24" y="25"/>
                </a:lnTo>
                <a:lnTo>
                  <a:pt x="27" y="22"/>
                </a:lnTo>
                <a:lnTo>
                  <a:pt x="27" y="20"/>
                </a:lnTo>
                <a:lnTo>
                  <a:pt x="29" y="17"/>
                </a:lnTo>
                <a:lnTo>
                  <a:pt x="27" y="15"/>
                </a:lnTo>
                <a:lnTo>
                  <a:pt x="27" y="12"/>
                </a:lnTo>
                <a:lnTo>
                  <a:pt x="27" y="10"/>
                </a:lnTo>
                <a:lnTo>
                  <a:pt x="24" y="7"/>
                </a:lnTo>
                <a:lnTo>
                  <a:pt x="24" y="5"/>
                </a:lnTo>
                <a:lnTo>
                  <a:pt x="22" y="5"/>
                </a:lnTo>
                <a:lnTo>
                  <a:pt x="19" y="2"/>
                </a:lnTo>
                <a:lnTo>
                  <a:pt x="18" y="2"/>
                </a:lnTo>
                <a:lnTo>
                  <a:pt x="15" y="0"/>
                </a:lnTo>
                <a:lnTo>
                  <a:pt x="13" y="0"/>
                </a:lnTo>
                <a:lnTo>
                  <a:pt x="10" y="0"/>
                </a:lnTo>
                <a:lnTo>
                  <a:pt x="9" y="2"/>
                </a:lnTo>
                <a:lnTo>
                  <a:pt x="6" y="5"/>
                </a:lnTo>
                <a:lnTo>
                  <a:pt x="4" y="5"/>
                </a:lnTo>
                <a:lnTo>
                  <a:pt x="1" y="7"/>
                </a:lnTo>
                <a:lnTo>
                  <a:pt x="1" y="10"/>
                </a:lnTo>
                <a:lnTo>
                  <a:pt x="1" y="12"/>
                </a:lnTo>
                <a:lnTo>
                  <a:pt x="0" y="15"/>
                </a:lnTo>
                <a:lnTo>
                  <a:pt x="0" y="17"/>
                </a:lnTo>
                <a:lnTo>
                  <a:pt x="0" y="20"/>
                </a:lnTo>
                <a:lnTo>
                  <a:pt x="1" y="22"/>
                </a:lnTo>
                <a:lnTo>
                  <a:pt x="1" y="25"/>
                </a:lnTo>
                <a:lnTo>
                  <a:pt x="4" y="27"/>
                </a:lnTo>
                <a:lnTo>
                  <a:pt x="6" y="30"/>
                </a:lnTo>
                <a:lnTo>
                  <a:pt x="9" y="30"/>
                </a:lnTo>
                <a:lnTo>
                  <a:pt x="10" y="32"/>
                </a:lnTo>
                <a:lnTo>
                  <a:pt x="13" y="32"/>
                </a:lnTo>
                <a:lnTo>
                  <a:pt x="13" y="3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4" name="Line 75"/>
          <p:cNvSpPr>
            <a:spLocks noChangeShapeType="1"/>
          </p:cNvSpPr>
          <p:nvPr/>
        </p:nvSpPr>
        <p:spPr bwMode="auto">
          <a:xfrm flipH="1">
            <a:off x="5289550" y="3724275"/>
            <a:ext cx="893763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5" name="Freeform 76"/>
          <p:cNvSpPr>
            <a:spLocks/>
          </p:cNvSpPr>
          <p:nvPr/>
        </p:nvSpPr>
        <p:spPr bwMode="auto">
          <a:xfrm>
            <a:off x="6245225" y="3597275"/>
            <a:ext cx="819150" cy="962025"/>
          </a:xfrm>
          <a:custGeom>
            <a:avLst/>
            <a:gdLst>
              <a:gd name="T0" fmla="*/ 0 w 494"/>
              <a:gd name="T1" fmla="*/ 0 h 628"/>
              <a:gd name="T2" fmla="*/ 0 w 494"/>
              <a:gd name="T3" fmla="*/ 591363508 h 628"/>
              <a:gd name="T4" fmla="*/ 175976303 w 494"/>
              <a:gd name="T5" fmla="*/ 732163832 h 628"/>
              <a:gd name="T6" fmla="*/ 0 w 494"/>
              <a:gd name="T7" fmla="*/ 880004709 h 628"/>
              <a:gd name="T8" fmla="*/ 0 w 494"/>
              <a:gd name="T9" fmla="*/ 1471366685 h 628"/>
              <a:gd name="T10" fmla="*/ 1355563911 w 494"/>
              <a:gd name="T11" fmla="*/ 1013764481 h 628"/>
              <a:gd name="T12" fmla="*/ 1355563911 w 494"/>
              <a:gd name="T13" fmla="*/ 445869482 h 628"/>
              <a:gd name="T14" fmla="*/ 0 w 494"/>
              <a:gd name="T15" fmla="*/ 0 h 628"/>
              <a:gd name="T16" fmla="*/ 0 w 494"/>
              <a:gd name="T17" fmla="*/ 0 h 6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4" h="628">
                <a:moveTo>
                  <a:pt x="0" y="0"/>
                </a:moveTo>
                <a:lnTo>
                  <a:pt x="0" y="252"/>
                </a:lnTo>
                <a:lnTo>
                  <a:pt x="64" y="312"/>
                </a:lnTo>
                <a:lnTo>
                  <a:pt x="0" y="375"/>
                </a:lnTo>
                <a:lnTo>
                  <a:pt x="0" y="627"/>
                </a:lnTo>
                <a:lnTo>
                  <a:pt x="493" y="432"/>
                </a:lnTo>
                <a:lnTo>
                  <a:pt x="493" y="19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6" name="Freeform 77"/>
          <p:cNvSpPr>
            <a:spLocks/>
          </p:cNvSpPr>
          <p:nvPr/>
        </p:nvSpPr>
        <p:spPr bwMode="auto">
          <a:xfrm>
            <a:off x="6245225" y="3597275"/>
            <a:ext cx="788988" cy="962025"/>
          </a:xfrm>
          <a:custGeom>
            <a:avLst/>
            <a:gdLst>
              <a:gd name="T0" fmla="*/ 0 w 476"/>
              <a:gd name="T1" fmla="*/ 0 h 628"/>
              <a:gd name="T2" fmla="*/ 0 w 476"/>
              <a:gd name="T3" fmla="*/ 591363508 h 628"/>
              <a:gd name="T4" fmla="*/ 170340189 w 476"/>
              <a:gd name="T5" fmla="*/ 732163832 h 628"/>
              <a:gd name="T6" fmla="*/ 0 w 476"/>
              <a:gd name="T7" fmla="*/ 880004709 h 628"/>
              <a:gd name="T8" fmla="*/ 0 w 476"/>
              <a:gd name="T9" fmla="*/ 1471366685 h 628"/>
              <a:gd name="T10" fmla="*/ 1305029248 w 476"/>
              <a:gd name="T11" fmla="*/ 1013764481 h 628"/>
              <a:gd name="T12" fmla="*/ 1305029248 w 476"/>
              <a:gd name="T13" fmla="*/ 445869482 h 628"/>
              <a:gd name="T14" fmla="*/ 0 w 476"/>
              <a:gd name="T15" fmla="*/ 0 h 628"/>
              <a:gd name="T16" fmla="*/ 0 w 476"/>
              <a:gd name="T17" fmla="*/ 0 h 6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76" h="628">
                <a:moveTo>
                  <a:pt x="0" y="0"/>
                </a:moveTo>
                <a:lnTo>
                  <a:pt x="0" y="252"/>
                </a:lnTo>
                <a:lnTo>
                  <a:pt x="62" y="312"/>
                </a:lnTo>
                <a:lnTo>
                  <a:pt x="0" y="375"/>
                </a:lnTo>
                <a:lnTo>
                  <a:pt x="0" y="627"/>
                </a:lnTo>
                <a:lnTo>
                  <a:pt x="475" y="432"/>
                </a:lnTo>
                <a:lnTo>
                  <a:pt x="475" y="19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7" name="Freeform 78"/>
          <p:cNvSpPr>
            <a:spLocks/>
          </p:cNvSpPr>
          <p:nvPr/>
        </p:nvSpPr>
        <p:spPr bwMode="auto">
          <a:xfrm>
            <a:off x="6275388" y="2379663"/>
            <a:ext cx="788987" cy="960437"/>
          </a:xfrm>
          <a:custGeom>
            <a:avLst/>
            <a:gdLst>
              <a:gd name="T0" fmla="*/ 0 w 476"/>
              <a:gd name="T1" fmla="*/ 0 h 628"/>
              <a:gd name="T2" fmla="*/ 5494731 w 476"/>
              <a:gd name="T3" fmla="*/ 589411622 h 628"/>
              <a:gd name="T4" fmla="*/ 175834704 w 476"/>
              <a:gd name="T5" fmla="*/ 729748597 h 628"/>
              <a:gd name="T6" fmla="*/ 5494731 w 476"/>
              <a:gd name="T7" fmla="*/ 870084042 h 628"/>
              <a:gd name="T8" fmla="*/ 5494731 w 476"/>
              <a:gd name="T9" fmla="*/ 1466513890 h 628"/>
              <a:gd name="T10" fmla="*/ 1305025936 w 476"/>
              <a:gd name="T11" fmla="*/ 1010421017 h 628"/>
              <a:gd name="T12" fmla="*/ 1305025936 w 476"/>
              <a:gd name="T13" fmla="*/ 444397870 h 628"/>
              <a:gd name="T14" fmla="*/ 5494731 w 476"/>
              <a:gd name="T15" fmla="*/ 0 h 628"/>
              <a:gd name="T16" fmla="*/ 5494731 w 476"/>
              <a:gd name="T17" fmla="*/ 0 h 628"/>
              <a:gd name="T18" fmla="*/ 0 w 476"/>
              <a:gd name="T19" fmla="*/ 0 h 6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76" h="628">
                <a:moveTo>
                  <a:pt x="0" y="0"/>
                </a:moveTo>
                <a:lnTo>
                  <a:pt x="2" y="252"/>
                </a:lnTo>
                <a:lnTo>
                  <a:pt x="64" y="312"/>
                </a:lnTo>
                <a:lnTo>
                  <a:pt x="2" y="372"/>
                </a:lnTo>
                <a:lnTo>
                  <a:pt x="2" y="627"/>
                </a:lnTo>
                <a:lnTo>
                  <a:pt x="475" y="432"/>
                </a:lnTo>
                <a:lnTo>
                  <a:pt x="475" y="19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8" name="Freeform 79"/>
          <p:cNvSpPr>
            <a:spLocks/>
          </p:cNvSpPr>
          <p:nvPr/>
        </p:nvSpPr>
        <p:spPr bwMode="auto">
          <a:xfrm>
            <a:off x="6275388" y="2379663"/>
            <a:ext cx="788987" cy="960437"/>
          </a:xfrm>
          <a:custGeom>
            <a:avLst/>
            <a:gdLst>
              <a:gd name="T0" fmla="*/ 0 w 476"/>
              <a:gd name="T1" fmla="*/ 0 h 628"/>
              <a:gd name="T2" fmla="*/ 5494731 w 476"/>
              <a:gd name="T3" fmla="*/ 589411622 h 628"/>
              <a:gd name="T4" fmla="*/ 175834704 w 476"/>
              <a:gd name="T5" fmla="*/ 729748597 h 628"/>
              <a:gd name="T6" fmla="*/ 5494731 w 476"/>
              <a:gd name="T7" fmla="*/ 870084042 h 628"/>
              <a:gd name="T8" fmla="*/ 5494731 w 476"/>
              <a:gd name="T9" fmla="*/ 1466513890 h 628"/>
              <a:gd name="T10" fmla="*/ 1305025936 w 476"/>
              <a:gd name="T11" fmla="*/ 1010421017 h 628"/>
              <a:gd name="T12" fmla="*/ 1305025936 w 476"/>
              <a:gd name="T13" fmla="*/ 444397870 h 628"/>
              <a:gd name="T14" fmla="*/ 5494731 w 476"/>
              <a:gd name="T15" fmla="*/ 0 h 628"/>
              <a:gd name="T16" fmla="*/ 5494731 w 476"/>
              <a:gd name="T17" fmla="*/ 0 h 6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76" h="628">
                <a:moveTo>
                  <a:pt x="0" y="0"/>
                </a:moveTo>
                <a:lnTo>
                  <a:pt x="2" y="252"/>
                </a:lnTo>
                <a:lnTo>
                  <a:pt x="64" y="312"/>
                </a:lnTo>
                <a:lnTo>
                  <a:pt x="2" y="372"/>
                </a:lnTo>
                <a:lnTo>
                  <a:pt x="2" y="627"/>
                </a:lnTo>
                <a:lnTo>
                  <a:pt x="475" y="432"/>
                </a:lnTo>
                <a:lnTo>
                  <a:pt x="475" y="190"/>
                </a:lnTo>
                <a:lnTo>
                  <a:pt x="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9" name="Rectangle 80"/>
          <p:cNvSpPr>
            <a:spLocks noChangeArrowheads="1"/>
          </p:cNvSpPr>
          <p:nvPr/>
        </p:nvSpPr>
        <p:spPr bwMode="auto">
          <a:xfrm>
            <a:off x="6624638" y="3813175"/>
            <a:ext cx="444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Zero</a:t>
            </a:r>
          </a:p>
        </p:txBody>
      </p:sp>
      <p:sp>
        <p:nvSpPr>
          <p:cNvPr id="22610" name="Rectangle 81"/>
          <p:cNvSpPr>
            <a:spLocks noChangeArrowheads="1"/>
          </p:cNvSpPr>
          <p:nvPr/>
        </p:nvSpPr>
        <p:spPr bwMode="auto">
          <a:xfrm>
            <a:off x="8535988" y="4227513"/>
            <a:ext cx="2921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22611" name="Rectangle 82"/>
          <p:cNvSpPr>
            <a:spLocks noChangeArrowheads="1"/>
          </p:cNvSpPr>
          <p:nvPr/>
        </p:nvSpPr>
        <p:spPr bwMode="auto">
          <a:xfrm>
            <a:off x="8632825" y="422751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2612" name="Rectangle 83"/>
          <p:cNvSpPr>
            <a:spLocks noChangeArrowheads="1"/>
          </p:cNvSpPr>
          <p:nvPr/>
        </p:nvSpPr>
        <p:spPr bwMode="auto">
          <a:xfrm>
            <a:off x="8553450" y="43227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22613" name="Rectangle 84"/>
          <p:cNvSpPr>
            <a:spLocks noChangeArrowheads="1"/>
          </p:cNvSpPr>
          <p:nvPr/>
        </p:nvSpPr>
        <p:spPr bwMode="auto">
          <a:xfrm>
            <a:off x="8553450" y="4418013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2614" name="Freeform 85"/>
          <p:cNvSpPr>
            <a:spLocks/>
          </p:cNvSpPr>
          <p:nvPr/>
        </p:nvSpPr>
        <p:spPr bwMode="auto">
          <a:xfrm>
            <a:off x="7529513" y="2224088"/>
            <a:ext cx="176212" cy="708025"/>
          </a:xfrm>
          <a:custGeom>
            <a:avLst/>
            <a:gdLst>
              <a:gd name="T0" fmla="*/ 0 w 106"/>
              <a:gd name="T1" fmla="*/ 133293735 h 463"/>
              <a:gd name="T2" fmla="*/ 0 w 106"/>
              <a:gd name="T3" fmla="*/ 109909030 h 463"/>
              <a:gd name="T4" fmla="*/ 2762871 w 106"/>
              <a:gd name="T5" fmla="*/ 93538819 h 463"/>
              <a:gd name="T6" fmla="*/ 11054809 w 106"/>
              <a:gd name="T7" fmla="*/ 74831973 h 463"/>
              <a:gd name="T8" fmla="*/ 24870828 w 106"/>
              <a:gd name="T9" fmla="*/ 58461762 h 463"/>
              <a:gd name="T10" fmla="*/ 41453042 w 106"/>
              <a:gd name="T11" fmla="*/ 39754916 h 463"/>
              <a:gd name="T12" fmla="*/ 55270722 w 106"/>
              <a:gd name="T13" fmla="*/ 28062563 h 463"/>
              <a:gd name="T14" fmla="*/ 74614145 w 106"/>
              <a:gd name="T15" fmla="*/ 16368682 h 463"/>
              <a:gd name="T16" fmla="*/ 99486635 w 106"/>
              <a:gd name="T17" fmla="*/ 4676329 h 463"/>
              <a:gd name="T18" fmla="*/ 118830058 w 106"/>
              <a:gd name="T19" fmla="*/ 0 h 463"/>
              <a:gd name="T20" fmla="*/ 143702548 w 106"/>
              <a:gd name="T21" fmla="*/ 0 h 463"/>
              <a:gd name="T22" fmla="*/ 168573376 w 106"/>
              <a:gd name="T23" fmla="*/ 0 h 463"/>
              <a:gd name="T24" fmla="*/ 190681333 w 106"/>
              <a:gd name="T25" fmla="*/ 4676329 h 463"/>
              <a:gd name="T26" fmla="*/ 215552160 w 106"/>
              <a:gd name="T27" fmla="*/ 16368682 h 463"/>
              <a:gd name="T28" fmla="*/ 232134374 w 106"/>
              <a:gd name="T29" fmla="*/ 28062563 h 463"/>
              <a:gd name="T30" fmla="*/ 245952055 w 106"/>
              <a:gd name="T31" fmla="*/ 39754916 h 463"/>
              <a:gd name="T32" fmla="*/ 262532607 w 106"/>
              <a:gd name="T33" fmla="*/ 58461762 h 463"/>
              <a:gd name="T34" fmla="*/ 270822883 w 106"/>
              <a:gd name="T35" fmla="*/ 74831973 h 463"/>
              <a:gd name="T36" fmla="*/ 284640563 w 106"/>
              <a:gd name="T37" fmla="*/ 93538819 h 463"/>
              <a:gd name="T38" fmla="*/ 290167968 w 106"/>
              <a:gd name="T39" fmla="*/ 109909030 h 463"/>
              <a:gd name="T40" fmla="*/ 290167968 w 106"/>
              <a:gd name="T41" fmla="*/ 133293735 h 463"/>
              <a:gd name="T42" fmla="*/ 290167968 w 106"/>
              <a:gd name="T43" fmla="*/ 944750024 h 463"/>
              <a:gd name="T44" fmla="*/ 290167968 w 106"/>
              <a:gd name="T45" fmla="*/ 963456870 h 463"/>
              <a:gd name="T46" fmla="*/ 284640563 w 106"/>
              <a:gd name="T47" fmla="*/ 986841575 h 463"/>
              <a:gd name="T48" fmla="*/ 270822883 w 106"/>
              <a:gd name="T49" fmla="*/ 1003211786 h 463"/>
              <a:gd name="T50" fmla="*/ 262532607 w 106"/>
              <a:gd name="T51" fmla="*/ 1021918632 h 463"/>
              <a:gd name="T52" fmla="*/ 245952055 w 106"/>
              <a:gd name="T53" fmla="*/ 1038288843 h 463"/>
              <a:gd name="T54" fmla="*/ 232134374 w 106"/>
              <a:gd name="T55" fmla="*/ 1049981195 h 463"/>
              <a:gd name="T56" fmla="*/ 215552160 w 106"/>
              <a:gd name="T57" fmla="*/ 1061673548 h 463"/>
              <a:gd name="T58" fmla="*/ 190681333 w 106"/>
              <a:gd name="T59" fmla="*/ 1068689571 h 463"/>
              <a:gd name="T60" fmla="*/ 168573376 w 106"/>
              <a:gd name="T61" fmla="*/ 1073365900 h 463"/>
              <a:gd name="T62" fmla="*/ 143702548 w 106"/>
              <a:gd name="T63" fmla="*/ 1080381923 h 463"/>
              <a:gd name="T64" fmla="*/ 118830058 w 106"/>
              <a:gd name="T65" fmla="*/ 1073365900 h 463"/>
              <a:gd name="T66" fmla="*/ 99486635 w 106"/>
              <a:gd name="T67" fmla="*/ 1068689571 h 463"/>
              <a:gd name="T68" fmla="*/ 74614145 w 106"/>
              <a:gd name="T69" fmla="*/ 1061673548 h 463"/>
              <a:gd name="T70" fmla="*/ 55270722 w 106"/>
              <a:gd name="T71" fmla="*/ 1049981195 h 463"/>
              <a:gd name="T72" fmla="*/ 41453042 w 106"/>
              <a:gd name="T73" fmla="*/ 1038288843 h 463"/>
              <a:gd name="T74" fmla="*/ 24870828 w 106"/>
              <a:gd name="T75" fmla="*/ 1021918632 h 463"/>
              <a:gd name="T76" fmla="*/ 11054809 w 106"/>
              <a:gd name="T77" fmla="*/ 1003211786 h 463"/>
              <a:gd name="T78" fmla="*/ 2762871 w 106"/>
              <a:gd name="T79" fmla="*/ 986841575 h 463"/>
              <a:gd name="T80" fmla="*/ 0 w 106"/>
              <a:gd name="T81" fmla="*/ 963456870 h 463"/>
              <a:gd name="T82" fmla="*/ 0 w 106"/>
              <a:gd name="T83" fmla="*/ 944750024 h 463"/>
              <a:gd name="T84" fmla="*/ 0 w 106"/>
              <a:gd name="T85" fmla="*/ 133293735 h 463"/>
              <a:gd name="T86" fmla="*/ 0 w 106"/>
              <a:gd name="T87" fmla="*/ 133293735 h 46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06" h="463">
                <a:moveTo>
                  <a:pt x="0" y="57"/>
                </a:moveTo>
                <a:lnTo>
                  <a:pt x="0" y="47"/>
                </a:lnTo>
                <a:lnTo>
                  <a:pt x="1" y="40"/>
                </a:lnTo>
                <a:lnTo>
                  <a:pt x="4" y="32"/>
                </a:lnTo>
                <a:lnTo>
                  <a:pt x="9" y="25"/>
                </a:lnTo>
                <a:lnTo>
                  <a:pt x="15" y="17"/>
                </a:lnTo>
                <a:lnTo>
                  <a:pt x="20" y="12"/>
                </a:lnTo>
                <a:lnTo>
                  <a:pt x="27" y="7"/>
                </a:lnTo>
                <a:lnTo>
                  <a:pt x="36" y="2"/>
                </a:lnTo>
                <a:lnTo>
                  <a:pt x="43" y="0"/>
                </a:lnTo>
                <a:lnTo>
                  <a:pt x="52" y="0"/>
                </a:lnTo>
                <a:lnTo>
                  <a:pt x="61" y="0"/>
                </a:lnTo>
                <a:lnTo>
                  <a:pt x="69" y="2"/>
                </a:lnTo>
                <a:lnTo>
                  <a:pt x="78" y="7"/>
                </a:lnTo>
                <a:lnTo>
                  <a:pt x="84" y="12"/>
                </a:lnTo>
                <a:lnTo>
                  <a:pt x="89" y="17"/>
                </a:lnTo>
                <a:lnTo>
                  <a:pt x="95" y="25"/>
                </a:lnTo>
                <a:lnTo>
                  <a:pt x="98" y="32"/>
                </a:lnTo>
                <a:lnTo>
                  <a:pt x="103" y="40"/>
                </a:lnTo>
                <a:lnTo>
                  <a:pt x="105" y="47"/>
                </a:lnTo>
                <a:lnTo>
                  <a:pt x="105" y="57"/>
                </a:lnTo>
                <a:lnTo>
                  <a:pt x="105" y="404"/>
                </a:lnTo>
                <a:lnTo>
                  <a:pt x="105" y="412"/>
                </a:lnTo>
                <a:lnTo>
                  <a:pt x="103" y="422"/>
                </a:lnTo>
                <a:lnTo>
                  <a:pt x="98" y="429"/>
                </a:lnTo>
                <a:lnTo>
                  <a:pt x="95" y="437"/>
                </a:lnTo>
                <a:lnTo>
                  <a:pt x="89" y="444"/>
                </a:lnTo>
                <a:lnTo>
                  <a:pt x="84" y="449"/>
                </a:lnTo>
                <a:lnTo>
                  <a:pt x="78" y="454"/>
                </a:lnTo>
                <a:lnTo>
                  <a:pt x="69" y="457"/>
                </a:lnTo>
                <a:lnTo>
                  <a:pt x="61" y="459"/>
                </a:lnTo>
                <a:lnTo>
                  <a:pt x="52" y="462"/>
                </a:lnTo>
                <a:lnTo>
                  <a:pt x="43" y="459"/>
                </a:lnTo>
                <a:lnTo>
                  <a:pt x="36" y="457"/>
                </a:lnTo>
                <a:lnTo>
                  <a:pt x="27" y="454"/>
                </a:lnTo>
                <a:lnTo>
                  <a:pt x="20" y="449"/>
                </a:lnTo>
                <a:lnTo>
                  <a:pt x="15" y="444"/>
                </a:lnTo>
                <a:lnTo>
                  <a:pt x="9" y="437"/>
                </a:lnTo>
                <a:lnTo>
                  <a:pt x="4" y="429"/>
                </a:lnTo>
                <a:lnTo>
                  <a:pt x="1" y="422"/>
                </a:lnTo>
                <a:lnTo>
                  <a:pt x="0" y="412"/>
                </a:lnTo>
                <a:lnTo>
                  <a:pt x="0" y="404"/>
                </a:lnTo>
                <a:lnTo>
                  <a:pt x="0" y="5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5" name="Freeform 86"/>
          <p:cNvSpPr>
            <a:spLocks/>
          </p:cNvSpPr>
          <p:nvPr/>
        </p:nvSpPr>
        <p:spPr bwMode="auto">
          <a:xfrm>
            <a:off x="7529513" y="2224088"/>
            <a:ext cx="220662" cy="708025"/>
          </a:xfrm>
          <a:custGeom>
            <a:avLst/>
            <a:gdLst>
              <a:gd name="T0" fmla="*/ 0 w 133"/>
              <a:gd name="T1" fmla="*/ 133293735 h 463"/>
              <a:gd name="T2" fmla="*/ 0 w 133"/>
              <a:gd name="T3" fmla="*/ 109909030 h 463"/>
              <a:gd name="T4" fmla="*/ 5504936 w 133"/>
              <a:gd name="T5" fmla="*/ 93538819 h 463"/>
              <a:gd name="T6" fmla="*/ 13764000 w 133"/>
              <a:gd name="T7" fmla="*/ 74831973 h 463"/>
              <a:gd name="T8" fmla="*/ 30278808 w 133"/>
              <a:gd name="T9" fmla="*/ 58461762 h 463"/>
              <a:gd name="T10" fmla="*/ 52300212 w 133"/>
              <a:gd name="T11" fmla="*/ 39754916 h 463"/>
              <a:gd name="T12" fmla="*/ 68816680 w 133"/>
              <a:gd name="T13" fmla="*/ 28062563 h 463"/>
              <a:gd name="T14" fmla="*/ 93590552 w 133"/>
              <a:gd name="T15" fmla="*/ 16368682 h 463"/>
              <a:gd name="T16" fmla="*/ 126621828 w 133"/>
              <a:gd name="T17" fmla="*/ 4676329 h 463"/>
              <a:gd name="T18" fmla="*/ 148643232 w 133"/>
              <a:gd name="T19" fmla="*/ 0 h 463"/>
              <a:gd name="T20" fmla="*/ 181674509 w 133"/>
              <a:gd name="T21" fmla="*/ 0 h 463"/>
              <a:gd name="T22" fmla="*/ 211954976 w 133"/>
              <a:gd name="T23" fmla="*/ 0 h 463"/>
              <a:gd name="T24" fmla="*/ 236728848 w 133"/>
              <a:gd name="T25" fmla="*/ 4676329 h 463"/>
              <a:gd name="T26" fmla="*/ 269760125 w 133"/>
              <a:gd name="T27" fmla="*/ 16368682 h 463"/>
              <a:gd name="T28" fmla="*/ 291781529 w 133"/>
              <a:gd name="T29" fmla="*/ 28062563 h 463"/>
              <a:gd name="T30" fmla="*/ 308297996 w 133"/>
              <a:gd name="T31" fmla="*/ 39754916 h 463"/>
              <a:gd name="T32" fmla="*/ 330319400 w 133"/>
              <a:gd name="T33" fmla="*/ 58461762 h 463"/>
              <a:gd name="T34" fmla="*/ 338576805 w 133"/>
              <a:gd name="T35" fmla="*/ 74831973 h 463"/>
              <a:gd name="T36" fmla="*/ 355093272 w 133"/>
              <a:gd name="T37" fmla="*/ 93538819 h 463"/>
              <a:gd name="T38" fmla="*/ 363350677 w 133"/>
              <a:gd name="T39" fmla="*/ 109909030 h 463"/>
              <a:gd name="T40" fmla="*/ 363350677 w 133"/>
              <a:gd name="T41" fmla="*/ 133293735 h 463"/>
              <a:gd name="T42" fmla="*/ 363350677 w 133"/>
              <a:gd name="T43" fmla="*/ 944750024 h 463"/>
              <a:gd name="T44" fmla="*/ 363350677 w 133"/>
              <a:gd name="T45" fmla="*/ 963456870 h 463"/>
              <a:gd name="T46" fmla="*/ 355093272 w 133"/>
              <a:gd name="T47" fmla="*/ 986841575 h 463"/>
              <a:gd name="T48" fmla="*/ 338576805 w 133"/>
              <a:gd name="T49" fmla="*/ 1003211786 h 463"/>
              <a:gd name="T50" fmla="*/ 330319400 w 133"/>
              <a:gd name="T51" fmla="*/ 1021918632 h 463"/>
              <a:gd name="T52" fmla="*/ 308297996 w 133"/>
              <a:gd name="T53" fmla="*/ 1038288843 h 463"/>
              <a:gd name="T54" fmla="*/ 291781529 w 133"/>
              <a:gd name="T55" fmla="*/ 1049981195 h 463"/>
              <a:gd name="T56" fmla="*/ 269760125 w 133"/>
              <a:gd name="T57" fmla="*/ 1061673548 h 463"/>
              <a:gd name="T58" fmla="*/ 236728848 w 133"/>
              <a:gd name="T59" fmla="*/ 1068689571 h 463"/>
              <a:gd name="T60" fmla="*/ 211954976 w 133"/>
              <a:gd name="T61" fmla="*/ 1073365900 h 463"/>
              <a:gd name="T62" fmla="*/ 181674509 w 133"/>
              <a:gd name="T63" fmla="*/ 1080381923 h 463"/>
              <a:gd name="T64" fmla="*/ 148643232 w 133"/>
              <a:gd name="T65" fmla="*/ 1073365900 h 463"/>
              <a:gd name="T66" fmla="*/ 126621828 w 133"/>
              <a:gd name="T67" fmla="*/ 1068689571 h 463"/>
              <a:gd name="T68" fmla="*/ 93590552 w 133"/>
              <a:gd name="T69" fmla="*/ 1061673548 h 463"/>
              <a:gd name="T70" fmla="*/ 68816680 w 133"/>
              <a:gd name="T71" fmla="*/ 1049981195 h 463"/>
              <a:gd name="T72" fmla="*/ 52300212 w 133"/>
              <a:gd name="T73" fmla="*/ 1038288843 h 463"/>
              <a:gd name="T74" fmla="*/ 30278808 w 133"/>
              <a:gd name="T75" fmla="*/ 1021918632 h 463"/>
              <a:gd name="T76" fmla="*/ 13764000 w 133"/>
              <a:gd name="T77" fmla="*/ 1003211786 h 463"/>
              <a:gd name="T78" fmla="*/ 5504936 w 133"/>
              <a:gd name="T79" fmla="*/ 986841575 h 463"/>
              <a:gd name="T80" fmla="*/ 0 w 133"/>
              <a:gd name="T81" fmla="*/ 963456870 h 463"/>
              <a:gd name="T82" fmla="*/ 0 w 133"/>
              <a:gd name="T83" fmla="*/ 944750024 h 463"/>
              <a:gd name="T84" fmla="*/ 0 w 133"/>
              <a:gd name="T85" fmla="*/ 133293735 h 463"/>
              <a:gd name="T86" fmla="*/ 0 w 133"/>
              <a:gd name="T87" fmla="*/ 133293735 h 46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3" h="463">
                <a:moveTo>
                  <a:pt x="0" y="57"/>
                </a:moveTo>
                <a:lnTo>
                  <a:pt x="0" y="47"/>
                </a:lnTo>
                <a:lnTo>
                  <a:pt x="2" y="40"/>
                </a:lnTo>
                <a:lnTo>
                  <a:pt x="5" y="32"/>
                </a:lnTo>
                <a:lnTo>
                  <a:pt x="11" y="25"/>
                </a:lnTo>
                <a:lnTo>
                  <a:pt x="19" y="17"/>
                </a:lnTo>
                <a:lnTo>
                  <a:pt x="25" y="12"/>
                </a:lnTo>
                <a:lnTo>
                  <a:pt x="34" y="7"/>
                </a:lnTo>
                <a:lnTo>
                  <a:pt x="46" y="2"/>
                </a:lnTo>
                <a:lnTo>
                  <a:pt x="54" y="0"/>
                </a:lnTo>
                <a:lnTo>
                  <a:pt x="66" y="0"/>
                </a:lnTo>
                <a:lnTo>
                  <a:pt x="77" y="0"/>
                </a:lnTo>
                <a:lnTo>
                  <a:pt x="86" y="2"/>
                </a:lnTo>
                <a:lnTo>
                  <a:pt x="98" y="7"/>
                </a:lnTo>
                <a:lnTo>
                  <a:pt x="106" y="12"/>
                </a:lnTo>
                <a:lnTo>
                  <a:pt x="112" y="17"/>
                </a:lnTo>
                <a:lnTo>
                  <a:pt x="120" y="25"/>
                </a:lnTo>
                <a:lnTo>
                  <a:pt x="123" y="32"/>
                </a:lnTo>
                <a:lnTo>
                  <a:pt x="129" y="40"/>
                </a:lnTo>
                <a:lnTo>
                  <a:pt x="132" y="47"/>
                </a:lnTo>
                <a:lnTo>
                  <a:pt x="132" y="57"/>
                </a:lnTo>
                <a:lnTo>
                  <a:pt x="132" y="404"/>
                </a:lnTo>
                <a:lnTo>
                  <a:pt x="132" y="412"/>
                </a:lnTo>
                <a:lnTo>
                  <a:pt x="129" y="422"/>
                </a:lnTo>
                <a:lnTo>
                  <a:pt x="123" y="429"/>
                </a:lnTo>
                <a:lnTo>
                  <a:pt x="120" y="437"/>
                </a:lnTo>
                <a:lnTo>
                  <a:pt x="112" y="444"/>
                </a:lnTo>
                <a:lnTo>
                  <a:pt x="106" y="449"/>
                </a:lnTo>
                <a:lnTo>
                  <a:pt x="98" y="454"/>
                </a:lnTo>
                <a:lnTo>
                  <a:pt x="86" y="457"/>
                </a:lnTo>
                <a:lnTo>
                  <a:pt x="77" y="459"/>
                </a:lnTo>
                <a:lnTo>
                  <a:pt x="66" y="462"/>
                </a:lnTo>
                <a:lnTo>
                  <a:pt x="54" y="459"/>
                </a:lnTo>
                <a:lnTo>
                  <a:pt x="46" y="457"/>
                </a:lnTo>
                <a:lnTo>
                  <a:pt x="34" y="454"/>
                </a:lnTo>
                <a:lnTo>
                  <a:pt x="25" y="449"/>
                </a:lnTo>
                <a:lnTo>
                  <a:pt x="19" y="444"/>
                </a:lnTo>
                <a:lnTo>
                  <a:pt x="11" y="437"/>
                </a:lnTo>
                <a:lnTo>
                  <a:pt x="5" y="429"/>
                </a:lnTo>
                <a:lnTo>
                  <a:pt x="2" y="422"/>
                </a:lnTo>
                <a:lnTo>
                  <a:pt x="0" y="412"/>
                </a:lnTo>
                <a:lnTo>
                  <a:pt x="0" y="404"/>
                </a:lnTo>
                <a:lnTo>
                  <a:pt x="0" y="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6" name="Rectangle 87"/>
          <p:cNvSpPr>
            <a:spLocks noChangeArrowheads="1"/>
          </p:cNvSpPr>
          <p:nvPr/>
        </p:nvSpPr>
        <p:spPr bwMode="auto">
          <a:xfrm>
            <a:off x="7466013" y="2373313"/>
            <a:ext cx="290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22617" name="Rectangle 88"/>
          <p:cNvSpPr>
            <a:spLocks noChangeArrowheads="1"/>
          </p:cNvSpPr>
          <p:nvPr/>
        </p:nvSpPr>
        <p:spPr bwMode="auto">
          <a:xfrm>
            <a:off x="7569200" y="237331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2618" name="Rectangle 89"/>
          <p:cNvSpPr>
            <a:spLocks noChangeArrowheads="1"/>
          </p:cNvSpPr>
          <p:nvPr/>
        </p:nvSpPr>
        <p:spPr bwMode="auto">
          <a:xfrm>
            <a:off x="7489825" y="246538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22619" name="Rectangle 90"/>
          <p:cNvSpPr>
            <a:spLocks noChangeArrowheads="1"/>
          </p:cNvSpPr>
          <p:nvPr/>
        </p:nvSpPr>
        <p:spPr bwMode="auto">
          <a:xfrm>
            <a:off x="7489825" y="2592388"/>
            <a:ext cx="2492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2620" name="Freeform 91"/>
          <p:cNvSpPr>
            <a:spLocks/>
          </p:cNvSpPr>
          <p:nvPr/>
        </p:nvSpPr>
        <p:spPr bwMode="auto">
          <a:xfrm>
            <a:off x="5843588" y="4006850"/>
            <a:ext cx="177800" cy="704850"/>
          </a:xfrm>
          <a:custGeom>
            <a:avLst/>
            <a:gdLst>
              <a:gd name="T0" fmla="*/ 0 w 107"/>
              <a:gd name="T1" fmla="*/ 128574731 h 461"/>
              <a:gd name="T2" fmla="*/ 5521770 w 107"/>
              <a:gd name="T3" fmla="*/ 112210285 h 461"/>
              <a:gd name="T4" fmla="*/ 5521770 w 107"/>
              <a:gd name="T5" fmla="*/ 88832505 h 461"/>
              <a:gd name="T6" fmla="*/ 19328688 w 107"/>
              <a:gd name="T7" fmla="*/ 70131811 h 461"/>
              <a:gd name="T8" fmla="*/ 30373890 w 107"/>
              <a:gd name="T9" fmla="*/ 53767365 h 461"/>
              <a:gd name="T10" fmla="*/ 44179146 w 107"/>
              <a:gd name="T11" fmla="*/ 35065141 h 461"/>
              <a:gd name="T12" fmla="*/ 63507834 w 107"/>
              <a:gd name="T13" fmla="*/ 23377780 h 461"/>
              <a:gd name="T14" fmla="*/ 82834860 w 107"/>
              <a:gd name="T15" fmla="*/ 11688890 h 461"/>
              <a:gd name="T16" fmla="*/ 99403493 w 107"/>
              <a:gd name="T17" fmla="*/ 7013334 h 461"/>
              <a:gd name="T18" fmla="*/ 127014006 w 107"/>
              <a:gd name="T19" fmla="*/ 0 h 461"/>
              <a:gd name="T20" fmla="*/ 143580978 w 107"/>
              <a:gd name="T21" fmla="*/ 0 h 461"/>
              <a:gd name="T22" fmla="*/ 168433097 w 107"/>
              <a:gd name="T23" fmla="*/ 0 h 461"/>
              <a:gd name="T24" fmla="*/ 193283555 w 107"/>
              <a:gd name="T25" fmla="*/ 7013334 h 461"/>
              <a:gd name="T26" fmla="*/ 215372297 w 107"/>
              <a:gd name="T27" fmla="*/ 11688890 h 461"/>
              <a:gd name="T28" fmla="*/ 231939269 w 107"/>
              <a:gd name="T29" fmla="*/ 23377780 h 461"/>
              <a:gd name="T30" fmla="*/ 254029673 w 107"/>
              <a:gd name="T31" fmla="*/ 35065141 h 461"/>
              <a:gd name="T32" fmla="*/ 265073213 w 107"/>
              <a:gd name="T33" fmla="*/ 53767365 h 461"/>
              <a:gd name="T34" fmla="*/ 278880131 w 107"/>
              <a:gd name="T35" fmla="*/ 70131811 h 461"/>
              <a:gd name="T36" fmla="*/ 284401901 w 107"/>
              <a:gd name="T37" fmla="*/ 88832505 h 461"/>
              <a:gd name="T38" fmla="*/ 292685387 w 107"/>
              <a:gd name="T39" fmla="*/ 112210285 h 461"/>
              <a:gd name="T40" fmla="*/ 292685387 w 107"/>
              <a:gd name="T41" fmla="*/ 135588065 h 461"/>
              <a:gd name="T42" fmla="*/ 292685387 w 107"/>
              <a:gd name="T43" fmla="*/ 939760757 h 461"/>
              <a:gd name="T44" fmla="*/ 292685387 w 107"/>
              <a:gd name="T45" fmla="*/ 963138537 h 461"/>
              <a:gd name="T46" fmla="*/ 284401901 w 107"/>
              <a:gd name="T47" fmla="*/ 986516316 h 461"/>
              <a:gd name="T48" fmla="*/ 278880131 w 107"/>
              <a:gd name="T49" fmla="*/ 1005217011 h 461"/>
              <a:gd name="T50" fmla="*/ 265073213 w 107"/>
              <a:gd name="T51" fmla="*/ 1021581457 h 461"/>
              <a:gd name="T52" fmla="*/ 254029673 w 107"/>
              <a:gd name="T53" fmla="*/ 1040283681 h 461"/>
              <a:gd name="T54" fmla="*/ 231939269 w 107"/>
              <a:gd name="T55" fmla="*/ 1051971042 h 461"/>
              <a:gd name="T56" fmla="*/ 215372297 w 107"/>
              <a:gd name="T57" fmla="*/ 1063659932 h 461"/>
              <a:gd name="T58" fmla="*/ 193283555 w 107"/>
              <a:gd name="T59" fmla="*/ 1068335488 h 461"/>
              <a:gd name="T60" fmla="*/ 168433097 w 107"/>
              <a:gd name="T61" fmla="*/ 1075348822 h 461"/>
              <a:gd name="T62" fmla="*/ 143580978 w 107"/>
              <a:gd name="T63" fmla="*/ 1075348822 h 461"/>
              <a:gd name="T64" fmla="*/ 127014006 w 107"/>
              <a:gd name="T65" fmla="*/ 1075348822 h 461"/>
              <a:gd name="T66" fmla="*/ 99403493 w 107"/>
              <a:gd name="T67" fmla="*/ 1068335488 h 461"/>
              <a:gd name="T68" fmla="*/ 82834860 w 107"/>
              <a:gd name="T69" fmla="*/ 1063659932 h 461"/>
              <a:gd name="T70" fmla="*/ 63507834 w 107"/>
              <a:gd name="T71" fmla="*/ 1051971042 h 461"/>
              <a:gd name="T72" fmla="*/ 44179146 w 107"/>
              <a:gd name="T73" fmla="*/ 1040283681 h 461"/>
              <a:gd name="T74" fmla="*/ 30373890 w 107"/>
              <a:gd name="T75" fmla="*/ 1021581457 h 461"/>
              <a:gd name="T76" fmla="*/ 19328688 w 107"/>
              <a:gd name="T77" fmla="*/ 1005217011 h 461"/>
              <a:gd name="T78" fmla="*/ 5521770 w 107"/>
              <a:gd name="T79" fmla="*/ 986516316 h 461"/>
              <a:gd name="T80" fmla="*/ 5521770 w 107"/>
              <a:gd name="T81" fmla="*/ 963138537 h 461"/>
              <a:gd name="T82" fmla="*/ 0 w 107"/>
              <a:gd name="T83" fmla="*/ 939760757 h 461"/>
              <a:gd name="T84" fmla="*/ 0 w 107"/>
              <a:gd name="T85" fmla="*/ 135588065 h 461"/>
              <a:gd name="T86" fmla="*/ 0 w 107"/>
              <a:gd name="T87" fmla="*/ 135588065 h 461"/>
              <a:gd name="T88" fmla="*/ 0 w 107"/>
              <a:gd name="T89" fmla="*/ 128574731 h 46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07" h="461">
                <a:moveTo>
                  <a:pt x="0" y="55"/>
                </a:moveTo>
                <a:lnTo>
                  <a:pt x="2" y="48"/>
                </a:lnTo>
                <a:lnTo>
                  <a:pt x="2" y="38"/>
                </a:lnTo>
                <a:lnTo>
                  <a:pt x="7" y="30"/>
                </a:lnTo>
                <a:lnTo>
                  <a:pt x="11" y="23"/>
                </a:lnTo>
                <a:lnTo>
                  <a:pt x="16" y="15"/>
                </a:lnTo>
                <a:lnTo>
                  <a:pt x="23" y="10"/>
                </a:lnTo>
                <a:lnTo>
                  <a:pt x="30" y="5"/>
                </a:lnTo>
                <a:lnTo>
                  <a:pt x="36" y="3"/>
                </a:lnTo>
                <a:lnTo>
                  <a:pt x="46" y="0"/>
                </a:lnTo>
                <a:lnTo>
                  <a:pt x="52" y="0"/>
                </a:lnTo>
                <a:lnTo>
                  <a:pt x="61" y="0"/>
                </a:lnTo>
                <a:lnTo>
                  <a:pt x="70" y="3"/>
                </a:lnTo>
                <a:lnTo>
                  <a:pt x="78" y="5"/>
                </a:lnTo>
                <a:lnTo>
                  <a:pt x="84" y="10"/>
                </a:lnTo>
                <a:lnTo>
                  <a:pt x="92" y="15"/>
                </a:lnTo>
                <a:lnTo>
                  <a:pt x="96" y="23"/>
                </a:lnTo>
                <a:lnTo>
                  <a:pt x="101" y="30"/>
                </a:lnTo>
                <a:lnTo>
                  <a:pt x="103" y="38"/>
                </a:lnTo>
                <a:lnTo>
                  <a:pt x="106" y="48"/>
                </a:lnTo>
                <a:lnTo>
                  <a:pt x="106" y="58"/>
                </a:lnTo>
                <a:lnTo>
                  <a:pt x="106" y="402"/>
                </a:lnTo>
                <a:lnTo>
                  <a:pt x="106" y="412"/>
                </a:lnTo>
                <a:lnTo>
                  <a:pt x="103" y="422"/>
                </a:lnTo>
                <a:lnTo>
                  <a:pt x="101" y="430"/>
                </a:lnTo>
                <a:lnTo>
                  <a:pt x="96" y="437"/>
                </a:lnTo>
                <a:lnTo>
                  <a:pt x="92" y="445"/>
                </a:lnTo>
                <a:lnTo>
                  <a:pt x="84" y="450"/>
                </a:lnTo>
                <a:lnTo>
                  <a:pt x="78" y="455"/>
                </a:lnTo>
                <a:lnTo>
                  <a:pt x="70" y="457"/>
                </a:lnTo>
                <a:lnTo>
                  <a:pt x="61" y="460"/>
                </a:lnTo>
                <a:lnTo>
                  <a:pt x="52" y="460"/>
                </a:lnTo>
                <a:lnTo>
                  <a:pt x="46" y="460"/>
                </a:lnTo>
                <a:lnTo>
                  <a:pt x="36" y="457"/>
                </a:lnTo>
                <a:lnTo>
                  <a:pt x="30" y="455"/>
                </a:lnTo>
                <a:lnTo>
                  <a:pt x="23" y="450"/>
                </a:lnTo>
                <a:lnTo>
                  <a:pt x="16" y="445"/>
                </a:lnTo>
                <a:lnTo>
                  <a:pt x="11" y="437"/>
                </a:lnTo>
                <a:lnTo>
                  <a:pt x="7" y="430"/>
                </a:lnTo>
                <a:lnTo>
                  <a:pt x="2" y="422"/>
                </a:lnTo>
                <a:lnTo>
                  <a:pt x="2" y="412"/>
                </a:lnTo>
                <a:lnTo>
                  <a:pt x="0" y="402"/>
                </a:lnTo>
                <a:lnTo>
                  <a:pt x="0" y="58"/>
                </a:lnTo>
                <a:lnTo>
                  <a:pt x="0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1" name="Freeform 92"/>
          <p:cNvSpPr>
            <a:spLocks/>
          </p:cNvSpPr>
          <p:nvPr/>
        </p:nvSpPr>
        <p:spPr bwMode="auto">
          <a:xfrm>
            <a:off x="5843588" y="4003675"/>
            <a:ext cx="177800" cy="704850"/>
          </a:xfrm>
          <a:custGeom>
            <a:avLst/>
            <a:gdLst>
              <a:gd name="T0" fmla="*/ 0 w 107"/>
              <a:gd name="T1" fmla="*/ 128574731 h 461"/>
              <a:gd name="T2" fmla="*/ 5521770 w 107"/>
              <a:gd name="T3" fmla="*/ 112210285 h 461"/>
              <a:gd name="T4" fmla="*/ 5521770 w 107"/>
              <a:gd name="T5" fmla="*/ 88832505 h 461"/>
              <a:gd name="T6" fmla="*/ 19328688 w 107"/>
              <a:gd name="T7" fmla="*/ 70131811 h 461"/>
              <a:gd name="T8" fmla="*/ 30373890 w 107"/>
              <a:gd name="T9" fmla="*/ 53767365 h 461"/>
              <a:gd name="T10" fmla="*/ 44179146 w 107"/>
              <a:gd name="T11" fmla="*/ 35065141 h 461"/>
              <a:gd name="T12" fmla="*/ 63507834 w 107"/>
              <a:gd name="T13" fmla="*/ 23377780 h 461"/>
              <a:gd name="T14" fmla="*/ 82834860 w 107"/>
              <a:gd name="T15" fmla="*/ 11688890 h 461"/>
              <a:gd name="T16" fmla="*/ 99403493 w 107"/>
              <a:gd name="T17" fmla="*/ 7013334 h 461"/>
              <a:gd name="T18" fmla="*/ 127014006 w 107"/>
              <a:gd name="T19" fmla="*/ 0 h 461"/>
              <a:gd name="T20" fmla="*/ 143580978 w 107"/>
              <a:gd name="T21" fmla="*/ 0 h 461"/>
              <a:gd name="T22" fmla="*/ 168433097 w 107"/>
              <a:gd name="T23" fmla="*/ 0 h 461"/>
              <a:gd name="T24" fmla="*/ 193283555 w 107"/>
              <a:gd name="T25" fmla="*/ 7013334 h 461"/>
              <a:gd name="T26" fmla="*/ 215372297 w 107"/>
              <a:gd name="T27" fmla="*/ 11688890 h 461"/>
              <a:gd name="T28" fmla="*/ 231939269 w 107"/>
              <a:gd name="T29" fmla="*/ 23377780 h 461"/>
              <a:gd name="T30" fmla="*/ 254029673 w 107"/>
              <a:gd name="T31" fmla="*/ 35065141 h 461"/>
              <a:gd name="T32" fmla="*/ 265073213 w 107"/>
              <a:gd name="T33" fmla="*/ 53767365 h 461"/>
              <a:gd name="T34" fmla="*/ 278880131 w 107"/>
              <a:gd name="T35" fmla="*/ 70131811 h 461"/>
              <a:gd name="T36" fmla="*/ 284401901 w 107"/>
              <a:gd name="T37" fmla="*/ 88832505 h 461"/>
              <a:gd name="T38" fmla="*/ 292685387 w 107"/>
              <a:gd name="T39" fmla="*/ 112210285 h 461"/>
              <a:gd name="T40" fmla="*/ 292685387 w 107"/>
              <a:gd name="T41" fmla="*/ 135588065 h 461"/>
              <a:gd name="T42" fmla="*/ 292685387 w 107"/>
              <a:gd name="T43" fmla="*/ 939760757 h 461"/>
              <a:gd name="T44" fmla="*/ 292685387 w 107"/>
              <a:gd name="T45" fmla="*/ 963138537 h 461"/>
              <a:gd name="T46" fmla="*/ 284401901 w 107"/>
              <a:gd name="T47" fmla="*/ 986516316 h 461"/>
              <a:gd name="T48" fmla="*/ 278880131 w 107"/>
              <a:gd name="T49" fmla="*/ 1005217011 h 461"/>
              <a:gd name="T50" fmla="*/ 265073213 w 107"/>
              <a:gd name="T51" fmla="*/ 1021581457 h 461"/>
              <a:gd name="T52" fmla="*/ 254029673 w 107"/>
              <a:gd name="T53" fmla="*/ 1040283681 h 461"/>
              <a:gd name="T54" fmla="*/ 231939269 w 107"/>
              <a:gd name="T55" fmla="*/ 1051971042 h 461"/>
              <a:gd name="T56" fmla="*/ 215372297 w 107"/>
              <a:gd name="T57" fmla="*/ 1063659932 h 461"/>
              <a:gd name="T58" fmla="*/ 193283555 w 107"/>
              <a:gd name="T59" fmla="*/ 1068335488 h 461"/>
              <a:gd name="T60" fmla="*/ 168433097 w 107"/>
              <a:gd name="T61" fmla="*/ 1075348822 h 461"/>
              <a:gd name="T62" fmla="*/ 143580978 w 107"/>
              <a:gd name="T63" fmla="*/ 1075348822 h 461"/>
              <a:gd name="T64" fmla="*/ 127014006 w 107"/>
              <a:gd name="T65" fmla="*/ 1075348822 h 461"/>
              <a:gd name="T66" fmla="*/ 99403493 w 107"/>
              <a:gd name="T67" fmla="*/ 1068335488 h 461"/>
              <a:gd name="T68" fmla="*/ 82834860 w 107"/>
              <a:gd name="T69" fmla="*/ 1063659932 h 461"/>
              <a:gd name="T70" fmla="*/ 63507834 w 107"/>
              <a:gd name="T71" fmla="*/ 1051971042 h 461"/>
              <a:gd name="T72" fmla="*/ 44179146 w 107"/>
              <a:gd name="T73" fmla="*/ 1040283681 h 461"/>
              <a:gd name="T74" fmla="*/ 30373890 w 107"/>
              <a:gd name="T75" fmla="*/ 1021581457 h 461"/>
              <a:gd name="T76" fmla="*/ 19328688 w 107"/>
              <a:gd name="T77" fmla="*/ 1005217011 h 461"/>
              <a:gd name="T78" fmla="*/ 5521770 w 107"/>
              <a:gd name="T79" fmla="*/ 986516316 h 461"/>
              <a:gd name="T80" fmla="*/ 5521770 w 107"/>
              <a:gd name="T81" fmla="*/ 963138537 h 461"/>
              <a:gd name="T82" fmla="*/ 0 w 107"/>
              <a:gd name="T83" fmla="*/ 939760757 h 461"/>
              <a:gd name="T84" fmla="*/ 0 w 107"/>
              <a:gd name="T85" fmla="*/ 135588065 h 461"/>
              <a:gd name="T86" fmla="*/ 0 w 107"/>
              <a:gd name="T87" fmla="*/ 135588065 h 4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07" h="461">
                <a:moveTo>
                  <a:pt x="0" y="55"/>
                </a:moveTo>
                <a:lnTo>
                  <a:pt x="2" y="48"/>
                </a:lnTo>
                <a:lnTo>
                  <a:pt x="2" y="38"/>
                </a:lnTo>
                <a:lnTo>
                  <a:pt x="7" y="30"/>
                </a:lnTo>
                <a:lnTo>
                  <a:pt x="11" y="23"/>
                </a:lnTo>
                <a:lnTo>
                  <a:pt x="16" y="15"/>
                </a:lnTo>
                <a:lnTo>
                  <a:pt x="23" y="10"/>
                </a:lnTo>
                <a:lnTo>
                  <a:pt x="30" y="5"/>
                </a:lnTo>
                <a:lnTo>
                  <a:pt x="36" y="3"/>
                </a:lnTo>
                <a:lnTo>
                  <a:pt x="46" y="0"/>
                </a:lnTo>
                <a:lnTo>
                  <a:pt x="52" y="0"/>
                </a:lnTo>
                <a:lnTo>
                  <a:pt x="61" y="0"/>
                </a:lnTo>
                <a:lnTo>
                  <a:pt x="70" y="3"/>
                </a:lnTo>
                <a:lnTo>
                  <a:pt x="78" y="5"/>
                </a:lnTo>
                <a:lnTo>
                  <a:pt x="84" y="10"/>
                </a:lnTo>
                <a:lnTo>
                  <a:pt x="92" y="15"/>
                </a:lnTo>
                <a:lnTo>
                  <a:pt x="96" y="23"/>
                </a:lnTo>
                <a:lnTo>
                  <a:pt x="101" y="30"/>
                </a:lnTo>
                <a:lnTo>
                  <a:pt x="103" y="38"/>
                </a:lnTo>
                <a:lnTo>
                  <a:pt x="106" y="48"/>
                </a:lnTo>
                <a:lnTo>
                  <a:pt x="106" y="58"/>
                </a:lnTo>
                <a:lnTo>
                  <a:pt x="106" y="402"/>
                </a:lnTo>
                <a:lnTo>
                  <a:pt x="106" y="412"/>
                </a:lnTo>
                <a:lnTo>
                  <a:pt x="103" y="422"/>
                </a:lnTo>
                <a:lnTo>
                  <a:pt x="101" y="430"/>
                </a:lnTo>
                <a:lnTo>
                  <a:pt x="96" y="437"/>
                </a:lnTo>
                <a:lnTo>
                  <a:pt x="92" y="445"/>
                </a:lnTo>
                <a:lnTo>
                  <a:pt x="84" y="450"/>
                </a:lnTo>
                <a:lnTo>
                  <a:pt x="78" y="455"/>
                </a:lnTo>
                <a:lnTo>
                  <a:pt x="70" y="457"/>
                </a:lnTo>
                <a:lnTo>
                  <a:pt x="61" y="460"/>
                </a:lnTo>
                <a:lnTo>
                  <a:pt x="52" y="460"/>
                </a:lnTo>
                <a:lnTo>
                  <a:pt x="46" y="460"/>
                </a:lnTo>
                <a:lnTo>
                  <a:pt x="36" y="457"/>
                </a:lnTo>
                <a:lnTo>
                  <a:pt x="30" y="455"/>
                </a:lnTo>
                <a:lnTo>
                  <a:pt x="23" y="450"/>
                </a:lnTo>
                <a:lnTo>
                  <a:pt x="16" y="445"/>
                </a:lnTo>
                <a:lnTo>
                  <a:pt x="11" y="437"/>
                </a:lnTo>
                <a:lnTo>
                  <a:pt x="7" y="430"/>
                </a:lnTo>
                <a:lnTo>
                  <a:pt x="2" y="422"/>
                </a:lnTo>
                <a:lnTo>
                  <a:pt x="2" y="412"/>
                </a:lnTo>
                <a:lnTo>
                  <a:pt x="0" y="402"/>
                </a:lnTo>
                <a:lnTo>
                  <a:pt x="0" y="5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2" name="Rectangle 93"/>
          <p:cNvSpPr>
            <a:spLocks noChangeArrowheads="1"/>
          </p:cNvSpPr>
          <p:nvPr/>
        </p:nvSpPr>
        <p:spPr bwMode="auto">
          <a:xfrm>
            <a:off x="5786438" y="4154488"/>
            <a:ext cx="290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22623" name="Rectangle 94"/>
          <p:cNvSpPr>
            <a:spLocks noChangeArrowheads="1"/>
          </p:cNvSpPr>
          <p:nvPr/>
        </p:nvSpPr>
        <p:spPr bwMode="auto">
          <a:xfrm>
            <a:off x="5888038" y="41544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2624" name="Rectangle 95"/>
          <p:cNvSpPr>
            <a:spLocks noChangeArrowheads="1"/>
          </p:cNvSpPr>
          <p:nvPr/>
        </p:nvSpPr>
        <p:spPr bwMode="auto">
          <a:xfrm>
            <a:off x="5805488" y="42497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22625" name="Rectangle 96"/>
          <p:cNvSpPr>
            <a:spLocks noChangeArrowheads="1"/>
          </p:cNvSpPr>
          <p:nvPr/>
        </p:nvSpPr>
        <p:spPr bwMode="auto">
          <a:xfrm>
            <a:off x="5805488" y="4344988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2626" name="Freeform 97"/>
          <p:cNvSpPr>
            <a:spLocks/>
          </p:cNvSpPr>
          <p:nvPr/>
        </p:nvSpPr>
        <p:spPr bwMode="auto">
          <a:xfrm>
            <a:off x="5735638" y="2795588"/>
            <a:ext cx="441325" cy="639762"/>
          </a:xfrm>
          <a:custGeom>
            <a:avLst/>
            <a:gdLst>
              <a:gd name="T0" fmla="*/ 360599026 w 266"/>
              <a:gd name="T1" fmla="*/ 976832395 h 418"/>
              <a:gd name="T2" fmla="*/ 423910913 w 266"/>
              <a:gd name="T3" fmla="*/ 972147439 h 418"/>
              <a:gd name="T4" fmla="*/ 481716192 w 266"/>
              <a:gd name="T5" fmla="*/ 953407616 h 418"/>
              <a:gd name="T6" fmla="*/ 531264049 w 266"/>
              <a:gd name="T7" fmla="*/ 925297882 h 418"/>
              <a:gd name="T8" fmla="*/ 583566038 w 266"/>
              <a:gd name="T9" fmla="*/ 883131750 h 418"/>
              <a:gd name="T10" fmla="*/ 622102338 w 266"/>
              <a:gd name="T11" fmla="*/ 836282193 h 418"/>
              <a:gd name="T12" fmla="*/ 660640297 w 266"/>
              <a:gd name="T13" fmla="*/ 777717951 h 418"/>
              <a:gd name="T14" fmla="*/ 690919174 w 266"/>
              <a:gd name="T15" fmla="*/ 714470284 h 418"/>
              <a:gd name="T16" fmla="*/ 710188154 w 266"/>
              <a:gd name="T17" fmla="*/ 644194418 h 418"/>
              <a:gd name="T18" fmla="*/ 729457133 w 266"/>
              <a:gd name="T19" fmla="*/ 566891884 h 418"/>
              <a:gd name="T20" fmla="*/ 729457133 w 266"/>
              <a:gd name="T21" fmla="*/ 491931062 h 418"/>
              <a:gd name="T22" fmla="*/ 729457133 w 266"/>
              <a:gd name="T23" fmla="*/ 409942042 h 418"/>
              <a:gd name="T24" fmla="*/ 710188154 w 266"/>
              <a:gd name="T25" fmla="*/ 332637977 h 418"/>
              <a:gd name="T26" fmla="*/ 690919174 w 266"/>
              <a:gd name="T27" fmla="*/ 262362111 h 418"/>
              <a:gd name="T28" fmla="*/ 660640297 w 266"/>
              <a:gd name="T29" fmla="*/ 199114444 h 418"/>
              <a:gd name="T30" fmla="*/ 622102338 w 266"/>
              <a:gd name="T31" fmla="*/ 140551732 h 418"/>
              <a:gd name="T32" fmla="*/ 583566038 w 266"/>
              <a:gd name="T33" fmla="*/ 93700645 h 418"/>
              <a:gd name="T34" fmla="*/ 531264049 w 266"/>
              <a:gd name="T35" fmla="*/ 53877756 h 418"/>
              <a:gd name="T36" fmla="*/ 481716192 w 266"/>
              <a:gd name="T37" fmla="*/ 23424778 h 418"/>
              <a:gd name="T38" fmla="*/ 423910913 w 266"/>
              <a:gd name="T39" fmla="*/ 7028199 h 418"/>
              <a:gd name="T40" fmla="*/ 360599026 w 266"/>
              <a:gd name="T41" fmla="*/ 0 h 418"/>
              <a:gd name="T42" fmla="*/ 302793746 w 266"/>
              <a:gd name="T43" fmla="*/ 7028199 h 418"/>
              <a:gd name="T44" fmla="*/ 247739282 w 266"/>
              <a:gd name="T45" fmla="*/ 23424778 h 418"/>
              <a:gd name="T46" fmla="*/ 198191426 w 266"/>
              <a:gd name="T47" fmla="*/ 53877756 h 418"/>
              <a:gd name="T48" fmla="*/ 145891095 w 266"/>
              <a:gd name="T49" fmla="*/ 93700645 h 418"/>
              <a:gd name="T50" fmla="*/ 107354795 w 266"/>
              <a:gd name="T51" fmla="*/ 140551732 h 418"/>
              <a:gd name="T52" fmla="*/ 68816836 w 266"/>
              <a:gd name="T53" fmla="*/ 199114444 h 418"/>
              <a:gd name="T54" fmla="*/ 35785485 w 266"/>
              <a:gd name="T55" fmla="*/ 262362111 h 418"/>
              <a:gd name="T56" fmla="*/ 19268980 w 266"/>
              <a:gd name="T57" fmla="*/ 332637977 h 418"/>
              <a:gd name="T58" fmla="*/ 0 w 266"/>
              <a:gd name="T59" fmla="*/ 409942042 h 418"/>
              <a:gd name="T60" fmla="*/ 0 w 266"/>
              <a:gd name="T61" fmla="*/ 491931062 h 418"/>
              <a:gd name="T62" fmla="*/ 0 w 266"/>
              <a:gd name="T63" fmla="*/ 566891884 h 418"/>
              <a:gd name="T64" fmla="*/ 19268980 w 266"/>
              <a:gd name="T65" fmla="*/ 644194418 h 418"/>
              <a:gd name="T66" fmla="*/ 35785485 w 266"/>
              <a:gd name="T67" fmla="*/ 714470284 h 418"/>
              <a:gd name="T68" fmla="*/ 68816836 w 266"/>
              <a:gd name="T69" fmla="*/ 777717951 h 418"/>
              <a:gd name="T70" fmla="*/ 107354795 w 266"/>
              <a:gd name="T71" fmla="*/ 836282193 h 418"/>
              <a:gd name="T72" fmla="*/ 145891095 w 266"/>
              <a:gd name="T73" fmla="*/ 883131750 h 418"/>
              <a:gd name="T74" fmla="*/ 198191426 w 266"/>
              <a:gd name="T75" fmla="*/ 925297882 h 418"/>
              <a:gd name="T76" fmla="*/ 247739282 w 266"/>
              <a:gd name="T77" fmla="*/ 953407616 h 418"/>
              <a:gd name="T78" fmla="*/ 302793746 w 266"/>
              <a:gd name="T79" fmla="*/ 972147439 h 418"/>
              <a:gd name="T80" fmla="*/ 360599026 w 266"/>
              <a:gd name="T81" fmla="*/ 976832395 h 418"/>
              <a:gd name="T82" fmla="*/ 360599026 w 266"/>
              <a:gd name="T83" fmla="*/ 976832395 h 41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66" h="418">
                <a:moveTo>
                  <a:pt x="131" y="417"/>
                </a:moveTo>
                <a:lnTo>
                  <a:pt x="154" y="415"/>
                </a:lnTo>
                <a:lnTo>
                  <a:pt x="175" y="407"/>
                </a:lnTo>
                <a:lnTo>
                  <a:pt x="193" y="395"/>
                </a:lnTo>
                <a:lnTo>
                  <a:pt x="212" y="377"/>
                </a:lnTo>
                <a:lnTo>
                  <a:pt x="226" y="357"/>
                </a:lnTo>
                <a:lnTo>
                  <a:pt x="240" y="332"/>
                </a:lnTo>
                <a:lnTo>
                  <a:pt x="251" y="305"/>
                </a:lnTo>
                <a:lnTo>
                  <a:pt x="258" y="275"/>
                </a:lnTo>
                <a:lnTo>
                  <a:pt x="265" y="242"/>
                </a:lnTo>
                <a:lnTo>
                  <a:pt x="265" y="210"/>
                </a:lnTo>
                <a:lnTo>
                  <a:pt x="265" y="175"/>
                </a:lnTo>
                <a:lnTo>
                  <a:pt x="258" y="142"/>
                </a:lnTo>
                <a:lnTo>
                  <a:pt x="251" y="112"/>
                </a:lnTo>
                <a:lnTo>
                  <a:pt x="240" y="85"/>
                </a:lnTo>
                <a:lnTo>
                  <a:pt x="226" y="60"/>
                </a:lnTo>
                <a:lnTo>
                  <a:pt x="212" y="40"/>
                </a:lnTo>
                <a:lnTo>
                  <a:pt x="193" y="23"/>
                </a:lnTo>
                <a:lnTo>
                  <a:pt x="175" y="10"/>
                </a:lnTo>
                <a:lnTo>
                  <a:pt x="154" y="3"/>
                </a:lnTo>
                <a:lnTo>
                  <a:pt x="131" y="0"/>
                </a:lnTo>
                <a:lnTo>
                  <a:pt x="110" y="3"/>
                </a:lnTo>
                <a:lnTo>
                  <a:pt x="90" y="10"/>
                </a:lnTo>
                <a:lnTo>
                  <a:pt x="72" y="23"/>
                </a:lnTo>
                <a:lnTo>
                  <a:pt x="53" y="40"/>
                </a:lnTo>
                <a:lnTo>
                  <a:pt x="39" y="60"/>
                </a:lnTo>
                <a:lnTo>
                  <a:pt x="25" y="85"/>
                </a:lnTo>
                <a:lnTo>
                  <a:pt x="13" y="112"/>
                </a:lnTo>
                <a:lnTo>
                  <a:pt x="7" y="142"/>
                </a:lnTo>
                <a:lnTo>
                  <a:pt x="0" y="175"/>
                </a:lnTo>
                <a:lnTo>
                  <a:pt x="0" y="210"/>
                </a:lnTo>
                <a:lnTo>
                  <a:pt x="0" y="242"/>
                </a:lnTo>
                <a:lnTo>
                  <a:pt x="7" y="275"/>
                </a:lnTo>
                <a:lnTo>
                  <a:pt x="13" y="305"/>
                </a:lnTo>
                <a:lnTo>
                  <a:pt x="25" y="332"/>
                </a:lnTo>
                <a:lnTo>
                  <a:pt x="39" y="357"/>
                </a:lnTo>
                <a:lnTo>
                  <a:pt x="53" y="377"/>
                </a:lnTo>
                <a:lnTo>
                  <a:pt x="72" y="395"/>
                </a:lnTo>
                <a:lnTo>
                  <a:pt x="90" y="407"/>
                </a:lnTo>
                <a:lnTo>
                  <a:pt x="110" y="415"/>
                </a:lnTo>
                <a:lnTo>
                  <a:pt x="131" y="4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7" name="Freeform 98"/>
          <p:cNvSpPr>
            <a:spLocks/>
          </p:cNvSpPr>
          <p:nvPr/>
        </p:nvSpPr>
        <p:spPr bwMode="auto">
          <a:xfrm>
            <a:off x="5735638" y="2795588"/>
            <a:ext cx="441325" cy="639762"/>
          </a:xfrm>
          <a:custGeom>
            <a:avLst/>
            <a:gdLst>
              <a:gd name="T0" fmla="*/ 360599026 w 266"/>
              <a:gd name="T1" fmla="*/ 976832395 h 418"/>
              <a:gd name="T2" fmla="*/ 423910913 w 266"/>
              <a:gd name="T3" fmla="*/ 972147439 h 418"/>
              <a:gd name="T4" fmla="*/ 481716192 w 266"/>
              <a:gd name="T5" fmla="*/ 953407616 h 418"/>
              <a:gd name="T6" fmla="*/ 531264049 w 266"/>
              <a:gd name="T7" fmla="*/ 925297882 h 418"/>
              <a:gd name="T8" fmla="*/ 583566038 w 266"/>
              <a:gd name="T9" fmla="*/ 883131750 h 418"/>
              <a:gd name="T10" fmla="*/ 622102338 w 266"/>
              <a:gd name="T11" fmla="*/ 836282193 h 418"/>
              <a:gd name="T12" fmla="*/ 660640297 w 266"/>
              <a:gd name="T13" fmla="*/ 777717951 h 418"/>
              <a:gd name="T14" fmla="*/ 690919174 w 266"/>
              <a:gd name="T15" fmla="*/ 714470284 h 418"/>
              <a:gd name="T16" fmla="*/ 710188154 w 266"/>
              <a:gd name="T17" fmla="*/ 644194418 h 418"/>
              <a:gd name="T18" fmla="*/ 729457133 w 266"/>
              <a:gd name="T19" fmla="*/ 566891884 h 418"/>
              <a:gd name="T20" fmla="*/ 729457133 w 266"/>
              <a:gd name="T21" fmla="*/ 491931062 h 418"/>
              <a:gd name="T22" fmla="*/ 729457133 w 266"/>
              <a:gd name="T23" fmla="*/ 409942042 h 418"/>
              <a:gd name="T24" fmla="*/ 710188154 w 266"/>
              <a:gd name="T25" fmla="*/ 332637977 h 418"/>
              <a:gd name="T26" fmla="*/ 690919174 w 266"/>
              <a:gd name="T27" fmla="*/ 262362111 h 418"/>
              <a:gd name="T28" fmla="*/ 660640297 w 266"/>
              <a:gd name="T29" fmla="*/ 199114444 h 418"/>
              <a:gd name="T30" fmla="*/ 622102338 w 266"/>
              <a:gd name="T31" fmla="*/ 140551732 h 418"/>
              <a:gd name="T32" fmla="*/ 583566038 w 266"/>
              <a:gd name="T33" fmla="*/ 93700645 h 418"/>
              <a:gd name="T34" fmla="*/ 531264049 w 266"/>
              <a:gd name="T35" fmla="*/ 53877756 h 418"/>
              <a:gd name="T36" fmla="*/ 481716192 w 266"/>
              <a:gd name="T37" fmla="*/ 23424778 h 418"/>
              <a:gd name="T38" fmla="*/ 423910913 w 266"/>
              <a:gd name="T39" fmla="*/ 7028199 h 418"/>
              <a:gd name="T40" fmla="*/ 360599026 w 266"/>
              <a:gd name="T41" fmla="*/ 0 h 418"/>
              <a:gd name="T42" fmla="*/ 302793746 w 266"/>
              <a:gd name="T43" fmla="*/ 7028199 h 418"/>
              <a:gd name="T44" fmla="*/ 247739282 w 266"/>
              <a:gd name="T45" fmla="*/ 23424778 h 418"/>
              <a:gd name="T46" fmla="*/ 198191426 w 266"/>
              <a:gd name="T47" fmla="*/ 53877756 h 418"/>
              <a:gd name="T48" fmla="*/ 145891095 w 266"/>
              <a:gd name="T49" fmla="*/ 93700645 h 418"/>
              <a:gd name="T50" fmla="*/ 107354795 w 266"/>
              <a:gd name="T51" fmla="*/ 140551732 h 418"/>
              <a:gd name="T52" fmla="*/ 68816836 w 266"/>
              <a:gd name="T53" fmla="*/ 199114444 h 418"/>
              <a:gd name="T54" fmla="*/ 35785485 w 266"/>
              <a:gd name="T55" fmla="*/ 262362111 h 418"/>
              <a:gd name="T56" fmla="*/ 19268980 w 266"/>
              <a:gd name="T57" fmla="*/ 332637977 h 418"/>
              <a:gd name="T58" fmla="*/ 0 w 266"/>
              <a:gd name="T59" fmla="*/ 409942042 h 418"/>
              <a:gd name="T60" fmla="*/ 0 w 266"/>
              <a:gd name="T61" fmla="*/ 491931062 h 418"/>
              <a:gd name="T62" fmla="*/ 0 w 266"/>
              <a:gd name="T63" fmla="*/ 566891884 h 418"/>
              <a:gd name="T64" fmla="*/ 19268980 w 266"/>
              <a:gd name="T65" fmla="*/ 644194418 h 418"/>
              <a:gd name="T66" fmla="*/ 35785485 w 266"/>
              <a:gd name="T67" fmla="*/ 714470284 h 418"/>
              <a:gd name="T68" fmla="*/ 68816836 w 266"/>
              <a:gd name="T69" fmla="*/ 777717951 h 418"/>
              <a:gd name="T70" fmla="*/ 107354795 w 266"/>
              <a:gd name="T71" fmla="*/ 836282193 h 418"/>
              <a:gd name="T72" fmla="*/ 145891095 w 266"/>
              <a:gd name="T73" fmla="*/ 883131750 h 418"/>
              <a:gd name="T74" fmla="*/ 198191426 w 266"/>
              <a:gd name="T75" fmla="*/ 925297882 h 418"/>
              <a:gd name="T76" fmla="*/ 247739282 w 266"/>
              <a:gd name="T77" fmla="*/ 953407616 h 418"/>
              <a:gd name="T78" fmla="*/ 302793746 w 266"/>
              <a:gd name="T79" fmla="*/ 972147439 h 418"/>
              <a:gd name="T80" fmla="*/ 360599026 w 266"/>
              <a:gd name="T81" fmla="*/ 976832395 h 418"/>
              <a:gd name="T82" fmla="*/ 360599026 w 266"/>
              <a:gd name="T83" fmla="*/ 976832395 h 41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66" h="418">
                <a:moveTo>
                  <a:pt x="131" y="417"/>
                </a:moveTo>
                <a:lnTo>
                  <a:pt x="154" y="415"/>
                </a:lnTo>
                <a:lnTo>
                  <a:pt x="175" y="407"/>
                </a:lnTo>
                <a:lnTo>
                  <a:pt x="193" y="395"/>
                </a:lnTo>
                <a:lnTo>
                  <a:pt x="212" y="377"/>
                </a:lnTo>
                <a:lnTo>
                  <a:pt x="226" y="357"/>
                </a:lnTo>
                <a:lnTo>
                  <a:pt x="240" y="332"/>
                </a:lnTo>
                <a:lnTo>
                  <a:pt x="251" y="305"/>
                </a:lnTo>
                <a:lnTo>
                  <a:pt x="258" y="275"/>
                </a:lnTo>
                <a:lnTo>
                  <a:pt x="265" y="242"/>
                </a:lnTo>
                <a:lnTo>
                  <a:pt x="265" y="210"/>
                </a:lnTo>
                <a:lnTo>
                  <a:pt x="265" y="175"/>
                </a:lnTo>
                <a:lnTo>
                  <a:pt x="258" y="142"/>
                </a:lnTo>
                <a:lnTo>
                  <a:pt x="251" y="112"/>
                </a:lnTo>
                <a:lnTo>
                  <a:pt x="240" y="85"/>
                </a:lnTo>
                <a:lnTo>
                  <a:pt x="226" y="60"/>
                </a:lnTo>
                <a:lnTo>
                  <a:pt x="212" y="40"/>
                </a:lnTo>
                <a:lnTo>
                  <a:pt x="193" y="23"/>
                </a:lnTo>
                <a:lnTo>
                  <a:pt x="175" y="10"/>
                </a:lnTo>
                <a:lnTo>
                  <a:pt x="154" y="3"/>
                </a:lnTo>
                <a:lnTo>
                  <a:pt x="131" y="0"/>
                </a:lnTo>
                <a:lnTo>
                  <a:pt x="110" y="3"/>
                </a:lnTo>
                <a:lnTo>
                  <a:pt x="90" y="10"/>
                </a:lnTo>
                <a:lnTo>
                  <a:pt x="72" y="23"/>
                </a:lnTo>
                <a:lnTo>
                  <a:pt x="53" y="40"/>
                </a:lnTo>
                <a:lnTo>
                  <a:pt x="39" y="60"/>
                </a:lnTo>
                <a:lnTo>
                  <a:pt x="25" y="85"/>
                </a:lnTo>
                <a:lnTo>
                  <a:pt x="13" y="112"/>
                </a:lnTo>
                <a:lnTo>
                  <a:pt x="7" y="142"/>
                </a:lnTo>
                <a:lnTo>
                  <a:pt x="0" y="175"/>
                </a:lnTo>
                <a:lnTo>
                  <a:pt x="0" y="210"/>
                </a:lnTo>
                <a:lnTo>
                  <a:pt x="0" y="242"/>
                </a:lnTo>
                <a:lnTo>
                  <a:pt x="7" y="275"/>
                </a:lnTo>
                <a:lnTo>
                  <a:pt x="13" y="305"/>
                </a:lnTo>
                <a:lnTo>
                  <a:pt x="25" y="332"/>
                </a:lnTo>
                <a:lnTo>
                  <a:pt x="39" y="357"/>
                </a:lnTo>
                <a:lnTo>
                  <a:pt x="53" y="377"/>
                </a:lnTo>
                <a:lnTo>
                  <a:pt x="72" y="395"/>
                </a:lnTo>
                <a:lnTo>
                  <a:pt x="90" y="407"/>
                </a:lnTo>
                <a:lnTo>
                  <a:pt x="110" y="415"/>
                </a:lnTo>
                <a:lnTo>
                  <a:pt x="131" y="4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8" name="Line 99"/>
          <p:cNvSpPr>
            <a:spLocks noChangeShapeType="1"/>
          </p:cNvSpPr>
          <p:nvPr/>
        </p:nvSpPr>
        <p:spPr bwMode="auto">
          <a:xfrm>
            <a:off x="2414588" y="4071938"/>
            <a:ext cx="1762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9" name="Freeform 100"/>
          <p:cNvSpPr>
            <a:spLocks/>
          </p:cNvSpPr>
          <p:nvPr/>
        </p:nvSpPr>
        <p:spPr bwMode="auto">
          <a:xfrm>
            <a:off x="2566988" y="4049713"/>
            <a:ext cx="47625" cy="47625"/>
          </a:xfrm>
          <a:custGeom>
            <a:avLst/>
            <a:gdLst>
              <a:gd name="T0" fmla="*/ 37756772 w 29"/>
              <a:gd name="T1" fmla="*/ 70806085 h 31"/>
              <a:gd name="T2" fmla="*/ 40454974 w 29"/>
              <a:gd name="T3" fmla="*/ 70806085 h 31"/>
              <a:gd name="T4" fmla="*/ 48544655 w 29"/>
              <a:gd name="T5" fmla="*/ 70806085 h 31"/>
              <a:gd name="T6" fmla="*/ 53939418 w 29"/>
              <a:gd name="T7" fmla="*/ 70806085 h 31"/>
              <a:gd name="T8" fmla="*/ 62030741 w 29"/>
              <a:gd name="T9" fmla="*/ 63725323 h 31"/>
              <a:gd name="T10" fmla="*/ 62030741 w 29"/>
              <a:gd name="T11" fmla="*/ 63725323 h 31"/>
              <a:gd name="T12" fmla="*/ 67423862 w 29"/>
              <a:gd name="T13" fmla="*/ 59004302 h 31"/>
              <a:gd name="T14" fmla="*/ 75515185 w 29"/>
              <a:gd name="T15" fmla="*/ 51923540 h 31"/>
              <a:gd name="T16" fmla="*/ 75515185 w 29"/>
              <a:gd name="T17" fmla="*/ 47204056 h 31"/>
              <a:gd name="T18" fmla="*/ 75515185 w 29"/>
              <a:gd name="T19" fmla="*/ 40123294 h 31"/>
              <a:gd name="T20" fmla="*/ 75515185 w 29"/>
              <a:gd name="T21" fmla="*/ 35402274 h 31"/>
              <a:gd name="T22" fmla="*/ 75515185 w 29"/>
              <a:gd name="T23" fmla="*/ 28321512 h 31"/>
              <a:gd name="T24" fmla="*/ 75515185 w 29"/>
              <a:gd name="T25" fmla="*/ 23602028 h 31"/>
              <a:gd name="T26" fmla="*/ 75515185 w 29"/>
              <a:gd name="T27" fmla="*/ 16521266 h 31"/>
              <a:gd name="T28" fmla="*/ 67423862 w 29"/>
              <a:gd name="T29" fmla="*/ 16521266 h 31"/>
              <a:gd name="T30" fmla="*/ 62030741 w 29"/>
              <a:gd name="T31" fmla="*/ 11800246 h 31"/>
              <a:gd name="T32" fmla="*/ 62030741 w 29"/>
              <a:gd name="T33" fmla="*/ 4721020 h 31"/>
              <a:gd name="T34" fmla="*/ 53939418 w 29"/>
              <a:gd name="T35" fmla="*/ 4721020 h 31"/>
              <a:gd name="T36" fmla="*/ 48544655 w 29"/>
              <a:gd name="T37" fmla="*/ 0 h 31"/>
              <a:gd name="T38" fmla="*/ 40454974 w 29"/>
              <a:gd name="T39" fmla="*/ 0 h 31"/>
              <a:gd name="T40" fmla="*/ 37756772 w 29"/>
              <a:gd name="T41" fmla="*/ 0 h 31"/>
              <a:gd name="T42" fmla="*/ 29667091 w 29"/>
              <a:gd name="T43" fmla="*/ 0 h 31"/>
              <a:gd name="T44" fmla="*/ 24272328 w 29"/>
              <a:gd name="T45" fmla="*/ 0 h 31"/>
              <a:gd name="T46" fmla="*/ 16181004 w 29"/>
              <a:gd name="T47" fmla="*/ 4721020 h 31"/>
              <a:gd name="T48" fmla="*/ 10787884 w 29"/>
              <a:gd name="T49" fmla="*/ 4721020 h 31"/>
              <a:gd name="T50" fmla="*/ 10787884 w 29"/>
              <a:gd name="T51" fmla="*/ 11800246 h 31"/>
              <a:gd name="T52" fmla="*/ 2696560 w 29"/>
              <a:gd name="T53" fmla="*/ 16521266 h 31"/>
              <a:gd name="T54" fmla="*/ 2696560 w 29"/>
              <a:gd name="T55" fmla="*/ 16521266 h 31"/>
              <a:gd name="T56" fmla="*/ 0 w 29"/>
              <a:gd name="T57" fmla="*/ 23602028 h 31"/>
              <a:gd name="T58" fmla="*/ 0 w 29"/>
              <a:gd name="T59" fmla="*/ 28321512 h 31"/>
              <a:gd name="T60" fmla="*/ 0 w 29"/>
              <a:gd name="T61" fmla="*/ 35402274 h 31"/>
              <a:gd name="T62" fmla="*/ 0 w 29"/>
              <a:gd name="T63" fmla="*/ 40123294 h 31"/>
              <a:gd name="T64" fmla="*/ 0 w 29"/>
              <a:gd name="T65" fmla="*/ 47204056 h 31"/>
              <a:gd name="T66" fmla="*/ 2696560 w 29"/>
              <a:gd name="T67" fmla="*/ 51923540 h 31"/>
              <a:gd name="T68" fmla="*/ 2696560 w 29"/>
              <a:gd name="T69" fmla="*/ 59004302 h 31"/>
              <a:gd name="T70" fmla="*/ 10787884 w 29"/>
              <a:gd name="T71" fmla="*/ 63725323 h 31"/>
              <a:gd name="T72" fmla="*/ 10787884 w 29"/>
              <a:gd name="T73" fmla="*/ 63725323 h 31"/>
              <a:gd name="T74" fmla="*/ 16181004 w 29"/>
              <a:gd name="T75" fmla="*/ 70806085 h 31"/>
              <a:gd name="T76" fmla="*/ 24272328 w 29"/>
              <a:gd name="T77" fmla="*/ 70806085 h 31"/>
              <a:gd name="T78" fmla="*/ 29667091 w 29"/>
              <a:gd name="T79" fmla="*/ 70806085 h 31"/>
              <a:gd name="T80" fmla="*/ 37756772 w 29"/>
              <a:gd name="T81" fmla="*/ 70806085 h 31"/>
              <a:gd name="T82" fmla="*/ 37756772 w 29"/>
              <a:gd name="T83" fmla="*/ 70806085 h 3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9" h="31">
                <a:moveTo>
                  <a:pt x="14" y="30"/>
                </a:moveTo>
                <a:lnTo>
                  <a:pt x="15" y="30"/>
                </a:lnTo>
                <a:lnTo>
                  <a:pt x="18" y="30"/>
                </a:lnTo>
                <a:lnTo>
                  <a:pt x="20" y="30"/>
                </a:lnTo>
                <a:lnTo>
                  <a:pt x="23" y="27"/>
                </a:lnTo>
                <a:lnTo>
                  <a:pt x="25" y="25"/>
                </a:lnTo>
                <a:lnTo>
                  <a:pt x="28" y="22"/>
                </a:lnTo>
                <a:lnTo>
                  <a:pt x="28" y="20"/>
                </a:lnTo>
                <a:lnTo>
                  <a:pt x="28" y="17"/>
                </a:lnTo>
                <a:lnTo>
                  <a:pt x="28" y="15"/>
                </a:lnTo>
                <a:lnTo>
                  <a:pt x="28" y="12"/>
                </a:lnTo>
                <a:lnTo>
                  <a:pt x="28" y="10"/>
                </a:lnTo>
                <a:lnTo>
                  <a:pt x="28" y="7"/>
                </a:lnTo>
                <a:lnTo>
                  <a:pt x="25" y="7"/>
                </a:lnTo>
                <a:lnTo>
                  <a:pt x="23" y="5"/>
                </a:lnTo>
                <a:lnTo>
                  <a:pt x="23" y="2"/>
                </a:lnTo>
                <a:lnTo>
                  <a:pt x="20" y="2"/>
                </a:lnTo>
                <a:lnTo>
                  <a:pt x="18" y="0"/>
                </a:lnTo>
                <a:lnTo>
                  <a:pt x="15" y="0"/>
                </a:lnTo>
                <a:lnTo>
                  <a:pt x="14" y="0"/>
                </a:lnTo>
                <a:lnTo>
                  <a:pt x="11" y="0"/>
                </a:lnTo>
                <a:lnTo>
                  <a:pt x="9" y="0"/>
                </a:lnTo>
                <a:lnTo>
                  <a:pt x="6" y="2"/>
                </a:lnTo>
                <a:lnTo>
                  <a:pt x="4" y="2"/>
                </a:lnTo>
                <a:lnTo>
                  <a:pt x="4" y="5"/>
                </a:lnTo>
                <a:lnTo>
                  <a:pt x="1" y="7"/>
                </a:lnTo>
                <a:lnTo>
                  <a:pt x="0" y="10"/>
                </a:lnTo>
                <a:lnTo>
                  <a:pt x="0" y="12"/>
                </a:lnTo>
                <a:lnTo>
                  <a:pt x="0" y="15"/>
                </a:lnTo>
                <a:lnTo>
                  <a:pt x="0" y="17"/>
                </a:lnTo>
                <a:lnTo>
                  <a:pt x="0" y="20"/>
                </a:lnTo>
                <a:lnTo>
                  <a:pt x="1" y="22"/>
                </a:lnTo>
                <a:lnTo>
                  <a:pt x="1" y="25"/>
                </a:lnTo>
                <a:lnTo>
                  <a:pt x="4" y="27"/>
                </a:lnTo>
                <a:lnTo>
                  <a:pt x="6" y="30"/>
                </a:lnTo>
                <a:lnTo>
                  <a:pt x="9" y="30"/>
                </a:lnTo>
                <a:lnTo>
                  <a:pt x="11" y="30"/>
                </a:lnTo>
                <a:lnTo>
                  <a:pt x="14" y="3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0" name="Freeform 101"/>
          <p:cNvSpPr>
            <a:spLocks/>
          </p:cNvSpPr>
          <p:nvPr/>
        </p:nvSpPr>
        <p:spPr bwMode="auto">
          <a:xfrm>
            <a:off x="5611813" y="4545013"/>
            <a:ext cx="46037" cy="47625"/>
          </a:xfrm>
          <a:custGeom>
            <a:avLst/>
            <a:gdLst>
              <a:gd name="T0" fmla="*/ 35142673 w 28"/>
              <a:gd name="T1" fmla="*/ 66085065 h 31"/>
              <a:gd name="T2" fmla="*/ 40550376 w 28"/>
              <a:gd name="T3" fmla="*/ 70806085 h 31"/>
              <a:gd name="T4" fmla="*/ 48659465 w 28"/>
              <a:gd name="T5" fmla="*/ 70806085 h 31"/>
              <a:gd name="T6" fmla="*/ 51362494 w 28"/>
              <a:gd name="T7" fmla="*/ 66085065 h 31"/>
              <a:gd name="T8" fmla="*/ 59473227 w 28"/>
              <a:gd name="T9" fmla="*/ 66085065 h 31"/>
              <a:gd name="T10" fmla="*/ 59473227 w 28"/>
              <a:gd name="T11" fmla="*/ 59004302 h 31"/>
              <a:gd name="T12" fmla="*/ 64879286 w 28"/>
              <a:gd name="T13" fmla="*/ 54284819 h 31"/>
              <a:gd name="T14" fmla="*/ 72990019 w 28"/>
              <a:gd name="T15" fmla="*/ 54284819 h 31"/>
              <a:gd name="T16" fmla="*/ 72990019 w 28"/>
              <a:gd name="T17" fmla="*/ 47204056 h 31"/>
              <a:gd name="T18" fmla="*/ 72990019 w 28"/>
              <a:gd name="T19" fmla="*/ 42483036 h 31"/>
              <a:gd name="T20" fmla="*/ 72990019 w 28"/>
              <a:gd name="T21" fmla="*/ 35402274 h 31"/>
              <a:gd name="T22" fmla="*/ 72990019 w 28"/>
              <a:gd name="T23" fmla="*/ 30682790 h 31"/>
              <a:gd name="T24" fmla="*/ 72990019 w 28"/>
              <a:gd name="T25" fmla="*/ 23602028 h 31"/>
              <a:gd name="T26" fmla="*/ 72990019 w 28"/>
              <a:gd name="T27" fmla="*/ 18881008 h 31"/>
              <a:gd name="T28" fmla="*/ 64879286 w 28"/>
              <a:gd name="T29" fmla="*/ 11800246 h 31"/>
              <a:gd name="T30" fmla="*/ 59473227 w 28"/>
              <a:gd name="T31" fmla="*/ 7080762 h 31"/>
              <a:gd name="T32" fmla="*/ 59473227 w 28"/>
              <a:gd name="T33" fmla="*/ 7080762 h 31"/>
              <a:gd name="T34" fmla="*/ 51362494 w 28"/>
              <a:gd name="T35" fmla="*/ 0 h 31"/>
              <a:gd name="T36" fmla="*/ 48659465 w 28"/>
              <a:gd name="T37" fmla="*/ 0 h 31"/>
              <a:gd name="T38" fmla="*/ 40550376 w 28"/>
              <a:gd name="T39" fmla="*/ 0 h 31"/>
              <a:gd name="T40" fmla="*/ 35142673 w 28"/>
              <a:gd name="T41" fmla="*/ 0 h 31"/>
              <a:gd name="T42" fmla="*/ 27033584 w 28"/>
              <a:gd name="T43" fmla="*/ 0 h 31"/>
              <a:gd name="T44" fmla="*/ 24330555 w 28"/>
              <a:gd name="T45" fmla="*/ 0 h 31"/>
              <a:gd name="T46" fmla="*/ 16219822 w 28"/>
              <a:gd name="T47" fmla="*/ 0 h 31"/>
              <a:gd name="T48" fmla="*/ 10813762 w 28"/>
              <a:gd name="T49" fmla="*/ 7080762 h 31"/>
              <a:gd name="T50" fmla="*/ 10813762 w 28"/>
              <a:gd name="T51" fmla="*/ 7080762 h 31"/>
              <a:gd name="T52" fmla="*/ 2703030 w 28"/>
              <a:gd name="T53" fmla="*/ 11800246 h 31"/>
              <a:gd name="T54" fmla="*/ 2703030 w 28"/>
              <a:gd name="T55" fmla="*/ 18881008 h 31"/>
              <a:gd name="T56" fmla="*/ 0 w 28"/>
              <a:gd name="T57" fmla="*/ 23602028 h 31"/>
              <a:gd name="T58" fmla="*/ 0 w 28"/>
              <a:gd name="T59" fmla="*/ 30682790 h 31"/>
              <a:gd name="T60" fmla="*/ 0 w 28"/>
              <a:gd name="T61" fmla="*/ 35402274 h 31"/>
              <a:gd name="T62" fmla="*/ 0 w 28"/>
              <a:gd name="T63" fmla="*/ 42483036 h 31"/>
              <a:gd name="T64" fmla="*/ 0 w 28"/>
              <a:gd name="T65" fmla="*/ 47204056 h 31"/>
              <a:gd name="T66" fmla="*/ 2703030 w 28"/>
              <a:gd name="T67" fmla="*/ 54284819 h 31"/>
              <a:gd name="T68" fmla="*/ 2703030 w 28"/>
              <a:gd name="T69" fmla="*/ 54284819 h 31"/>
              <a:gd name="T70" fmla="*/ 10813762 w 28"/>
              <a:gd name="T71" fmla="*/ 59004302 h 31"/>
              <a:gd name="T72" fmla="*/ 10813762 w 28"/>
              <a:gd name="T73" fmla="*/ 66085065 h 31"/>
              <a:gd name="T74" fmla="*/ 16219822 w 28"/>
              <a:gd name="T75" fmla="*/ 66085065 h 31"/>
              <a:gd name="T76" fmla="*/ 24330555 w 28"/>
              <a:gd name="T77" fmla="*/ 70806085 h 31"/>
              <a:gd name="T78" fmla="*/ 27033584 w 28"/>
              <a:gd name="T79" fmla="*/ 70806085 h 31"/>
              <a:gd name="T80" fmla="*/ 35142673 w 28"/>
              <a:gd name="T81" fmla="*/ 70806085 h 31"/>
              <a:gd name="T82" fmla="*/ 35142673 w 28"/>
              <a:gd name="T83" fmla="*/ 70806085 h 31"/>
              <a:gd name="T84" fmla="*/ 35142673 w 28"/>
              <a:gd name="T85" fmla="*/ 66085065 h 3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" h="31">
                <a:moveTo>
                  <a:pt x="13" y="28"/>
                </a:moveTo>
                <a:lnTo>
                  <a:pt x="15" y="30"/>
                </a:lnTo>
                <a:lnTo>
                  <a:pt x="18" y="30"/>
                </a:lnTo>
                <a:lnTo>
                  <a:pt x="19" y="28"/>
                </a:lnTo>
                <a:lnTo>
                  <a:pt x="22" y="28"/>
                </a:lnTo>
                <a:lnTo>
                  <a:pt x="22" y="25"/>
                </a:lnTo>
                <a:lnTo>
                  <a:pt x="24" y="23"/>
                </a:lnTo>
                <a:lnTo>
                  <a:pt x="27" y="23"/>
                </a:lnTo>
                <a:lnTo>
                  <a:pt x="27" y="20"/>
                </a:lnTo>
                <a:lnTo>
                  <a:pt x="27" y="18"/>
                </a:lnTo>
                <a:lnTo>
                  <a:pt x="27" y="15"/>
                </a:lnTo>
                <a:lnTo>
                  <a:pt x="27" y="13"/>
                </a:lnTo>
                <a:lnTo>
                  <a:pt x="27" y="10"/>
                </a:lnTo>
                <a:lnTo>
                  <a:pt x="27" y="8"/>
                </a:lnTo>
                <a:lnTo>
                  <a:pt x="24" y="5"/>
                </a:lnTo>
                <a:lnTo>
                  <a:pt x="22" y="3"/>
                </a:lnTo>
                <a:lnTo>
                  <a:pt x="19" y="0"/>
                </a:lnTo>
                <a:lnTo>
                  <a:pt x="18" y="0"/>
                </a:lnTo>
                <a:lnTo>
                  <a:pt x="15" y="0"/>
                </a:lnTo>
                <a:lnTo>
                  <a:pt x="13" y="0"/>
                </a:lnTo>
                <a:lnTo>
                  <a:pt x="10" y="0"/>
                </a:lnTo>
                <a:lnTo>
                  <a:pt x="9" y="0"/>
                </a:lnTo>
                <a:lnTo>
                  <a:pt x="6" y="0"/>
                </a:lnTo>
                <a:lnTo>
                  <a:pt x="4" y="3"/>
                </a:lnTo>
                <a:lnTo>
                  <a:pt x="1" y="5"/>
                </a:lnTo>
                <a:lnTo>
                  <a:pt x="1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8"/>
                </a:lnTo>
                <a:lnTo>
                  <a:pt x="0" y="20"/>
                </a:lnTo>
                <a:lnTo>
                  <a:pt x="1" y="23"/>
                </a:lnTo>
                <a:lnTo>
                  <a:pt x="4" y="25"/>
                </a:lnTo>
                <a:lnTo>
                  <a:pt x="4" y="28"/>
                </a:lnTo>
                <a:lnTo>
                  <a:pt x="6" y="28"/>
                </a:lnTo>
                <a:lnTo>
                  <a:pt x="9" y="30"/>
                </a:lnTo>
                <a:lnTo>
                  <a:pt x="10" y="30"/>
                </a:lnTo>
                <a:lnTo>
                  <a:pt x="13" y="30"/>
                </a:lnTo>
                <a:lnTo>
                  <a:pt x="13" y="2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1" name="Freeform 102"/>
          <p:cNvSpPr>
            <a:spLocks/>
          </p:cNvSpPr>
          <p:nvPr/>
        </p:nvSpPr>
        <p:spPr bwMode="auto">
          <a:xfrm>
            <a:off x="7146925" y="4167188"/>
            <a:ext cx="46038" cy="47625"/>
          </a:xfrm>
          <a:custGeom>
            <a:avLst/>
            <a:gdLst>
              <a:gd name="T0" fmla="*/ 35145080 w 28"/>
              <a:gd name="T1" fmla="*/ 70806085 h 31"/>
              <a:gd name="T2" fmla="*/ 43254345 w 28"/>
              <a:gd name="T3" fmla="*/ 70806085 h 31"/>
              <a:gd name="T4" fmla="*/ 48662166 w 28"/>
              <a:gd name="T5" fmla="*/ 70806085 h 31"/>
              <a:gd name="T6" fmla="*/ 54068343 w 28"/>
              <a:gd name="T7" fmla="*/ 66085065 h 31"/>
              <a:gd name="T8" fmla="*/ 59476163 w 28"/>
              <a:gd name="T9" fmla="*/ 66085065 h 31"/>
              <a:gd name="T10" fmla="*/ 67585428 w 28"/>
              <a:gd name="T11" fmla="*/ 59004302 h 31"/>
              <a:gd name="T12" fmla="*/ 67585428 w 28"/>
              <a:gd name="T13" fmla="*/ 59004302 h 31"/>
              <a:gd name="T14" fmla="*/ 72993249 w 28"/>
              <a:gd name="T15" fmla="*/ 54284819 h 31"/>
              <a:gd name="T16" fmla="*/ 72993249 w 28"/>
              <a:gd name="T17" fmla="*/ 47204056 h 31"/>
              <a:gd name="T18" fmla="*/ 72993249 w 28"/>
              <a:gd name="T19" fmla="*/ 42483036 h 31"/>
              <a:gd name="T20" fmla="*/ 72993249 w 28"/>
              <a:gd name="T21" fmla="*/ 35402274 h 31"/>
              <a:gd name="T22" fmla="*/ 72993249 w 28"/>
              <a:gd name="T23" fmla="*/ 30682790 h 31"/>
              <a:gd name="T24" fmla="*/ 72993249 w 28"/>
              <a:gd name="T25" fmla="*/ 23602028 h 31"/>
              <a:gd name="T26" fmla="*/ 72993249 w 28"/>
              <a:gd name="T27" fmla="*/ 18881008 h 31"/>
              <a:gd name="T28" fmla="*/ 67585428 w 28"/>
              <a:gd name="T29" fmla="*/ 11800246 h 31"/>
              <a:gd name="T30" fmla="*/ 67585428 w 28"/>
              <a:gd name="T31" fmla="*/ 7080762 h 31"/>
              <a:gd name="T32" fmla="*/ 59476163 w 28"/>
              <a:gd name="T33" fmla="*/ 7080762 h 31"/>
              <a:gd name="T34" fmla="*/ 54068343 w 28"/>
              <a:gd name="T35" fmla="*/ 0 h 31"/>
              <a:gd name="T36" fmla="*/ 48662166 w 28"/>
              <a:gd name="T37" fmla="*/ 0 h 31"/>
              <a:gd name="T38" fmla="*/ 43254345 w 28"/>
              <a:gd name="T39" fmla="*/ 0 h 31"/>
              <a:gd name="T40" fmla="*/ 35145080 w 28"/>
              <a:gd name="T41" fmla="*/ 0 h 31"/>
              <a:gd name="T42" fmla="*/ 29737260 w 28"/>
              <a:gd name="T43" fmla="*/ 0 h 31"/>
              <a:gd name="T44" fmla="*/ 24331083 w 28"/>
              <a:gd name="T45" fmla="*/ 0 h 31"/>
              <a:gd name="T46" fmla="*/ 18924906 w 28"/>
              <a:gd name="T47" fmla="*/ 0 h 31"/>
              <a:gd name="T48" fmla="*/ 18924906 w 28"/>
              <a:gd name="T49" fmla="*/ 7080762 h 31"/>
              <a:gd name="T50" fmla="*/ 10813997 w 28"/>
              <a:gd name="T51" fmla="*/ 7080762 h 31"/>
              <a:gd name="T52" fmla="*/ 5406177 w 28"/>
              <a:gd name="T53" fmla="*/ 11800246 h 31"/>
              <a:gd name="T54" fmla="*/ 5406177 w 28"/>
              <a:gd name="T55" fmla="*/ 18881008 h 31"/>
              <a:gd name="T56" fmla="*/ 0 w 28"/>
              <a:gd name="T57" fmla="*/ 23602028 h 31"/>
              <a:gd name="T58" fmla="*/ 0 w 28"/>
              <a:gd name="T59" fmla="*/ 30682790 h 31"/>
              <a:gd name="T60" fmla="*/ 0 w 28"/>
              <a:gd name="T61" fmla="*/ 35402274 h 31"/>
              <a:gd name="T62" fmla="*/ 0 w 28"/>
              <a:gd name="T63" fmla="*/ 42483036 h 31"/>
              <a:gd name="T64" fmla="*/ 0 w 28"/>
              <a:gd name="T65" fmla="*/ 47204056 h 31"/>
              <a:gd name="T66" fmla="*/ 5406177 w 28"/>
              <a:gd name="T67" fmla="*/ 54284819 h 31"/>
              <a:gd name="T68" fmla="*/ 5406177 w 28"/>
              <a:gd name="T69" fmla="*/ 59004302 h 31"/>
              <a:gd name="T70" fmla="*/ 10813997 w 28"/>
              <a:gd name="T71" fmla="*/ 59004302 h 31"/>
              <a:gd name="T72" fmla="*/ 18924906 w 28"/>
              <a:gd name="T73" fmla="*/ 66085065 h 31"/>
              <a:gd name="T74" fmla="*/ 18924906 w 28"/>
              <a:gd name="T75" fmla="*/ 66085065 h 31"/>
              <a:gd name="T76" fmla="*/ 24331083 w 28"/>
              <a:gd name="T77" fmla="*/ 70806085 h 31"/>
              <a:gd name="T78" fmla="*/ 29737260 w 28"/>
              <a:gd name="T79" fmla="*/ 70806085 h 31"/>
              <a:gd name="T80" fmla="*/ 35145080 w 28"/>
              <a:gd name="T81" fmla="*/ 70806085 h 31"/>
              <a:gd name="T82" fmla="*/ 35145080 w 28"/>
              <a:gd name="T83" fmla="*/ 70806085 h 3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8" h="31">
                <a:moveTo>
                  <a:pt x="13" y="30"/>
                </a:moveTo>
                <a:lnTo>
                  <a:pt x="16" y="30"/>
                </a:lnTo>
                <a:lnTo>
                  <a:pt x="18" y="30"/>
                </a:lnTo>
                <a:lnTo>
                  <a:pt x="20" y="28"/>
                </a:lnTo>
                <a:lnTo>
                  <a:pt x="22" y="28"/>
                </a:lnTo>
                <a:lnTo>
                  <a:pt x="25" y="25"/>
                </a:lnTo>
                <a:lnTo>
                  <a:pt x="27" y="23"/>
                </a:lnTo>
                <a:lnTo>
                  <a:pt x="27" y="20"/>
                </a:lnTo>
                <a:lnTo>
                  <a:pt x="27" y="18"/>
                </a:lnTo>
                <a:lnTo>
                  <a:pt x="27" y="15"/>
                </a:lnTo>
                <a:lnTo>
                  <a:pt x="27" y="13"/>
                </a:lnTo>
                <a:lnTo>
                  <a:pt x="27" y="10"/>
                </a:lnTo>
                <a:lnTo>
                  <a:pt x="27" y="8"/>
                </a:lnTo>
                <a:lnTo>
                  <a:pt x="25" y="5"/>
                </a:lnTo>
                <a:lnTo>
                  <a:pt x="25" y="3"/>
                </a:lnTo>
                <a:lnTo>
                  <a:pt x="22" y="3"/>
                </a:lnTo>
                <a:lnTo>
                  <a:pt x="20" y="0"/>
                </a:lnTo>
                <a:lnTo>
                  <a:pt x="18" y="0"/>
                </a:lnTo>
                <a:lnTo>
                  <a:pt x="16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7" y="3"/>
                </a:lnTo>
                <a:lnTo>
                  <a:pt x="4" y="3"/>
                </a:lnTo>
                <a:lnTo>
                  <a:pt x="2" y="5"/>
                </a:lnTo>
                <a:lnTo>
                  <a:pt x="2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8"/>
                </a:lnTo>
                <a:lnTo>
                  <a:pt x="0" y="20"/>
                </a:lnTo>
                <a:lnTo>
                  <a:pt x="2" y="23"/>
                </a:lnTo>
                <a:lnTo>
                  <a:pt x="2" y="25"/>
                </a:lnTo>
                <a:lnTo>
                  <a:pt x="4" y="25"/>
                </a:lnTo>
                <a:lnTo>
                  <a:pt x="7" y="28"/>
                </a:lnTo>
                <a:lnTo>
                  <a:pt x="9" y="30"/>
                </a:lnTo>
                <a:lnTo>
                  <a:pt x="11" y="30"/>
                </a:lnTo>
                <a:lnTo>
                  <a:pt x="13" y="3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2" name="Rectangle 103"/>
          <p:cNvSpPr>
            <a:spLocks noChangeArrowheads="1"/>
          </p:cNvSpPr>
          <p:nvPr/>
        </p:nvSpPr>
        <p:spPr bwMode="auto">
          <a:xfrm>
            <a:off x="5753100" y="2924175"/>
            <a:ext cx="481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000000"/>
                </a:solidFill>
              </a:rPr>
              <a:t>Shift</a:t>
            </a:r>
          </a:p>
          <a:p>
            <a:pPr eaLnBrk="0" hangingPunct="0"/>
            <a:r>
              <a:rPr kumimoji="0" lang="en-US" altLang="zh-TW" sz="1000">
                <a:solidFill>
                  <a:srgbClr val="000000"/>
                </a:solidFill>
              </a:rPr>
              <a:t>left 2</a:t>
            </a:r>
          </a:p>
        </p:txBody>
      </p:sp>
      <p:sp>
        <p:nvSpPr>
          <p:cNvPr id="22633" name="Freeform 104"/>
          <p:cNvSpPr>
            <a:spLocks/>
          </p:cNvSpPr>
          <p:nvPr/>
        </p:nvSpPr>
        <p:spPr bwMode="auto">
          <a:xfrm>
            <a:off x="7151688" y="4171950"/>
            <a:ext cx="46037" cy="47625"/>
          </a:xfrm>
          <a:custGeom>
            <a:avLst/>
            <a:gdLst>
              <a:gd name="T0" fmla="*/ 35142673 w 28"/>
              <a:gd name="T1" fmla="*/ 70806085 h 31"/>
              <a:gd name="T2" fmla="*/ 40550376 w 28"/>
              <a:gd name="T3" fmla="*/ 70806085 h 31"/>
              <a:gd name="T4" fmla="*/ 48659465 w 28"/>
              <a:gd name="T5" fmla="*/ 70806085 h 31"/>
              <a:gd name="T6" fmla="*/ 51362494 w 28"/>
              <a:gd name="T7" fmla="*/ 70806085 h 31"/>
              <a:gd name="T8" fmla="*/ 59473227 w 28"/>
              <a:gd name="T9" fmla="*/ 63725323 h 31"/>
              <a:gd name="T10" fmla="*/ 59473227 w 28"/>
              <a:gd name="T11" fmla="*/ 59004302 h 31"/>
              <a:gd name="T12" fmla="*/ 64879286 w 28"/>
              <a:gd name="T13" fmla="*/ 59004302 h 31"/>
              <a:gd name="T14" fmla="*/ 72990019 w 28"/>
              <a:gd name="T15" fmla="*/ 51923540 h 31"/>
              <a:gd name="T16" fmla="*/ 72990019 w 28"/>
              <a:gd name="T17" fmla="*/ 47204056 h 31"/>
              <a:gd name="T18" fmla="*/ 72990019 w 28"/>
              <a:gd name="T19" fmla="*/ 40123294 h 31"/>
              <a:gd name="T20" fmla="*/ 72990019 w 28"/>
              <a:gd name="T21" fmla="*/ 35402274 h 31"/>
              <a:gd name="T22" fmla="*/ 72990019 w 28"/>
              <a:gd name="T23" fmla="*/ 28321512 h 31"/>
              <a:gd name="T24" fmla="*/ 72990019 w 28"/>
              <a:gd name="T25" fmla="*/ 23602028 h 31"/>
              <a:gd name="T26" fmla="*/ 72990019 w 28"/>
              <a:gd name="T27" fmla="*/ 16521266 h 31"/>
              <a:gd name="T28" fmla="*/ 64879286 w 28"/>
              <a:gd name="T29" fmla="*/ 11800246 h 31"/>
              <a:gd name="T30" fmla="*/ 59473227 w 28"/>
              <a:gd name="T31" fmla="*/ 11800246 h 31"/>
              <a:gd name="T32" fmla="*/ 59473227 w 28"/>
              <a:gd name="T33" fmla="*/ 4721020 h 31"/>
              <a:gd name="T34" fmla="*/ 51362494 w 28"/>
              <a:gd name="T35" fmla="*/ 4721020 h 31"/>
              <a:gd name="T36" fmla="*/ 48659465 w 28"/>
              <a:gd name="T37" fmla="*/ 0 h 31"/>
              <a:gd name="T38" fmla="*/ 40550376 w 28"/>
              <a:gd name="T39" fmla="*/ 0 h 31"/>
              <a:gd name="T40" fmla="*/ 35142673 w 28"/>
              <a:gd name="T41" fmla="*/ 0 h 31"/>
              <a:gd name="T42" fmla="*/ 27033584 w 28"/>
              <a:gd name="T43" fmla="*/ 0 h 31"/>
              <a:gd name="T44" fmla="*/ 24330555 w 28"/>
              <a:gd name="T45" fmla="*/ 0 h 31"/>
              <a:gd name="T46" fmla="*/ 16219822 w 28"/>
              <a:gd name="T47" fmla="*/ 4721020 h 31"/>
              <a:gd name="T48" fmla="*/ 10813762 w 28"/>
              <a:gd name="T49" fmla="*/ 4721020 h 31"/>
              <a:gd name="T50" fmla="*/ 10813762 w 28"/>
              <a:gd name="T51" fmla="*/ 11800246 h 31"/>
              <a:gd name="T52" fmla="*/ 2703030 w 28"/>
              <a:gd name="T53" fmla="*/ 11800246 h 31"/>
              <a:gd name="T54" fmla="*/ 2703030 w 28"/>
              <a:gd name="T55" fmla="*/ 16521266 h 31"/>
              <a:gd name="T56" fmla="*/ 0 w 28"/>
              <a:gd name="T57" fmla="*/ 23602028 h 31"/>
              <a:gd name="T58" fmla="*/ 0 w 28"/>
              <a:gd name="T59" fmla="*/ 28321512 h 31"/>
              <a:gd name="T60" fmla="*/ 0 w 28"/>
              <a:gd name="T61" fmla="*/ 35402274 h 31"/>
              <a:gd name="T62" fmla="*/ 0 w 28"/>
              <a:gd name="T63" fmla="*/ 40123294 h 31"/>
              <a:gd name="T64" fmla="*/ 0 w 28"/>
              <a:gd name="T65" fmla="*/ 47204056 h 31"/>
              <a:gd name="T66" fmla="*/ 2703030 w 28"/>
              <a:gd name="T67" fmla="*/ 51923540 h 31"/>
              <a:gd name="T68" fmla="*/ 2703030 w 28"/>
              <a:gd name="T69" fmla="*/ 59004302 h 31"/>
              <a:gd name="T70" fmla="*/ 10813762 w 28"/>
              <a:gd name="T71" fmla="*/ 59004302 h 31"/>
              <a:gd name="T72" fmla="*/ 10813762 w 28"/>
              <a:gd name="T73" fmla="*/ 63725323 h 31"/>
              <a:gd name="T74" fmla="*/ 16219822 w 28"/>
              <a:gd name="T75" fmla="*/ 70806085 h 31"/>
              <a:gd name="T76" fmla="*/ 24330555 w 28"/>
              <a:gd name="T77" fmla="*/ 70806085 h 31"/>
              <a:gd name="T78" fmla="*/ 27033584 w 28"/>
              <a:gd name="T79" fmla="*/ 70806085 h 31"/>
              <a:gd name="T80" fmla="*/ 35142673 w 28"/>
              <a:gd name="T81" fmla="*/ 70806085 h 31"/>
              <a:gd name="T82" fmla="*/ 35142673 w 28"/>
              <a:gd name="T83" fmla="*/ 70806085 h 3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8" h="31">
                <a:moveTo>
                  <a:pt x="13" y="30"/>
                </a:moveTo>
                <a:lnTo>
                  <a:pt x="15" y="30"/>
                </a:lnTo>
                <a:lnTo>
                  <a:pt x="18" y="30"/>
                </a:lnTo>
                <a:lnTo>
                  <a:pt x="19" y="30"/>
                </a:lnTo>
                <a:lnTo>
                  <a:pt x="22" y="27"/>
                </a:lnTo>
                <a:lnTo>
                  <a:pt x="22" y="25"/>
                </a:lnTo>
                <a:lnTo>
                  <a:pt x="24" y="25"/>
                </a:lnTo>
                <a:lnTo>
                  <a:pt x="27" y="22"/>
                </a:lnTo>
                <a:lnTo>
                  <a:pt x="27" y="20"/>
                </a:lnTo>
                <a:lnTo>
                  <a:pt x="27" y="17"/>
                </a:lnTo>
                <a:lnTo>
                  <a:pt x="27" y="15"/>
                </a:lnTo>
                <a:lnTo>
                  <a:pt x="27" y="12"/>
                </a:lnTo>
                <a:lnTo>
                  <a:pt x="27" y="10"/>
                </a:lnTo>
                <a:lnTo>
                  <a:pt x="27" y="7"/>
                </a:lnTo>
                <a:lnTo>
                  <a:pt x="24" y="5"/>
                </a:lnTo>
                <a:lnTo>
                  <a:pt x="22" y="5"/>
                </a:lnTo>
                <a:lnTo>
                  <a:pt x="22" y="2"/>
                </a:lnTo>
                <a:lnTo>
                  <a:pt x="19" y="2"/>
                </a:lnTo>
                <a:lnTo>
                  <a:pt x="18" y="0"/>
                </a:lnTo>
                <a:lnTo>
                  <a:pt x="15" y="0"/>
                </a:lnTo>
                <a:lnTo>
                  <a:pt x="13" y="0"/>
                </a:lnTo>
                <a:lnTo>
                  <a:pt x="10" y="0"/>
                </a:lnTo>
                <a:lnTo>
                  <a:pt x="9" y="0"/>
                </a:lnTo>
                <a:lnTo>
                  <a:pt x="6" y="2"/>
                </a:lnTo>
                <a:lnTo>
                  <a:pt x="4" y="2"/>
                </a:lnTo>
                <a:lnTo>
                  <a:pt x="4" y="5"/>
                </a:lnTo>
                <a:lnTo>
                  <a:pt x="1" y="5"/>
                </a:lnTo>
                <a:lnTo>
                  <a:pt x="1" y="7"/>
                </a:lnTo>
                <a:lnTo>
                  <a:pt x="0" y="10"/>
                </a:lnTo>
                <a:lnTo>
                  <a:pt x="0" y="12"/>
                </a:lnTo>
                <a:lnTo>
                  <a:pt x="0" y="15"/>
                </a:lnTo>
                <a:lnTo>
                  <a:pt x="0" y="17"/>
                </a:lnTo>
                <a:lnTo>
                  <a:pt x="0" y="20"/>
                </a:lnTo>
                <a:lnTo>
                  <a:pt x="1" y="22"/>
                </a:lnTo>
                <a:lnTo>
                  <a:pt x="1" y="25"/>
                </a:lnTo>
                <a:lnTo>
                  <a:pt x="4" y="25"/>
                </a:lnTo>
                <a:lnTo>
                  <a:pt x="4" y="27"/>
                </a:lnTo>
                <a:lnTo>
                  <a:pt x="6" y="30"/>
                </a:lnTo>
                <a:lnTo>
                  <a:pt x="9" y="30"/>
                </a:lnTo>
                <a:lnTo>
                  <a:pt x="10" y="30"/>
                </a:lnTo>
                <a:lnTo>
                  <a:pt x="13" y="3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4" name="Rectangle 105"/>
          <p:cNvSpPr>
            <a:spLocks noChangeArrowheads="1"/>
          </p:cNvSpPr>
          <p:nvPr/>
        </p:nvSpPr>
        <p:spPr bwMode="auto">
          <a:xfrm>
            <a:off x="6305550" y="3971925"/>
            <a:ext cx="4460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000000"/>
                </a:solidFill>
              </a:rPr>
              <a:t>ALU</a:t>
            </a:r>
          </a:p>
        </p:txBody>
      </p:sp>
      <p:sp>
        <p:nvSpPr>
          <p:cNvPr id="22635" name="Freeform 106"/>
          <p:cNvSpPr>
            <a:spLocks/>
          </p:cNvSpPr>
          <p:nvPr/>
        </p:nvSpPr>
        <p:spPr bwMode="auto">
          <a:xfrm>
            <a:off x="5634038" y="3121025"/>
            <a:ext cx="50800" cy="1446213"/>
          </a:xfrm>
          <a:custGeom>
            <a:avLst/>
            <a:gdLst>
              <a:gd name="T0" fmla="*/ 0 w 31"/>
              <a:gd name="T1" fmla="*/ 2147483647 h 945"/>
              <a:gd name="T2" fmla="*/ 0 w 31"/>
              <a:gd name="T3" fmla="*/ 0 h 945"/>
              <a:gd name="T4" fmla="*/ 80560606 w 31"/>
              <a:gd name="T5" fmla="*/ 0 h 9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" h="945">
                <a:moveTo>
                  <a:pt x="0" y="944"/>
                </a:move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6" name="Line 107"/>
          <p:cNvSpPr>
            <a:spLocks noChangeShapeType="1"/>
          </p:cNvSpPr>
          <p:nvPr/>
        </p:nvSpPr>
        <p:spPr bwMode="auto">
          <a:xfrm>
            <a:off x="6173788" y="3121025"/>
            <a:ext cx="714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7" name="Line 108"/>
          <p:cNvSpPr>
            <a:spLocks noChangeShapeType="1"/>
          </p:cNvSpPr>
          <p:nvPr/>
        </p:nvSpPr>
        <p:spPr bwMode="auto">
          <a:xfrm flipH="1">
            <a:off x="7070725" y="4179888"/>
            <a:ext cx="279400" cy="142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8" name="Rectangle 109"/>
          <p:cNvSpPr>
            <a:spLocks noChangeArrowheads="1"/>
          </p:cNvSpPr>
          <p:nvPr/>
        </p:nvSpPr>
        <p:spPr bwMode="auto">
          <a:xfrm>
            <a:off x="6646863" y="2663825"/>
            <a:ext cx="49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ALU</a:t>
            </a:r>
          </a:p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result</a:t>
            </a:r>
          </a:p>
        </p:txBody>
      </p:sp>
      <p:sp>
        <p:nvSpPr>
          <p:cNvPr id="22639" name="Freeform 110"/>
          <p:cNvSpPr>
            <a:spLocks/>
          </p:cNvSpPr>
          <p:nvPr/>
        </p:nvSpPr>
        <p:spPr bwMode="auto">
          <a:xfrm>
            <a:off x="5659438" y="3086100"/>
            <a:ext cx="68262" cy="71438"/>
          </a:xfrm>
          <a:custGeom>
            <a:avLst/>
            <a:gdLst>
              <a:gd name="T0" fmla="*/ 0 w 41"/>
              <a:gd name="T1" fmla="*/ 0 h 46"/>
              <a:gd name="T2" fmla="*/ 0 w 41"/>
              <a:gd name="T3" fmla="*/ 108531405 h 46"/>
              <a:gd name="T4" fmla="*/ 110879132 w 41"/>
              <a:gd name="T5" fmla="*/ 53059798 h 46"/>
              <a:gd name="T6" fmla="*/ 0 w 41"/>
              <a:gd name="T7" fmla="*/ 4823618 h 46"/>
              <a:gd name="T8" fmla="*/ 0 w 41"/>
              <a:gd name="T9" fmla="*/ 4823618 h 46"/>
              <a:gd name="T10" fmla="*/ 0 w 41"/>
              <a:gd name="T11" fmla="*/ 0 h 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1" h="46">
                <a:moveTo>
                  <a:pt x="0" y="0"/>
                </a:moveTo>
                <a:lnTo>
                  <a:pt x="0" y="45"/>
                </a:lnTo>
                <a:lnTo>
                  <a:pt x="40" y="22"/>
                </a:lnTo>
                <a:lnTo>
                  <a:pt x="0" y="2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0" name="Freeform 111"/>
          <p:cNvSpPr>
            <a:spLocks/>
          </p:cNvSpPr>
          <p:nvPr/>
        </p:nvSpPr>
        <p:spPr bwMode="auto">
          <a:xfrm>
            <a:off x="6207125" y="3082925"/>
            <a:ext cx="68263" cy="69850"/>
          </a:xfrm>
          <a:custGeom>
            <a:avLst/>
            <a:gdLst>
              <a:gd name="T0" fmla="*/ 0 w 41"/>
              <a:gd name="T1" fmla="*/ 0 h 46"/>
              <a:gd name="T2" fmla="*/ 0 w 41"/>
              <a:gd name="T3" fmla="*/ 103760657 h 46"/>
              <a:gd name="T4" fmla="*/ 110882421 w 41"/>
              <a:gd name="T5" fmla="*/ 53032853 h 46"/>
              <a:gd name="T6" fmla="*/ 0 w 41"/>
              <a:gd name="T7" fmla="*/ 6916668 h 46"/>
              <a:gd name="T8" fmla="*/ 0 w 41"/>
              <a:gd name="T9" fmla="*/ 6916668 h 46"/>
              <a:gd name="T10" fmla="*/ 0 w 41"/>
              <a:gd name="T11" fmla="*/ 0 h 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1" h="46">
                <a:moveTo>
                  <a:pt x="0" y="0"/>
                </a:moveTo>
                <a:lnTo>
                  <a:pt x="0" y="45"/>
                </a:lnTo>
                <a:lnTo>
                  <a:pt x="40" y="23"/>
                </a:lnTo>
                <a:lnTo>
                  <a:pt x="0" y="3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1" name="Freeform 112"/>
          <p:cNvSpPr>
            <a:spLocks/>
          </p:cNvSpPr>
          <p:nvPr/>
        </p:nvSpPr>
        <p:spPr bwMode="auto">
          <a:xfrm>
            <a:off x="6207125" y="2520950"/>
            <a:ext cx="68263" cy="66675"/>
          </a:xfrm>
          <a:custGeom>
            <a:avLst/>
            <a:gdLst>
              <a:gd name="T0" fmla="*/ 0 w 41"/>
              <a:gd name="T1" fmla="*/ 0 h 44"/>
              <a:gd name="T2" fmla="*/ 0 w 41"/>
              <a:gd name="T3" fmla="*/ 98739614 h 44"/>
              <a:gd name="T4" fmla="*/ 110882421 w 41"/>
              <a:gd name="T5" fmla="*/ 52814177 h 44"/>
              <a:gd name="T6" fmla="*/ 0 w 41"/>
              <a:gd name="T7" fmla="*/ 0 h 44"/>
              <a:gd name="T8" fmla="*/ 0 w 41"/>
              <a:gd name="T9" fmla="*/ 0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" h="44">
                <a:moveTo>
                  <a:pt x="0" y="0"/>
                </a:moveTo>
                <a:lnTo>
                  <a:pt x="0" y="43"/>
                </a:lnTo>
                <a:lnTo>
                  <a:pt x="40" y="23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2" name="Freeform 113"/>
          <p:cNvSpPr>
            <a:spLocks/>
          </p:cNvSpPr>
          <p:nvPr/>
        </p:nvSpPr>
        <p:spPr bwMode="auto">
          <a:xfrm>
            <a:off x="7459663" y="2273300"/>
            <a:ext cx="66675" cy="69850"/>
          </a:xfrm>
          <a:custGeom>
            <a:avLst/>
            <a:gdLst>
              <a:gd name="T0" fmla="*/ 0 w 40"/>
              <a:gd name="T1" fmla="*/ 0 h 46"/>
              <a:gd name="T2" fmla="*/ 0 w 40"/>
              <a:gd name="T3" fmla="*/ 103760657 h 46"/>
              <a:gd name="T4" fmla="*/ 108360210 w 40"/>
              <a:gd name="T5" fmla="*/ 53032853 h 46"/>
              <a:gd name="T6" fmla="*/ 0 w 40"/>
              <a:gd name="T7" fmla="*/ 6916668 h 46"/>
              <a:gd name="T8" fmla="*/ 0 w 40"/>
              <a:gd name="T9" fmla="*/ 6916668 h 46"/>
              <a:gd name="T10" fmla="*/ 0 w 40"/>
              <a:gd name="T11" fmla="*/ 0 h 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" h="46">
                <a:moveTo>
                  <a:pt x="0" y="0"/>
                </a:moveTo>
                <a:lnTo>
                  <a:pt x="0" y="45"/>
                </a:lnTo>
                <a:lnTo>
                  <a:pt x="39" y="23"/>
                </a:lnTo>
                <a:lnTo>
                  <a:pt x="0" y="3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3" name="Line 114"/>
          <p:cNvSpPr>
            <a:spLocks noChangeShapeType="1"/>
          </p:cNvSpPr>
          <p:nvPr/>
        </p:nvSpPr>
        <p:spPr bwMode="auto">
          <a:xfrm flipH="1">
            <a:off x="7459663" y="2833688"/>
            <a:ext cx="23812" cy="476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4" name="Freeform 115"/>
          <p:cNvSpPr>
            <a:spLocks/>
          </p:cNvSpPr>
          <p:nvPr/>
        </p:nvSpPr>
        <p:spPr bwMode="auto">
          <a:xfrm>
            <a:off x="7459663" y="2803525"/>
            <a:ext cx="66675" cy="66675"/>
          </a:xfrm>
          <a:custGeom>
            <a:avLst/>
            <a:gdLst>
              <a:gd name="T0" fmla="*/ 0 w 40"/>
              <a:gd name="T1" fmla="*/ 0 h 44"/>
              <a:gd name="T2" fmla="*/ 0 w 40"/>
              <a:gd name="T3" fmla="*/ 98739614 h 44"/>
              <a:gd name="T4" fmla="*/ 108360210 w 40"/>
              <a:gd name="T5" fmla="*/ 52814177 h 44"/>
              <a:gd name="T6" fmla="*/ 0 w 40"/>
              <a:gd name="T7" fmla="*/ 0 h 44"/>
              <a:gd name="T8" fmla="*/ 0 w 40"/>
              <a:gd name="T9" fmla="*/ 0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" h="44">
                <a:moveTo>
                  <a:pt x="0" y="0"/>
                </a:moveTo>
                <a:lnTo>
                  <a:pt x="0" y="43"/>
                </a:lnTo>
                <a:lnTo>
                  <a:pt x="39" y="23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5" name="Freeform 116"/>
          <p:cNvSpPr>
            <a:spLocks/>
          </p:cNvSpPr>
          <p:nvPr/>
        </p:nvSpPr>
        <p:spPr bwMode="auto">
          <a:xfrm>
            <a:off x="4083050" y="5035550"/>
            <a:ext cx="66675" cy="65088"/>
          </a:xfrm>
          <a:custGeom>
            <a:avLst/>
            <a:gdLst>
              <a:gd name="T0" fmla="*/ 50012918 w 40"/>
              <a:gd name="T1" fmla="*/ 96230337 h 43"/>
              <a:gd name="T2" fmla="*/ 63904654 w 40"/>
              <a:gd name="T3" fmla="*/ 96230337 h 43"/>
              <a:gd name="T4" fmla="*/ 69462015 w 40"/>
              <a:gd name="T5" fmla="*/ 96230337 h 43"/>
              <a:gd name="T6" fmla="*/ 75019376 w 40"/>
              <a:gd name="T7" fmla="*/ 91648445 h 43"/>
              <a:gd name="T8" fmla="*/ 88911113 w 40"/>
              <a:gd name="T9" fmla="*/ 91648445 h 43"/>
              <a:gd name="T10" fmla="*/ 94468474 w 40"/>
              <a:gd name="T11" fmla="*/ 84774849 h 43"/>
              <a:gd name="T12" fmla="*/ 94468474 w 40"/>
              <a:gd name="T13" fmla="*/ 80192957 h 43"/>
              <a:gd name="T14" fmla="*/ 102802849 w 40"/>
              <a:gd name="T15" fmla="*/ 73319361 h 43"/>
              <a:gd name="T16" fmla="*/ 108360210 w 40"/>
              <a:gd name="T17" fmla="*/ 61862360 h 43"/>
              <a:gd name="T18" fmla="*/ 108360210 w 40"/>
              <a:gd name="T19" fmla="*/ 57280467 h 43"/>
              <a:gd name="T20" fmla="*/ 108360210 w 40"/>
              <a:gd name="T21" fmla="*/ 50406872 h 43"/>
              <a:gd name="T22" fmla="*/ 108360210 w 40"/>
              <a:gd name="T23" fmla="*/ 38949870 h 43"/>
              <a:gd name="T24" fmla="*/ 108360210 w 40"/>
              <a:gd name="T25" fmla="*/ 34367978 h 43"/>
              <a:gd name="T26" fmla="*/ 102802849 w 40"/>
              <a:gd name="T27" fmla="*/ 27494382 h 43"/>
              <a:gd name="T28" fmla="*/ 94468474 w 40"/>
              <a:gd name="T29" fmla="*/ 22912490 h 43"/>
              <a:gd name="T30" fmla="*/ 94468474 w 40"/>
              <a:gd name="T31" fmla="*/ 16038894 h 43"/>
              <a:gd name="T32" fmla="*/ 88911113 w 40"/>
              <a:gd name="T33" fmla="*/ 11455488 h 43"/>
              <a:gd name="T34" fmla="*/ 75019376 w 40"/>
              <a:gd name="T35" fmla="*/ 4581892 h 43"/>
              <a:gd name="T36" fmla="*/ 69462015 w 40"/>
              <a:gd name="T37" fmla="*/ 4581892 h 43"/>
              <a:gd name="T38" fmla="*/ 63904654 w 40"/>
              <a:gd name="T39" fmla="*/ 0 h 43"/>
              <a:gd name="T40" fmla="*/ 55570279 w 40"/>
              <a:gd name="T41" fmla="*/ 0 h 43"/>
              <a:gd name="T42" fmla="*/ 41676876 w 40"/>
              <a:gd name="T43" fmla="*/ 0 h 43"/>
              <a:gd name="T44" fmla="*/ 36119514 w 40"/>
              <a:gd name="T45" fmla="*/ 4581892 h 43"/>
              <a:gd name="T46" fmla="*/ 30563820 w 40"/>
              <a:gd name="T47" fmla="*/ 4581892 h 43"/>
              <a:gd name="T48" fmla="*/ 16670417 w 40"/>
              <a:gd name="T49" fmla="*/ 11455488 h 43"/>
              <a:gd name="T50" fmla="*/ 11114723 w 40"/>
              <a:gd name="T51" fmla="*/ 16038894 h 43"/>
              <a:gd name="T52" fmla="*/ 11114723 w 40"/>
              <a:gd name="T53" fmla="*/ 22912490 h 43"/>
              <a:gd name="T54" fmla="*/ 2778681 w 40"/>
              <a:gd name="T55" fmla="*/ 27494382 h 43"/>
              <a:gd name="T56" fmla="*/ 0 w 40"/>
              <a:gd name="T57" fmla="*/ 34367978 h 43"/>
              <a:gd name="T58" fmla="*/ 0 w 40"/>
              <a:gd name="T59" fmla="*/ 38949870 h 43"/>
              <a:gd name="T60" fmla="*/ 0 w 40"/>
              <a:gd name="T61" fmla="*/ 50406872 h 43"/>
              <a:gd name="T62" fmla="*/ 0 w 40"/>
              <a:gd name="T63" fmla="*/ 57280467 h 43"/>
              <a:gd name="T64" fmla="*/ 0 w 40"/>
              <a:gd name="T65" fmla="*/ 61862360 h 43"/>
              <a:gd name="T66" fmla="*/ 2778681 w 40"/>
              <a:gd name="T67" fmla="*/ 73319361 h 43"/>
              <a:gd name="T68" fmla="*/ 11114723 w 40"/>
              <a:gd name="T69" fmla="*/ 80192957 h 43"/>
              <a:gd name="T70" fmla="*/ 11114723 w 40"/>
              <a:gd name="T71" fmla="*/ 84774849 h 43"/>
              <a:gd name="T72" fmla="*/ 16670417 w 40"/>
              <a:gd name="T73" fmla="*/ 91648445 h 43"/>
              <a:gd name="T74" fmla="*/ 30563820 w 40"/>
              <a:gd name="T75" fmla="*/ 91648445 h 43"/>
              <a:gd name="T76" fmla="*/ 36119514 w 40"/>
              <a:gd name="T77" fmla="*/ 96230337 h 43"/>
              <a:gd name="T78" fmla="*/ 41676876 w 40"/>
              <a:gd name="T79" fmla="*/ 96230337 h 43"/>
              <a:gd name="T80" fmla="*/ 55570279 w 40"/>
              <a:gd name="T81" fmla="*/ 96230337 h 43"/>
              <a:gd name="T82" fmla="*/ 55570279 w 40"/>
              <a:gd name="T83" fmla="*/ 96230337 h 43"/>
              <a:gd name="T84" fmla="*/ 50012918 w 40"/>
              <a:gd name="T85" fmla="*/ 96230337 h 4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0" h="43">
                <a:moveTo>
                  <a:pt x="18" y="42"/>
                </a:moveTo>
                <a:lnTo>
                  <a:pt x="23" y="42"/>
                </a:lnTo>
                <a:lnTo>
                  <a:pt x="25" y="42"/>
                </a:lnTo>
                <a:lnTo>
                  <a:pt x="27" y="40"/>
                </a:lnTo>
                <a:lnTo>
                  <a:pt x="32" y="40"/>
                </a:lnTo>
                <a:lnTo>
                  <a:pt x="34" y="37"/>
                </a:lnTo>
                <a:lnTo>
                  <a:pt x="34" y="35"/>
                </a:lnTo>
                <a:lnTo>
                  <a:pt x="37" y="32"/>
                </a:lnTo>
                <a:lnTo>
                  <a:pt x="39" y="27"/>
                </a:lnTo>
                <a:lnTo>
                  <a:pt x="39" y="25"/>
                </a:lnTo>
                <a:lnTo>
                  <a:pt x="39" y="22"/>
                </a:lnTo>
                <a:lnTo>
                  <a:pt x="39" y="17"/>
                </a:lnTo>
                <a:lnTo>
                  <a:pt x="39" y="15"/>
                </a:lnTo>
                <a:lnTo>
                  <a:pt x="37" y="12"/>
                </a:lnTo>
                <a:lnTo>
                  <a:pt x="34" y="10"/>
                </a:lnTo>
                <a:lnTo>
                  <a:pt x="34" y="7"/>
                </a:lnTo>
                <a:lnTo>
                  <a:pt x="32" y="5"/>
                </a:lnTo>
                <a:lnTo>
                  <a:pt x="27" y="2"/>
                </a:lnTo>
                <a:lnTo>
                  <a:pt x="25" y="2"/>
                </a:lnTo>
                <a:lnTo>
                  <a:pt x="23" y="0"/>
                </a:lnTo>
                <a:lnTo>
                  <a:pt x="20" y="0"/>
                </a:lnTo>
                <a:lnTo>
                  <a:pt x="15" y="0"/>
                </a:lnTo>
                <a:lnTo>
                  <a:pt x="13" y="2"/>
                </a:lnTo>
                <a:lnTo>
                  <a:pt x="11" y="2"/>
                </a:lnTo>
                <a:lnTo>
                  <a:pt x="6" y="5"/>
                </a:lnTo>
                <a:lnTo>
                  <a:pt x="4" y="7"/>
                </a:lnTo>
                <a:lnTo>
                  <a:pt x="4" y="10"/>
                </a:lnTo>
                <a:lnTo>
                  <a:pt x="1" y="12"/>
                </a:lnTo>
                <a:lnTo>
                  <a:pt x="0" y="15"/>
                </a:lnTo>
                <a:lnTo>
                  <a:pt x="0" y="17"/>
                </a:lnTo>
                <a:lnTo>
                  <a:pt x="0" y="22"/>
                </a:lnTo>
                <a:lnTo>
                  <a:pt x="0" y="25"/>
                </a:lnTo>
                <a:lnTo>
                  <a:pt x="0" y="27"/>
                </a:lnTo>
                <a:lnTo>
                  <a:pt x="1" y="32"/>
                </a:lnTo>
                <a:lnTo>
                  <a:pt x="4" y="35"/>
                </a:lnTo>
                <a:lnTo>
                  <a:pt x="4" y="37"/>
                </a:lnTo>
                <a:lnTo>
                  <a:pt x="6" y="40"/>
                </a:lnTo>
                <a:lnTo>
                  <a:pt x="11" y="40"/>
                </a:lnTo>
                <a:lnTo>
                  <a:pt x="13" y="42"/>
                </a:lnTo>
                <a:lnTo>
                  <a:pt x="15" y="42"/>
                </a:lnTo>
                <a:lnTo>
                  <a:pt x="20" y="42"/>
                </a:lnTo>
                <a:lnTo>
                  <a:pt x="18" y="4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6" name="Freeform 117"/>
          <p:cNvSpPr>
            <a:spLocks/>
          </p:cNvSpPr>
          <p:nvPr/>
        </p:nvSpPr>
        <p:spPr bwMode="auto">
          <a:xfrm>
            <a:off x="5603875" y="4533900"/>
            <a:ext cx="66675" cy="66675"/>
          </a:xfrm>
          <a:custGeom>
            <a:avLst/>
            <a:gdLst>
              <a:gd name="T0" fmla="*/ 50012918 w 40"/>
              <a:gd name="T1" fmla="*/ 100980063 h 43"/>
              <a:gd name="T2" fmla="*/ 63904654 w 40"/>
              <a:gd name="T3" fmla="*/ 100980063 h 43"/>
              <a:gd name="T4" fmla="*/ 69462015 w 40"/>
              <a:gd name="T5" fmla="*/ 100980063 h 43"/>
              <a:gd name="T6" fmla="*/ 75019376 w 40"/>
              <a:gd name="T7" fmla="*/ 96171710 h 43"/>
              <a:gd name="T8" fmla="*/ 80575071 w 40"/>
              <a:gd name="T9" fmla="*/ 88959956 h 43"/>
              <a:gd name="T10" fmla="*/ 88911113 w 40"/>
              <a:gd name="T11" fmla="*/ 88959956 h 43"/>
              <a:gd name="T12" fmla="*/ 94468474 w 40"/>
              <a:gd name="T13" fmla="*/ 84150052 h 43"/>
              <a:gd name="T14" fmla="*/ 102802849 w 40"/>
              <a:gd name="T15" fmla="*/ 76938298 h 43"/>
              <a:gd name="T16" fmla="*/ 108360210 w 40"/>
              <a:gd name="T17" fmla="*/ 64916641 h 43"/>
              <a:gd name="T18" fmla="*/ 108360210 w 40"/>
              <a:gd name="T19" fmla="*/ 60108288 h 43"/>
              <a:gd name="T20" fmla="*/ 108360210 w 40"/>
              <a:gd name="T21" fmla="*/ 52894983 h 43"/>
              <a:gd name="T22" fmla="*/ 108360210 w 40"/>
              <a:gd name="T23" fmla="*/ 40873326 h 43"/>
              <a:gd name="T24" fmla="*/ 108360210 w 40"/>
              <a:gd name="T25" fmla="*/ 36064973 h 43"/>
              <a:gd name="T26" fmla="*/ 102802849 w 40"/>
              <a:gd name="T27" fmla="*/ 28851668 h 43"/>
              <a:gd name="T28" fmla="*/ 94468474 w 40"/>
              <a:gd name="T29" fmla="*/ 24043315 h 43"/>
              <a:gd name="T30" fmla="*/ 88911113 w 40"/>
              <a:gd name="T31" fmla="*/ 16830010 h 43"/>
              <a:gd name="T32" fmla="*/ 80575071 w 40"/>
              <a:gd name="T33" fmla="*/ 12021658 h 43"/>
              <a:gd name="T34" fmla="*/ 75019376 w 40"/>
              <a:gd name="T35" fmla="*/ 4808353 h 43"/>
              <a:gd name="T36" fmla="*/ 69462015 w 40"/>
              <a:gd name="T37" fmla="*/ 0 h 43"/>
              <a:gd name="T38" fmla="*/ 63904654 w 40"/>
              <a:gd name="T39" fmla="*/ 0 h 43"/>
              <a:gd name="T40" fmla="*/ 50012918 w 40"/>
              <a:gd name="T41" fmla="*/ 0 h 43"/>
              <a:gd name="T42" fmla="*/ 41676876 w 40"/>
              <a:gd name="T43" fmla="*/ 0 h 43"/>
              <a:gd name="T44" fmla="*/ 36119514 w 40"/>
              <a:gd name="T45" fmla="*/ 0 h 43"/>
              <a:gd name="T46" fmla="*/ 25006459 w 40"/>
              <a:gd name="T47" fmla="*/ 4808353 h 43"/>
              <a:gd name="T48" fmla="*/ 16670417 w 40"/>
              <a:gd name="T49" fmla="*/ 12021658 h 43"/>
              <a:gd name="T50" fmla="*/ 11114723 w 40"/>
              <a:gd name="T51" fmla="*/ 16830010 h 43"/>
              <a:gd name="T52" fmla="*/ 2778681 w 40"/>
              <a:gd name="T53" fmla="*/ 24043315 h 43"/>
              <a:gd name="T54" fmla="*/ 2778681 w 40"/>
              <a:gd name="T55" fmla="*/ 28851668 h 43"/>
              <a:gd name="T56" fmla="*/ 0 w 40"/>
              <a:gd name="T57" fmla="*/ 36064973 h 43"/>
              <a:gd name="T58" fmla="*/ 0 w 40"/>
              <a:gd name="T59" fmla="*/ 40873326 h 43"/>
              <a:gd name="T60" fmla="*/ 0 w 40"/>
              <a:gd name="T61" fmla="*/ 52894983 h 43"/>
              <a:gd name="T62" fmla="*/ 0 w 40"/>
              <a:gd name="T63" fmla="*/ 60108288 h 43"/>
              <a:gd name="T64" fmla="*/ 0 w 40"/>
              <a:gd name="T65" fmla="*/ 64916641 h 43"/>
              <a:gd name="T66" fmla="*/ 2778681 w 40"/>
              <a:gd name="T67" fmla="*/ 76938298 h 43"/>
              <a:gd name="T68" fmla="*/ 2778681 w 40"/>
              <a:gd name="T69" fmla="*/ 84150052 h 43"/>
              <a:gd name="T70" fmla="*/ 11114723 w 40"/>
              <a:gd name="T71" fmla="*/ 88959956 h 43"/>
              <a:gd name="T72" fmla="*/ 16670417 w 40"/>
              <a:gd name="T73" fmla="*/ 88959956 h 43"/>
              <a:gd name="T74" fmla="*/ 25006459 w 40"/>
              <a:gd name="T75" fmla="*/ 96171710 h 43"/>
              <a:gd name="T76" fmla="*/ 36119514 w 40"/>
              <a:gd name="T77" fmla="*/ 100980063 h 43"/>
              <a:gd name="T78" fmla="*/ 41676876 w 40"/>
              <a:gd name="T79" fmla="*/ 100980063 h 43"/>
              <a:gd name="T80" fmla="*/ 50012918 w 40"/>
              <a:gd name="T81" fmla="*/ 100980063 h 43"/>
              <a:gd name="T82" fmla="*/ 50012918 w 40"/>
              <a:gd name="T83" fmla="*/ 100980063 h 4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0" h="43">
                <a:moveTo>
                  <a:pt x="18" y="42"/>
                </a:moveTo>
                <a:lnTo>
                  <a:pt x="23" y="42"/>
                </a:lnTo>
                <a:lnTo>
                  <a:pt x="25" y="42"/>
                </a:lnTo>
                <a:lnTo>
                  <a:pt x="27" y="40"/>
                </a:lnTo>
                <a:lnTo>
                  <a:pt x="29" y="37"/>
                </a:lnTo>
                <a:lnTo>
                  <a:pt x="32" y="37"/>
                </a:lnTo>
                <a:lnTo>
                  <a:pt x="34" y="35"/>
                </a:lnTo>
                <a:lnTo>
                  <a:pt x="37" y="32"/>
                </a:lnTo>
                <a:lnTo>
                  <a:pt x="39" y="27"/>
                </a:lnTo>
                <a:lnTo>
                  <a:pt x="39" y="25"/>
                </a:lnTo>
                <a:lnTo>
                  <a:pt x="39" y="22"/>
                </a:lnTo>
                <a:lnTo>
                  <a:pt x="39" y="17"/>
                </a:lnTo>
                <a:lnTo>
                  <a:pt x="39" y="15"/>
                </a:lnTo>
                <a:lnTo>
                  <a:pt x="37" y="12"/>
                </a:lnTo>
                <a:lnTo>
                  <a:pt x="34" y="10"/>
                </a:lnTo>
                <a:lnTo>
                  <a:pt x="32" y="7"/>
                </a:lnTo>
                <a:lnTo>
                  <a:pt x="29" y="5"/>
                </a:lnTo>
                <a:lnTo>
                  <a:pt x="27" y="2"/>
                </a:lnTo>
                <a:lnTo>
                  <a:pt x="25" y="0"/>
                </a:lnTo>
                <a:lnTo>
                  <a:pt x="23" y="0"/>
                </a:lnTo>
                <a:lnTo>
                  <a:pt x="18" y="0"/>
                </a:lnTo>
                <a:lnTo>
                  <a:pt x="15" y="0"/>
                </a:lnTo>
                <a:lnTo>
                  <a:pt x="13" y="0"/>
                </a:lnTo>
                <a:lnTo>
                  <a:pt x="9" y="2"/>
                </a:lnTo>
                <a:lnTo>
                  <a:pt x="6" y="5"/>
                </a:lnTo>
                <a:lnTo>
                  <a:pt x="4" y="7"/>
                </a:lnTo>
                <a:lnTo>
                  <a:pt x="1" y="10"/>
                </a:lnTo>
                <a:lnTo>
                  <a:pt x="1" y="12"/>
                </a:lnTo>
                <a:lnTo>
                  <a:pt x="0" y="15"/>
                </a:lnTo>
                <a:lnTo>
                  <a:pt x="0" y="17"/>
                </a:lnTo>
                <a:lnTo>
                  <a:pt x="0" y="22"/>
                </a:lnTo>
                <a:lnTo>
                  <a:pt x="0" y="25"/>
                </a:lnTo>
                <a:lnTo>
                  <a:pt x="0" y="27"/>
                </a:lnTo>
                <a:lnTo>
                  <a:pt x="1" y="32"/>
                </a:lnTo>
                <a:lnTo>
                  <a:pt x="1" y="35"/>
                </a:lnTo>
                <a:lnTo>
                  <a:pt x="4" y="37"/>
                </a:lnTo>
                <a:lnTo>
                  <a:pt x="6" y="37"/>
                </a:lnTo>
                <a:lnTo>
                  <a:pt x="9" y="40"/>
                </a:lnTo>
                <a:lnTo>
                  <a:pt x="13" y="42"/>
                </a:lnTo>
                <a:lnTo>
                  <a:pt x="15" y="42"/>
                </a:lnTo>
                <a:lnTo>
                  <a:pt x="18" y="4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7" name="Freeform 118"/>
          <p:cNvSpPr>
            <a:spLocks/>
          </p:cNvSpPr>
          <p:nvPr/>
        </p:nvSpPr>
        <p:spPr bwMode="auto">
          <a:xfrm>
            <a:off x="5767388" y="4537075"/>
            <a:ext cx="68262" cy="68263"/>
          </a:xfrm>
          <a:custGeom>
            <a:avLst/>
            <a:gdLst>
              <a:gd name="T0" fmla="*/ 0 w 41"/>
              <a:gd name="T1" fmla="*/ 0 h 44"/>
              <a:gd name="T2" fmla="*/ 0 w 41"/>
              <a:gd name="T3" fmla="*/ 103499119 h 44"/>
              <a:gd name="T4" fmla="*/ 110879132 w 41"/>
              <a:gd name="T5" fmla="*/ 55359742 h 44"/>
              <a:gd name="T6" fmla="*/ 0 w 41"/>
              <a:gd name="T7" fmla="*/ 0 h 44"/>
              <a:gd name="T8" fmla="*/ 0 w 41"/>
              <a:gd name="T9" fmla="*/ 0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" h="44">
                <a:moveTo>
                  <a:pt x="0" y="0"/>
                </a:moveTo>
                <a:lnTo>
                  <a:pt x="0" y="43"/>
                </a:lnTo>
                <a:lnTo>
                  <a:pt x="40" y="23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8" name="Freeform 119"/>
          <p:cNvSpPr>
            <a:spLocks/>
          </p:cNvSpPr>
          <p:nvPr/>
        </p:nvSpPr>
        <p:spPr bwMode="auto">
          <a:xfrm>
            <a:off x="6169025" y="4319588"/>
            <a:ext cx="69850" cy="71437"/>
          </a:xfrm>
          <a:custGeom>
            <a:avLst/>
            <a:gdLst>
              <a:gd name="T0" fmla="*/ 0 w 42"/>
              <a:gd name="T1" fmla="*/ 0 h 46"/>
              <a:gd name="T2" fmla="*/ 0 w 42"/>
              <a:gd name="T3" fmla="*/ 108528333 h 46"/>
              <a:gd name="T4" fmla="*/ 113401475 w 42"/>
              <a:gd name="T5" fmla="*/ 55470831 h 46"/>
              <a:gd name="T6" fmla="*/ 0 w 42"/>
              <a:gd name="T7" fmla="*/ 7235326 h 46"/>
              <a:gd name="T8" fmla="*/ 0 w 42"/>
              <a:gd name="T9" fmla="*/ 7235326 h 46"/>
              <a:gd name="T10" fmla="*/ 0 w 42"/>
              <a:gd name="T11" fmla="*/ 0 h 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" h="46">
                <a:moveTo>
                  <a:pt x="0" y="0"/>
                </a:moveTo>
                <a:lnTo>
                  <a:pt x="0" y="45"/>
                </a:lnTo>
                <a:lnTo>
                  <a:pt x="41" y="23"/>
                </a:lnTo>
                <a:lnTo>
                  <a:pt x="0" y="3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9" name="Freeform 120"/>
          <p:cNvSpPr>
            <a:spLocks/>
          </p:cNvSpPr>
          <p:nvPr/>
        </p:nvSpPr>
        <p:spPr bwMode="auto">
          <a:xfrm>
            <a:off x="6169025" y="3694113"/>
            <a:ext cx="69850" cy="69850"/>
          </a:xfrm>
          <a:custGeom>
            <a:avLst/>
            <a:gdLst>
              <a:gd name="T0" fmla="*/ 0 w 42"/>
              <a:gd name="T1" fmla="*/ 0 h 46"/>
              <a:gd name="T2" fmla="*/ 0 w 42"/>
              <a:gd name="T3" fmla="*/ 103760657 h 46"/>
              <a:gd name="T4" fmla="*/ 113401475 w 42"/>
              <a:gd name="T5" fmla="*/ 50727803 h 46"/>
              <a:gd name="T6" fmla="*/ 0 w 42"/>
              <a:gd name="T7" fmla="*/ 0 h 46"/>
              <a:gd name="T8" fmla="*/ 0 w 42"/>
              <a:gd name="T9" fmla="*/ 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46">
                <a:moveTo>
                  <a:pt x="0" y="0"/>
                </a:moveTo>
                <a:lnTo>
                  <a:pt x="0" y="45"/>
                </a:lnTo>
                <a:lnTo>
                  <a:pt x="41" y="22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0" name="Freeform 121"/>
          <p:cNvSpPr>
            <a:spLocks/>
          </p:cNvSpPr>
          <p:nvPr/>
        </p:nvSpPr>
        <p:spPr bwMode="auto">
          <a:xfrm>
            <a:off x="2559050" y="4037013"/>
            <a:ext cx="66675" cy="69850"/>
          </a:xfrm>
          <a:custGeom>
            <a:avLst/>
            <a:gdLst>
              <a:gd name="T0" fmla="*/ 50012918 w 40"/>
              <a:gd name="T1" fmla="*/ 99149038 h 46"/>
              <a:gd name="T2" fmla="*/ 55570279 w 40"/>
              <a:gd name="T3" fmla="*/ 99149038 h 46"/>
              <a:gd name="T4" fmla="*/ 69462015 w 40"/>
              <a:gd name="T5" fmla="*/ 99149038 h 46"/>
              <a:gd name="T6" fmla="*/ 75019376 w 40"/>
              <a:gd name="T7" fmla="*/ 99149038 h 46"/>
              <a:gd name="T8" fmla="*/ 80575071 w 40"/>
              <a:gd name="T9" fmla="*/ 92230851 h 46"/>
              <a:gd name="T10" fmla="*/ 88911113 w 40"/>
              <a:gd name="T11" fmla="*/ 87619233 h 46"/>
              <a:gd name="T12" fmla="*/ 94468474 w 40"/>
              <a:gd name="T13" fmla="*/ 80702564 h 46"/>
              <a:gd name="T14" fmla="*/ 102802849 w 40"/>
              <a:gd name="T15" fmla="*/ 76090946 h 46"/>
              <a:gd name="T16" fmla="*/ 102802849 w 40"/>
              <a:gd name="T17" fmla="*/ 69172759 h 46"/>
              <a:gd name="T18" fmla="*/ 108360210 w 40"/>
              <a:gd name="T19" fmla="*/ 57644472 h 46"/>
              <a:gd name="T20" fmla="*/ 108360210 w 40"/>
              <a:gd name="T21" fmla="*/ 53032853 h 46"/>
              <a:gd name="T22" fmla="*/ 108360210 w 40"/>
              <a:gd name="T23" fmla="*/ 46116185 h 46"/>
              <a:gd name="T24" fmla="*/ 102802849 w 40"/>
              <a:gd name="T25" fmla="*/ 34586379 h 46"/>
              <a:gd name="T26" fmla="*/ 102802849 w 40"/>
              <a:gd name="T27" fmla="*/ 29974761 h 46"/>
              <a:gd name="T28" fmla="*/ 94468474 w 40"/>
              <a:gd name="T29" fmla="*/ 23058092 h 46"/>
              <a:gd name="T30" fmla="*/ 88911113 w 40"/>
              <a:gd name="T31" fmla="*/ 18446474 h 46"/>
              <a:gd name="T32" fmla="*/ 80575071 w 40"/>
              <a:gd name="T33" fmla="*/ 11528287 h 46"/>
              <a:gd name="T34" fmla="*/ 75019376 w 40"/>
              <a:gd name="T35" fmla="*/ 6916668 h 46"/>
              <a:gd name="T36" fmla="*/ 69462015 w 40"/>
              <a:gd name="T37" fmla="*/ 6916668 h 46"/>
              <a:gd name="T38" fmla="*/ 55570279 w 40"/>
              <a:gd name="T39" fmla="*/ 6916668 h 46"/>
              <a:gd name="T40" fmla="*/ 50012918 w 40"/>
              <a:gd name="T41" fmla="*/ 0 h 46"/>
              <a:gd name="T42" fmla="*/ 41676876 w 40"/>
              <a:gd name="T43" fmla="*/ 6916668 h 46"/>
              <a:gd name="T44" fmla="*/ 30563820 w 40"/>
              <a:gd name="T45" fmla="*/ 6916668 h 46"/>
              <a:gd name="T46" fmla="*/ 25006459 w 40"/>
              <a:gd name="T47" fmla="*/ 6916668 h 46"/>
              <a:gd name="T48" fmla="*/ 16670417 w 40"/>
              <a:gd name="T49" fmla="*/ 11528287 h 46"/>
              <a:gd name="T50" fmla="*/ 11114723 w 40"/>
              <a:gd name="T51" fmla="*/ 18446474 h 46"/>
              <a:gd name="T52" fmla="*/ 2778681 w 40"/>
              <a:gd name="T53" fmla="*/ 23058092 h 46"/>
              <a:gd name="T54" fmla="*/ 0 w 40"/>
              <a:gd name="T55" fmla="*/ 29974761 h 46"/>
              <a:gd name="T56" fmla="*/ 0 w 40"/>
              <a:gd name="T57" fmla="*/ 34586379 h 46"/>
              <a:gd name="T58" fmla="*/ 0 w 40"/>
              <a:gd name="T59" fmla="*/ 46116185 h 46"/>
              <a:gd name="T60" fmla="*/ 0 w 40"/>
              <a:gd name="T61" fmla="*/ 53032853 h 46"/>
              <a:gd name="T62" fmla="*/ 0 w 40"/>
              <a:gd name="T63" fmla="*/ 57644472 h 46"/>
              <a:gd name="T64" fmla="*/ 0 w 40"/>
              <a:gd name="T65" fmla="*/ 69172759 h 46"/>
              <a:gd name="T66" fmla="*/ 0 w 40"/>
              <a:gd name="T67" fmla="*/ 76090946 h 46"/>
              <a:gd name="T68" fmla="*/ 2778681 w 40"/>
              <a:gd name="T69" fmla="*/ 80702564 h 46"/>
              <a:gd name="T70" fmla="*/ 11114723 w 40"/>
              <a:gd name="T71" fmla="*/ 87619233 h 46"/>
              <a:gd name="T72" fmla="*/ 16670417 w 40"/>
              <a:gd name="T73" fmla="*/ 92230851 h 46"/>
              <a:gd name="T74" fmla="*/ 25006459 w 40"/>
              <a:gd name="T75" fmla="*/ 99149038 h 46"/>
              <a:gd name="T76" fmla="*/ 30563820 w 40"/>
              <a:gd name="T77" fmla="*/ 99149038 h 46"/>
              <a:gd name="T78" fmla="*/ 41676876 w 40"/>
              <a:gd name="T79" fmla="*/ 99149038 h 46"/>
              <a:gd name="T80" fmla="*/ 50012918 w 40"/>
              <a:gd name="T81" fmla="*/ 103760657 h 46"/>
              <a:gd name="T82" fmla="*/ 50012918 w 40"/>
              <a:gd name="T83" fmla="*/ 103760657 h 46"/>
              <a:gd name="T84" fmla="*/ 50012918 w 40"/>
              <a:gd name="T85" fmla="*/ 99149038 h 4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0" h="46">
                <a:moveTo>
                  <a:pt x="18" y="43"/>
                </a:moveTo>
                <a:lnTo>
                  <a:pt x="20" y="43"/>
                </a:lnTo>
                <a:lnTo>
                  <a:pt x="25" y="43"/>
                </a:lnTo>
                <a:lnTo>
                  <a:pt x="27" y="43"/>
                </a:lnTo>
                <a:lnTo>
                  <a:pt x="29" y="40"/>
                </a:lnTo>
                <a:lnTo>
                  <a:pt x="32" y="38"/>
                </a:lnTo>
                <a:lnTo>
                  <a:pt x="34" y="35"/>
                </a:lnTo>
                <a:lnTo>
                  <a:pt x="37" y="33"/>
                </a:lnTo>
                <a:lnTo>
                  <a:pt x="37" y="30"/>
                </a:lnTo>
                <a:lnTo>
                  <a:pt x="39" y="25"/>
                </a:lnTo>
                <a:lnTo>
                  <a:pt x="39" y="23"/>
                </a:lnTo>
                <a:lnTo>
                  <a:pt x="39" y="20"/>
                </a:lnTo>
                <a:lnTo>
                  <a:pt x="37" y="15"/>
                </a:lnTo>
                <a:lnTo>
                  <a:pt x="37" y="13"/>
                </a:lnTo>
                <a:lnTo>
                  <a:pt x="34" y="10"/>
                </a:lnTo>
                <a:lnTo>
                  <a:pt x="32" y="8"/>
                </a:lnTo>
                <a:lnTo>
                  <a:pt x="29" y="5"/>
                </a:lnTo>
                <a:lnTo>
                  <a:pt x="27" y="3"/>
                </a:lnTo>
                <a:lnTo>
                  <a:pt x="25" y="3"/>
                </a:lnTo>
                <a:lnTo>
                  <a:pt x="20" y="3"/>
                </a:lnTo>
                <a:lnTo>
                  <a:pt x="18" y="0"/>
                </a:lnTo>
                <a:lnTo>
                  <a:pt x="15" y="3"/>
                </a:lnTo>
                <a:lnTo>
                  <a:pt x="11" y="3"/>
                </a:lnTo>
                <a:lnTo>
                  <a:pt x="9" y="3"/>
                </a:lnTo>
                <a:lnTo>
                  <a:pt x="6" y="5"/>
                </a:lnTo>
                <a:lnTo>
                  <a:pt x="4" y="8"/>
                </a:lnTo>
                <a:lnTo>
                  <a:pt x="1" y="10"/>
                </a:lnTo>
                <a:lnTo>
                  <a:pt x="0" y="13"/>
                </a:lnTo>
                <a:lnTo>
                  <a:pt x="0" y="15"/>
                </a:lnTo>
                <a:lnTo>
                  <a:pt x="0" y="20"/>
                </a:lnTo>
                <a:lnTo>
                  <a:pt x="0" y="23"/>
                </a:lnTo>
                <a:lnTo>
                  <a:pt x="0" y="25"/>
                </a:lnTo>
                <a:lnTo>
                  <a:pt x="0" y="30"/>
                </a:lnTo>
                <a:lnTo>
                  <a:pt x="0" y="33"/>
                </a:lnTo>
                <a:lnTo>
                  <a:pt x="1" y="35"/>
                </a:lnTo>
                <a:lnTo>
                  <a:pt x="4" y="38"/>
                </a:lnTo>
                <a:lnTo>
                  <a:pt x="6" y="40"/>
                </a:lnTo>
                <a:lnTo>
                  <a:pt x="9" y="43"/>
                </a:lnTo>
                <a:lnTo>
                  <a:pt x="11" y="43"/>
                </a:lnTo>
                <a:lnTo>
                  <a:pt x="15" y="43"/>
                </a:lnTo>
                <a:lnTo>
                  <a:pt x="18" y="45"/>
                </a:lnTo>
                <a:lnTo>
                  <a:pt x="18" y="43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1" name="Freeform 122"/>
          <p:cNvSpPr>
            <a:spLocks/>
          </p:cNvSpPr>
          <p:nvPr/>
        </p:nvSpPr>
        <p:spPr bwMode="auto">
          <a:xfrm>
            <a:off x="1152525" y="3686175"/>
            <a:ext cx="68263" cy="66675"/>
          </a:xfrm>
          <a:custGeom>
            <a:avLst/>
            <a:gdLst>
              <a:gd name="T0" fmla="*/ 49896923 w 41"/>
              <a:gd name="T1" fmla="*/ 100980063 h 43"/>
              <a:gd name="T2" fmla="*/ 63757642 w 41"/>
              <a:gd name="T3" fmla="*/ 100980063 h 43"/>
              <a:gd name="T4" fmla="*/ 74846217 w 41"/>
              <a:gd name="T5" fmla="*/ 100980063 h 43"/>
              <a:gd name="T6" fmla="*/ 83162648 w 41"/>
              <a:gd name="T7" fmla="*/ 100980063 h 43"/>
              <a:gd name="T8" fmla="*/ 88705271 w 41"/>
              <a:gd name="T9" fmla="*/ 96171710 h 43"/>
              <a:gd name="T10" fmla="*/ 97021702 w 41"/>
              <a:gd name="T11" fmla="*/ 88959956 h 43"/>
              <a:gd name="T12" fmla="*/ 102565990 w 41"/>
              <a:gd name="T13" fmla="*/ 84150052 h 43"/>
              <a:gd name="T14" fmla="*/ 102565990 w 41"/>
              <a:gd name="T15" fmla="*/ 76938298 h 43"/>
              <a:gd name="T16" fmla="*/ 110882421 w 41"/>
              <a:gd name="T17" fmla="*/ 72128395 h 43"/>
              <a:gd name="T18" fmla="*/ 110882421 w 41"/>
              <a:gd name="T19" fmla="*/ 60108288 h 43"/>
              <a:gd name="T20" fmla="*/ 110882421 w 41"/>
              <a:gd name="T21" fmla="*/ 52894983 h 43"/>
              <a:gd name="T22" fmla="*/ 110882421 w 41"/>
              <a:gd name="T23" fmla="*/ 48086630 h 43"/>
              <a:gd name="T24" fmla="*/ 110882421 w 41"/>
              <a:gd name="T25" fmla="*/ 36064973 h 43"/>
              <a:gd name="T26" fmla="*/ 102565990 w 41"/>
              <a:gd name="T27" fmla="*/ 28851668 h 43"/>
              <a:gd name="T28" fmla="*/ 102565990 w 41"/>
              <a:gd name="T29" fmla="*/ 24043315 h 43"/>
              <a:gd name="T30" fmla="*/ 97021702 w 41"/>
              <a:gd name="T31" fmla="*/ 16830010 h 43"/>
              <a:gd name="T32" fmla="*/ 88705271 w 41"/>
              <a:gd name="T33" fmla="*/ 12021658 h 43"/>
              <a:gd name="T34" fmla="*/ 83162648 w 41"/>
              <a:gd name="T35" fmla="*/ 4808353 h 43"/>
              <a:gd name="T36" fmla="*/ 74846217 w 41"/>
              <a:gd name="T37" fmla="*/ 4808353 h 43"/>
              <a:gd name="T38" fmla="*/ 63757642 w 41"/>
              <a:gd name="T39" fmla="*/ 4808353 h 43"/>
              <a:gd name="T40" fmla="*/ 58213354 w 41"/>
              <a:gd name="T41" fmla="*/ 0 h 43"/>
              <a:gd name="T42" fmla="*/ 44352636 w 41"/>
              <a:gd name="T43" fmla="*/ 4808353 h 43"/>
              <a:gd name="T44" fmla="*/ 36036204 w 41"/>
              <a:gd name="T45" fmla="*/ 4808353 h 43"/>
              <a:gd name="T46" fmla="*/ 33264060 w 41"/>
              <a:gd name="T47" fmla="*/ 4808353 h 43"/>
              <a:gd name="T48" fmla="*/ 24949294 w 41"/>
              <a:gd name="T49" fmla="*/ 12021658 h 43"/>
              <a:gd name="T50" fmla="*/ 19405006 w 41"/>
              <a:gd name="T51" fmla="*/ 16830010 h 43"/>
              <a:gd name="T52" fmla="*/ 11088575 w 41"/>
              <a:gd name="T53" fmla="*/ 24043315 h 43"/>
              <a:gd name="T54" fmla="*/ 5544288 w 41"/>
              <a:gd name="T55" fmla="*/ 28851668 h 43"/>
              <a:gd name="T56" fmla="*/ 5544288 w 41"/>
              <a:gd name="T57" fmla="*/ 36064973 h 43"/>
              <a:gd name="T58" fmla="*/ 0 w 41"/>
              <a:gd name="T59" fmla="*/ 48086630 h 43"/>
              <a:gd name="T60" fmla="*/ 0 w 41"/>
              <a:gd name="T61" fmla="*/ 52894983 h 43"/>
              <a:gd name="T62" fmla="*/ 0 w 41"/>
              <a:gd name="T63" fmla="*/ 60108288 h 43"/>
              <a:gd name="T64" fmla="*/ 5544288 w 41"/>
              <a:gd name="T65" fmla="*/ 72128395 h 43"/>
              <a:gd name="T66" fmla="*/ 5544288 w 41"/>
              <a:gd name="T67" fmla="*/ 76938298 h 43"/>
              <a:gd name="T68" fmla="*/ 11088575 w 41"/>
              <a:gd name="T69" fmla="*/ 84150052 h 43"/>
              <a:gd name="T70" fmla="*/ 19405006 w 41"/>
              <a:gd name="T71" fmla="*/ 88959956 h 43"/>
              <a:gd name="T72" fmla="*/ 24949294 w 41"/>
              <a:gd name="T73" fmla="*/ 96171710 h 43"/>
              <a:gd name="T74" fmla="*/ 33264060 w 41"/>
              <a:gd name="T75" fmla="*/ 100980063 h 43"/>
              <a:gd name="T76" fmla="*/ 36036204 w 41"/>
              <a:gd name="T77" fmla="*/ 100980063 h 43"/>
              <a:gd name="T78" fmla="*/ 44352636 w 41"/>
              <a:gd name="T79" fmla="*/ 100980063 h 43"/>
              <a:gd name="T80" fmla="*/ 58213354 w 41"/>
              <a:gd name="T81" fmla="*/ 100980063 h 43"/>
              <a:gd name="T82" fmla="*/ 58213354 w 41"/>
              <a:gd name="T83" fmla="*/ 100980063 h 43"/>
              <a:gd name="T84" fmla="*/ 49896923 w 41"/>
              <a:gd name="T85" fmla="*/ 100980063 h 4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1" h="43">
                <a:moveTo>
                  <a:pt x="18" y="42"/>
                </a:moveTo>
                <a:lnTo>
                  <a:pt x="23" y="42"/>
                </a:lnTo>
                <a:lnTo>
                  <a:pt x="27" y="42"/>
                </a:lnTo>
                <a:lnTo>
                  <a:pt x="30" y="42"/>
                </a:lnTo>
                <a:lnTo>
                  <a:pt x="32" y="40"/>
                </a:lnTo>
                <a:lnTo>
                  <a:pt x="35" y="37"/>
                </a:lnTo>
                <a:lnTo>
                  <a:pt x="37" y="35"/>
                </a:lnTo>
                <a:lnTo>
                  <a:pt x="37" y="32"/>
                </a:lnTo>
                <a:lnTo>
                  <a:pt x="40" y="30"/>
                </a:lnTo>
                <a:lnTo>
                  <a:pt x="40" y="25"/>
                </a:lnTo>
                <a:lnTo>
                  <a:pt x="40" y="22"/>
                </a:lnTo>
                <a:lnTo>
                  <a:pt x="40" y="20"/>
                </a:lnTo>
                <a:lnTo>
                  <a:pt x="40" y="15"/>
                </a:lnTo>
                <a:lnTo>
                  <a:pt x="37" y="12"/>
                </a:lnTo>
                <a:lnTo>
                  <a:pt x="37" y="10"/>
                </a:lnTo>
                <a:lnTo>
                  <a:pt x="35" y="7"/>
                </a:lnTo>
                <a:lnTo>
                  <a:pt x="32" y="5"/>
                </a:lnTo>
                <a:lnTo>
                  <a:pt x="30" y="2"/>
                </a:lnTo>
                <a:lnTo>
                  <a:pt x="27" y="2"/>
                </a:lnTo>
                <a:lnTo>
                  <a:pt x="23" y="2"/>
                </a:lnTo>
                <a:lnTo>
                  <a:pt x="21" y="0"/>
                </a:lnTo>
                <a:lnTo>
                  <a:pt x="16" y="2"/>
                </a:lnTo>
                <a:lnTo>
                  <a:pt x="13" y="2"/>
                </a:lnTo>
                <a:lnTo>
                  <a:pt x="12" y="2"/>
                </a:lnTo>
                <a:lnTo>
                  <a:pt x="9" y="5"/>
                </a:lnTo>
                <a:lnTo>
                  <a:pt x="7" y="7"/>
                </a:lnTo>
                <a:lnTo>
                  <a:pt x="4" y="10"/>
                </a:lnTo>
                <a:lnTo>
                  <a:pt x="2" y="12"/>
                </a:lnTo>
                <a:lnTo>
                  <a:pt x="2" y="15"/>
                </a:lnTo>
                <a:lnTo>
                  <a:pt x="0" y="20"/>
                </a:lnTo>
                <a:lnTo>
                  <a:pt x="0" y="22"/>
                </a:lnTo>
                <a:lnTo>
                  <a:pt x="0" y="25"/>
                </a:lnTo>
                <a:lnTo>
                  <a:pt x="2" y="30"/>
                </a:lnTo>
                <a:lnTo>
                  <a:pt x="2" y="32"/>
                </a:lnTo>
                <a:lnTo>
                  <a:pt x="4" y="35"/>
                </a:lnTo>
                <a:lnTo>
                  <a:pt x="7" y="37"/>
                </a:lnTo>
                <a:lnTo>
                  <a:pt x="9" y="40"/>
                </a:lnTo>
                <a:lnTo>
                  <a:pt x="12" y="42"/>
                </a:lnTo>
                <a:lnTo>
                  <a:pt x="13" y="42"/>
                </a:lnTo>
                <a:lnTo>
                  <a:pt x="16" y="42"/>
                </a:lnTo>
                <a:lnTo>
                  <a:pt x="21" y="42"/>
                </a:lnTo>
                <a:lnTo>
                  <a:pt x="18" y="4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2" name="Freeform 123"/>
          <p:cNvSpPr>
            <a:spLocks/>
          </p:cNvSpPr>
          <p:nvPr/>
        </p:nvSpPr>
        <p:spPr bwMode="auto">
          <a:xfrm>
            <a:off x="1703388" y="2232025"/>
            <a:ext cx="71437" cy="69850"/>
          </a:xfrm>
          <a:custGeom>
            <a:avLst/>
            <a:gdLst>
              <a:gd name="T0" fmla="*/ 0 w 43"/>
              <a:gd name="T1" fmla="*/ 0 h 46"/>
              <a:gd name="T2" fmla="*/ 0 w 43"/>
              <a:gd name="T3" fmla="*/ 103760657 h 46"/>
              <a:gd name="T4" fmla="*/ 115920654 w 43"/>
              <a:gd name="T5" fmla="*/ 50727803 h 46"/>
              <a:gd name="T6" fmla="*/ 0 w 43"/>
              <a:gd name="T7" fmla="*/ 0 h 46"/>
              <a:gd name="T8" fmla="*/ 0 w 43"/>
              <a:gd name="T9" fmla="*/ 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" h="46">
                <a:moveTo>
                  <a:pt x="0" y="0"/>
                </a:moveTo>
                <a:lnTo>
                  <a:pt x="0" y="45"/>
                </a:lnTo>
                <a:lnTo>
                  <a:pt x="42" y="22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3" name="Freeform 124"/>
          <p:cNvSpPr>
            <a:spLocks/>
          </p:cNvSpPr>
          <p:nvPr/>
        </p:nvSpPr>
        <p:spPr bwMode="auto">
          <a:xfrm>
            <a:off x="1703388" y="2800350"/>
            <a:ext cx="71437" cy="66675"/>
          </a:xfrm>
          <a:custGeom>
            <a:avLst/>
            <a:gdLst>
              <a:gd name="T0" fmla="*/ 0 w 43"/>
              <a:gd name="T1" fmla="*/ 0 h 43"/>
              <a:gd name="T2" fmla="*/ 0 w 43"/>
              <a:gd name="T3" fmla="*/ 100980063 h 43"/>
              <a:gd name="T4" fmla="*/ 115920654 w 43"/>
              <a:gd name="T5" fmla="*/ 52894983 h 43"/>
              <a:gd name="T6" fmla="*/ 0 w 43"/>
              <a:gd name="T7" fmla="*/ 0 h 43"/>
              <a:gd name="T8" fmla="*/ 0 w 43"/>
              <a:gd name="T9" fmla="*/ 0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" h="43">
                <a:moveTo>
                  <a:pt x="0" y="0"/>
                </a:moveTo>
                <a:lnTo>
                  <a:pt x="0" y="42"/>
                </a:lnTo>
                <a:lnTo>
                  <a:pt x="42" y="22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4" name="Freeform 125"/>
          <p:cNvSpPr>
            <a:spLocks/>
          </p:cNvSpPr>
          <p:nvPr/>
        </p:nvSpPr>
        <p:spPr bwMode="auto">
          <a:xfrm>
            <a:off x="5240338" y="2520950"/>
            <a:ext cx="66675" cy="69850"/>
          </a:xfrm>
          <a:custGeom>
            <a:avLst/>
            <a:gdLst>
              <a:gd name="T0" fmla="*/ 50012918 w 40"/>
              <a:gd name="T1" fmla="*/ 99149038 h 46"/>
              <a:gd name="T2" fmla="*/ 63904654 w 40"/>
              <a:gd name="T3" fmla="*/ 99149038 h 46"/>
              <a:gd name="T4" fmla="*/ 69462015 w 40"/>
              <a:gd name="T5" fmla="*/ 99149038 h 46"/>
              <a:gd name="T6" fmla="*/ 75019376 w 40"/>
              <a:gd name="T7" fmla="*/ 99149038 h 46"/>
              <a:gd name="T8" fmla="*/ 80575071 w 40"/>
              <a:gd name="T9" fmla="*/ 92230851 h 46"/>
              <a:gd name="T10" fmla="*/ 88911113 w 40"/>
              <a:gd name="T11" fmla="*/ 87619233 h 46"/>
              <a:gd name="T12" fmla="*/ 94468474 w 40"/>
              <a:gd name="T13" fmla="*/ 80702564 h 46"/>
              <a:gd name="T14" fmla="*/ 102802849 w 40"/>
              <a:gd name="T15" fmla="*/ 76090946 h 46"/>
              <a:gd name="T16" fmla="*/ 102802849 w 40"/>
              <a:gd name="T17" fmla="*/ 69172759 h 46"/>
              <a:gd name="T18" fmla="*/ 108360210 w 40"/>
              <a:gd name="T19" fmla="*/ 57644472 h 46"/>
              <a:gd name="T20" fmla="*/ 108360210 w 40"/>
              <a:gd name="T21" fmla="*/ 53032853 h 46"/>
              <a:gd name="T22" fmla="*/ 108360210 w 40"/>
              <a:gd name="T23" fmla="*/ 46116185 h 46"/>
              <a:gd name="T24" fmla="*/ 102802849 w 40"/>
              <a:gd name="T25" fmla="*/ 34586379 h 46"/>
              <a:gd name="T26" fmla="*/ 102802849 w 40"/>
              <a:gd name="T27" fmla="*/ 29974761 h 46"/>
              <a:gd name="T28" fmla="*/ 94468474 w 40"/>
              <a:gd name="T29" fmla="*/ 23058092 h 46"/>
              <a:gd name="T30" fmla="*/ 88911113 w 40"/>
              <a:gd name="T31" fmla="*/ 18446474 h 46"/>
              <a:gd name="T32" fmla="*/ 80575071 w 40"/>
              <a:gd name="T33" fmla="*/ 11528287 h 46"/>
              <a:gd name="T34" fmla="*/ 75019376 w 40"/>
              <a:gd name="T35" fmla="*/ 6916668 h 46"/>
              <a:gd name="T36" fmla="*/ 69462015 w 40"/>
              <a:gd name="T37" fmla="*/ 6916668 h 46"/>
              <a:gd name="T38" fmla="*/ 63904654 w 40"/>
              <a:gd name="T39" fmla="*/ 6916668 h 46"/>
              <a:gd name="T40" fmla="*/ 50012918 w 40"/>
              <a:gd name="T41" fmla="*/ 0 h 46"/>
              <a:gd name="T42" fmla="*/ 41676876 w 40"/>
              <a:gd name="T43" fmla="*/ 6916668 h 46"/>
              <a:gd name="T44" fmla="*/ 30563820 w 40"/>
              <a:gd name="T45" fmla="*/ 6916668 h 46"/>
              <a:gd name="T46" fmla="*/ 25006459 w 40"/>
              <a:gd name="T47" fmla="*/ 6916668 h 46"/>
              <a:gd name="T48" fmla="*/ 16670417 w 40"/>
              <a:gd name="T49" fmla="*/ 11528287 h 46"/>
              <a:gd name="T50" fmla="*/ 11114723 w 40"/>
              <a:gd name="T51" fmla="*/ 18446474 h 46"/>
              <a:gd name="T52" fmla="*/ 2778681 w 40"/>
              <a:gd name="T53" fmla="*/ 23058092 h 46"/>
              <a:gd name="T54" fmla="*/ 2778681 w 40"/>
              <a:gd name="T55" fmla="*/ 29974761 h 46"/>
              <a:gd name="T56" fmla="*/ 0 w 40"/>
              <a:gd name="T57" fmla="*/ 34586379 h 46"/>
              <a:gd name="T58" fmla="*/ 0 w 40"/>
              <a:gd name="T59" fmla="*/ 46116185 h 46"/>
              <a:gd name="T60" fmla="*/ 0 w 40"/>
              <a:gd name="T61" fmla="*/ 53032853 h 46"/>
              <a:gd name="T62" fmla="*/ 0 w 40"/>
              <a:gd name="T63" fmla="*/ 57644472 h 46"/>
              <a:gd name="T64" fmla="*/ 0 w 40"/>
              <a:gd name="T65" fmla="*/ 69172759 h 46"/>
              <a:gd name="T66" fmla="*/ 2778681 w 40"/>
              <a:gd name="T67" fmla="*/ 76090946 h 46"/>
              <a:gd name="T68" fmla="*/ 2778681 w 40"/>
              <a:gd name="T69" fmla="*/ 80702564 h 46"/>
              <a:gd name="T70" fmla="*/ 11114723 w 40"/>
              <a:gd name="T71" fmla="*/ 87619233 h 46"/>
              <a:gd name="T72" fmla="*/ 16670417 w 40"/>
              <a:gd name="T73" fmla="*/ 92230851 h 46"/>
              <a:gd name="T74" fmla="*/ 25006459 w 40"/>
              <a:gd name="T75" fmla="*/ 99149038 h 46"/>
              <a:gd name="T76" fmla="*/ 30563820 w 40"/>
              <a:gd name="T77" fmla="*/ 99149038 h 46"/>
              <a:gd name="T78" fmla="*/ 41676876 w 40"/>
              <a:gd name="T79" fmla="*/ 99149038 h 46"/>
              <a:gd name="T80" fmla="*/ 50012918 w 40"/>
              <a:gd name="T81" fmla="*/ 103760657 h 46"/>
              <a:gd name="T82" fmla="*/ 50012918 w 40"/>
              <a:gd name="T83" fmla="*/ 103760657 h 46"/>
              <a:gd name="T84" fmla="*/ 50012918 w 40"/>
              <a:gd name="T85" fmla="*/ 99149038 h 4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0" h="46">
                <a:moveTo>
                  <a:pt x="18" y="43"/>
                </a:moveTo>
                <a:lnTo>
                  <a:pt x="23" y="43"/>
                </a:lnTo>
                <a:lnTo>
                  <a:pt x="25" y="43"/>
                </a:lnTo>
                <a:lnTo>
                  <a:pt x="27" y="43"/>
                </a:lnTo>
                <a:lnTo>
                  <a:pt x="29" y="40"/>
                </a:lnTo>
                <a:lnTo>
                  <a:pt x="32" y="38"/>
                </a:lnTo>
                <a:lnTo>
                  <a:pt x="34" y="35"/>
                </a:lnTo>
                <a:lnTo>
                  <a:pt x="37" y="33"/>
                </a:lnTo>
                <a:lnTo>
                  <a:pt x="37" y="30"/>
                </a:lnTo>
                <a:lnTo>
                  <a:pt x="39" y="25"/>
                </a:lnTo>
                <a:lnTo>
                  <a:pt x="39" y="23"/>
                </a:lnTo>
                <a:lnTo>
                  <a:pt x="39" y="20"/>
                </a:lnTo>
                <a:lnTo>
                  <a:pt x="37" y="15"/>
                </a:lnTo>
                <a:lnTo>
                  <a:pt x="37" y="13"/>
                </a:lnTo>
                <a:lnTo>
                  <a:pt x="34" y="10"/>
                </a:lnTo>
                <a:lnTo>
                  <a:pt x="32" y="8"/>
                </a:lnTo>
                <a:lnTo>
                  <a:pt x="29" y="5"/>
                </a:lnTo>
                <a:lnTo>
                  <a:pt x="27" y="3"/>
                </a:lnTo>
                <a:lnTo>
                  <a:pt x="25" y="3"/>
                </a:lnTo>
                <a:lnTo>
                  <a:pt x="23" y="3"/>
                </a:lnTo>
                <a:lnTo>
                  <a:pt x="18" y="0"/>
                </a:lnTo>
                <a:lnTo>
                  <a:pt x="15" y="3"/>
                </a:lnTo>
                <a:lnTo>
                  <a:pt x="11" y="3"/>
                </a:lnTo>
                <a:lnTo>
                  <a:pt x="9" y="3"/>
                </a:lnTo>
                <a:lnTo>
                  <a:pt x="6" y="5"/>
                </a:lnTo>
                <a:lnTo>
                  <a:pt x="4" y="8"/>
                </a:lnTo>
                <a:lnTo>
                  <a:pt x="1" y="10"/>
                </a:lnTo>
                <a:lnTo>
                  <a:pt x="1" y="13"/>
                </a:lnTo>
                <a:lnTo>
                  <a:pt x="0" y="15"/>
                </a:lnTo>
                <a:lnTo>
                  <a:pt x="0" y="20"/>
                </a:lnTo>
                <a:lnTo>
                  <a:pt x="0" y="23"/>
                </a:lnTo>
                <a:lnTo>
                  <a:pt x="0" y="25"/>
                </a:lnTo>
                <a:lnTo>
                  <a:pt x="0" y="30"/>
                </a:lnTo>
                <a:lnTo>
                  <a:pt x="1" y="33"/>
                </a:lnTo>
                <a:lnTo>
                  <a:pt x="1" y="35"/>
                </a:lnTo>
                <a:lnTo>
                  <a:pt x="4" y="38"/>
                </a:lnTo>
                <a:lnTo>
                  <a:pt x="6" y="40"/>
                </a:lnTo>
                <a:lnTo>
                  <a:pt x="9" y="43"/>
                </a:lnTo>
                <a:lnTo>
                  <a:pt x="11" y="43"/>
                </a:lnTo>
                <a:lnTo>
                  <a:pt x="15" y="43"/>
                </a:lnTo>
                <a:lnTo>
                  <a:pt x="18" y="45"/>
                </a:lnTo>
                <a:lnTo>
                  <a:pt x="18" y="43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5" name="Rectangle 126"/>
          <p:cNvSpPr>
            <a:spLocks noChangeArrowheads="1"/>
          </p:cNvSpPr>
          <p:nvPr/>
        </p:nvSpPr>
        <p:spPr bwMode="auto">
          <a:xfrm>
            <a:off x="6302375" y="2720975"/>
            <a:ext cx="431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22656" name="Rectangle 127"/>
          <p:cNvSpPr>
            <a:spLocks noChangeArrowheads="1"/>
          </p:cNvSpPr>
          <p:nvPr/>
        </p:nvSpPr>
        <p:spPr bwMode="auto">
          <a:xfrm>
            <a:off x="6646863" y="4008438"/>
            <a:ext cx="492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ALU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result</a:t>
            </a:r>
          </a:p>
        </p:txBody>
      </p:sp>
      <p:sp>
        <p:nvSpPr>
          <p:cNvPr id="22657" name="Rectangle 128"/>
          <p:cNvSpPr>
            <a:spLocks noChangeArrowheads="1"/>
          </p:cNvSpPr>
          <p:nvPr/>
        </p:nvSpPr>
        <p:spPr bwMode="auto">
          <a:xfrm>
            <a:off x="7281863" y="4060825"/>
            <a:ext cx="647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22658" name="Rectangle 129"/>
          <p:cNvSpPr>
            <a:spLocks noChangeArrowheads="1"/>
          </p:cNvSpPr>
          <p:nvPr/>
        </p:nvSpPr>
        <p:spPr bwMode="auto">
          <a:xfrm>
            <a:off x="7281863" y="4595813"/>
            <a:ext cx="481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Write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22659" name="Freeform 130"/>
          <p:cNvSpPr>
            <a:spLocks/>
          </p:cNvSpPr>
          <p:nvPr/>
        </p:nvSpPr>
        <p:spPr bwMode="auto">
          <a:xfrm>
            <a:off x="5440363" y="4179888"/>
            <a:ext cx="1911350" cy="588962"/>
          </a:xfrm>
          <a:custGeom>
            <a:avLst/>
            <a:gdLst>
              <a:gd name="T0" fmla="*/ 0 w 1153"/>
              <a:gd name="T1" fmla="*/ 0 h 385"/>
              <a:gd name="T2" fmla="*/ 0 w 1153"/>
              <a:gd name="T3" fmla="*/ 898636690 h 385"/>
              <a:gd name="T4" fmla="*/ 2147483647 w 1153"/>
              <a:gd name="T5" fmla="*/ 898636690 h 3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53" h="385">
                <a:moveTo>
                  <a:pt x="0" y="0"/>
                </a:moveTo>
                <a:lnTo>
                  <a:pt x="0" y="384"/>
                </a:lnTo>
                <a:lnTo>
                  <a:pt x="1152" y="38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0" name="Rectangle 131"/>
          <p:cNvSpPr>
            <a:spLocks noChangeArrowheads="1"/>
          </p:cNvSpPr>
          <p:nvPr/>
        </p:nvSpPr>
        <p:spPr bwMode="auto">
          <a:xfrm>
            <a:off x="7521575" y="4302125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>
                <a:solidFill>
                  <a:srgbClr val="000000"/>
                </a:solidFill>
              </a:rPr>
              <a:t>Data 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22661" name="Rectangle 132"/>
          <p:cNvSpPr>
            <a:spLocks noChangeArrowheads="1"/>
          </p:cNvSpPr>
          <p:nvPr/>
        </p:nvSpPr>
        <p:spPr bwMode="auto">
          <a:xfrm>
            <a:off x="7839075" y="4008438"/>
            <a:ext cx="485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Read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22662" name="Line 133"/>
          <p:cNvSpPr>
            <a:spLocks noChangeShapeType="1"/>
          </p:cNvSpPr>
          <p:nvPr/>
        </p:nvSpPr>
        <p:spPr bwMode="auto">
          <a:xfrm>
            <a:off x="7748588" y="3665538"/>
            <a:ext cx="0" cy="146050"/>
          </a:xfrm>
          <a:prstGeom prst="line">
            <a:avLst/>
          </a:prstGeom>
          <a:noFill/>
          <a:ln w="25400">
            <a:solidFill>
              <a:srgbClr val="FF99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63" name="Line 134"/>
          <p:cNvSpPr>
            <a:spLocks noChangeShapeType="1"/>
          </p:cNvSpPr>
          <p:nvPr/>
        </p:nvSpPr>
        <p:spPr bwMode="auto">
          <a:xfrm>
            <a:off x="7827963" y="4913313"/>
            <a:ext cx="0" cy="147637"/>
          </a:xfrm>
          <a:prstGeom prst="line">
            <a:avLst/>
          </a:prstGeom>
          <a:noFill/>
          <a:ln w="25400">
            <a:solidFill>
              <a:srgbClr val="FF99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64" name="Rectangle 135"/>
          <p:cNvSpPr>
            <a:spLocks noChangeArrowheads="1"/>
          </p:cNvSpPr>
          <p:nvPr/>
        </p:nvSpPr>
        <p:spPr bwMode="auto">
          <a:xfrm>
            <a:off x="5649913" y="3722688"/>
            <a:ext cx="649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dirty="0">
                <a:solidFill>
                  <a:srgbClr val="EB7500"/>
                </a:solidFill>
              </a:rPr>
              <a:t>ALUSrc</a:t>
            </a:r>
          </a:p>
        </p:txBody>
      </p:sp>
      <p:sp>
        <p:nvSpPr>
          <p:cNvPr id="22665" name="Rectangle 136"/>
          <p:cNvSpPr>
            <a:spLocks noChangeArrowheads="1"/>
          </p:cNvSpPr>
          <p:nvPr/>
        </p:nvSpPr>
        <p:spPr bwMode="auto">
          <a:xfrm>
            <a:off x="4297363" y="2914650"/>
            <a:ext cx="7413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EB7500"/>
                </a:solidFill>
              </a:rPr>
              <a:t>RegWrite</a:t>
            </a:r>
          </a:p>
        </p:txBody>
      </p:sp>
      <p:sp>
        <p:nvSpPr>
          <p:cNvPr id="22666" name="Rectangle 137"/>
          <p:cNvSpPr>
            <a:spLocks noChangeArrowheads="1"/>
          </p:cNvSpPr>
          <p:nvPr/>
        </p:nvSpPr>
        <p:spPr bwMode="auto">
          <a:xfrm>
            <a:off x="7319963" y="1925638"/>
            <a:ext cx="5635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EB7500"/>
                </a:solidFill>
              </a:rPr>
              <a:t>PCSrc</a:t>
            </a:r>
          </a:p>
        </p:txBody>
      </p:sp>
      <p:sp>
        <p:nvSpPr>
          <p:cNvPr id="22667" name="Rectangle 138"/>
          <p:cNvSpPr>
            <a:spLocks noChangeArrowheads="1"/>
          </p:cNvSpPr>
          <p:nvPr/>
        </p:nvSpPr>
        <p:spPr bwMode="auto">
          <a:xfrm>
            <a:off x="1468438" y="4189413"/>
            <a:ext cx="839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kumimoji="0" lang="en-US" altLang="zh-TW" sz="1000">
                <a:solidFill>
                  <a:srgbClr val="000000"/>
                </a:solidFill>
              </a:rPr>
              <a:t>Instruction</a:t>
            </a:r>
          </a:p>
          <a:p>
            <a:pPr algn="ctr" eaLnBrk="0" hangingPunct="0"/>
            <a:r>
              <a:rPr kumimoji="0" lang="en-US" altLang="zh-TW" sz="100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22668" name="Rectangle 139"/>
          <p:cNvSpPr>
            <a:spLocks noChangeArrowheads="1"/>
          </p:cNvSpPr>
          <p:nvPr/>
        </p:nvSpPr>
        <p:spPr bwMode="auto">
          <a:xfrm>
            <a:off x="4552950" y="4337050"/>
            <a:ext cx="760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000000"/>
                </a:solidFill>
              </a:rPr>
              <a:t>Registers</a:t>
            </a:r>
          </a:p>
        </p:txBody>
      </p:sp>
      <p:sp>
        <p:nvSpPr>
          <p:cNvPr id="22669" name="Rectangle 140"/>
          <p:cNvSpPr>
            <a:spLocks noChangeArrowheads="1"/>
          </p:cNvSpPr>
          <p:nvPr/>
        </p:nvSpPr>
        <p:spPr bwMode="auto">
          <a:xfrm>
            <a:off x="4806950" y="4851400"/>
            <a:ext cx="5905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kumimoji="0" lang="en-US" altLang="zh-TW" sz="1000">
                <a:solidFill>
                  <a:srgbClr val="000000"/>
                </a:solidFill>
              </a:rPr>
              <a:t>Sign</a:t>
            </a:r>
          </a:p>
          <a:p>
            <a:pPr algn="ctr" eaLnBrk="0" hangingPunct="0"/>
            <a:r>
              <a:rPr kumimoji="0" lang="en-US" altLang="zh-TW" sz="1000">
                <a:solidFill>
                  <a:srgbClr val="000000"/>
                </a:solidFill>
              </a:rPr>
              <a:t>extend</a:t>
            </a:r>
          </a:p>
        </p:txBody>
      </p:sp>
      <p:sp>
        <p:nvSpPr>
          <p:cNvPr id="22670" name="Rectangle 141"/>
          <p:cNvSpPr>
            <a:spLocks noChangeArrowheads="1"/>
          </p:cNvSpPr>
          <p:nvPr/>
        </p:nvSpPr>
        <p:spPr bwMode="auto">
          <a:xfrm>
            <a:off x="733425" y="3602038"/>
            <a:ext cx="36036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22671" name="Rectangle 142"/>
          <p:cNvSpPr>
            <a:spLocks noChangeArrowheads="1"/>
          </p:cNvSpPr>
          <p:nvPr/>
        </p:nvSpPr>
        <p:spPr bwMode="auto">
          <a:xfrm>
            <a:off x="4816475" y="3567113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Read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data 1</a:t>
            </a:r>
          </a:p>
        </p:txBody>
      </p:sp>
      <p:sp>
        <p:nvSpPr>
          <p:cNvPr id="22672" name="Rectangle 143"/>
          <p:cNvSpPr>
            <a:spLocks noChangeArrowheads="1"/>
          </p:cNvSpPr>
          <p:nvPr/>
        </p:nvSpPr>
        <p:spPr bwMode="auto">
          <a:xfrm>
            <a:off x="4816475" y="4008438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Read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data 2</a:t>
            </a:r>
          </a:p>
        </p:txBody>
      </p:sp>
      <p:sp>
        <p:nvSpPr>
          <p:cNvPr id="22673" name="Line 144"/>
          <p:cNvSpPr>
            <a:spLocks noChangeShapeType="1"/>
          </p:cNvSpPr>
          <p:nvPr/>
        </p:nvSpPr>
        <p:spPr bwMode="auto">
          <a:xfrm>
            <a:off x="5281613" y="4179888"/>
            <a:ext cx="557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74" name="Rectangle 145"/>
          <p:cNvSpPr>
            <a:spLocks noChangeArrowheads="1"/>
          </p:cNvSpPr>
          <p:nvPr/>
        </p:nvSpPr>
        <p:spPr bwMode="auto">
          <a:xfrm>
            <a:off x="4100513" y="3419475"/>
            <a:ext cx="711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Read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register 1</a:t>
            </a:r>
          </a:p>
        </p:txBody>
      </p:sp>
      <p:sp>
        <p:nvSpPr>
          <p:cNvPr id="22675" name="Rectangle 146"/>
          <p:cNvSpPr>
            <a:spLocks noChangeArrowheads="1"/>
          </p:cNvSpPr>
          <p:nvPr/>
        </p:nvSpPr>
        <p:spPr bwMode="auto">
          <a:xfrm>
            <a:off x="4100513" y="3714750"/>
            <a:ext cx="711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Read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register 2</a:t>
            </a:r>
          </a:p>
        </p:txBody>
      </p:sp>
      <p:sp>
        <p:nvSpPr>
          <p:cNvPr id="22676" name="Rectangle 147"/>
          <p:cNvSpPr>
            <a:spLocks noChangeArrowheads="1"/>
          </p:cNvSpPr>
          <p:nvPr/>
        </p:nvSpPr>
        <p:spPr bwMode="auto">
          <a:xfrm>
            <a:off x="4100513" y="4008438"/>
            <a:ext cx="606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Write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register</a:t>
            </a:r>
          </a:p>
        </p:txBody>
      </p:sp>
      <p:sp>
        <p:nvSpPr>
          <p:cNvPr id="22677" name="Rectangle 148"/>
          <p:cNvSpPr>
            <a:spLocks noChangeArrowheads="1"/>
          </p:cNvSpPr>
          <p:nvPr/>
        </p:nvSpPr>
        <p:spPr bwMode="auto">
          <a:xfrm>
            <a:off x="4100513" y="4302125"/>
            <a:ext cx="481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Write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22678" name="Freeform 149"/>
          <p:cNvSpPr>
            <a:spLocks/>
          </p:cNvSpPr>
          <p:nvPr/>
        </p:nvSpPr>
        <p:spPr bwMode="auto">
          <a:xfrm>
            <a:off x="4008438" y="4400550"/>
            <a:ext cx="4935537" cy="1543050"/>
          </a:xfrm>
          <a:custGeom>
            <a:avLst/>
            <a:gdLst>
              <a:gd name="T0" fmla="*/ 2147483647 w 2977"/>
              <a:gd name="T1" fmla="*/ 0 h 1009"/>
              <a:gd name="T2" fmla="*/ 2147483647 w 2977"/>
              <a:gd name="T3" fmla="*/ 0 h 1009"/>
              <a:gd name="T4" fmla="*/ 2147483647 w 2977"/>
              <a:gd name="T5" fmla="*/ 2147483647 h 1009"/>
              <a:gd name="T6" fmla="*/ 0 w 2977"/>
              <a:gd name="T7" fmla="*/ 2147483647 h 1009"/>
              <a:gd name="T8" fmla="*/ 0 w 2977"/>
              <a:gd name="T9" fmla="*/ 112258799 h 1009"/>
              <a:gd name="T10" fmla="*/ 263864717 w 2977"/>
              <a:gd name="T11" fmla="*/ 112258799 h 10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77" h="1009">
                <a:moveTo>
                  <a:pt x="2880" y="0"/>
                </a:moveTo>
                <a:lnTo>
                  <a:pt x="2976" y="0"/>
                </a:lnTo>
                <a:lnTo>
                  <a:pt x="2976" y="1008"/>
                </a:lnTo>
                <a:lnTo>
                  <a:pt x="0" y="1008"/>
                </a:lnTo>
                <a:lnTo>
                  <a:pt x="0" y="48"/>
                </a:lnTo>
                <a:lnTo>
                  <a:pt x="96" y="4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9" name="Line 150"/>
          <p:cNvSpPr>
            <a:spLocks noChangeShapeType="1"/>
          </p:cNvSpPr>
          <p:nvPr/>
        </p:nvSpPr>
        <p:spPr bwMode="auto">
          <a:xfrm flipH="1">
            <a:off x="2590800" y="38862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80" name="Freeform 151"/>
          <p:cNvSpPr>
            <a:spLocks/>
          </p:cNvSpPr>
          <p:nvPr/>
        </p:nvSpPr>
        <p:spPr bwMode="auto">
          <a:xfrm>
            <a:off x="2576513" y="3517900"/>
            <a:ext cx="1593850" cy="588963"/>
          </a:xfrm>
          <a:custGeom>
            <a:avLst/>
            <a:gdLst>
              <a:gd name="T0" fmla="*/ 0 w 961"/>
              <a:gd name="T1" fmla="*/ 898639745 h 385"/>
              <a:gd name="T2" fmla="*/ 0 w 961"/>
              <a:gd name="T3" fmla="*/ 0 h 385"/>
              <a:gd name="T4" fmla="*/ 2147483647 w 961"/>
              <a:gd name="T5" fmla="*/ 0 h 3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1" h="385">
                <a:moveTo>
                  <a:pt x="0" y="384"/>
                </a:moveTo>
                <a:lnTo>
                  <a:pt x="0" y="0"/>
                </a:lnTo>
                <a:lnTo>
                  <a:pt x="96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1" name="Line 152"/>
          <p:cNvSpPr>
            <a:spLocks noChangeShapeType="1"/>
          </p:cNvSpPr>
          <p:nvPr/>
        </p:nvSpPr>
        <p:spPr bwMode="auto">
          <a:xfrm>
            <a:off x="2590800" y="4267200"/>
            <a:ext cx="15636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82" name="Freeform 153"/>
          <p:cNvSpPr>
            <a:spLocks/>
          </p:cNvSpPr>
          <p:nvPr/>
        </p:nvSpPr>
        <p:spPr bwMode="auto">
          <a:xfrm>
            <a:off x="7191375" y="4179888"/>
            <a:ext cx="1433513" cy="1103312"/>
          </a:xfrm>
          <a:custGeom>
            <a:avLst/>
            <a:gdLst>
              <a:gd name="T0" fmla="*/ 0 w 865"/>
              <a:gd name="T1" fmla="*/ 0 h 721"/>
              <a:gd name="T2" fmla="*/ 0 w 865"/>
              <a:gd name="T3" fmla="*/ 1686004580 h 721"/>
              <a:gd name="T4" fmla="*/ 2109271028 w 865"/>
              <a:gd name="T5" fmla="*/ 1686004580 h 721"/>
              <a:gd name="T6" fmla="*/ 2109271028 w 865"/>
              <a:gd name="T7" fmla="*/ 786802239 h 721"/>
              <a:gd name="T8" fmla="*/ 2147483647 w 865"/>
              <a:gd name="T9" fmla="*/ 786802239 h 7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65" h="721">
                <a:moveTo>
                  <a:pt x="0" y="0"/>
                </a:moveTo>
                <a:lnTo>
                  <a:pt x="0" y="720"/>
                </a:lnTo>
                <a:lnTo>
                  <a:pt x="768" y="720"/>
                </a:lnTo>
                <a:lnTo>
                  <a:pt x="768" y="336"/>
                </a:lnTo>
                <a:lnTo>
                  <a:pt x="864" y="33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3" name="Line 154"/>
          <p:cNvSpPr>
            <a:spLocks noChangeShapeType="1"/>
          </p:cNvSpPr>
          <p:nvPr/>
        </p:nvSpPr>
        <p:spPr bwMode="auto">
          <a:xfrm>
            <a:off x="8305800" y="4179888"/>
            <a:ext cx="317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84" name="Line 155"/>
          <p:cNvSpPr>
            <a:spLocks noChangeShapeType="1"/>
          </p:cNvSpPr>
          <p:nvPr/>
        </p:nvSpPr>
        <p:spPr bwMode="auto">
          <a:xfrm>
            <a:off x="1065213" y="3738563"/>
            <a:ext cx="319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85" name="Freeform 156"/>
          <p:cNvSpPr>
            <a:spLocks/>
          </p:cNvSpPr>
          <p:nvPr/>
        </p:nvSpPr>
        <p:spPr bwMode="auto">
          <a:xfrm>
            <a:off x="349250" y="1828800"/>
            <a:ext cx="7559675" cy="1911350"/>
          </a:xfrm>
          <a:custGeom>
            <a:avLst/>
            <a:gdLst>
              <a:gd name="T0" fmla="*/ 2147483647 w 4561"/>
              <a:gd name="T1" fmla="*/ 1124078861 h 1249"/>
              <a:gd name="T2" fmla="*/ 2147483647 w 4561"/>
              <a:gd name="T3" fmla="*/ 1124078861 h 1249"/>
              <a:gd name="T4" fmla="*/ 2147483647 w 4561"/>
              <a:gd name="T5" fmla="*/ 0 h 1249"/>
              <a:gd name="T6" fmla="*/ 0 w 4561"/>
              <a:gd name="T7" fmla="*/ 0 h 1249"/>
              <a:gd name="T8" fmla="*/ 0 w 4561"/>
              <a:gd name="T9" fmla="*/ 2147483647 h 1249"/>
              <a:gd name="T10" fmla="*/ 659321008 w 4561"/>
              <a:gd name="T11" fmla="*/ 2147483647 h 12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61" h="1249">
                <a:moveTo>
                  <a:pt x="4464" y="480"/>
                </a:moveTo>
                <a:lnTo>
                  <a:pt x="4560" y="480"/>
                </a:lnTo>
                <a:lnTo>
                  <a:pt x="4560" y="0"/>
                </a:lnTo>
                <a:lnTo>
                  <a:pt x="0" y="0"/>
                </a:lnTo>
                <a:lnTo>
                  <a:pt x="0" y="1248"/>
                </a:lnTo>
                <a:lnTo>
                  <a:pt x="240" y="124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6" name="Oval 158"/>
          <p:cNvSpPr>
            <a:spLocks noChangeArrowheads="1"/>
          </p:cNvSpPr>
          <p:nvPr/>
        </p:nvSpPr>
        <p:spPr bwMode="auto">
          <a:xfrm>
            <a:off x="2563813" y="3868738"/>
            <a:ext cx="36512" cy="222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87" name="Oval 159"/>
          <p:cNvSpPr>
            <a:spLocks noChangeArrowheads="1"/>
          </p:cNvSpPr>
          <p:nvPr/>
        </p:nvSpPr>
        <p:spPr bwMode="auto">
          <a:xfrm>
            <a:off x="2551113" y="4454525"/>
            <a:ext cx="60325" cy="222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88" name="Oval 160"/>
          <p:cNvSpPr>
            <a:spLocks noChangeArrowheads="1"/>
          </p:cNvSpPr>
          <p:nvPr/>
        </p:nvSpPr>
        <p:spPr bwMode="auto">
          <a:xfrm>
            <a:off x="5411788" y="4144963"/>
            <a:ext cx="36512" cy="5556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89" name="Line 161"/>
          <p:cNvSpPr>
            <a:spLocks noChangeShapeType="1"/>
          </p:cNvSpPr>
          <p:nvPr/>
        </p:nvSpPr>
        <p:spPr bwMode="auto">
          <a:xfrm>
            <a:off x="7032625" y="3959225"/>
            <a:ext cx="158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90" name="Line 162"/>
          <p:cNvSpPr>
            <a:spLocks noChangeShapeType="1"/>
          </p:cNvSpPr>
          <p:nvPr/>
        </p:nvSpPr>
        <p:spPr bwMode="auto">
          <a:xfrm>
            <a:off x="5938838" y="3875088"/>
            <a:ext cx="0" cy="125412"/>
          </a:xfrm>
          <a:prstGeom prst="line">
            <a:avLst/>
          </a:prstGeom>
          <a:noFill/>
          <a:ln w="12700">
            <a:solidFill>
              <a:srgbClr val="FF99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91" name="Line 163"/>
          <p:cNvSpPr>
            <a:spLocks noChangeShapeType="1"/>
          </p:cNvSpPr>
          <p:nvPr/>
        </p:nvSpPr>
        <p:spPr bwMode="auto">
          <a:xfrm>
            <a:off x="6588125" y="3484563"/>
            <a:ext cx="0" cy="2159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92" name="Line 164"/>
          <p:cNvSpPr>
            <a:spLocks noChangeShapeType="1"/>
          </p:cNvSpPr>
          <p:nvPr/>
        </p:nvSpPr>
        <p:spPr bwMode="auto">
          <a:xfrm>
            <a:off x="6516688" y="3556000"/>
            <a:ext cx="142875" cy="73025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93" name="Text Box 165"/>
          <p:cNvSpPr txBox="1">
            <a:spLocks noChangeArrowheads="1"/>
          </p:cNvSpPr>
          <p:nvPr/>
        </p:nvSpPr>
        <p:spPr bwMode="auto">
          <a:xfrm>
            <a:off x="6346825" y="3240088"/>
            <a:ext cx="1254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1000">
                <a:solidFill>
                  <a:srgbClr val="FF9900"/>
                </a:solidFill>
                <a:ea typeface="宋体" pitchFamily="2" charset="-122"/>
              </a:rPr>
              <a:t>3</a:t>
            </a:r>
            <a:r>
              <a:rPr kumimoji="0" lang="en-US" altLang="zh-CN" sz="1000">
                <a:solidFill>
                  <a:srgbClr val="FF9900"/>
                </a:solidFill>
                <a:ea typeface="宋体" pitchFamily="2" charset="-122"/>
              </a:rPr>
              <a:t>   ALU Operation</a:t>
            </a:r>
          </a:p>
        </p:txBody>
      </p:sp>
      <p:sp>
        <p:nvSpPr>
          <p:cNvPr id="22694" name="Freeform 172"/>
          <p:cNvSpPr>
            <a:spLocks/>
          </p:cNvSpPr>
          <p:nvPr/>
        </p:nvSpPr>
        <p:spPr bwMode="auto">
          <a:xfrm>
            <a:off x="3581400" y="3962400"/>
            <a:ext cx="152400" cy="609600"/>
          </a:xfrm>
          <a:custGeom>
            <a:avLst/>
            <a:gdLst>
              <a:gd name="T0" fmla="*/ 0 w 107"/>
              <a:gd name="T1" fmla="*/ 100544501 h 463"/>
              <a:gd name="T2" fmla="*/ 0 w 107"/>
              <a:gd name="T3" fmla="*/ 86676430 h 463"/>
              <a:gd name="T4" fmla="*/ 2028202 w 107"/>
              <a:gd name="T5" fmla="*/ 69340354 h 463"/>
              <a:gd name="T6" fmla="*/ 12172060 w 107"/>
              <a:gd name="T7" fmla="*/ 57206286 h 463"/>
              <a:gd name="T8" fmla="*/ 22314493 w 107"/>
              <a:gd name="T9" fmla="*/ 43338215 h 463"/>
              <a:gd name="T10" fmla="*/ 30428725 w 107"/>
              <a:gd name="T11" fmla="*/ 31202830 h 463"/>
              <a:gd name="T12" fmla="*/ 46658613 w 107"/>
              <a:gd name="T13" fmla="*/ 22535451 h 463"/>
              <a:gd name="T14" fmla="*/ 58830673 w 107"/>
              <a:gd name="T15" fmla="*/ 13868071 h 463"/>
              <a:gd name="T16" fmla="*/ 73030935 w 107"/>
              <a:gd name="T17" fmla="*/ 8667380 h 463"/>
              <a:gd name="T18" fmla="*/ 87231196 w 107"/>
              <a:gd name="T19" fmla="*/ 5200691 h 463"/>
              <a:gd name="T20" fmla="*/ 105489286 w 107"/>
              <a:gd name="T21" fmla="*/ 0 h 463"/>
              <a:gd name="T22" fmla="*/ 123745951 w 107"/>
              <a:gd name="T23" fmla="*/ 5200691 h 463"/>
              <a:gd name="T24" fmla="*/ 139975839 w 107"/>
              <a:gd name="T25" fmla="*/ 8667380 h 463"/>
              <a:gd name="T26" fmla="*/ 158232505 w 107"/>
              <a:gd name="T27" fmla="*/ 13868071 h 463"/>
              <a:gd name="T28" fmla="*/ 170404564 w 107"/>
              <a:gd name="T29" fmla="*/ 22535451 h 463"/>
              <a:gd name="T30" fmla="*/ 180548422 w 107"/>
              <a:gd name="T31" fmla="*/ 31202830 h 463"/>
              <a:gd name="T32" fmla="*/ 194748684 w 107"/>
              <a:gd name="T33" fmla="*/ 43338215 h 463"/>
              <a:gd name="T34" fmla="*/ 204891118 w 107"/>
              <a:gd name="T35" fmla="*/ 57206286 h 463"/>
              <a:gd name="T36" fmla="*/ 208948946 w 107"/>
              <a:gd name="T37" fmla="*/ 69340354 h 463"/>
              <a:gd name="T38" fmla="*/ 215034976 w 107"/>
              <a:gd name="T39" fmla="*/ 86676430 h 463"/>
              <a:gd name="T40" fmla="*/ 215034976 w 107"/>
              <a:gd name="T41" fmla="*/ 104011190 h 463"/>
              <a:gd name="T42" fmla="*/ 215034976 w 107"/>
              <a:gd name="T43" fmla="*/ 702073555 h 463"/>
              <a:gd name="T44" fmla="*/ 215034976 w 107"/>
              <a:gd name="T45" fmla="*/ 719409631 h 463"/>
              <a:gd name="T46" fmla="*/ 208948946 w 107"/>
              <a:gd name="T47" fmla="*/ 731543699 h 463"/>
              <a:gd name="T48" fmla="*/ 204891118 w 107"/>
              <a:gd name="T49" fmla="*/ 748878459 h 463"/>
              <a:gd name="T50" fmla="*/ 194748684 w 107"/>
              <a:gd name="T51" fmla="*/ 762746530 h 463"/>
              <a:gd name="T52" fmla="*/ 180548422 w 107"/>
              <a:gd name="T53" fmla="*/ 771415226 h 463"/>
              <a:gd name="T54" fmla="*/ 170404564 w 107"/>
              <a:gd name="T55" fmla="*/ 783549294 h 463"/>
              <a:gd name="T56" fmla="*/ 158232505 w 107"/>
              <a:gd name="T57" fmla="*/ 788749985 h 463"/>
              <a:gd name="T58" fmla="*/ 139975839 w 107"/>
              <a:gd name="T59" fmla="*/ 797417365 h 463"/>
              <a:gd name="T60" fmla="*/ 123745951 w 107"/>
              <a:gd name="T61" fmla="*/ 800884054 h 463"/>
              <a:gd name="T62" fmla="*/ 105489286 w 107"/>
              <a:gd name="T63" fmla="*/ 800884054 h 463"/>
              <a:gd name="T64" fmla="*/ 87231196 w 107"/>
              <a:gd name="T65" fmla="*/ 800884054 h 463"/>
              <a:gd name="T66" fmla="*/ 73030935 w 107"/>
              <a:gd name="T67" fmla="*/ 797417365 h 463"/>
              <a:gd name="T68" fmla="*/ 58830673 w 107"/>
              <a:gd name="T69" fmla="*/ 788749985 h 463"/>
              <a:gd name="T70" fmla="*/ 46658613 w 107"/>
              <a:gd name="T71" fmla="*/ 783549294 h 463"/>
              <a:gd name="T72" fmla="*/ 30428725 w 107"/>
              <a:gd name="T73" fmla="*/ 771415226 h 463"/>
              <a:gd name="T74" fmla="*/ 22314493 w 107"/>
              <a:gd name="T75" fmla="*/ 762746530 h 463"/>
              <a:gd name="T76" fmla="*/ 12172060 w 107"/>
              <a:gd name="T77" fmla="*/ 748878459 h 463"/>
              <a:gd name="T78" fmla="*/ 2028202 w 107"/>
              <a:gd name="T79" fmla="*/ 731543699 h 463"/>
              <a:gd name="T80" fmla="*/ 0 w 107"/>
              <a:gd name="T81" fmla="*/ 719409631 h 463"/>
              <a:gd name="T82" fmla="*/ 0 w 107"/>
              <a:gd name="T83" fmla="*/ 702073555 h 463"/>
              <a:gd name="T84" fmla="*/ 0 w 107"/>
              <a:gd name="T85" fmla="*/ 104011190 h 463"/>
              <a:gd name="T86" fmla="*/ 0 w 107"/>
              <a:gd name="T87" fmla="*/ 104011190 h 46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07" h="463">
                <a:moveTo>
                  <a:pt x="0" y="58"/>
                </a:moveTo>
                <a:lnTo>
                  <a:pt x="0" y="50"/>
                </a:lnTo>
                <a:lnTo>
                  <a:pt x="1" y="40"/>
                </a:lnTo>
                <a:lnTo>
                  <a:pt x="6" y="33"/>
                </a:lnTo>
                <a:lnTo>
                  <a:pt x="11" y="25"/>
                </a:lnTo>
                <a:lnTo>
                  <a:pt x="15" y="18"/>
                </a:lnTo>
                <a:lnTo>
                  <a:pt x="23" y="13"/>
                </a:lnTo>
                <a:lnTo>
                  <a:pt x="29" y="8"/>
                </a:lnTo>
                <a:lnTo>
                  <a:pt x="36" y="5"/>
                </a:lnTo>
                <a:lnTo>
                  <a:pt x="43" y="3"/>
                </a:lnTo>
                <a:lnTo>
                  <a:pt x="52" y="0"/>
                </a:lnTo>
                <a:lnTo>
                  <a:pt x="61" y="3"/>
                </a:lnTo>
                <a:lnTo>
                  <a:pt x="69" y="5"/>
                </a:lnTo>
                <a:lnTo>
                  <a:pt x="78" y="8"/>
                </a:lnTo>
                <a:lnTo>
                  <a:pt x="84" y="13"/>
                </a:lnTo>
                <a:lnTo>
                  <a:pt x="89" y="18"/>
                </a:lnTo>
                <a:lnTo>
                  <a:pt x="96" y="25"/>
                </a:lnTo>
                <a:lnTo>
                  <a:pt x="101" y="33"/>
                </a:lnTo>
                <a:lnTo>
                  <a:pt x="103" y="40"/>
                </a:lnTo>
                <a:lnTo>
                  <a:pt x="106" y="50"/>
                </a:lnTo>
                <a:lnTo>
                  <a:pt x="106" y="60"/>
                </a:lnTo>
                <a:lnTo>
                  <a:pt x="106" y="405"/>
                </a:lnTo>
                <a:lnTo>
                  <a:pt x="106" y="415"/>
                </a:lnTo>
                <a:lnTo>
                  <a:pt x="103" y="422"/>
                </a:lnTo>
                <a:lnTo>
                  <a:pt x="101" y="432"/>
                </a:lnTo>
                <a:lnTo>
                  <a:pt x="96" y="440"/>
                </a:lnTo>
                <a:lnTo>
                  <a:pt x="89" y="445"/>
                </a:lnTo>
                <a:lnTo>
                  <a:pt x="84" y="452"/>
                </a:lnTo>
                <a:lnTo>
                  <a:pt x="78" y="455"/>
                </a:lnTo>
                <a:lnTo>
                  <a:pt x="69" y="460"/>
                </a:lnTo>
                <a:lnTo>
                  <a:pt x="61" y="462"/>
                </a:lnTo>
                <a:lnTo>
                  <a:pt x="52" y="462"/>
                </a:lnTo>
                <a:lnTo>
                  <a:pt x="43" y="462"/>
                </a:lnTo>
                <a:lnTo>
                  <a:pt x="36" y="460"/>
                </a:lnTo>
                <a:lnTo>
                  <a:pt x="29" y="455"/>
                </a:lnTo>
                <a:lnTo>
                  <a:pt x="23" y="452"/>
                </a:lnTo>
                <a:lnTo>
                  <a:pt x="15" y="445"/>
                </a:lnTo>
                <a:lnTo>
                  <a:pt x="11" y="440"/>
                </a:lnTo>
                <a:lnTo>
                  <a:pt x="6" y="432"/>
                </a:lnTo>
                <a:lnTo>
                  <a:pt x="1" y="422"/>
                </a:lnTo>
                <a:lnTo>
                  <a:pt x="0" y="415"/>
                </a:lnTo>
                <a:lnTo>
                  <a:pt x="0" y="405"/>
                </a:lnTo>
                <a:lnTo>
                  <a:pt x="0" y="6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95" name="Rectangle 173"/>
          <p:cNvSpPr>
            <a:spLocks noChangeArrowheads="1"/>
          </p:cNvSpPr>
          <p:nvPr/>
        </p:nvSpPr>
        <p:spPr bwMode="auto">
          <a:xfrm>
            <a:off x="2895600" y="41910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2696" name="Line 174"/>
          <p:cNvSpPr>
            <a:spLocks noChangeShapeType="1"/>
          </p:cNvSpPr>
          <p:nvPr/>
        </p:nvSpPr>
        <p:spPr bwMode="auto">
          <a:xfrm>
            <a:off x="3276600" y="38862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97" name="Line 176"/>
          <p:cNvSpPr>
            <a:spLocks noChangeShapeType="1"/>
          </p:cNvSpPr>
          <p:nvPr/>
        </p:nvSpPr>
        <p:spPr bwMode="auto">
          <a:xfrm>
            <a:off x="3276600" y="4114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98" name="Rectangle 177"/>
          <p:cNvSpPr>
            <a:spLocks noChangeArrowheads="1"/>
          </p:cNvSpPr>
          <p:nvPr/>
        </p:nvSpPr>
        <p:spPr bwMode="auto">
          <a:xfrm>
            <a:off x="3519488" y="3962400"/>
            <a:ext cx="2905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M</a:t>
            </a:r>
          </a:p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U</a:t>
            </a:r>
          </a:p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" name="Line Callout 1 1"/>
          <p:cNvSpPr>
            <a:spLocks/>
          </p:cNvSpPr>
          <p:nvPr/>
        </p:nvSpPr>
        <p:spPr bwMode="auto">
          <a:xfrm>
            <a:off x="193675" y="6108700"/>
            <a:ext cx="5727700" cy="444500"/>
          </a:xfrm>
          <a:prstGeom prst="borderCallout1">
            <a:avLst>
              <a:gd name="adj1" fmla="val -337296"/>
              <a:gd name="adj2" fmla="val 60227"/>
              <a:gd name="adj3" fmla="val -22972"/>
              <a:gd name="adj4" fmla="val 5706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0" lang="en-US" altLang="zh-CN" b="0">
                <a:ea typeface="宋体" pitchFamily="2" charset="-122"/>
              </a:rPr>
              <a:t>Register destination: [15:11] (R-type) </a:t>
            </a:r>
            <a:r>
              <a:rPr kumimoji="0" lang="en-US" altLang="zh-CN" b="0">
                <a:solidFill>
                  <a:srgbClr val="FF0000"/>
                </a:solidFill>
                <a:ea typeface="宋体" pitchFamily="2" charset="-122"/>
              </a:rPr>
              <a:t>or</a:t>
            </a:r>
            <a:r>
              <a:rPr kumimoji="0" lang="en-US" altLang="zh-CN" b="0">
                <a:ea typeface="宋体" pitchFamily="2" charset="-122"/>
              </a:rPr>
              <a:t> [20:16] (I-type)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Datapath</a:t>
            </a:r>
          </a:p>
        </p:txBody>
      </p:sp>
      <p:sp>
        <p:nvSpPr>
          <p:cNvPr id="248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2D6D659C-641E-4892-BA5A-2C4555B14E4B}" type="slidenum">
              <a:rPr kumimoji="0" lang="en-US" altLang="zh-TW" b="0" smtClean="0">
                <a:latin typeface="Arial Black" pitchFamily="34" charset="0"/>
              </a:rPr>
              <a:pPr eaLnBrk="1" hangingPunct="1"/>
              <a:t>19</a:t>
            </a:fld>
            <a:endParaRPr kumimoji="0" lang="en-US" altLang="zh-TW" b="0" smtClean="0">
              <a:latin typeface="Arial Black" pitchFamily="34" charset="0"/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595313" y="1584325"/>
            <a:ext cx="2257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/>
              <a:t>add $s1, $s2, $s3</a:t>
            </a:r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>
            <a:off x="8682038" y="4229100"/>
            <a:ext cx="0" cy="1809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8275638" y="4027488"/>
            <a:ext cx="8683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EB7500"/>
                </a:solidFill>
              </a:rPr>
              <a:t>MemToReg</a:t>
            </a: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7531100" y="5367338"/>
            <a:ext cx="7826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EB7500"/>
                </a:solidFill>
              </a:rPr>
              <a:t>MemRead</a:t>
            </a: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7326313" y="3751263"/>
            <a:ext cx="790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EB7500"/>
                </a:solidFill>
              </a:rPr>
              <a:t>MemWrite</a:t>
            </a:r>
          </a:p>
        </p:txBody>
      </p:sp>
      <p:sp>
        <p:nvSpPr>
          <p:cNvPr id="24585" name="Freeform 8"/>
          <p:cNvSpPr>
            <a:spLocks/>
          </p:cNvSpPr>
          <p:nvPr/>
        </p:nvSpPr>
        <p:spPr bwMode="auto">
          <a:xfrm>
            <a:off x="6388100" y="4775200"/>
            <a:ext cx="141288" cy="741363"/>
          </a:xfrm>
          <a:custGeom>
            <a:avLst/>
            <a:gdLst>
              <a:gd name="T0" fmla="*/ 221322723 w 86"/>
              <a:gd name="T1" fmla="*/ 0 h 485"/>
              <a:gd name="T2" fmla="*/ 229420497 w 86"/>
              <a:gd name="T3" fmla="*/ 1130898049 h 485"/>
              <a:gd name="T4" fmla="*/ 0 w 86"/>
              <a:gd name="T5" fmla="*/ 1130898049 h 4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" h="485">
                <a:moveTo>
                  <a:pt x="82" y="0"/>
                </a:moveTo>
                <a:lnTo>
                  <a:pt x="85" y="484"/>
                </a:lnTo>
                <a:lnTo>
                  <a:pt x="0" y="484"/>
                </a:lnTo>
              </a:path>
            </a:pathLst>
          </a:custGeom>
          <a:noFill/>
          <a:ln w="25400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7615238" y="2416175"/>
            <a:ext cx="0" cy="107950"/>
          </a:xfrm>
          <a:prstGeom prst="line">
            <a:avLst/>
          </a:prstGeom>
          <a:noFill/>
          <a:ln w="25400">
            <a:solidFill>
              <a:srgbClr val="EB75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0"/>
          <p:cNvSpPr>
            <a:spLocks noChangeShapeType="1"/>
          </p:cNvSpPr>
          <p:nvPr/>
        </p:nvSpPr>
        <p:spPr bwMode="auto">
          <a:xfrm>
            <a:off x="4735513" y="3468688"/>
            <a:ext cx="0" cy="106362"/>
          </a:xfrm>
          <a:prstGeom prst="line">
            <a:avLst/>
          </a:prstGeom>
          <a:noFill/>
          <a:ln w="25400">
            <a:solidFill>
              <a:srgbClr val="EB75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>
            <a:off x="4114800" y="5373688"/>
            <a:ext cx="771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 flipH="1" flipV="1">
            <a:off x="4656138" y="5316538"/>
            <a:ext cx="68262" cy="117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13"/>
          <p:cNvSpPr>
            <a:spLocks/>
          </p:cNvSpPr>
          <p:nvPr/>
        </p:nvSpPr>
        <p:spPr bwMode="auto">
          <a:xfrm>
            <a:off x="747713" y="3749675"/>
            <a:ext cx="319087" cy="515938"/>
          </a:xfrm>
          <a:custGeom>
            <a:avLst/>
            <a:gdLst>
              <a:gd name="T0" fmla="*/ 524813797 w 193"/>
              <a:gd name="T1" fmla="*/ 787543379 h 337"/>
              <a:gd name="T2" fmla="*/ 524813797 w 193"/>
              <a:gd name="T3" fmla="*/ 0 h 337"/>
              <a:gd name="T4" fmla="*/ 0 w 193"/>
              <a:gd name="T5" fmla="*/ 0 h 337"/>
              <a:gd name="T6" fmla="*/ 0 w 193"/>
              <a:gd name="T7" fmla="*/ 787543379 h 337"/>
              <a:gd name="T8" fmla="*/ 524813797 w 193"/>
              <a:gd name="T9" fmla="*/ 787543379 h 337"/>
              <a:gd name="T10" fmla="*/ 524813797 w 193"/>
              <a:gd name="T11" fmla="*/ 787543379 h 3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3" h="337">
                <a:moveTo>
                  <a:pt x="192" y="336"/>
                </a:moveTo>
                <a:lnTo>
                  <a:pt x="192" y="0"/>
                </a:lnTo>
                <a:lnTo>
                  <a:pt x="0" y="0"/>
                </a:lnTo>
                <a:lnTo>
                  <a:pt x="0" y="336"/>
                </a:lnTo>
                <a:lnTo>
                  <a:pt x="192" y="3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Freeform 14"/>
          <p:cNvSpPr>
            <a:spLocks/>
          </p:cNvSpPr>
          <p:nvPr/>
        </p:nvSpPr>
        <p:spPr bwMode="auto">
          <a:xfrm>
            <a:off x="1357313" y="3713163"/>
            <a:ext cx="1058862" cy="1219200"/>
          </a:xfrm>
          <a:custGeom>
            <a:avLst/>
            <a:gdLst>
              <a:gd name="T0" fmla="*/ 1751853209 w 639"/>
              <a:gd name="T1" fmla="*/ 1862714258 h 797"/>
              <a:gd name="T2" fmla="*/ 1751853209 w 639"/>
              <a:gd name="T3" fmla="*/ 0 h 797"/>
              <a:gd name="T4" fmla="*/ 0 w 639"/>
              <a:gd name="T5" fmla="*/ 0 h 797"/>
              <a:gd name="T6" fmla="*/ 0 w 639"/>
              <a:gd name="T7" fmla="*/ 1862714258 h 797"/>
              <a:gd name="T8" fmla="*/ 1751853209 w 639"/>
              <a:gd name="T9" fmla="*/ 1862714258 h 797"/>
              <a:gd name="T10" fmla="*/ 1751853209 w 639"/>
              <a:gd name="T11" fmla="*/ 1862714258 h 7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39" h="797">
                <a:moveTo>
                  <a:pt x="638" y="796"/>
                </a:moveTo>
                <a:lnTo>
                  <a:pt x="638" y="0"/>
                </a:lnTo>
                <a:lnTo>
                  <a:pt x="0" y="0"/>
                </a:lnTo>
                <a:lnTo>
                  <a:pt x="0" y="796"/>
                </a:lnTo>
                <a:lnTo>
                  <a:pt x="638" y="79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Freeform 15"/>
          <p:cNvSpPr>
            <a:spLocks/>
          </p:cNvSpPr>
          <p:nvPr/>
        </p:nvSpPr>
        <p:spPr bwMode="auto">
          <a:xfrm>
            <a:off x="1357313" y="3713163"/>
            <a:ext cx="1058862" cy="1219200"/>
          </a:xfrm>
          <a:custGeom>
            <a:avLst/>
            <a:gdLst>
              <a:gd name="T0" fmla="*/ 1751853209 w 639"/>
              <a:gd name="T1" fmla="*/ 1862714258 h 797"/>
              <a:gd name="T2" fmla="*/ 1751853209 w 639"/>
              <a:gd name="T3" fmla="*/ 0 h 797"/>
              <a:gd name="T4" fmla="*/ 0 w 639"/>
              <a:gd name="T5" fmla="*/ 0 h 797"/>
              <a:gd name="T6" fmla="*/ 0 w 639"/>
              <a:gd name="T7" fmla="*/ 1862714258 h 797"/>
              <a:gd name="T8" fmla="*/ 1751853209 w 639"/>
              <a:gd name="T9" fmla="*/ 1862714258 h 797"/>
              <a:gd name="T10" fmla="*/ 1751853209 w 639"/>
              <a:gd name="T11" fmla="*/ 1862714258 h 7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39" h="797">
                <a:moveTo>
                  <a:pt x="638" y="796"/>
                </a:moveTo>
                <a:lnTo>
                  <a:pt x="638" y="0"/>
                </a:lnTo>
                <a:lnTo>
                  <a:pt x="0" y="0"/>
                </a:lnTo>
                <a:lnTo>
                  <a:pt x="0" y="796"/>
                </a:lnTo>
                <a:lnTo>
                  <a:pt x="638" y="79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1304925" y="3852863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1398588" y="38528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1470025" y="38528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4596" name="Rectangle 19"/>
          <p:cNvSpPr>
            <a:spLocks noChangeArrowheads="1"/>
          </p:cNvSpPr>
          <p:nvPr/>
        </p:nvSpPr>
        <p:spPr bwMode="auto">
          <a:xfrm>
            <a:off x="1539875" y="38528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4597" name="Rectangle 20"/>
          <p:cNvSpPr>
            <a:spLocks noChangeArrowheads="1"/>
          </p:cNvSpPr>
          <p:nvPr/>
        </p:nvSpPr>
        <p:spPr bwMode="auto">
          <a:xfrm>
            <a:off x="1606550" y="385286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4598" name="Rectangle 21"/>
          <p:cNvSpPr>
            <a:spLocks noChangeArrowheads="1"/>
          </p:cNvSpPr>
          <p:nvPr/>
        </p:nvSpPr>
        <p:spPr bwMode="auto">
          <a:xfrm>
            <a:off x="1304925" y="39830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4599" name="Rectangle 22"/>
          <p:cNvSpPr>
            <a:spLocks noChangeArrowheads="1"/>
          </p:cNvSpPr>
          <p:nvPr/>
        </p:nvSpPr>
        <p:spPr bwMode="auto">
          <a:xfrm>
            <a:off x="1377950" y="39830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4600" name="Rectangle 23"/>
          <p:cNvSpPr>
            <a:spLocks noChangeArrowheads="1"/>
          </p:cNvSpPr>
          <p:nvPr/>
        </p:nvSpPr>
        <p:spPr bwMode="auto">
          <a:xfrm>
            <a:off x="1446213" y="39830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4601" name="Rectangle 24"/>
          <p:cNvSpPr>
            <a:spLocks noChangeArrowheads="1"/>
          </p:cNvSpPr>
          <p:nvPr/>
        </p:nvSpPr>
        <p:spPr bwMode="auto">
          <a:xfrm>
            <a:off x="1519238" y="3983038"/>
            <a:ext cx="2270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24602" name="Rectangle 25"/>
          <p:cNvSpPr>
            <a:spLocks noChangeArrowheads="1"/>
          </p:cNvSpPr>
          <p:nvPr/>
        </p:nvSpPr>
        <p:spPr bwMode="auto">
          <a:xfrm>
            <a:off x="1560513" y="39830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4603" name="Rectangle 26"/>
          <p:cNvSpPr>
            <a:spLocks noChangeArrowheads="1"/>
          </p:cNvSpPr>
          <p:nvPr/>
        </p:nvSpPr>
        <p:spPr bwMode="auto">
          <a:xfrm>
            <a:off x="1630363" y="3983038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4604" name="Rectangle 27"/>
          <p:cNvSpPr>
            <a:spLocks noChangeArrowheads="1"/>
          </p:cNvSpPr>
          <p:nvPr/>
        </p:nvSpPr>
        <p:spPr bwMode="auto">
          <a:xfrm>
            <a:off x="1695450" y="3983038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4605" name="Rectangle 28"/>
          <p:cNvSpPr>
            <a:spLocks noChangeArrowheads="1"/>
          </p:cNvSpPr>
          <p:nvPr/>
        </p:nvSpPr>
        <p:spPr bwMode="auto">
          <a:xfrm>
            <a:off x="1695450" y="4164013"/>
            <a:ext cx="21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24606" name="Rectangle 29"/>
          <p:cNvSpPr>
            <a:spLocks noChangeArrowheads="1"/>
          </p:cNvSpPr>
          <p:nvPr/>
        </p:nvSpPr>
        <p:spPr bwMode="auto">
          <a:xfrm>
            <a:off x="1730375" y="4164013"/>
            <a:ext cx="2555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4607" name="Rectangle 30"/>
          <p:cNvSpPr>
            <a:spLocks noChangeArrowheads="1"/>
          </p:cNvSpPr>
          <p:nvPr/>
        </p:nvSpPr>
        <p:spPr bwMode="auto">
          <a:xfrm>
            <a:off x="1801813" y="4164013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4608" name="Rectangle 31"/>
          <p:cNvSpPr>
            <a:spLocks noChangeArrowheads="1"/>
          </p:cNvSpPr>
          <p:nvPr/>
        </p:nvSpPr>
        <p:spPr bwMode="auto">
          <a:xfrm>
            <a:off x="1866900" y="4164013"/>
            <a:ext cx="21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4609" name="Rectangle 32"/>
          <p:cNvSpPr>
            <a:spLocks noChangeArrowheads="1"/>
          </p:cNvSpPr>
          <p:nvPr/>
        </p:nvSpPr>
        <p:spPr bwMode="auto">
          <a:xfrm>
            <a:off x="1900238" y="4164013"/>
            <a:ext cx="2270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24610" name="Rectangle 33"/>
          <p:cNvSpPr>
            <a:spLocks noChangeArrowheads="1"/>
          </p:cNvSpPr>
          <p:nvPr/>
        </p:nvSpPr>
        <p:spPr bwMode="auto">
          <a:xfrm>
            <a:off x="1941513" y="416401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24611" name="Rectangle 34"/>
          <p:cNvSpPr>
            <a:spLocks noChangeArrowheads="1"/>
          </p:cNvSpPr>
          <p:nvPr/>
        </p:nvSpPr>
        <p:spPr bwMode="auto">
          <a:xfrm>
            <a:off x="2016125" y="4164013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4612" name="Rectangle 35"/>
          <p:cNvSpPr>
            <a:spLocks noChangeArrowheads="1"/>
          </p:cNvSpPr>
          <p:nvPr/>
        </p:nvSpPr>
        <p:spPr bwMode="auto">
          <a:xfrm>
            <a:off x="2078038" y="4164013"/>
            <a:ext cx="21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4613" name="Rectangle 36"/>
          <p:cNvSpPr>
            <a:spLocks noChangeArrowheads="1"/>
          </p:cNvSpPr>
          <p:nvPr/>
        </p:nvSpPr>
        <p:spPr bwMode="auto">
          <a:xfrm>
            <a:off x="2111375" y="4164013"/>
            <a:ext cx="212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24614" name="Rectangle 37"/>
          <p:cNvSpPr>
            <a:spLocks noChangeArrowheads="1"/>
          </p:cNvSpPr>
          <p:nvPr/>
        </p:nvSpPr>
        <p:spPr bwMode="auto">
          <a:xfrm>
            <a:off x="2141538" y="416401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24615" name="Rectangle 38"/>
          <p:cNvSpPr>
            <a:spLocks noChangeArrowheads="1"/>
          </p:cNvSpPr>
          <p:nvPr/>
        </p:nvSpPr>
        <p:spPr bwMode="auto">
          <a:xfrm>
            <a:off x="2211388" y="4164013"/>
            <a:ext cx="252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4616" name="Rectangle 39"/>
          <p:cNvSpPr>
            <a:spLocks noChangeArrowheads="1"/>
          </p:cNvSpPr>
          <p:nvPr/>
        </p:nvSpPr>
        <p:spPr bwMode="auto">
          <a:xfrm>
            <a:off x="2278063" y="416401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4617" name="Rectangle 40"/>
          <p:cNvSpPr>
            <a:spLocks noChangeArrowheads="1"/>
          </p:cNvSpPr>
          <p:nvPr/>
        </p:nvSpPr>
        <p:spPr bwMode="auto">
          <a:xfrm>
            <a:off x="1917700" y="4298950"/>
            <a:ext cx="21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[</a:t>
            </a:r>
          </a:p>
        </p:txBody>
      </p:sp>
      <p:sp>
        <p:nvSpPr>
          <p:cNvPr id="24618" name="Rectangle 41"/>
          <p:cNvSpPr>
            <a:spLocks noChangeArrowheads="1"/>
          </p:cNvSpPr>
          <p:nvPr/>
        </p:nvSpPr>
        <p:spPr bwMode="auto">
          <a:xfrm>
            <a:off x="1951038" y="42989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4619" name="Rectangle 42"/>
          <p:cNvSpPr>
            <a:spLocks noChangeArrowheads="1"/>
          </p:cNvSpPr>
          <p:nvPr/>
        </p:nvSpPr>
        <p:spPr bwMode="auto">
          <a:xfrm>
            <a:off x="2017713" y="42989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4620" name="Rectangle 43"/>
          <p:cNvSpPr>
            <a:spLocks noChangeArrowheads="1"/>
          </p:cNvSpPr>
          <p:nvPr/>
        </p:nvSpPr>
        <p:spPr bwMode="auto">
          <a:xfrm>
            <a:off x="2092325" y="42989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–</a:t>
            </a:r>
          </a:p>
        </p:txBody>
      </p:sp>
      <p:sp>
        <p:nvSpPr>
          <p:cNvPr id="24621" name="Rectangle 44"/>
          <p:cNvSpPr>
            <a:spLocks noChangeArrowheads="1"/>
          </p:cNvSpPr>
          <p:nvPr/>
        </p:nvSpPr>
        <p:spPr bwMode="auto">
          <a:xfrm>
            <a:off x="2187575" y="42989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4622" name="Rectangle 45"/>
          <p:cNvSpPr>
            <a:spLocks noChangeArrowheads="1"/>
          </p:cNvSpPr>
          <p:nvPr/>
        </p:nvSpPr>
        <p:spPr bwMode="auto">
          <a:xfrm>
            <a:off x="2257425" y="4298950"/>
            <a:ext cx="21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24623" name="Freeform 46"/>
          <p:cNvSpPr>
            <a:spLocks/>
          </p:cNvSpPr>
          <p:nvPr/>
        </p:nvSpPr>
        <p:spPr bwMode="auto">
          <a:xfrm>
            <a:off x="7313613" y="4124325"/>
            <a:ext cx="992187" cy="1106488"/>
          </a:xfrm>
          <a:custGeom>
            <a:avLst/>
            <a:gdLst>
              <a:gd name="T0" fmla="*/ 1643459874 w 598"/>
              <a:gd name="T1" fmla="*/ 1691041172 h 723"/>
              <a:gd name="T2" fmla="*/ 1643459874 w 598"/>
              <a:gd name="T3" fmla="*/ 0 h 723"/>
              <a:gd name="T4" fmla="*/ 0 w 598"/>
              <a:gd name="T5" fmla="*/ 0 h 723"/>
              <a:gd name="T6" fmla="*/ 0 w 598"/>
              <a:gd name="T7" fmla="*/ 1691041172 h 723"/>
              <a:gd name="T8" fmla="*/ 1643459874 w 598"/>
              <a:gd name="T9" fmla="*/ 1691041172 h 723"/>
              <a:gd name="T10" fmla="*/ 1643459874 w 598"/>
              <a:gd name="T11" fmla="*/ 1691041172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98" h="723">
                <a:moveTo>
                  <a:pt x="597" y="722"/>
                </a:moveTo>
                <a:lnTo>
                  <a:pt x="597" y="0"/>
                </a:lnTo>
                <a:lnTo>
                  <a:pt x="0" y="0"/>
                </a:lnTo>
                <a:lnTo>
                  <a:pt x="0" y="722"/>
                </a:lnTo>
                <a:lnTo>
                  <a:pt x="597" y="72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4" name="Freeform 47"/>
          <p:cNvSpPr>
            <a:spLocks/>
          </p:cNvSpPr>
          <p:nvPr/>
        </p:nvSpPr>
        <p:spPr bwMode="auto">
          <a:xfrm>
            <a:off x="7350125" y="4124325"/>
            <a:ext cx="955675" cy="1106488"/>
          </a:xfrm>
          <a:custGeom>
            <a:avLst/>
            <a:gdLst>
              <a:gd name="T0" fmla="*/ 1582863265 w 576"/>
              <a:gd name="T1" fmla="*/ 1691041172 h 723"/>
              <a:gd name="T2" fmla="*/ 1582863265 w 576"/>
              <a:gd name="T3" fmla="*/ 0 h 723"/>
              <a:gd name="T4" fmla="*/ 0 w 576"/>
              <a:gd name="T5" fmla="*/ 0 h 723"/>
              <a:gd name="T6" fmla="*/ 0 w 576"/>
              <a:gd name="T7" fmla="*/ 1691041172 h 723"/>
              <a:gd name="T8" fmla="*/ 1582863265 w 576"/>
              <a:gd name="T9" fmla="*/ 1691041172 h 723"/>
              <a:gd name="T10" fmla="*/ 1582863265 w 576"/>
              <a:gd name="T11" fmla="*/ 1691041172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6" h="723">
                <a:moveTo>
                  <a:pt x="575" y="722"/>
                </a:moveTo>
                <a:lnTo>
                  <a:pt x="575" y="0"/>
                </a:lnTo>
                <a:lnTo>
                  <a:pt x="0" y="0"/>
                </a:lnTo>
                <a:lnTo>
                  <a:pt x="0" y="722"/>
                </a:lnTo>
                <a:lnTo>
                  <a:pt x="575" y="72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5" name="Freeform 48"/>
          <p:cNvSpPr>
            <a:spLocks/>
          </p:cNvSpPr>
          <p:nvPr/>
        </p:nvSpPr>
        <p:spPr bwMode="auto">
          <a:xfrm>
            <a:off x="1190625" y="2574925"/>
            <a:ext cx="549275" cy="1450975"/>
          </a:xfrm>
          <a:custGeom>
            <a:avLst/>
            <a:gdLst>
              <a:gd name="T0" fmla="*/ 908736491 w 331"/>
              <a:gd name="T1" fmla="*/ 0 h 949"/>
              <a:gd name="T2" fmla="*/ 0 w 331"/>
              <a:gd name="T3" fmla="*/ 0 h 949"/>
              <a:gd name="T4" fmla="*/ 0 w 331"/>
              <a:gd name="T5" fmla="*/ 2147483647 h 9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1" h="949">
                <a:moveTo>
                  <a:pt x="330" y="0"/>
                </a:moveTo>
                <a:lnTo>
                  <a:pt x="0" y="0"/>
                </a:lnTo>
                <a:lnTo>
                  <a:pt x="0" y="94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6" name="Line 49"/>
          <p:cNvSpPr>
            <a:spLocks noChangeShapeType="1"/>
          </p:cNvSpPr>
          <p:nvPr/>
        </p:nvSpPr>
        <p:spPr bwMode="auto">
          <a:xfrm flipH="1">
            <a:off x="1565275" y="3138488"/>
            <a:ext cx="1730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7" name="Freeform 50"/>
          <p:cNvSpPr>
            <a:spLocks/>
          </p:cNvSpPr>
          <p:nvPr/>
        </p:nvSpPr>
        <p:spPr bwMode="auto">
          <a:xfrm>
            <a:off x="1782763" y="2382838"/>
            <a:ext cx="487362" cy="949325"/>
          </a:xfrm>
          <a:custGeom>
            <a:avLst/>
            <a:gdLst>
              <a:gd name="T0" fmla="*/ 0 w 294"/>
              <a:gd name="T1" fmla="*/ 0 h 620"/>
              <a:gd name="T2" fmla="*/ 0 w 294"/>
              <a:gd name="T3" fmla="*/ 583775159 h 620"/>
              <a:gd name="T4" fmla="*/ 208844563 w 294"/>
              <a:gd name="T5" fmla="*/ 724443688 h 620"/>
              <a:gd name="T6" fmla="*/ 0 w 294"/>
              <a:gd name="T7" fmla="*/ 865112217 h 620"/>
              <a:gd name="T8" fmla="*/ 0 w 294"/>
              <a:gd name="T9" fmla="*/ 1451233128 h 620"/>
              <a:gd name="T10" fmla="*/ 805148547 w 294"/>
              <a:gd name="T11" fmla="*/ 1005782276 h 620"/>
              <a:gd name="T12" fmla="*/ 805148547 w 294"/>
              <a:gd name="T13" fmla="*/ 445450851 h 620"/>
              <a:gd name="T14" fmla="*/ 0 w 294"/>
              <a:gd name="T15" fmla="*/ 0 h 620"/>
              <a:gd name="T16" fmla="*/ 0 w 294"/>
              <a:gd name="T17" fmla="*/ 0 h 6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94" h="620">
                <a:moveTo>
                  <a:pt x="0" y="0"/>
                </a:moveTo>
                <a:lnTo>
                  <a:pt x="0" y="249"/>
                </a:lnTo>
                <a:lnTo>
                  <a:pt x="76" y="309"/>
                </a:lnTo>
                <a:lnTo>
                  <a:pt x="0" y="369"/>
                </a:lnTo>
                <a:lnTo>
                  <a:pt x="0" y="619"/>
                </a:lnTo>
                <a:lnTo>
                  <a:pt x="293" y="429"/>
                </a:lnTo>
                <a:lnTo>
                  <a:pt x="293" y="19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8" name="Rectangle 51"/>
          <p:cNvSpPr>
            <a:spLocks noChangeArrowheads="1"/>
          </p:cNvSpPr>
          <p:nvPr/>
        </p:nvSpPr>
        <p:spPr bwMode="auto">
          <a:xfrm>
            <a:off x="1847850" y="2732088"/>
            <a:ext cx="431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24629" name="Line 52"/>
          <p:cNvSpPr>
            <a:spLocks noChangeShapeType="1"/>
          </p:cNvSpPr>
          <p:nvPr/>
        </p:nvSpPr>
        <p:spPr bwMode="auto">
          <a:xfrm flipH="1">
            <a:off x="6022975" y="4660900"/>
            <a:ext cx="1651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0" name="Freeform 53"/>
          <p:cNvSpPr>
            <a:spLocks/>
          </p:cNvSpPr>
          <p:nvPr/>
        </p:nvSpPr>
        <p:spPr bwMode="auto">
          <a:xfrm>
            <a:off x="5886450" y="5183188"/>
            <a:ext cx="427038" cy="754062"/>
          </a:xfrm>
          <a:custGeom>
            <a:avLst/>
            <a:gdLst>
              <a:gd name="T0" fmla="*/ 347886424 w 257"/>
              <a:gd name="T1" fmla="*/ 1148663258 h 492"/>
              <a:gd name="T2" fmla="*/ 411388802 w 257"/>
              <a:gd name="T3" fmla="*/ 1148663258 h 492"/>
              <a:gd name="T4" fmla="*/ 463848011 w 257"/>
              <a:gd name="T5" fmla="*/ 1125173920 h 492"/>
              <a:gd name="T6" fmla="*/ 513547258 w 257"/>
              <a:gd name="T7" fmla="*/ 1089938380 h 492"/>
              <a:gd name="T8" fmla="*/ 557723259 w 257"/>
              <a:gd name="T9" fmla="*/ 1042958172 h 492"/>
              <a:gd name="T10" fmla="*/ 604659222 w 257"/>
              <a:gd name="T11" fmla="*/ 984233295 h 492"/>
              <a:gd name="T12" fmla="*/ 635030430 w 257"/>
              <a:gd name="T13" fmla="*/ 920809324 h 492"/>
              <a:gd name="T14" fmla="*/ 668163262 w 257"/>
              <a:gd name="T15" fmla="*/ 843292670 h 492"/>
              <a:gd name="T16" fmla="*/ 684728016 w 257"/>
              <a:gd name="T17" fmla="*/ 761076922 h 492"/>
              <a:gd name="T18" fmla="*/ 698532809 w 257"/>
              <a:gd name="T19" fmla="*/ 674165146 h 492"/>
              <a:gd name="T20" fmla="*/ 706816017 w 257"/>
              <a:gd name="T21" fmla="*/ 580204730 h 492"/>
              <a:gd name="T22" fmla="*/ 698532809 w 257"/>
              <a:gd name="T23" fmla="*/ 486244313 h 492"/>
              <a:gd name="T24" fmla="*/ 684728016 w 257"/>
              <a:gd name="T25" fmla="*/ 396981457 h 492"/>
              <a:gd name="T26" fmla="*/ 668163262 w 257"/>
              <a:gd name="T27" fmla="*/ 310068149 h 492"/>
              <a:gd name="T28" fmla="*/ 635030430 w 257"/>
              <a:gd name="T29" fmla="*/ 239598603 h 492"/>
              <a:gd name="T30" fmla="*/ 604659222 w 257"/>
              <a:gd name="T31" fmla="*/ 169129056 h 492"/>
              <a:gd name="T32" fmla="*/ 557723259 w 257"/>
              <a:gd name="T33" fmla="*/ 110402647 h 492"/>
              <a:gd name="T34" fmla="*/ 513547258 w 257"/>
              <a:gd name="T35" fmla="*/ 63422438 h 492"/>
              <a:gd name="T36" fmla="*/ 463848011 w 257"/>
              <a:gd name="T37" fmla="*/ 28188432 h 492"/>
              <a:gd name="T38" fmla="*/ 411388802 w 257"/>
              <a:gd name="T39" fmla="*/ 11744669 h 492"/>
              <a:gd name="T40" fmla="*/ 353408008 w 257"/>
              <a:gd name="T41" fmla="*/ 0 h 492"/>
              <a:gd name="T42" fmla="*/ 298188838 w 257"/>
              <a:gd name="T43" fmla="*/ 11744669 h 492"/>
              <a:gd name="T44" fmla="*/ 237446421 w 257"/>
              <a:gd name="T45" fmla="*/ 28188432 h 492"/>
              <a:gd name="T46" fmla="*/ 187748835 w 257"/>
              <a:gd name="T47" fmla="*/ 63422438 h 492"/>
              <a:gd name="T48" fmla="*/ 143572834 w 257"/>
              <a:gd name="T49" fmla="*/ 110402647 h 492"/>
              <a:gd name="T50" fmla="*/ 99396833 w 257"/>
              <a:gd name="T51" fmla="*/ 169129056 h 492"/>
              <a:gd name="T52" fmla="*/ 66264002 w 257"/>
              <a:gd name="T53" fmla="*/ 239598603 h 492"/>
              <a:gd name="T54" fmla="*/ 35892793 w 257"/>
              <a:gd name="T55" fmla="*/ 310068149 h 492"/>
              <a:gd name="T56" fmla="*/ 16566416 w 257"/>
              <a:gd name="T57" fmla="*/ 396981457 h 492"/>
              <a:gd name="T58" fmla="*/ 2761623 w 257"/>
              <a:gd name="T59" fmla="*/ 486244313 h 492"/>
              <a:gd name="T60" fmla="*/ 0 w 257"/>
              <a:gd name="T61" fmla="*/ 580204730 h 492"/>
              <a:gd name="T62" fmla="*/ 2761623 w 257"/>
              <a:gd name="T63" fmla="*/ 674165146 h 492"/>
              <a:gd name="T64" fmla="*/ 16566416 w 257"/>
              <a:gd name="T65" fmla="*/ 761076922 h 492"/>
              <a:gd name="T66" fmla="*/ 35892793 w 257"/>
              <a:gd name="T67" fmla="*/ 843292670 h 492"/>
              <a:gd name="T68" fmla="*/ 66264002 w 257"/>
              <a:gd name="T69" fmla="*/ 920809324 h 492"/>
              <a:gd name="T70" fmla="*/ 99396833 w 257"/>
              <a:gd name="T71" fmla="*/ 984233295 h 492"/>
              <a:gd name="T72" fmla="*/ 143572834 w 257"/>
              <a:gd name="T73" fmla="*/ 1042958172 h 492"/>
              <a:gd name="T74" fmla="*/ 187748835 w 257"/>
              <a:gd name="T75" fmla="*/ 1089938380 h 492"/>
              <a:gd name="T76" fmla="*/ 237446421 w 257"/>
              <a:gd name="T77" fmla="*/ 1125173920 h 492"/>
              <a:gd name="T78" fmla="*/ 298188838 w 257"/>
              <a:gd name="T79" fmla="*/ 1148663258 h 492"/>
              <a:gd name="T80" fmla="*/ 353408008 w 257"/>
              <a:gd name="T81" fmla="*/ 1153360819 h 492"/>
              <a:gd name="T82" fmla="*/ 353408008 w 257"/>
              <a:gd name="T83" fmla="*/ 1153360819 h 492"/>
              <a:gd name="T84" fmla="*/ 347886424 w 257"/>
              <a:gd name="T85" fmla="*/ 1148663258 h 49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57" h="492">
                <a:moveTo>
                  <a:pt x="126" y="489"/>
                </a:moveTo>
                <a:lnTo>
                  <a:pt x="149" y="489"/>
                </a:lnTo>
                <a:lnTo>
                  <a:pt x="168" y="479"/>
                </a:lnTo>
                <a:lnTo>
                  <a:pt x="186" y="464"/>
                </a:lnTo>
                <a:lnTo>
                  <a:pt x="202" y="444"/>
                </a:lnTo>
                <a:lnTo>
                  <a:pt x="219" y="419"/>
                </a:lnTo>
                <a:lnTo>
                  <a:pt x="230" y="392"/>
                </a:lnTo>
                <a:lnTo>
                  <a:pt x="242" y="359"/>
                </a:lnTo>
                <a:lnTo>
                  <a:pt x="248" y="324"/>
                </a:lnTo>
                <a:lnTo>
                  <a:pt x="253" y="287"/>
                </a:lnTo>
                <a:lnTo>
                  <a:pt x="256" y="247"/>
                </a:lnTo>
                <a:lnTo>
                  <a:pt x="253" y="207"/>
                </a:lnTo>
                <a:lnTo>
                  <a:pt x="248" y="169"/>
                </a:lnTo>
                <a:lnTo>
                  <a:pt x="242" y="132"/>
                </a:lnTo>
                <a:lnTo>
                  <a:pt x="230" y="102"/>
                </a:lnTo>
                <a:lnTo>
                  <a:pt x="219" y="72"/>
                </a:lnTo>
                <a:lnTo>
                  <a:pt x="202" y="47"/>
                </a:lnTo>
                <a:lnTo>
                  <a:pt x="186" y="27"/>
                </a:lnTo>
                <a:lnTo>
                  <a:pt x="168" y="12"/>
                </a:lnTo>
                <a:lnTo>
                  <a:pt x="149" y="5"/>
                </a:lnTo>
                <a:lnTo>
                  <a:pt x="128" y="0"/>
                </a:lnTo>
                <a:lnTo>
                  <a:pt x="108" y="5"/>
                </a:lnTo>
                <a:lnTo>
                  <a:pt x="86" y="12"/>
                </a:lnTo>
                <a:lnTo>
                  <a:pt x="68" y="27"/>
                </a:lnTo>
                <a:lnTo>
                  <a:pt x="52" y="47"/>
                </a:lnTo>
                <a:lnTo>
                  <a:pt x="36" y="72"/>
                </a:lnTo>
                <a:lnTo>
                  <a:pt x="24" y="102"/>
                </a:lnTo>
                <a:lnTo>
                  <a:pt x="13" y="132"/>
                </a:lnTo>
                <a:lnTo>
                  <a:pt x="6" y="169"/>
                </a:lnTo>
                <a:lnTo>
                  <a:pt x="1" y="207"/>
                </a:lnTo>
                <a:lnTo>
                  <a:pt x="0" y="247"/>
                </a:lnTo>
                <a:lnTo>
                  <a:pt x="1" y="287"/>
                </a:lnTo>
                <a:lnTo>
                  <a:pt x="6" y="324"/>
                </a:lnTo>
                <a:lnTo>
                  <a:pt x="13" y="359"/>
                </a:lnTo>
                <a:lnTo>
                  <a:pt x="24" y="392"/>
                </a:lnTo>
                <a:lnTo>
                  <a:pt x="36" y="419"/>
                </a:lnTo>
                <a:lnTo>
                  <a:pt x="52" y="444"/>
                </a:lnTo>
                <a:lnTo>
                  <a:pt x="68" y="464"/>
                </a:lnTo>
                <a:lnTo>
                  <a:pt x="86" y="479"/>
                </a:lnTo>
                <a:lnTo>
                  <a:pt x="108" y="489"/>
                </a:lnTo>
                <a:lnTo>
                  <a:pt x="128" y="491"/>
                </a:lnTo>
                <a:lnTo>
                  <a:pt x="126" y="4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1" name="Freeform 54"/>
          <p:cNvSpPr>
            <a:spLocks/>
          </p:cNvSpPr>
          <p:nvPr/>
        </p:nvSpPr>
        <p:spPr bwMode="auto">
          <a:xfrm>
            <a:off x="5838825" y="5183188"/>
            <a:ext cx="536575" cy="754062"/>
          </a:xfrm>
          <a:custGeom>
            <a:avLst/>
            <a:gdLst>
              <a:gd name="T0" fmla="*/ 436081458 w 324"/>
              <a:gd name="T1" fmla="*/ 1148663258 h 492"/>
              <a:gd name="T2" fmla="*/ 515618765 w 324"/>
              <a:gd name="T3" fmla="*/ 1148663258 h 492"/>
              <a:gd name="T4" fmla="*/ 581441944 w 324"/>
              <a:gd name="T5" fmla="*/ 1125173920 h 492"/>
              <a:gd name="T6" fmla="*/ 644522629 w 324"/>
              <a:gd name="T7" fmla="*/ 1089938380 h 492"/>
              <a:gd name="T8" fmla="*/ 699375830 w 324"/>
              <a:gd name="T9" fmla="*/ 1042958172 h 492"/>
              <a:gd name="T10" fmla="*/ 756971525 w 324"/>
              <a:gd name="T11" fmla="*/ 984233295 h 492"/>
              <a:gd name="T12" fmla="*/ 795369760 w 324"/>
              <a:gd name="T13" fmla="*/ 920809324 h 492"/>
              <a:gd name="T14" fmla="*/ 836508832 w 324"/>
              <a:gd name="T15" fmla="*/ 843292670 h 492"/>
              <a:gd name="T16" fmla="*/ 858450444 w 324"/>
              <a:gd name="T17" fmla="*/ 761076922 h 492"/>
              <a:gd name="T18" fmla="*/ 874907067 w 324"/>
              <a:gd name="T19" fmla="*/ 674165146 h 492"/>
              <a:gd name="T20" fmla="*/ 885877045 w 324"/>
              <a:gd name="T21" fmla="*/ 580204730 h 492"/>
              <a:gd name="T22" fmla="*/ 874907067 w 324"/>
              <a:gd name="T23" fmla="*/ 486244313 h 492"/>
              <a:gd name="T24" fmla="*/ 858450444 w 324"/>
              <a:gd name="T25" fmla="*/ 396981457 h 492"/>
              <a:gd name="T26" fmla="*/ 836508832 w 324"/>
              <a:gd name="T27" fmla="*/ 310068149 h 492"/>
              <a:gd name="T28" fmla="*/ 795369760 w 324"/>
              <a:gd name="T29" fmla="*/ 239598603 h 492"/>
              <a:gd name="T30" fmla="*/ 756971525 w 324"/>
              <a:gd name="T31" fmla="*/ 169129056 h 492"/>
              <a:gd name="T32" fmla="*/ 699375830 w 324"/>
              <a:gd name="T33" fmla="*/ 110402647 h 492"/>
              <a:gd name="T34" fmla="*/ 644522629 w 324"/>
              <a:gd name="T35" fmla="*/ 63422438 h 492"/>
              <a:gd name="T36" fmla="*/ 581441944 w 324"/>
              <a:gd name="T37" fmla="*/ 28188432 h 492"/>
              <a:gd name="T38" fmla="*/ 515618765 w 324"/>
              <a:gd name="T39" fmla="*/ 11744669 h 492"/>
              <a:gd name="T40" fmla="*/ 444310598 w 324"/>
              <a:gd name="T41" fmla="*/ 0 h 492"/>
              <a:gd name="T42" fmla="*/ 373000774 w 324"/>
              <a:gd name="T43" fmla="*/ 11744669 h 492"/>
              <a:gd name="T44" fmla="*/ 298948455 w 324"/>
              <a:gd name="T45" fmla="*/ 28188432 h 492"/>
              <a:gd name="T46" fmla="*/ 235867771 w 324"/>
              <a:gd name="T47" fmla="*/ 63422438 h 492"/>
              <a:gd name="T48" fmla="*/ 181014570 w 324"/>
              <a:gd name="T49" fmla="*/ 110402647 h 492"/>
              <a:gd name="T50" fmla="*/ 123418874 w 324"/>
              <a:gd name="T51" fmla="*/ 169129056 h 492"/>
              <a:gd name="T52" fmla="*/ 85022296 w 324"/>
              <a:gd name="T53" fmla="*/ 239598603 h 492"/>
              <a:gd name="T54" fmla="*/ 46625718 w 324"/>
              <a:gd name="T55" fmla="*/ 310068149 h 492"/>
              <a:gd name="T56" fmla="*/ 21941612 w 324"/>
              <a:gd name="T57" fmla="*/ 396981457 h 492"/>
              <a:gd name="T58" fmla="*/ 5484989 w 324"/>
              <a:gd name="T59" fmla="*/ 486244313 h 492"/>
              <a:gd name="T60" fmla="*/ 0 w 324"/>
              <a:gd name="T61" fmla="*/ 580204730 h 492"/>
              <a:gd name="T62" fmla="*/ 5484989 w 324"/>
              <a:gd name="T63" fmla="*/ 674165146 h 492"/>
              <a:gd name="T64" fmla="*/ 21941612 w 324"/>
              <a:gd name="T65" fmla="*/ 761076922 h 492"/>
              <a:gd name="T66" fmla="*/ 46625718 w 324"/>
              <a:gd name="T67" fmla="*/ 843292670 h 492"/>
              <a:gd name="T68" fmla="*/ 85022296 w 324"/>
              <a:gd name="T69" fmla="*/ 920809324 h 492"/>
              <a:gd name="T70" fmla="*/ 123418874 w 324"/>
              <a:gd name="T71" fmla="*/ 984233295 h 492"/>
              <a:gd name="T72" fmla="*/ 181014570 w 324"/>
              <a:gd name="T73" fmla="*/ 1042958172 h 492"/>
              <a:gd name="T74" fmla="*/ 235867771 w 324"/>
              <a:gd name="T75" fmla="*/ 1089938380 h 492"/>
              <a:gd name="T76" fmla="*/ 298948455 w 324"/>
              <a:gd name="T77" fmla="*/ 1125173920 h 492"/>
              <a:gd name="T78" fmla="*/ 373000774 w 324"/>
              <a:gd name="T79" fmla="*/ 1148663258 h 492"/>
              <a:gd name="T80" fmla="*/ 444310598 w 324"/>
              <a:gd name="T81" fmla="*/ 1153360819 h 492"/>
              <a:gd name="T82" fmla="*/ 444310598 w 324"/>
              <a:gd name="T83" fmla="*/ 1153360819 h 49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24" h="492">
                <a:moveTo>
                  <a:pt x="159" y="489"/>
                </a:moveTo>
                <a:lnTo>
                  <a:pt x="188" y="489"/>
                </a:lnTo>
                <a:lnTo>
                  <a:pt x="212" y="479"/>
                </a:lnTo>
                <a:lnTo>
                  <a:pt x="235" y="464"/>
                </a:lnTo>
                <a:lnTo>
                  <a:pt x="255" y="444"/>
                </a:lnTo>
                <a:lnTo>
                  <a:pt x="276" y="419"/>
                </a:lnTo>
                <a:lnTo>
                  <a:pt x="290" y="392"/>
                </a:lnTo>
                <a:lnTo>
                  <a:pt x="305" y="359"/>
                </a:lnTo>
                <a:lnTo>
                  <a:pt x="313" y="324"/>
                </a:lnTo>
                <a:lnTo>
                  <a:pt x="319" y="287"/>
                </a:lnTo>
                <a:lnTo>
                  <a:pt x="323" y="247"/>
                </a:lnTo>
                <a:lnTo>
                  <a:pt x="319" y="207"/>
                </a:lnTo>
                <a:lnTo>
                  <a:pt x="313" y="169"/>
                </a:lnTo>
                <a:lnTo>
                  <a:pt x="305" y="132"/>
                </a:lnTo>
                <a:lnTo>
                  <a:pt x="290" y="102"/>
                </a:lnTo>
                <a:lnTo>
                  <a:pt x="276" y="72"/>
                </a:lnTo>
                <a:lnTo>
                  <a:pt x="255" y="47"/>
                </a:lnTo>
                <a:lnTo>
                  <a:pt x="235" y="27"/>
                </a:lnTo>
                <a:lnTo>
                  <a:pt x="212" y="12"/>
                </a:lnTo>
                <a:lnTo>
                  <a:pt x="188" y="5"/>
                </a:lnTo>
                <a:lnTo>
                  <a:pt x="162" y="0"/>
                </a:lnTo>
                <a:lnTo>
                  <a:pt x="136" y="5"/>
                </a:lnTo>
                <a:lnTo>
                  <a:pt x="109" y="12"/>
                </a:lnTo>
                <a:lnTo>
                  <a:pt x="86" y="27"/>
                </a:lnTo>
                <a:lnTo>
                  <a:pt x="66" y="47"/>
                </a:lnTo>
                <a:lnTo>
                  <a:pt x="45" y="72"/>
                </a:lnTo>
                <a:lnTo>
                  <a:pt x="31" y="102"/>
                </a:lnTo>
                <a:lnTo>
                  <a:pt x="17" y="132"/>
                </a:lnTo>
                <a:lnTo>
                  <a:pt x="8" y="169"/>
                </a:lnTo>
                <a:lnTo>
                  <a:pt x="2" y="207"/>
                </a:lnTo>
                <a:lnTo>
                  <a:pt x="0" y="247"/>
                </a:lnTo>
                <a:lnTo>
                  <a:pt x="2" y="287"/>
                </a:lnTo>
                <a:lnTo>
                  <a:pt x="8" y="324"/>
                </a:lnTo>
                <a:lnTo>
                  <a:pt x="17" y="359"/>
                </a:lnTo>
                <a:lnTo>
                  <a:pt x="31" y="392"/>
                </a:lnTo>
                <a:lnTo>
                  <a:pt x="45" y="419"/>
                </a:lnTo>
                <a:lnTo>
                  <a:pt x="66" y="444"/>
                </a:lnTo>
                <a:lnTo>
                  <a:pt x="86" y="464"/>
                </a:lnTo>
                <a:lnTo>
                  <a:pt x="109" y="479"/>
                </a:lnTo>
                <a:lnTo>
                  <a:pt x="136" y="489"/>
                </a:lnTo>
                <a:lnTo>
                  <a:pt x="162" y="491"/>
                </a:lnTo>
              </a:path>
            </a:pathLst>
          </a:custGeom>
          <a:noFill/>
          <a:ln w="25400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2" name="Freeform 55"/>
          <p:cNvSpPr>
            <a:spLocks/>
          </p:cNvSpPr>
          <p:nvPr/>
        </p:nvSpPr>
        <p:spPr bwMode="auto">
          <a:xfrm>
            <a:off x="1165225" y="3998913"/>
            <a:ext cx="55563" cy="55562"/>
          </a:xfrm>
          <a:custGeom>
            <a:avLst/>
            <a:gdLst>
              <a:gd name="T0" fmla="*/ 37388996 w 34"/>
              <a:gd name="T1" fmla="*/ 76224890 h 36"/>
              <a:gd name="T2" fmla="*/ 48071800 w 34"/>
              <a:gd name="T3" fmla="*/ 83372324 h 36"/>
              <a:gd name="T4" fmla="*/ 53412385 w 34"/>
              <a:gd name="T5" fmla="*/ 76224890 h 36"/>
              <a:gd name="T6" fmla="*/ 61424897 w 34"/>
              <a:gd name="T7" fmla="*/ 76224890 h 36"/>
              <a:gd name="T8" fmla="*/ 66765481 w 34"/>
              <a:gd name="T9" fmla="*/ 71461992 h 36"/>
              <a:gd name="T10" fmla="*/ 74777993 w 34"/>
              <a:gd name="T11" fmla="*/ 71461992 h 36"/>
              <a:gd name="T12" fmla="*/ 74777993 w 34"/>
              <a:gd name="T13" fmla="*/ 64316102 h 36"/>
              <a:gd name="T14" fmla="*/ 80118578 w 34"/>
              <a:gd name="T15" fmla="*/ 59551660 h 36"/>
              <a:gd name="T16" fmla="*/ 80118578 w 34"/>
              <a:gd name="T17" fmla="*/ 52405770 h 36"/>
              <a:gd name="T18" fmla="*/ 88131089 w 34"/>
              <a:gd name="T19" fmla="*/ 47641328 h 36"/>
              <a:gd name="T20" fmla="*/ 88131089 w 34"/>
              <a:gd name="T21" fmla="*/ 40495438 h 36"/>
              <a:gd name="T22" fmla="*/ 88131089 w 34"/>
              <a:gd name="T23" fmla="*/ 35730996 h 36"/>
              <a:gd name="T24" fmla="*/ 80118578 w 34"/>
              <a:gd name="T25" fmla="*/ 23820664 h 36"/>
              <a:gd name="T26" fmla="*/ 80118578 w 34"/>
              <a:gd name="T27" fmla="*/ 16674774 h 36"/>
              <a:gd name="T28" fmla="*/ 74777993 w 34"/>
              <a:gd name="T29" fmla="*/ 11910332 h 36"/>
              <a:gd name="T30" fmla="*/ 74777993 w 34"/>
              <a:gd name="T31" fmla="*/ 11910332 h 36"/>
              <a:gd name="T32" fmla="*/ 66765481 w 34"/>
              <a:gd name="T33" fmla="*/ 4764442 h 36"/>
              <a:gd name="T34" fmla="*/ 61424897 w 34"/>
              <a:gd name="T35" fmla="*/ 0 h 36"/>
              <a:gd name="T36" fmla="*/ 53412385 w 34"/>
              <a:gd name="T37" fmla="*/ 0 h 36"/>
              <a:gd name="T38" fmla="*/ 48071800 w 34"/>
              <a:gd name="T39" fmla="*/ 0 h 36"/>
              <a:gd name="T40" fmla="*/ 42729581 w 34"/>
              <a:gd name="T41" fmla="*/ 0 h 36"/>
              <a:gd name="T42" fmla="*/ 29376485 w 34"/>
              <a:gd name="T43" fmla="*/ 0 h 36"/>
              <a:gd name="T44" fmla="*/ 24035900 w 34"/>
              <a:gd name="T45" fmla="*/ 0 h 36"/>
              <a:gd name="T46" fmla="*/ 16023389 w 34"/>
              <a:gd name="T47" fmla="*/ 0 h 36"/>
              <a:gd name="T48" fmla="*/ 10682804 w 34"/>
              <a:gd name="T49" fmla="*/ 4764442 h 36"/>
              <a:gd name="T50" fmla="*/ 10682804 w 34"/>
              <a:gd name="T51" fmla="*/ 11910332 h 36"/>
              <a:gd name="T52" fmla="*/ 2670292 w 34"/>
              <a:gd name="T53" fmla="*/ 11910332 h 36"/>
              <a:gd name="T54" fmla="*/ 0 w 34"/>
              <a:gd name="T55" fmla="*/ 16674774 h 36"/>
              <a:gd name="T56" fmla="*/ 0 w 34"/>
              <a:gd name="T57" fmla="*/ 23820664 h 36"/>
              <a:gd name="T58" fmla="*/ 0 w 34"/>
              <a:gd name="T59" fmla="*/ 35730996 h 36"/>
              <a:gd name="T60" fmla="*/ 0 w 34"/>
              <a:gd name="T61" fmla="*/ 40495438 h 36"/>
              <a:gd name="T62" fmla="*/ 0 w 34"/>
              <a:gd name="T63" fmla="*/ 47641328 h 36"/>
              <a:gd name="T64" fmla="*/ 0 w 34"/>
              <a:gd name="T65" fmla="*/ 52405770 h 36"/>
              <a:gd name="T66" fmla="*/ 0 w 34"/>
              <a:gd name="T67" fmla="*/ 59551660 h 36"/>
              <a:gd name="T68" fmla="*/ 2670292 w 34"/>
              <a:gd name="T69" fmla="*/ 64316102 h 36"/>
              <a:gd name="T70" fmla="*/ 10682804 w 34"/>
              <a:gd name="T71" fmla="*/ 71461992 h 36"/>
              <a:gd name="T72" fmla="*/ 10682804 w 34"/>
              <a:gd name="T73" fmla="*/ 71461992 h 36"/>
              <a:gd name="T74" fmla="*/ 16023389 w 34"/>
              <a:gd name="T75" fmla="*/ 76224890 h 36"/>
              <a:gd name="T76" fmla="*/ 24035900 w 34"/>
              <a:gd name="T77" fmla="*/ 76224890 h 36"/>
              <a:gd name="T78" fmla="*/ 29376485 w 34"/>
              <a:gd name="T79" fmla="*/ 83372324 h 36"/>
              <a:gd name="T80" fmla="*/ 42729581 w 34"/>
              <a:gd name="T81" fmla="*/ 83372324 h 36"/>
              <a:gd name="T82" fmla="*/ 42729581 w 34"/>
              <a:gd name="T83" fmla="*/ 83372324 h 36"/>
              <a:gd name="T84" fmla="*/ 37388996 w 34"/>
              <a:gd name="T85" fmla="*/ 76224890 h 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4" h="36">
                <a:moveTo>
                  <a:pt x="14" y="32"/>
                </a:moveTo>
                <a:lnTo>
                  <a:pt x="18" y="35"/>
                </a:lnTo>
                <a:lnTo>
                  <a:pt x="20" y="32"/>
                </a:lnTo>
                <a:lnTo>
                  <a:pt x="23" y="32"/>
                </a:lnTo>
                <a:lnTo>
                  <a:pt x="25" y="30"/>
                </a:lnTo>
                <a:lnTo>
                  <a:pt x="28" y="30"/>
                </a:lnTo>
                <a:lnTo>
                  <a:pt x="28" y="27"/>
                </a:lnTo>
                <a:lnTo>
                  <a:pt x="30" y="25"/>
                </a:lnTo>
                <a:lnTo>
                  <a:pt x="30" y="22"/>
                </a:lnTo>
                <a:lnTo>
                  <a:pt x="33" y="20"/>
                </a:lnTo>
                <a:lnTo>
                  <a:pt x="33" y="17"/>
                </a:lnTo>
                <a:lnTo>
                  <a:pt x="33" y="15"/>
                </a:lnTo>
                <a:lnTo>
                  <a:pt x="30" y="10"/>
                </a:lnTo>
                <a:lnTo>
                  <a:pt x="30" y="7"/>
                </a:lnTo>
                <a:lnTo>
                  <a:pt x="28" y="5"/>
                </a:lnTo>
                <a:lnTo>
                  <a:pt x="25" y="2"/>
                </a:lnTo>
                <a:lnTo>
                  <a:pt x="23" y="0"/>
                </a:lnTo>
                <a:lnTo>
                  <a:pt x="20" y="0"/>
                </a:lnTo>
                <a:lnTo>
                  <a:pt x="18" y="0"/>
                </a:lnTo>
                <a:lnTo>
                  <a:pt x="16" y="0"/>
                </a:lnTo>
                <a:lnTo>
                  <a:pt x="11" y="0"/>
                </a:lnTo>
                <a:lnTo>
                  <a:pt x="9" y="0"/>
                </a:lnTo>
                <a:lnTo>
                  <a:pt x="6" y="0"/>
                </a:lnTo>
                <a:lnTo>
                  <a:pt x="4" y="2"/>
                </a:lnTo>
                <a:lnTo>
                  <a:pt x="4" y="5"/>
                </a:lnTo>
                <a:lnTo>
                  <a:pt x="1" y="5"/>
                </a:lnTo>
                <a:lnTo>
                  <a:pt x="0" y="7"/>
                </a:lnTo>
                <a:lnTo>
                  <a:pt x="0" y="10"/>
                </a:lnTo>
                <a:lnTo>
                  <a:pt x="0" y="15"/>
                </a:lnTo>
                <a:lnTo>
                  <a:pt x="0" y="17"/>
                </a:lnTo>
                <a:lnTo>
                  <a:pt x="0" y="20"/>
                </a:lnTo>
                <a:lnTo>
                  <a:pt x="0" y="22"/>
                </a:lnTo>
                <a:lnTo>
                  <a:pt x="0" y="25"/>
                </a:lnTo>
                <a:lnTo>
                  <a:pt x="1" y="27"/>
                </a:lnTo>
                <a:lnTo>
                  <a:pt x="4" y="30"/>
                </a:lnTo>
                <a:lnTo>
                  <a:pt x="6" y="32"/>
                </a:lnTo>
                <a:lnTo>
                  <a:pt x="9" y="32"/>
                </a:lnTo>
                <a:lnTo>
                  <a:pt x="11" y="35"/>
                </a:lnTo>
                <a:lnTo>
                  <a:pt x="16" y="35"/>
                </a:lnTo>
                <a:lnTo>
                  <a:pt x="14" y="3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3" name="Rectangle 56"/>
          <p:cNvSpPr>
            <a:spLocks noChangeArrowheads="1"/>
          </p:cNvSpPr>
          <p:nvPr/>
        </p:nvSpPr>
        <p:spPr bwMode="auto">
          <a:xfrm>
            <a:off x="1362075" y="30146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4634" name="Line 57"/>
          <p:cNvSpPr>
            <a:spLocks noChangeShapeType="1"/>
          </p:cNvSpPr>
          <p:nvPr/>
        </p:nvSpPr>
        <p:spPr bwMode="auto">
          <a:xfrm flipH="1">
            <a:off x="6854825" y="3143250"/>
            <a:ext cx="617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5" name="Freeform 58"/>
          <p:cNvSpPr>
            <a:spLocks/>
          </p:cNvSpPr>
          <p:nvPr/>
        </p:nvSpPr>
        <p:spPr bwMode="auto">
          <a:xfrm>
            <a:off x="8593138" y="4379913"/>
            <a:ext cx="177800" cy="708025"/>
          </a:xfrm>
          <a:custGeom>
            <a:avLst/>
            <a:gdLst>
              <a:gd name="T0" fmla="*/ 0 w 107"/>
              <a:gd name="T1" fmla="*/ 135631899 h 463"/>
              <a:gd name="T2" fmla="*/ 0 w 107"/>
              <a:gd name="T3" fmla="*/ 116925053 h 463"/>
              <a:gd name="T4" fmla="*/ 2761716 w 107"/>
              <a:gd name="T5" fmla="*/ 93538819 h 463"/>
              <a:gd name="T6" fmla="*/ 16566972 w 107"/>
              <a:gd name="T7" fmla="*/ 77170137 h 463"/>
              <a:gd name="T8" fmla="*/ 30373890 w 107"/>
              <a:gd name="T9" fmla="*/ 58461762 h 463"/>
              <a:gd name="T10" fmla="*/ 41417430 w 107"/>
              <a:gd name="T11" fmla="*/ 42093080 h 463"/>
              <a:gd name="T12" fmla="*/ 63507834 w 107"/>
              <a:gd name="T13" fmla="*/ 30400728 h 463"/>
              <a:gd name="T14" fmla="*/ 80074806 w 107"/>
              <a:gd name="T15" fmla="*/ 18708375 h 463"/>
              <a:gd name="T16" fmla="*/ 99403493 w 107"/>
              <a:gd name="T17" fmla="*/ 11692352 h 463"/>
              <a:gd name="T18" fmla="*/ 118730520 w 107"/>
              <a:gd name="T19" fmla="*/ 7016023 h 463"/>
              <a:gd name="T20" fmla="*/ 143580978 w 107"/>
              <a:gd name="T21" fmla="*/ 0 h 463"/>
              <a:gd name="T22" fmla="*/ 168433097 w 107"/>
              <a:gd name="T23" fmla="*/ 7016023 h 463"/>
              <a:gd name="T24" fmla="*/ 190521839 w 107"/>
              <a:gd name="T25" fmla="*/ 11692352 h 463"/>
              <a:gd name="T26" fmla="*/ 215372297 w 107"/>
              <a:gd name="T27" fmla="*/ 18708375 h 463"/>
              <a:gd name="T28" fmla="*/ 231939269 w 107"/>
              <a:gd name="T29" fmla="*/ 30400728 h 463"/>
              <a:gd name="T30" fmla="*/ 245746187 w 107"/>
              <a:gd name="T31" fmla="*/ 42093080 h 463"/>
              <a:gd name="T32" fmla="*/ 265073213 w 107"/>
              <a:gd name="T33" fmla="*/ 58461762 h 463"/>
              <a:gd name="T34" fmla="*/ 278880131 w 107"/>
              <a:gd name="T35" fmla="*/ 77170137 h 463"/>
              <a:gd name="T36" fmla="*/ 284401901 w 107"/>
              <a:gd name="T37" fmla="*/ 93538819 h 463"/>
              <a:gd name="T38" fmla="*/ 292685387 w 107"/>
              <a:gd name="T39" fmla="*/ 116925053 h 463"/>
              <a:gd name="T40" fmla="*/ 292685387 w 107"/>
              <a:gd name="T41" fmla="*/ 140309758 h 463"/>
              <a:gd name="T42" fmla="*/ 292685387 w 107"/>
              <a:gd name="T43" fmla="*/ 947088188 h 463"/>
              <a:gd name="T44" fmla="*/ 292685387 w 107"/>
              <a:gd name="T45" fmla="*/ 970472893 h 463"/>
              <a:gd name="T46" fmla="*/ 284401901 w 107"/>
              <a:gd name="T47" fmla="*/ 986841575 h 463"/>
              <a:gd name="T48" fmla="*/ 278880131 w 107"/>
              <a:gd name="T49" fmla="*/ 1010226280 h 463"/>
              <a:gd name="T50" fmla="*/ 265073213 w 107"/>
              <a:gd name="T51" fmla="*/ 1028934655 h 463"/>
              <a:gd name="T52" fmla="*/ 245746187 w 107"/>
              <a:gd name="T53" fmla="*/ 1040627008 h 463"/>
              <a:gd name="T54" fmla="*/ 231939269 w 107"/>
              <a:gd name="T55" fmla="*/ 1056997218 h 463"/>
              <a:gd name="T56" fmla="*/ 215372297 w 107"/>
              <a:gd name="T57" fmla="*/ 1064011712 h 463"/>
              <a:gd name="T58" fmla="*/ 190521839 w 107"/>
              <a:gd name="T59" fmla="*/ 1075704065 h 463"/>
              <a:gd name="T60" fmla="*/ 168433097 w 107"/>
              <a:gd name="T61" fmla="*/ 1080381923 h 463"/>
              <a:gd name="T62" fmla="*/ 143580978 w 107"/>
              <a:gd name="T63" fmla="*/ 1080381923 h 463"/>
              <a:gd name="T64" fmla="*/ 118730520 w 107"/>
              <a:gd name="T65" fmla="*/ 1080381923 h 463"/>
              <a:gd name="T66" fmla="*/ 99403493 w 107"/>
              <a:gd name="T67" fmla="*/ 1075704065 h 463"/>
              <a:gd name="T68" fmla="*/ 80074806 w 107"/>
              <a:gd name="T69" fmla="*/ 1064011712 h 463"/>
              <a:gd name="T70" fmla="*/ 63507834 w 107"/>
              <a:gd name="T71" fmla="*/ 1056997218 h 463"/>
              <a:gd name="T72" fmla="*/ 41417430 w 107"/>
              <a:gd name="T73" fmla="*/ 1040627008 h 463"/>
              <a:gd name="T74" fmla="*/ 30373890 w 107"/>
              <a:gd name="T75" fmla="*/ 1028934655 h 463"/>
              <a:gd name="T76" fmla="*/ 16566972 w 107"/>
              <a:gd name="T77" fmla="*/ 1010226280 h 463"/>
              <a:gd name="T78" fmla="*/ 2761716 w 107"/>
              <a:gd name="T79" fmla="*/ 986841575 h 463"/>
              <a:gd name="T80" fmla="*/ 0 w 107"/>
              <a:gd name="T81" fmla="*/ 970472893 h 463"/>
              <a:gd name="T82" fmla="*/ 0 w 107"/>
              <a:gd name="T83" fmla="*/ 947088188 h 463"/>
              <a:gd name="T84" fmla="*/ 0 w 107"/>
              <a:gd name="T85" fmla="*/ 140309758 h 463"/>
              <a:gd name="T86" fmla="*/ 0 w 107"/>
              <a:gd name="T87" fmla="*/ 140309758 h 463"/>
              <a:gd name="T88" fmla="*/ 0 w 107"/>
              <a:gd name="T89" fmla="*/ 135631899 h 46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07" h="463">
                <a:moveTo>
                  <a:pt x="0" y="58"/>
                </a:moveTo>
                <a:lnTo>
                  <a:pt x="0" y="50"/>
                </a:lnTo>
                <a:lnTo>
                  <a:pt x="1" y="40"/>
                </a:lnTo>
                <a:lnTo>
                  <a:pt x="6" y="33"/>
                </a:lnTo>
                <a:lnTo>
                  <a:pt x="11" y="25"/>
                </a:lnTo>
                <a:lnTo>
                  <a:pt x="15" y="18"/>
                </a:lnTo>
                <a:lnTo>
                  <a:pt x="23" y="13"/>
                </a:lnTo>
                <a:lnTo>
                  <a:pt x="29" y="8"/>
                </a:lnTo>
                <a:lnTo>
                  <a:pt x="36" y="5"/>
                </a:lnTo>
                <a:lnTo>
                  <a:pt x="43" y="3"/>
                </a:lnTo>
                <a:lnTo>
                  <a:pt x="52" y="0"/>
                </a:lnTo>
                <a:lnTo>
                  <a:pt x="61" y="3"/>
                </a:lnTo>
                <a:lnTo>
                  <a:pt x="69" y="5"/>
                </a:lnTo>
                <a:lnTo>
                  <a:pt x="78" y="8"/>
                </a:lnTo>
                <a:lnTo>
                  <a:pt x="84" y="13"/>
                </a:lnTo>
                <a:lnTo>
                  <a:pt x="89" y="18"/>
                </a:lnTo>
                <a:lnTo>
                  <a:pt x="96" y="25"/>
                </a:lnTo>
                <a:lnTo>
                  <a:pt x="101" y="33"/>
                </a:lnTo>
                <a:lnTo>
                  <a:pt x="103" y="40"/>
                </a:lnTo>
                <a:lnTo>
                  <a:pt x="106" y="50"/>
                </a:lnTo>
                <a:lnTo>
                  <a:pt x="106" y="60"/>
                </a:lnTo>
                <a:lnTo>
                  <a:pt x="106" y="405"/>
                </a:lnTo>
                <a:lnTo>
                  <a:pt x="106" y="415"/>
                </a:lnTo>
                <a:lnTo>
                  <a:pt x="103" y="422"/>
                </a:lnTo>
                <a:lnTo>
                  <a:pt x="101" y="432"/>
                </a:lnTo>
                <a:lnTo>
                  <a:pt x="96" y="440"/>
                </a:lnTo>
                <a:lnTo>
                  <a:pt x="89" y="445"/>
                </a:lnTo>
                <a:lnTo>
                  <a:pt x="84" y="452"/>
                </a:lnTo>
                <a:lnTo>
                  <a:pt x="78" y="455"/>
                </a:lnTo>
                <a:lnTo>
                  <a:pt x="69" y="460"/>
                </a:lnTo>
                <a:lnTo>
                  <a:pt x="61" y="462"/>
                </a:lnTo>
                <a:lnTo>
                  <a:pt x="52" y="462"/>
                </a:lnTo>
                <a:lnTo>
                  <a:pt x="43" y="462"/>
                </a:lnTo>
                <a:lnTo>
                  <a:pt x="36" y="460"/>
                </a:lnTo>
                <a:lnTo>
                  <a:pt x="29" y="455"/>
                </a:lnTo>
                <a:lnTo>
                  <a:pt x="23" y="452"/>
                </a:lnTo>
                <a:lnTo>
                  <a:pt x="15" y="445"/>
                </a:lnTo>
                <a:lnTo>
                  <a:pt x="11" y="440"/>
                </a:lnTo>
                <a:lnTo>
                  <a:pt x="6" y="432"/>
                </a:lnTo>
                <a:lnTo>
                  <a:pt x="1" y="422"/>
                </a:lnTo>
                <a:lnTo>
                  <a:pt x="0" y="415"/>
                </a:lnTo>
                <a:lnTo>
                  <a:pt x="0" y="405"/>
                </a:lnTo>
                <a:lnTo>
                  <a:pt x="0" y="60"/>
                </a:lnTo>
                <a:lnTo>
                  <a:pt x="0" y="5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6" name="Freeform 59"/>
          <p:cNvSpPr>
            <a:spLocks/>
          </p:cNvSpPr>
          <p:nvPr/>
        </p:nvSpPr>
        <p:spPr bwMode="auto">
          <a:xfrm>
            <a:off x="8593138" y="4379913"/>
            <a:ext cx="177800" cy="708025"/>
          </a:xfrm>
          <a:custGeom>
            <a:avLst/>
            <a:gdLst>
              <a:gd name="T0" fmla="*/ 0 w 107"/>
              <a:gd name="T1" fmla="*/ 135631899 h 463"/>
              <a:gd name="T2" fmla="*/ 0 w 107"/>
              <a:gd name="T3" fmla="*/ 116925053 h 463"/>
              <a:gd name="T4" fmla="*/ 2761716 w 107"/>
              <a:gd name="T5" fmla="*/ 93538819 h 463"/>
              <a:gd name="T6" fmla="*/ 16566972 w 107"/>
              <a:gd name="T7" fmla="*/ 77170137 h 463"/>
              <a:gd name="T8" fmla="*/ 30373890 w 107"/>
              <a:gd name="T9" fmla="*/ 58461762 h 463"/>
              <a:gd name="T10" fmla="*/ 41417430 w 107"/>
              <a:gd name="T11" fmla="*/ 42093080 h 463"/>
              <a:gd name="T12" fmla="*/ 63507834 w 107"/>
              <a:gd name="T13" fmla="*/ 30400728 h 463"/>
              <a:gd name="T14" fmla="*/ 80074806 w 107"/>
              <a:gd name="T15" fmla="*/ 18708375 h 463"/>
              <a:gd name="T16" fmla="*/ 99403493 w 107"/>
              <a:gd name="T17" fmla="*/ 11692352 h 463"/>
              <a:gd name="T18" fmla="*/ 118730520 w 107"/>
              <a:gd name="T19" fmla="*/ 7016023 h 463"/>
              <a:gd name="T20" fmla="*/ 143580978 w 107"/>
              <a:gd name="T21" fmla="*/ 0 h 463"/>
              <a:gd name="T22" fmla="*/ 168433097 w 107"/>
              <a:gd name="T23" fmla="*/ 7016023 h 463"/>
              <a:gd name="T24" fmla="*/ 190521839 w 107"/>
              <a:gd name="T25" fmla="*/ 11692352 h 463"/>
              <a:gd name="T26" fmla="*/ 215372297 w 107"/>
              <a:gd name="T27" fmla="*/ 18708375 h 463"/>
              <a:gd name="T28" fmla="*/ 231939269 w 107"/>
              <a:gd name="T29" fmla="*/ 30400728 h 463"/>
              <a:gd name="T30" fmla="*/ 245746187 w 107"/>
              <a:gd name="T31" fmla="*/ 42093080 h 463"/>
              <a:gd name="T32" fmla="*/ 265073213 w 107"/>
              <a:gd name="T33" fmla="*/ 58461762 h 463"/>
              <a:gd name="T34" fmla="*/ 278880131 w 107"/>
              <a:gd name="T35" fmla="*/ 77170137 h 463"/>
              <a:gd name="T36" fmla="*/ 284401901 w 107"/>
              <a:gd name="T37" fmla="*/ 93538819 h 463"/>
              <a:gd name="T38" fmla="*/ 292685387 w 107"/>
              <a:gd name="T39" fmla="*/ 116925053 h 463"/>
              <a:gd name="T40" fmla="*/ 292685387 w 107"/>
              <a:gd name="T41" fmla="*/ 140309758 h 463"/>
              <a:gd name="T42" fmla="*/ 292685387 w 107"/>
              <a:gd name="T43" fmla="*/ 947088188 h 463"/>
              <a:gd name="T44" fmla="*/ 292685387 w 107"/>
              <a:gd name="T45" fmla="*/ 970472893 h 463"/>
              <a:gd name="T46" fmla="*/ 284401901 w 107"/>
              <a:gd name="T47" fmla="*/ 986841575 h 463"/>
              <a:gd name="T48" fmla="*/ 278880131 w 107"/>
              <a:gd name="T49" fmla="*/ 1010226280 h 463"/>
              <a:gd name="T50" fmla="*/ 265073213 w 107"/>
              <a:gd name="T51" fmla="*/ 1028934655 h 463"/>
              <a:gd name="T52" fmla="*/ 245746187 w 107"/>
              <a:gd name="T53" fmla="*/ 1040627008 h 463"/>
              <a:gd name="T54" fmla="*/ 231939269 w 107"/>
              <a:gd name="T55" fmla="*/ 1056997218 h 463"/>
              <a:gd name="T56" fmla="*/ 215372297 w 107"/>
              <a:gd name="T57" fmla="*/ 1064011712 h 463"/>
              <a:gd name="T58" fmla="*/ 190521839 w 107"/>
              <a:gd name="T59" fmla="*/ 1075704065 h 463"/>
              <a:gd name="T60" fmla="*/ 168433097 w 107"/>
              <a:gd name="T61" fmla="*/ 1080381923 h 463"/>
              <a:gd name="T62" fmla="*/ 143580978 w 107"/>
              <a:gd name="T63" fmla="*/ 1080381923 h 463"/>
              <a:gd name="T64" fmla="*/ 118730520 w 107"/>
              <a:gd name="T65" fmla="*/ 1080381923 h 463"/>
              <a:gd name="T66" fmla="*/ 99403493 w 107"/>
              <a:gd name="T67" fmla="*/ 1075704065 h 463"/>
              <a:gd name="T68" fmla="*/ 80074806 w 107"/>
              <a:gd name="T69" fmla="*/ 1064011712 h 463"/>
              <a:gd name="T70" fmla="*/ 63507834 w 107"/>
              <a:gd name="T71" fmla="*/ 1056997218 h 463"/>
              <a:gd name="T72" fmla="*/ 41417430 w 107"/>
              <a:gd name="T73" fmla="*/ 1040627008 h 463"/>
              <a:gd name="T74" fmla="*/ 30373890 w 107"/>
              <a:gd name="T75" fmla="*/ 1028934655 h 463"/>
              <a:gd name="T76" fmla="*/ 16566972 w 107"/>
              <a:gd name="T77" fmla="*/ 1010226280 h 463"/>
              <a:gd name="T78" fmla="*/ 2761716 w 107"/>
              <a:gd name="T79" fmla="*/ 986841575 h 463"/>
              <a:gd name="T80" fmla="*/ 0 w 107"/>
              <a:gd name="T81" fmla="*/ 970472893 h 463"/>
              <a:gd name="T82" fmla="*/ 0 w 107"/>
              <a:gd name="T83" fmla="*/ 947088188 h 463"/>
              <a:gd name="T84" fmla="*/ 0 w 107"/>
              <a:gd name="T85" fmla="*/ 140309758 h 463"/>
              <a:gd name="T86" fmla="*/ 0 w 107"/>
              <a:gd name="T87" fmla="*/ 140309758 h 46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07" h="463">
                <a:moveTo>
                  <a:pt x="0" y="58"/>
                </a:moveTo>
                <a:lnTo>
                  <a:pt x="0" y="50"/>
                </a:lnTo>
                <a:lnTo>
                  <a:pt x="1" y="40"/>
                </a:lnTo>
                <a:lnTo>
                  <a:pt x="6" y="33"/>
                </a:lnTo>
                <a:lnTo>
                  <a:pt x="11" y="25"/>
                </a:lnTo>
                <a:lnTo>
                  <a:pt x="15" y="18"/>
                </a:lnTo>
                <a:lnTo>
                  <a:pt x="23" y="13"/>
                </a:lnTo>
                <a:lnTo>
                  <a:pt x="29" y="8"/>
                </a:lnTo>
                <a:lnTo>
                  <a:pt x="36" y="5"/>
                </a:lnTo>
                <a:lnTo>
                  <a:pt x="43" y="3"/>
                </a:lnTo>
                <a:lnTo>
                  <a:pt x="52" y="0"/>
                </a:lnTo>
                <a:lnTo>
                  <a:pt x="61" y="3"/>
                </a:lnTo>
                <a:lnTo>
                  <a:pt x="69" y="5"/>
                </a:lnTo>
                <a:lnTo>
                  <a:pt x="78" y="8"/>
                </a:lnTo>
                <a:lnTo>
                  <a:pt x="84" y="13"/>
                </a:lnTo>
                <a:lnTo>
                  <a:pt x="89" y="18"/>
                </a:lnTo>
                <a:lnTo>
                  <a:pt x="96" y="25"/>
                </a:lnTo>
                <a:lnTo>
                  <a:pt x="101" y="33"/>
                </a:lnTo>
                <a:lnTo>
                  <a:pt x="103" y="40"/>
                </a:lnTo>
                <a:lnTo>
                  <a:pt x="106" y="50"/>
                </a:lnTo>
                <a:lnTo>
                  <a:pt x="106" y="60"/>
                </a:lnTo>
                <a:lnTo>
                  <a:pt x="106" y="405"/>
                </a:lnTo>
                <a:lnTo>
                  <a:pt x="106" y="415"/>
                </a:lnTo>
                <a:lnTo>
                  <a:pt x="103" y="422"/>
                </a:lnTo>
                <a:lnTo>
                  <a:pt x="101" y="432"/>
                </a:lnTo>
                <a:lnTo>
                  <a:pt x="96" y="440"/>
                </a:lnTo>
                <a:lnTo>
                  <a:pt x="89" y="445"/>
                </a:lnTo>
                <a:lnTo>
                  <a:pt x="84" y="452"/>
                </a:lnTo>
                <a:lnTo>
                  <a:pt x="78" y="455"/>
                </a:lnTo>
                <a:lnTo>
                  <a:pt x="69" y="460"/>
                </a:lnTo>
                <a:lnTo>
                  <a:pt x="61" y="462"/>
                </a:lnTo>
                <a:lnTo>
                  <a:pt x="52" y="462"/>
                </a:lnTo>
                <a:lnTo>
                  <a:pt x="43" y="462"/>
                </a:lnTo>
                <a:lnTo>
                  <a:pt x="36" y="460"/>
                </a:lnTo>
                <a:lnTo>
                  <a:pt x="29" y="455"/>
                </a:lnTo>
                <a:lnTo>
                  <a:pt x="23" y="452"/>
                </a:lnTo>
                <a:lnTo>
                  <a:pt x="15" y="445"/>
                </a:lnTo>
                <a:lnTo>
                  <a:pt x="11" y="440"/>
                </a:lnTo>
                <a:lnTo>
                  <a:pt x="6" y="432"/>
                </a:lnTo>
                <a:lnTo>
                  <a:pt x="1" y="422"/>
                </a:lnTo>
                <a:lnTo>
                  <a:pt x="0" y="415"/>
                </a:lnTo>
                <a:lnTo>
                  <a:pt x="0" y="405"/>
                </a:lnTo>
                <a:lnTo>
                  <a:pt x="0" y="6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7" name="Freeform 60"/>
          <p:cNvSpPr>
            <a:spLocks/>
          </p:cNvSpPr>
          <p:nvPr/>
        </p:nvSpPr>
        <p:spPr bwMode="auto">
          <a:xfrm>
            <a:off x="4810125" y="5000625"/>
            <a:ext cx="527050" cy="738188"/>
          </a:xfrm>
          <a:custGeom>
            <a:avLst/>
            <a:gdLst>
              <a:gd name="T0" fmla="*/ 434017388 w 318"/>
              <a:gd name="T1" fmla="*/ 1118859172 h 483"/>
              <a:gd name="T2" fmla="*/ 502689683 w 318"/>
              <a:gd name="T3" fmla="*/ 1114187038 h 483"/>
              <a:gd name="T4" fmla="*/ 574109930 w 318"/>
              <a:gd name="T5" fmla="*/ 1095500030 h 483"/>
              <a:gd name="T6" fmla="*/ 637289634 w 318"/>
              <a:gd name="T7" fmla="*/ 1060462846 h 483"/>
              <a:gd name="T8" fmla="*/ 692228796 w 318"/>
              <a:gd name="T9" fmla="*/ 1013746092 h 483"/>
              <a:gd name="T10" fmla="*/ 741673710 w 318"/>
              <a:gd name="T11" fmla="*/ 955351294 h 483"/>
              <a:gd name="T12" fmla="*/ 788372329 w 318"/>
              <a:gd name="T13" fmla="*/ 892284363 h 483"/>
              <a:gd name="T14" fmla="*/ 818588205 w 318"/>
              <a:gd name="T15" fmla="*/ 822209995 h 483"/>
              <a:gd name="T16" fmla="*/ 851552033 w 318"/>
              <a:gd name="T17" fmla="*/ 740456056 h 483"/>
              <a:gd name="T18" fmla="*/ 865286824 w 318"/>
              <a:gd name="T19" fmla="*/ 651694680 h 483"/>
              <a:gd name="T20" fmla="*/ 870781071 w 318"/>
              <a:gd name="T21" fmla="*/ 558261170 h 483"/>
              <a:gd name="T22" fmla="*/ 865286824 w 318"/>
              <a:gd name="T23" fmla="*/ 471836626 h 483"/>
              <a:gd name="T24" fmla="*/ 851552033 w 318"/>
              <a:gd name="T25" fmla="*/ 385410553 h 483"/>
              <a:gd name="T26" fmla="*/ 818588205 w 318"/>
              <a:gd name="T27" fmla="*/ 303656614 h 483"/>
              <a:gd name="T28" fmla="*/ 788372329 w 318"/>
              <a:gd name="T29" fmla="*/ 233582246 h 483"/>
              <a:gd name="T30" fmla="*/ 741673710 w 318"/>
              <a:gd name="T31" fmla="*/ 168178483 h 483"/>
              <a:gd name="T32" fmla="*/ 692228796 w 318"/>
              <a:gd name="T33" fmla="*/ 109783686 h 483"/>
              <a:gd name="T34" fmla="*/ 637289634 w 318"/>
              <a:gd name="T35" fmla="*/ 63066931 h 483"/>
              <a:gd name="T36" fmla="*/ 574109930 w 318"/>
              <a:gd name="T37" fmla="*/ 28029747 h 483"/>
              <a:gd name="T38" fmla="*/ 502689683 w 318"/>
              <a:gd name="T39" fmla="*/ 11679571 h 483"/>
              <a:gd name="T40" fmla="*/ 434017388 w 318"/>
              <a:gd name="T41" fmla="*/ 0 h 483"/>
              <a:gd name="T42" fmla="*/ 365343436 w 318"/>
              <a:gd name="T43" fmla="*/ 11679571 h 483"/>
              <a:gd name="T44" fmla="*/ 293923189 w 318"/>
              <a:gd name="T45" fmla="*/ 28029747 h 483"/>
              <a:gd name="T46" fmla="*/ 238984027 w 318"/>
              <a:gd name="T47" fmla="*/ 63066931 h 483"/>
              <a:gd name="T48" fmla="*/ 181298570 w 318"/>
              <a:gd name="T49" fmla="*/ 109783686 h 483"/>
              <a:gd name="T50" fmla="*/ 126359409 w 318"/>
              <a:gd name="T51" fmla="*/ 168178483 h 483"/>
              <a:gd name="T52" fmla="*/ 87901333 w 318"/>
              <a:gd name="T53" fmla="*/ 233582246 h 483"/>
              <a:gd name="T54" fmla="*/ 49444914 w 318"/>
              <a:gd name="T55" fmla="*/ 303656614 h 483"/>
              <a:gd name="T56" fmla="*/ 24723286 w 318"/>
              <a:gd name="T57" fmla="*/ 385410553 h 483"/>
              <a:gd name="T58" fmla="*/ 2746295 w 318"/>
              <a:gd name="T59" fmla="*/ 471836626 h 483"/>
              <a:gd name="T60" fmla="*/ 0 w 318"/>
              <a:gd name="T61" fmla="*/ 558261170 h 483"/>
              <a:gd name="T62" fmla="*/ 2746295 w 318"/>
              <a:gd name="T63" fmla="*/ 651694680 h 483"/>
              <a:gd name="T64" fmla="*/ 24723286 w 318"/>
              <a:gd name="T65" fmla="*/ 740456056 h 483"/>
              <a:gd name="T66" fmla="*/ 49444914 w 318"/>
              <a:gd name="T67" fmla="*/ 822209995 h 483"/>
              <a:gd name="T68" fmla="*/ 87901333 w 318"/>
              <a:gd name="T69" fmla="*/ 892284363 h 483"/>
              <a:gd name="T70" fmla="*/ 126359409 w 318"/>
              <a:gd name="T71" fmla="*/ 955351294 h 483"/>
              <a:gd name="T72" fmla="*/ 181298570 w 318"/>
              <a:gd name="T73" fmla="*/ 1013746092 h 483"/>
              <a:gd name="T74" fmla="*/ 238984027 w 318"/>
              <a:gd name="T75" fmla="*/ 1060462846 h 483"/>
              <a:gd name="T76" fmla="*/ 293923189 w 318"/>
              <a:gd name="T77" fmla="*/ 1095500030 h 483"/>
              <a:gd name="T78" fmla="*/ 365343436 w 318"/>
              <a:gd name="T79" fmla="*/ 1114187038 h 483"/>
              <a:gd name="T80" fmla="*/ 434017388 w 318"/>
              <a:gd name="T81" fmla="*/ 1125866609 h 483"/>
              <a:gd name="T82" fmla="*/ 434017388 w 318"/>
              <a:gd name="T83" fmla="*/ 1125866609 h 483"/>
              <a:gd name="T84" fmla="*/ 434017388 w 318"/>
              <a:gd name="T85" fmla="*/ 1118859172 h 48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18" h="483">
                <a:moveTo>
                  <a:pt x="158" y="479"/>
                </a:moveTo>
                <a:lnTo>
                  <a:pt x="183" y="477"/>
                </a:lnTo>
                <a:lnTo>
                  <a:pt x="209" y="469"/>
                </a:lnTo>
                <a:lnTo>
                  <a:pt x="232" y="454"/>
                </a:lnTo>
                <a:lnTo>
                  <a:pt x="252" y="434"/>
                </a:lnTo>
                <a:lnTo>
                  <a:pt x="270" y="409"/>
                </a:lnTo>
                <a:lnTo>
                  <a:pt x="287" y="382"/>
                </a:lnTo>
                <a:lnTo>
                  <a:pt x="298" y="352"/>
                </a:lnTo>
                <a:lnTo>
                  <a:pt x="310" y="317"/>
                </a:lnTo>
                <a:lnTo>
                  <a:pt x="315" y="279"/>
                </a:lnTo>
                <a:lnTo>
                  <a:pt x="317" y="239"/>
                </a:lnTo>
                <a:lnTo>
                  <a:pt x="315" y="202"/>
                </a:lnTo>
                <a:lnTo>
                  <a:pt x="310" y="165"/>
                </a:lnTo>
                <a:lnTo>
                  <a:pt x="298" y="130"/>
                </a:lnTo>
                <a:lnTo>
                  <a:pt x="287" y="100"/>
                </a:lnTo>
                <a:lnTo>
                  <a:pt x="270" y="72"/>
                </a:lnTo>
                <a:lnTo>
                  <a:pt x="252" y="47"/>
                </a:lnTo>
                <a:lnTo>
                  <a:pt x="232" y="27"/>
                </a:lnTo>
                <a:lnTo>
                  <a:pt x="209" y="12"/>
                </a:lnTo>
                <a:lnTo>
                  <a:pt x="183" y="5"/>
                </a:lnTo>
                <a:lnTo>
                  <a:pt x="158" y="0"/>
                </a:lnTo>
                <a:lnTo>
                  <a:pt x="133" y="5"/>
                </a:lnTo>
                <a:lnTo>
                  <a:pt x="107" y="12"/>
                </a:lnTo>
                <a:lnTo>
                  <a:pt x="87" y="27"/>
                </a:lnTo>
                <a:lnTo>
                  <a:pt x="66" y="47"/>
                </a:lnTo>
                <a:lnTo>
                  <a:pt x="46" y="72"/>
                </a:lnTo>
                <a:lnTo>
                  <a:pt x="32" y="100"/>
                </a:lnTo>
                <a:lnTo>
                  <a:pt x="18" y="130"/>
                </a:lnTo>
                <a:lnTo>
                  <a:pt x="9" y="165"/>
                </a:lnTo>
                <a:lnTo>
                  <a:pt x="1" y="202"/>
                </a:lnTo>
                <a:lnTo>
                  <a:pt x="0" y="239"/>
                </a:lnTo>
                <a:lnTo>
                  <a:pt x="1" y="279"/>
                </a:lnTo>
                <a:lnTo>
                  <a:pt x="9" y="317"/>
                </a:lnTo>
                <a:lnTo>
                  <a:pt x="18" y="352"/>
                </a:lnTo>
                <a:lnTo>
                  <a:pt x="32" y="382"/>
                </a:lnTo>
                <a:lnTo>
                  <a:pt x="46" y="409"/>
                </a:lnTo>
                <a:lnTo>
                  <a:pt x="66" y="434"/>
                </a:lnTo>
                <a:lnTo>
                  <a:pt x="87" y="454"/>
                </a:lnTo>
                <a:lnTo>
                  <a:pt x="107" y="469"/>
                </a:lnTo>
                <a:lnTo>
                  <a:pt x="133" y="477"/>
                </a:lnTo>
                <a:lnTo>
                  <a:pt x="158" y="482"/>
                </a:lnTo>
                <a:lnTo>
                  <a:pt x="158" y="47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8" name="Freeform 61"/>
          <p:cNvSpPr>
            <a:spLocks/>
          </p:cNvSpPr>
          <p:nvPr/>
        </p:nvSpPr>
        <p:spPr bwMode="auto">
          <a:xfrm>
            <a:off x="4810125" y="5000625"/>
            <a:ext cx="527050" cy="738188"/>
          </a:xfrm>
          <a:custGeom>
            <a:avLst/>
            <a:gdLst>
              <a:gd name="T0" fmla="*/ 434017388 w 318"/>
              <a:gd name="T1" fmla="*/ 1118859172 h 483"/>
              <a:gd name="T2" fmla="*/ 502689683 w 318"/>
              <a:gd name="T3" fmla="*/ 1114187038 h 483"/>
              <a:gd name="T4" fmla="*/ 574109930 w 318"/>
              <a:gd name="T5" fmla="*/ 1095500030 h 483"/>
              <a:gd name="T6" fmla="*/ 637289634 w 318"/>
              <a:gd name="T7" fmla="*/ 1060462846 h 483"/>
              <a:gd name="T8" fmla="*/ 692228796 w 318"/>
              <a:gd name="T9" fmla="*/ 1013746092 h 483"/>
              <a:gd name="T10" fmla="*/ 741673710 w 318"/>
              <a:gd name="T11" fmla="*/ 955351294 h 483"/>
              <a:gd name="T12" fmla="*/ 788372329 w 318"/>
              <a:gd name="T13" fmla="*/ 892284363 h 483"/>
              <a:gd name="T14" fmla="*/ 818588205 w 318"/>
              <a:gd name="T15" fmla="*/ 822209995 h 483"/>
              <a:gd name="T16" fmla="*/ 851552033 w 318"/>
              <a:gd name="T17" fmla="*/ 740456056 h 483"/>
              <a:gd name="T18" fmla="*/ 865286824 w 318"/>
              <a:gd name="T19" fmla="*/ 651694680 h 483"/>
              <a:gd name="T20" fmla="*/ 870781071 w 318"/>
              <a:gd name="T21" fmla="*/ 558261170 h 483"/>
              <a:gd name="T22" fmla="*/ 865286824 w 318"/>
              <a:gd name="T23" fmla="*/ 471836626 h 483"/>
              <a:gd name="T24" fmla="*/ 851552033 w 318"/>
              <a:gd name="T25" fmla="*/ 385410553 h 483"/>
              <a:gd name="T26" fmla="*/ 818588205 w 318"/>
              <a:gd name="T27" fmla="*/ 303656614 h 483"/>
              <a:gd name="T28" fmla="*/ 788372329 w 318"/>
              <a:gd name="T29" fmla="*/ 233582246 h 483"/>
              <a:gd name="T30" fmla="*/ 741673710 w 318"/>
              <a:gd name="T31" fmla="*/ 168178483 h 483"/>
              <a:gd name="T32" fmla="*/ 692228796 w 318"/>
              <a:gd name="T33" fmla="*/ 109783686 h 483"/>
              <a:gd name="T34" fmla="*/ 637289634 w 318"/>
              <a:gd name="T35" fmla="*/ 63066931 h 483"/>
              <a:gd name="T36" fmla="*/ 574109930 w 318"/>
              <a:gd name="T37" fmla="*/ 28029747 h 483"/>
              <a:gd name="T38" fmla="*/ 502689683 w 318"/>
              <a:gd name="T39" fmla="*/ 11679571 h 483"/>
              <a:gd name="T40" fmla="*/ 434017388 w 318"/>
              <a:gd name="T41" fmla="*/ 0 h 483"/>
              <a:gd name="T42" fmla="*/ 365343436 w 318"/>
              <a:gd name="T43" fmla="*/ 11679571 h 483"/>
              <a:gd name="T44" fmla="*/ 293923189 w 318"/>
              <a:gd name="T45" fmla="*/ 28029747 h 483"/>
              <a:gd name="T46" fmla="*/ 238984027 w 318"/>
              <a:gd name="T47" fmla="*/ 63066931 h 483"/>
              <a:gd name="T48" fmla="*/ 181298570 w 318"/>
              <a:gd name="T49" fmla="*/ 109783686 h 483"/>
              <a:gd name="T50" fmla="*/ 126359409 w 318"/>
              <a:gd name="T51" fmla="*/ 168178483 h 483"/>
              <a:gd name="T52" fmla="*/ 87901333 w 318"/>
              <a:gd name="T53" fmla="*/ 233582246 h 483"/>
              <a:gd name="T54" fmla="*/ 49444914 w 318"/>
              <a:gd name="T55" fmla="*/ 303656614 h 483"/>
              <a:gd name="T56" fmla="*/ 24723286 w 318"/>
              <a:gd name="T57" fmla="*/ 385410553 h 483"/>
              <a:gd name="T58" fmla="*/ 2746295 w 318"/>
              <a:gd name="T59" fmla="*/ 471836626 h 483"/>
              <a:gd name="T60" fmla="*/ 0 w 318"/>
              <a:gd name="T61" fmla="*/ 558261170 h 483"/>
              <a:gd name="T62" fmla="*/ 2746295 w 318"/>
              <a:gd name="T63" fmla="*/ 651694680 h 483"/>
              <a:gd name="T64" fmla="*/ 24723286 w 318"/>
              <a:gd name="T65" fmla="*/ 740456056 h 483"/>
              <a:gd name="T66" fmla="*/ 49444914 w 318"/>
              <a:gd name="T67" fmla="*/ 822209995 h 483"/>
              <a:gd name="T68" fmla="*/ 87901333 w 318"/>
              <a:gd name="T69" fmla="*/ 892284363 h 483"/>
              <a:gd name="T70" fmla="*/ 126359409 w 318"/>
              <a:gd name="T71" fmla="*/ 955351294 h 483"/>
              <a:gd name="T72" fmla="*/ 181298570 w 318"/>
              <a:gd name="T73" fmla="*/ 1013746092 h 483"/>
              <a:gd name="T74" fmla="*/ 238984027 w 318"/>
              <a:gd name="T75" fmla="*/ 1060462846 h 483"/>
              <a:gd name="T76" fmla="*/ 293923189 w 318"/>
              <a:gd name="T77" fmla="*/ 1095500030 h 483"/>
              <a:gd name="T78" fmla="*/ 365343436 w 318"/>
              <a:gd name="T79" fmla="*/ 1114187038 h 483"/>
              <a:gd name="T80" fmla="*/ 434017388 w 318"/>
              <a:gd name="T81" fmla="*/ 1125866609 h 483"/>
              <a:gd name="T82" fmla="*/ 434017388 w 318"/>
              <a:gd name="T83" fmla="*/ 1125866609 h 48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18" h="483">
                <a:moveTo>
                  <a:pt x="158" y="479"/>
                </a:moveTo>
                <a:lnTo>
                  <a:pt x="183" y="477"/>
                </a:lnTo>
                <a:lnTo>
                  <a:pt x="209" y="469"/>
                </a:lnTo>
                <a:lnTo>
                  <a:pt x="232" y="454"/>
                </a:lnTo>
                <a:lnTo>
                  <a:pt x="252" y="434"/>
                </a:lnTo>
                <a:lnTo>
                  <a:pt x="270" y="409"/>
                </a:lnTo>
                <a:lnTo>
                  <a:pt x="287" y="382"/>
                </a:lnTo>
                <a:lnTo>
                  <a:pt x="298" y="352"/>
                </a:lnTo>
                <a:lnTo>
                  <a:pt x="310" y="317"/>
                </a:lnTo>
                <a:lnTo>
                  <a:pt x="315" y="279"/>
                </a:lnTo>
                <a:lnTo>
                  <a:pt x="317" y="239"/>
                </a:lnTo>
                <a:lnTo>
                  <a:pt x="315" y="202"/>
                </a:lnTo>
                <a:lnTo>
                  <a:pt x="310" y="165"/>
                </a:lnTo>
                <a:lnTo>
                  <a:pt x="298" y="130"/>
                </a:lnTo>
                <a:lnTo>
                  <a:pt x="287" y="100"/>
                </a:lnTo>
                <a:lnTo>
                  <a:pt x="270" y="72"/>
                </a:lnTo>
                <a:lnTo>
                  <a:pt x="252" y="47"/>
                </a:lnTo>
                <a:lnTo>
                  <a:pt x="232" y="27"/>
                </a:lnTo>
                <a:lnTo>
                  <a:pt x="209" y="12"/>
                </a:lnTo>
                <a:lnTo>
                  <a:pt x="183" y="5"/>
                </a:lnTo>
                <a:lnTo>
                  <a:pt x="158" y="0"/>
                </a:lnTo>
                <a:lnTo>
                  <a:pt x="133" y="5"/>
                </a:lnTo>
                <a:lnTo>
                  <a:pt x="107" y="12"/>
                </a:lnTo>
                <a:lnTo>
                  <a:pt x="87" y="27"/>
                </a:lnTo>
                <a:lnTo>
                  <a:pt x="66" y="47"/>
                </a:lnTo>
                <a:lnTo>
                  <a:pt x="46" y="72"/>
                </a:lnTo>
                <a:lnTo>
                  <a:pt x="32" y="100"/>
                </a:lnTo>
                <a:lnTo>
                  <a:pt x="18" y="130"/>
                </a:lnTo>
                <a:lnTo>
                  <a:pt x="9" y="165"/>
                </a:lnTo>
                <a:lnTo>
                  <a:pt x="1" y="202"/>
                </a:lnTo>
                <a:lnTo>
                  <a:pt x="0" y="239"/>
                </a:lnTo>
                <a:lnTo>
                  <a:pt x="1" y="279"/>
                </a:lnTo>
                <a:lnTo>
                  <a:pt x="9" y="317"/>
                </a:lnTo>
                <a:lnTo>
                  <a:pt x="18" y="352"/>
                </a:lnTo>
                <a:lnTo>
                  <a:pt x="32" y="382"/>
                </a:lnTo>
                <a:lnTo>
                  <a:pt x="46" y="409"/>
                </a:lnTo>
                <a:lnTo>
                  <a:pt x="66" y="434"/>
                </a:lnTo>
                <a:lnTo>
                  <a:pt x="87" y="454"/>
                </a:lnTo>
                <a:lnTo>
                  <a:pt x="107" y="469"/>
                </a:lnTo>
                <a:lnTo>
                  <a:pt x="133" y="477"/>
                </a:lnTo>
                <a:lnTo>
                  <a:pt x="158" y="4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9" name="Rectangle 62"/>
          <p:cNvSpPr>
            <a:spLocks noChangeArrowheads="1"/>
          </p:cNvSpPr>
          <p:nvPr/>
        </p:nvSpPr>
        <p:spPr bwMode="auto">
          <a:xfrm>
            <a:off x="4506913" y="51133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4640" name="Rectangle 63"/>
          <p:cNvSpPr>
            <a:spLocks noChangeArrowheads="1"/>
          </p:cNvSpPr>
          <p:nvPr/>
        </p:nvSpPr>
        <p:spPr bwMode="auto">
          <a:xfrm>
            <a:off x="4575175" y="51133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641" name="Line 64"/>
          <p:cNvSpPr>
            <a:spLocks noChangeShapeType="1"/>
          </p:cNvSpPr>
          <p:nvPr/>
        </p:nvSpPr>
        <p:spPr bwMode="auto">
          <a:xfrm flipH="1" flipV="1">
            <a:off x="5473700" y="5316538"/>
            <a:ext cx="68263" cy="117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2" name="Rectangle 65"/>
          <p:cNvSpPr>
            <a:spLocks noChangeArrowheads="1"/>
          </p:cNvSpPr>
          <p:nvPr/>
        </p:nvSpPr>
        <p:spPr bwMode="auto">
          <a:xfrm>
            <a:off x="5297488" y="51244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4643" name="Rectangle 66"/>
          <p:cNvSpPr>
            <a:spLocks noChangeArrowheads="1"/>
          </p:cNvSpPr>
          <p:nvPr/>
        </p:nvSpPr>
        <p:spPr bwMode="auto">
          <a:xfrm>
            <a:off x="5365750" y="51244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4644" name="Rectangle 67"/>
          <p:cNvSpPr>
            <a:spLocks noChangeArrowheads="1"/>
          </p:cNvSpPr>
          <p:nvPr/>
        </p:nvSpPr>
        <p:spPr bwMode="auto">
          <a:xfrm>
            <a:off x="8558213" y="486092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4645" name="Freeform 68"/>
          <p:cNvSpPr>
            <a:spLocks/>
          </p:cNvSpPr>
          <p:nvPr/>
        </p:nvSpPr>
        <p:spPr bwMode="auto">
          <a:xfrm>
            <a:off x="5272088" y="2613025"/>
            <a:ext cx="2205037" cy="249238"/>
          </a:xfrm>
          <a:custGeom>
            <a:avLst/>
            <a:gdLst>
              <a:gd name="T0" fmla="*/ 2147483647 w 1330"/>
              <a:gd name="T1" fmla="*/ 0 h 163"/>
              <a:gd name="T2" fmla="*/ 0 w 1330"/>
              <a:gd name="T3" fmla="*/ 0 h 163"/>
              <a:gd name="T4" fmla="*/ 0 w 1330"/>
              <a:gd name="T5" fmla="*/ 378763778 h 1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0" h="163">
                <a:moveTo>
                  <a:pt x="1329" y="0"/>
                </a:moveTo>
                <a:lnTo>
                  <a:pt x="0" y="0"/>
                </a:lnTo>
                <a:lnTo>
                  <a:pt x="0" y="16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6" name="Line 69"/>
          <p:cNvSpPr>
            <a:spLocks noChangeShapeType="1"/>
          </p:cNvSpPr>
          <p:nvPr/>
        </p:nvSpPr>
        <p:spPr bwMode="auto">
          <a:xfrm flipH="1">
            <a:off x="2355850" y="2855913"/>
            <a:ext cx="3954463" cy="4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7" name="Freeform 70"/>
          <p:cNvSpPr>
            <a:spLocks/>
          </p:cNvSpPr>
          <p:nvPr/>
        </p:nvSpPr>
        <p:spPr bwMode="auto">
          <a:xfrm>
            <a:off x="5243513" y="2833688"/>
            <a:ext cx="55562" cy="53975"/>
          </a:xfrm>
          <a:custGeom>
            <a:avLst/>
            <a:gdLst>
              <a:gd name="T0" fmla="*/ 36852759 w 33"/>
              <a:gd name="T1" fmla="*/ 78677558 h 36"/>
              <a:gd name="T2" fmla="*/ 51027804 w 33"/>
              <a:gd name="T3" fmla="*/ 78677558 h 36"/>
              <a:gd name="T4" fmla="*/ 59532157 w 33"/>
              <a:gd name="T5" fmla="*/ 78677558 h 36"/>
              <a:gd name="T6" fmla="*/ 62365819 w 33"/>
              <a:gd name="T7" fmla="*/ 74181141 h 36"/>
              <a:gd name="T8" fmla="*/ 70870173 w 33"/>
              <a:gd name="T9" fmla="*/ 74181141 h 36"/>
              <a:gd name="T10" fmla="*/ 76540864 w 33"/>
              <a:gd name="T11" fmla="*/ 67437265 h 36"/>
              <a:gd name="T12" fmla="*/ 85045218 w 33"/>
              <a:gd name="T13" fmla="*/ 62942347 h 36"/>
              <a:gd name="T14" fmla="*/ 85045218 w 33"/>
              <a:gd name="T15" fmla="*/ 56198470 h 36"/>
              <a:gd name="T16" fmla="*/ 90714225 w 33"/>
              <a:gd name="T17" fmla="*/ 51702053 h 36"/>
              <a:gd name="T18" fmla="*/ 90714225 w 33"/>
              <a:gd name="T19" fmla="*/ 44958176 h 36"/>
              <a:gd name="T20" fmla="*/ 90714225 w 33"/>
              <a:gd name="T21" fmla="*/ 40463258 h 36"/>
              <a:gd name="T22" fmla="*/ 90714225 w 33"/>
              <a:gd name="T23" fmla="*/ 33719382 h 36"/>
              <a:gd name="T24" fmla="*/ 90714225 w 33"/>
              <a:gd name="T25" fmla="*/ 29222965 h 36"/>
              <a:gd name="T26" fmla="*/ 85045218 w 33"/>
              <a:gd name="T27" fmla="*/ 22479088 h 36"/>
              <a:gd name="T28" fmla="*/ 85045218 w 33"/>
              <a:gd name="T29" fmla="*/ 17982671 h 36"/>
              <a:gd name="T30" fmla="*/ 76540864 w 33"/>
              <a:gd name="T31" fmla="*/ 11240294 h 36"/>
              <a:gd name="T32" fmla="*/ 70870173 w 33"/>
              <a:gd name="T33" fmla="*/ 6743876 h 36"/>
              <a:gd name="T34" fmla="*/ 62365819 w 33"/>
              <a:gd name="T35" fmla="*/ 6743876 h 36"/>
              <a:gd name="T36" fmla="*/ 59532157 w 33"/>
              <a:gd name="T37" fmla="*/ 0 h 36"/>
              <a:gd name="T38" fmla="*/ 51027804 w 33"/>
              <a:gd name="T39" fmla="*/ 0 h 36"/>
              <a:gd name="T40" fmla="*/ 45357113 w 33"/>
              <a:gd name="T41" fmla="*/ 0 h 36"/>
              <a:gd name="T42" fmla="*/ 36852759 w 33"/>
              <a:gd name="T43" fmla="*/ 0 h 36"/>
              <a:gd name="T44" fmla="*/ 31183752 w 33"/>
              <a:gd name="T45" fmla="*/ 0 h 36"/>
              <a:gd name="T46" fmla="*/ 25513060 w 33"/>
              <a:gd name="T47" fmla="*/ 6743876 h 36"/>
              <a:gd name="T48" fmla="*/ 19844052 w 33"/>
              <a:gd name="T49" fmla="*/ 6743876 h 36"/>
              <a:gd name="T50" fmla="*/ 11339699 w 33"/>
              <a:gd name="T51" fmla="*/ 11240294 h 36"/>
              <a:gd name="T52" fmla="*/ 5669008 w 33"/>
              <a:gd name="T53" fmla="*/ 17982671 h 36"/>
              <a:gd name="T54" fmla="*/ 5669008 w 33"/>
              <a:gd name="T55" fmla="*/ 22479088 h 36"/>
              <a:gd name="T56" fmla="*/ 0 w 33"/>
              <a:gd name="T57" fmla="*/ 29222965 h 36"/>
              <a:gd name="T58" fmla="*/ 0 w 33"/>
              <a:gd name="T59" fmla="*/ 33719382 h 36"/>
              <a:gd name="T60" fmla="*/ 0 w 33"/>
              <a:gd name="T61" fmla="*/ 40463258 h 36"/>
              <a:gd name="T62" fmla="*/ 0 w 33"/>
              <a:gd name="T63" fmla="*/ 44958176 h 36"/>
              <a:gd name="T64" fmla="*/ 0 w 33"/>
              <a:gd name="T65" fmla="*/ 51702053 h 36"/>
              <a:gd name="T66" fmla="*/ 5669008 w 33"/>
              <a:gd name="T67" fmla="*/ 56198470 h 36"/>
              <a:gd name="T68" fmla="*/ 5669008 w 33"/>
              <a:gd name="T69" fmla="*/ 62942347 h 36"/>
              <a:gd name="T70" fmla="*/ 11339699 w 33"/>
              <a:gd name="T71" fmla="*/ 67437265 h 36"/>
              <a:gd name="T72" fmla="*/ 19844052 w 33"/>
              <a:gd name="T73" fmla="*/ 74181141 h 36"/>
              <a:gd name="T74" fmla="*/ 25513060 w 33"/>
              <a:gd name="T75" fmla="*/ 74181141 h 36"/>
              <a:gd name="T76" fmla="*/ 31183752 w 33"/>
              <a:gd name="T77" fmla="*/ 78677558 h 36"/>
              <a:gd name="T78" fmla="*/ 36852759 w 33"/>
              <a:gd name="T79" fmla="*/ 78677558 h 36"/>
              <a:gd name="T80" fmla="*/ 45357113 w 33"/>
              <a:gd name="T81" fmla="*/ 78677558 h 36"/>
              <a:gd name="T82" fmla="*/ 45357113 w 33"/>
              <a:gd name="T83" fmla="*/ 78677558 h 36"/>
              <a:gd name="T84" fmla="*/ 36852759 w 33"/>
              <a:gd name="T85" fmla="*/ 78677558 h 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3" h="36">
                <a:moveTo>
                  <a:pt x="13" y="35"/>
                </a:moveTo>
                <a:lnTo>
                  <a:pt x="18" y="35"/>
                </a:lnTo>
                <a:lnTo>
                  <a:pt x="21" y="35"/>
                </a:lnTo>
                <a:lnTo>
                  <a:pt x="22" y="33"/>
                </a:lnTo>
                <a:lnTo>
                  <a:pt x="25" y="33"/>
                </a:lnTo>
                <a:lnTo>
                  <a:pt x="27" y="30"/>
                </a:lnTo>
                <a:lnTo>
                  <a:pt x="30" y="28"/>
                </a:lnTo>
                <a:lnTo>
                  <a:pt x="30" y="25"/>
                </a:lnTo>
                <a:lnTo>
                  <a:pt x="32" y="23"/>
                </a:lnTo>
                <a:lnTo>
                  <a:pt x="32" y="20"/>
                </a:lnTo>
                <a:lnTo>
                  <a:pt x="32" y="18"/>
                </a:lnTo>
                <a:lnTo>
                  <a:pt x="32" y="15"/>
                </a:lnTo>
                <a:lnTo>
                  <a:pt x="32" y="13"/>
                </a:lnTo>
                <a:lnTo>
                  <a:pt x="30" y="10"/>
                </a:lnTo>
                <a:lnTo>
                  <a:pt x="30" y="8"/>
                </a:lnTo>
                <a:lnTo>
                  <a:pt x="27" y="5"/>
                </a:lnTo>
                <a:lnTo>
                  <a:pt x="25" y="3"/>
                </a:lnTo>
                <a:lnTo>
                  <a:pt x="22" y="3"/>
                </a:lnTo>
                <a:lnTo>
                  <a:pt x="21" y="0"/>
                </a:lnTo>
                <a:lnTo>
                  <a:pt x="18" y="0"/>
                </a:lnTo>
                <a:lnTo>
                  <a:pt x="16" y="0"/>
                </a:lnTo>
                <a:lnTo>
                  <a:pt x="13" y="0"/>
                </a:lnTo>
                <a:lnTo>
                  <a:pt x="11" y="0"/>
                </a:lnTo>
                <a:lnTo>
                  <a:pt x="9" y="3"/>
                </a:lnTo>
                <a:lnTo>
                  <a:pt x="7" y="3"/>
                </a:lnTo>
                <a:lnTo>
                  <a:pt x="4" y="5"/>
                </a:lnTo>
                <a:lnTo>
                  <a:pt x="2" y="8"/>
                </a:lnTo>
                <a:lnTo>
                  <a:pt x="2" y="10"/>
                </a:lnTo>
                <a:lnTo>
                  <a:pt x="0" y="13"/>
                </a:lnTo>
                <a:lnTo>
                  <a:pt x="0" y="15"/>
                </a:lnTo>
                <a:lnTo>
                  <a:pt x="0" y="18"/>
                </a:lnTo>
                <a:lnTo>
                  <a:pt x="0" y="20"/>
                </a:lnTo>
                <a:lnTo>
                  <a:pt x="0" y="23"/>
                </a:lnTo>
                <a:lnTo>
                  <a:pt x="2" y="25"/>
                </a:lnTo>
                <a:lnTo>
                  <a:pt x="2" y="28"/>
                </a:lnTo>
                <a:lnTo>
                  <a:pt x="4" y="30"/>
                </a:lnTo>
                <a:lnTo>
                  <a:pt x="7" y="33"/>
                </a:lnTo>
                <a:lnTo>
                  <a:pt x="9" y="33"/>
                </a:lnTo>
                <a:lnTo>
                  <a:pt x="11" y="35"/>
                </a:lnTo>
                <a:lnTo>
                  <a:pt x="13" y="35"/>
                </a:lnTo>
                <a:lnTo>
                  <a:pt x="16" y="35"/>
                </a:lnTo>
                <a:lnTo>
                  <a:pt x="13" y="35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8" name="Line 71"/>
          <p:cNvSpPr>
            <a:spLocks noChangeShapeType="1"/>
          </p:cNvSpPr>
          <p:nvPr/>
        </p:nvSpPr>
        <p:spPr bwMode="auto">
          <a:xfrm flipH="1">
            <a:off x="3548063" y="4191000"/>
            <a:ext cx="6207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9" name="Freeform 72"/>
          <p:cNvSpPr>
            <a:spLocks/>
          </p:cNvSpPr>
          <p:nvPr/>
        </p:nvSpPr>
        <p:spPr bwMode="auto">
          <a:xfrm>
            <a:off x="4140200" y="3575050"/>
            <a:ext cx="1143000" cy="1357313"/>
          </a:xfrm>
          <a:custGeom>
            <a:avLst/>
            <a:gdLst>
              <a:gd name="T0" fmla="*/ 1885171435 w 690"/>
              <a:gd name="T1" fmla="*/ 2074658276 h 887"/>
              <a:gd name="T2" fmla="*/ 1890659491 w 690"/>
              <a:gd name="T3" fmla="*/ 0 h 887"/>
              <a:gd name="T4" fmla="*/ 0 w 690"/>
              <a:gd name="T5" fmla="*/ 0 h 887"/>
              <a:gd name="T6" fmla="*/ 0 w 690"/>
              <a:gd name="T7" fmla="*/ 2074658276 h 887"/>
              <a:gd name="T8" fmla="*/ 1890659491 w 690"/>
              <a:gd name="T9" fmla="*/ 2074658276 h 887"/>
              <a:gd name="T10" fmla="*/ 1890659491 w 690"/>
              <a:gd name="T11" fmla="*/ 2074658276 h 887"/>
              <a:gd name="T12" fmla="*/ 1885171435 w 690"/>
              <a:gd name="T13" fmla="*/ 2074658276 h 8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90" h="887">
                <a:moveTo>
                  <a:pt x="687" y="886"/>
                </a:moveTo>
                <a:lnTo>
                  <a:pt x="689" y="0"/>
                </a:lnTo>
                <a:lnTo>
                  <a:pt x="0" y="0"/>
                </a:lnTo>
                <a:lnTo>
                  <a:pt x="0" y="886"/>
                </a:lnTo>
                <a:lnTo>
                  <a:pt x="689" y="886"/>
                </a:lnTo>
                <a:lnTo>
                  <a:pt x="687" y="8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0" name="Freeform 73"/>
          <p:cNvSpPr>
            <a:spLocks/>
          </p:cNvSpPr>
          <p:nvPr/>
        </p:nvSpPr>
        <p:spPr bwMode="auto">
          <a:xfrm>
            <a:off x="4168775" y="3575050"/>
            <a:ext cx="1114425" cy="1350963"/>
          </a:xfrm>
          <a:custGeom>
            <a:avLst/>
            <a:gdLst>
              <a:gd name="T0" fmla="*/ 1837156935 w 673"/>
              <a:gd name="T1" fmla="*/ 2064591228 h 883"/>
              <a:gd name="T2" fmla="*/ 1842641297 w 673"/>
              <a:gd name="T3" fmla="*/ 0 h 883"/>
              <a:gd name="T4" fmla="*/ 0 w 673"/>
              <a:gd name="T5" fmla="*/ 0 h 883"/>
              <a:gd name="T6" fmla="*/ 0 w 673"/>
              <a:gd name="T7" fmla="*/ 2064591228 h 883"/>
              <a:gd name="T8" fmla="*/ 1842641297 w 673"/>
              <a:gd name="T9" fmla="*/ 2064591228 h 883"/>
              <a:gd name="T10" fmla="*/ 1842641297 w 673"/>
              <a:gd name="T11" fmla="*/ 2064591228 h 8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73" h="883">
                <a:moveTo>
                  <a:pt x="670" y="882"/>
                </a:moveTo>
                <a:lnTo>
                  <a:pt x="672" y="0"/>
                </a:lnTo>
                <a:lnTo>
                  <a:pt x="0" y="0"/>
                </a:lnTo>
                <a:lnTo>
                  <a:pt x="0" y="882"/>
                </a:lnTo>
                <a:lnTo>
                  <a:pt x="672" y="8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1" name="Rectangle 74"/>
          <p:cNvSpPr>
            <a:spLocks noChangeArrowheads="1"/>
          </p:cNvSpPr>
          <p:nvPr/>
        </p:nvSpPr>
        <p:spPr bwMode="auto">
          <a:xfrm>
            <a:off x="5167313" y="42179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4652" name="Rectangle 75"/>
          <p:cNvSpPr>
            <a:spLocks noChangeArrowheads="1"/>
          </p:cNvSpPr>
          <p:nvPr/>
        </p:nvSpPr>
        <p:spPr bwMode="auto">
          <a:xfrm>
            <a:off x="4394200" y="3983038"/>
            <a:ext cx="185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4653" name="Line 76"/>
          <p:cNvSpPr>
            <a:spLocks noChangeShapeType="1"/>
          </p:cNvSpPr>
          <p:nvPr/>
        </p:nvSpPr>
        <p:spPr bwMode="auto">
          <a:xfrm flipH="1">
            <a:off x="3937000" y="4484688"/>
            <a:ext cx="230188" cy="174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4" name="Freeform 77"/>
          <p:cNvSpPr>
            <a:spLocks/>
          </p:cNvSpPr>
          <p:nvPr/>
        </p:nvSpPr>
        <p:spPr bwMode="auto">
          <a:xfrm>
            <a:off x="2590800" y="4379913"/>
            <a:ext cx="1525588" cy="995362"/>
          </a:xfrm>
          <a:custGeom>
            <a:avLst/>
            <a:gdLst>
              <a:gd name="T0" fmla="*/ 2147483647 w 921"/>
              <a:gd name="T1" fmla="*/ 1521879403 h 650"/>
              <a:gd name="T2" fmla="*/ 0 w 921"/>
              <a:gd name="T3" fmla="*/ 1521879403 h 650"/>
              <a:gd name="T4" fmla="*/ 0 w 921"/>
              <a:gd name="T5" fmla="*/ 0 h 6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21" h="650">
                <a:moveTo>
                  <a:pt x="920" y="649"/>
                </a:moveTo>
                <a:lnTo>
                  <a:pt x="0" y="649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5" name="Line 78"/>
          <p:cNvSpPr>
            <a:spLocks noChangeShapeType="1"/>
          </p:cNvSpPr>
          <p:nvPr/>
        </p:nvSpPr>
        <p:spPr bwMode="auto">
          <a:xfrm flipH="1">
            <a:off x="5634038" y="4870450"/>
            <a:ext cx="157162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6" name="Freeform 79"/>
          <p:cNvSpPr>
            <a:spLocks/>
          </p:cNvSpPr>
          <p:nvPr/>
        </p:nvSpPr>
        <p:spPr bwMode="auto">
          <a:xfrm>
            <a:off x="5327650" y="4873625"/>
            <a:ext cx="307975" cy="501650"/>
          </a:xfrm>
          <a:custGeom>
            <a:avLst/>
            <a:gdLst>
              <a:gd name="T0" fmla="*/ 0 w 185"/>
              <a:gd name="T1" fmla="*/ 764895426 h 328"/>
              <a:gd name="T2" fmla="*/ 509923364 w 185"/>
              <a:gd name="T3" fmla="*/ 764895426 h 328"/>
              <a:gd name="T4" fmla="*/ 509923364 w 185"/>
              <a:gd name="T5" fmla="*/ 0 h 3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5" h="328">
                <a:moveTo>
                  <a:pt x="0" y="327"/>
                </a:moveTo>
                <a:lnTo>
                  <a:pt x="184" y="327"/>
                </a:lnTo>
                <a:lnTo>
                  <a:pt x="184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7" name="Freeform 80"/>
          <p:cNvSpPr>
            <a:spLocks/>
          </p:cNvSpPr>
          <p:nvPr/>
        </p:nvSpPr>
        <p:spPr bwMode="auto">
          <a:xfrm>
            <a:off x="5611813" y="4846638"/>
            <a:ext cx="49212" cy="50800"/>
          </a:xfrm>
          <a:custGeom>
            <a:avLst/>
            <a:gdLst>
              <a:gd name="T0" fmla="*/ 34981530 w 30"/>
              <a:gd name="T1" fmla="*/ 71092291 h 33"/>
              <a:gd name="T2" fmla="*/ 40363682 w 30"/>
              <a:gd name="T3" fmla="*/ 75832085 h 33"/>
              <a:gd name="T4" fmla="*/ 48436091 w 30"/>
              <a:gd name="T5" fmla="*/ 71092291 h 33"/>
              <a:gd name="T6" fmla="*/ 51127987 w 30"/>
              <a:gd name="T7" fmla="*/ 71092291 h 33"/>
              <a:gd name="T8" fmla="*/ 59200396 w 30"/>
              <a:gd name="T9" fmla="*/ 71092291 h 33"/>
              <a:gd name="T10" fmla="*/ 64582548 w 30"/>
              <a:gd name="T11" fmla="*/ 63983370 h 33"/>
              <a:gd name="T12" fmla="*/ 64582548 w 30"/>
              <a:gd name="T13" fmla="*/ 59243576 h 33"/>
              <a:gd name="T14" fmla="*/ 72654956 w 30"/>
              <a:gd name="T15" fmla="*/ 52134655 h 33"/>
              <a:gd name="T16" fmla="*/ 72654956 w 30"/>
              <a:gd name="T17" fmla="*/ 52134655 h 33"/>
              <a:gd name="T18" fmla="*/ 72654956 w 30"/>
              <a:gd name="T19" fmla="*/ 47394861 h 33"/>
              <a:gd name="T20" fmla="*/ 78037109 w 30"/>
              <a:gd name="T21" fmla="*/ 40285939 h 33"/>
              <a:gd name="T22" fmla="*/ 72654956 w 30"/>
              <a:gd name="T23" fmla="*/ 35546145 h 33"/>
              <a:gd name="T24" fmla="*/ 72654956 w 30"/>
              <a:gd name="T25" fmla="*/ 28437224 h 33"/>
              <a:gd name="T26" fmla="*/ 72654956 w 30"/>
              <a:gd name="T27" fmla="*/ 23697430 h 33"/>
              <a:gd name="T28" fmla="*/ 64582548 w 30"/>
              <a:gd name="T29" fmla="*/ 16588509 h 33"/>
              <a:gd name="T30" fmla="*/ 64582548 w 30"/>
              <a:gd name="T31" fmla="*/ 11848715 h 33"/>
              <a:gd name="T32" fmla="*/ 59200396 w 30"/>
              <a:gd name="T33" fmla="*/ 11848715 h 33"/>
              <a:gd name="T34" fmla="*/ 51127987 w 30"/>
              <a:gd name="T35" fmla="*/ 4739794 h 33"/>
              <a:gd name="T36" fmla="*/ 48436091 w 30"/>
              <a:gd name="T37" fmla="*/ 4739794 h 33"/>
              <a:gd name="T38" fmla="*/ 40363682 w 30"/>
              <a:gd name="T39" fmla="*/ 0 h 33"/>
              <a:gd name="T40" fmla="*/ 34981530 w 30"/>
              <a:gd name="T41" fmla="*/ 0 h 33"/>
              <a:gd name="T42" fmla="*/ 26909122 w 30"/>
              <a:gd name="T43" fmla="*/ 0 h 33"/>
              <a:gd name="T44" fmla="*/ 24218866 w 30"/>
              <a:gd name="T45" fmla="*/ 4739794 h 33"/>
              <a:gd name="T46" fmla="*/ 24218866 w 30"/>
              <a:gd name="T47" fmla="*/ 4739794 h 33"/>
              <a:gd name="T48" fmla="*/ 16144817 w 30"/>
              <a:gd name="T49" fmla="*/ 11848715 h 33"/>
              <a:gd name="T50" fmla="*/ 10764305 w 30"/>
              <a:gd name="T51" fmla="*/ 11848715 h 33"/>
              <a:gd name="T52" fmla="*/ 2690256 w 30"/>
              <a:gd name="T53" fmla="*/ 16588509 h 33"/>
              <a:gd name="T54" fmla="*/ 2690256 w 30"/>
              <a:gd name="T55" fmla="*/ 23697430 h 33"/>
              <a:gd name="T56" fmla="*/ 2690256 w 30"/>
              <a:gd name="T57" fmla="*/ 28437224 h 33"/>
              <a:gd name="T58" fmla="*/ 0 w 30"/>
              <a:gd name="T59" fmla="*/ 35546145 h 33"/>
              <a:gd name="T60" fmla="*/ 0 w 30"/>
              <a:gd name="T61" fmla="*/ 40285939 h 33"/>
              <a:gd name="T62" fmla="*/ 0 w 30"/>
              <a:gd name="T63" fmla="*/ 47394861 h 33"/>
              <a:gd name="T64" fmla="*/ 2690256 w 30"/>
              <a:gd name="T65" fmla="*/ 52134655 h 33"/>
              <a:gd name="T66" fmla="*/ 2690256 w 30"/>
              <a:gd name="T67" fmla="*/ 52134655 h 33"/>
              <a:gd name="T68" fmla="*/ 2690256 w 30"/>
              <a:gd name="T69" fmla="*/ 59243576 h 33"/>
              <a:gd name="T70" fmla="*/ 10764305 w 30"/>
              <a:gd name="T71" fmla="*/ 63983370 h 33"/>
              <a:gd name="T72" fmla="*/ 16144817 w 30"/>
              <a:gd name="T73" fmla="*/ 71092291 h 33"/>
              <a:gd name="T74" fmla="*/ 24218866 w 30"/>
              <a:gd name="T75" fmla="*/ 71092291 h 33"/>
              <a:gd name="T76" fmla="*/ 24218866 w 30"/>
              <a:gd name="T77" fmla="*/ 71092291 h 33"/>
              <a:gd name="T78" fmla="*/ 26909122 w 30"/>
              <a:gd name="T79" fmla="*/ 75832085 h 33"/>
              <a:gd name="T80" fmla="*/ 34981530 w 30"/>
              <a:gd name="T81" fmla="*/ 75832085 h 33"/>
              <a:gd name="T82" fmla="*/ 34981530 w 30"/>
              <a:gd name="T83" fmla="*/ 75832085 h 33"/>
              <a:gd name="T84" fmla="*/ 34981530 w 30"/>
              <a:gd name="T85" fmla="*/ 71092291 h 3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0" h="33">
                <a:moveTo>
                  <a:pt x="13" y="30"/>
                </a:moveTo>
                <a:lnTo>
                  <a:pt x="15" y="32"/>
                </a:lnTo>
                <a:lnTo>
                  <a:pt x="18" y="30"/>
                </a:lnTo>
                <a:lnTo>
                  <a:pt x="19" y="30"/>
                </a:lnTo>
                <a:lnTo>
                  <a:pt x="22" y="30"/>
                </a:lnTo>
                <a:lnTo>
                  <a:pt x="24" y="27"/>
                </a:lnTo>
                <a:lnTo>
                  <a:pt x="24" y="25"/>
                </a:lnTo>
                <a:lnTo>
                  <a:pt x="27" y="22"/>
                </a:lnTo>
                <a:lnTo>
                  <a:pt x="27" y="20"/>
                </a:lnTo>
                <a:lnTo>
                  <a:pt x="29" y="17"/>
                </a:lnTo>
                <a:lnTo>
                  <a:pt x="27" y="15"/>
                </a:lnTo>
                <a:lnTo>
                  <a:pt x="27" y="12"/>
                </a:lnTo>
                <a:lnTo>
                  <a:pt x="27" y="10"/>
                </a:lnTo>
                <a:lnTo>
                  <a:pt x="24" y="7"/>
                </a:lnTo>
                <a:lnTo>
                  <a:pt x="24" y="5"/>
                </a:lnTo>
                <a:lnTo>
                  <a:pt x="22" y="5"/>
                </a:lnTo>
                <a:lnTo>
                  <a:pt x="19" y="2"/>
                </a:lnTo>
                <a:lnTo>
                  <a:pt x="18" y="2"/>
                </a:lnTo>
                <a:lnTo>
                  <a:pt x="15" y="0"/>
                </a:lnTo>
                <a:lnTo>
                  <a:pt x="13" y="0"/>
                </a:lnTo>
                <a:lnTo>
                  <a:pt x="10" y="0"/>
                </a:lnTo>
                <a:lnTo>
                  <a:pt x="9" y="2"/>
                </a:lnTo>
                <a:lnTo>
                  <a:pt x="6" y="5"/>
                </a:lnTo>
                <a:lnTo>
                  <a:pt x="4" y="5"/>
                </a:lnTo>
                <a:lnTo>
                  <a:pt x="1" y="7"/>
                </a:lnTo>
                <a:lnTo>
                  <a:pt x="1" y="10"/>
                </a:lnTo>
                <a:lnTo>
                  <a:pt x="1" y="12"/>
                </a:lnTo>
                <a:lnTo>
                  <a:pt x="0" y="15"/>
                </a:lnTo>
                <a:lnTo>
                  <a:pt x="0" y="17"/>
                </a:lnTo>
                <a:lnTo>
                  <a:pt x="0" y="20"/>
                </a:lnTo>
                <a:lnTo>
                  <a:pt x="1" y="22"/>
                </a:lnTo>
                <a:lnTo>
                  <a:pt x="1" y="25"/>
                </a:lnTo>
                <a:lnTo>
                  <a:pt x="4" y="27"/>
                </a:lnTo>
                <a:lnTo>
                  <a:pt x="6" y="30"/>
                </a:lnTo>
                <a:lnTo>
                  <a:pt x="9" y="30"/>
                </a:lnTo>
                <a:lnTo>
                  <a:pt x="10" y="32"/>
                </a:lnTo>
                <a:lnTo>
                  <a:pt x="13" y="32"/>
                </a:lnTo>
                <a:lnTo>
                  <a:pt x="13" y="3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8" name="Line 81"/>
          <p:cNvSpPr>
            <a:spLocks noChangeShapeType="1"/>
          </p:cNvSpPr>
          <p:nvPr/>
        </p:nvSpPr>
        <p:spPr bwMode="auto">
          <a:xfrm flipH="1">
            <a:off x="5289550" y="4029075"/>
            <a:ext cx="893763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9" name="Freeform 82"/>
          <p:cNvSpPr>
            <a:spLocks/>
          </p:cNvSpPr>
          <p:nvPr/>
        </p:nvSpPr>
        <p:spPr bwMode="auto">
          <a:xfrm>
            <a:off x="6245225" y="3902075"/>
            <a:ext cx="819150" cy="962025"/>
          </a:xfrm>
          <a:custGeom>
            <a:avLst/>
            <a:gdLst>
              <a:gd name="T0" fmla="*/ 0 w 494"/>
              <a:gd name="T1" fmla="*/ 0 h 628"/>
              <a:gd name="T2" fmla="*/ 0 w 494"/>
              <a:gd name="T3" fmla="*/ 591363508 h 628"/>
              <a:gd name="T4" fmla="*/ 175976303 w 494"/>
              <a:gd name="T5" fmla="*/ 732163832 h 628"/>
              <a:gd name="T6" fmla="*/ 0 w 494"/>
              <a:gd name="T7" fmla="*/ 880004709 h 628"/>
              <a:gd name="T8" fmla="*/ 0 w 494"/>
              <a:gd name="T9" fmla="*/ 1471366685 h 628"/>
              <a:gd name="T10" fmla="*/ 1355563911 w 494"/>
              <a:gd name="T11" fmla="*/ 1013764481 h 628"/>
              <a:gd name="T12" fmla="*/ 1355563911 w 494"/>
              <a:gd name="T13" fmla="*/ 445869482 h 628"/>
              <a:gd name="T14" fmla="*/ 0 w 494"/>
              <a:gd name="T15" fmla="*/ 0 h 628"/>
              <a:gd name="T16" fmla="*/ 0 w 494"/>
              <a:gd name="T17" fmla="*/ 0 h 6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4" h="628">
                <a:moveTo>
                  <a:pt x="0" y="0"/>
                </a:moveTo>
                <a:lnTo>
                  <a:pt x="0" y="252"/>
                </a:lnTo>
                <a:lnTo>
                  <a:pt x="64" y="312"/>
                </a:lnTo>
                <a:lnTo>
                  <a:pt x="0" y="375"/>
                </a:lnTo>
                <a:lnTo>
                  <a:pt x="0" y="627"/>
                </a:lnTo>
                <a:lnTo>
                  <a:pt x="493" y="432"/>
                </a:lnTo>
                <a:lnTo>
                  <a:pt x="493" y="19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0" name="Freeform 83"/>
          <p:cNvSpPr>
            <a:spLocks/>
          </p:cNvSpPr>
          <p:nvPr/>
        </p:nvSpPr>
        <p:spPr bwMode="auto">
          <a:xfrm>
            <a:off x="6245225" y="3902075"/>
            <a:ext cx="788988" cy="962025"/>
          </a:xfrm>
          <a:custGeom>
            <a:avLst/>
            <a:gdLst>
              <a:gd name="T0" fmla="*/ 0 w 476"/>
              <a:gd name="T1" fmla="*/ 0 h 628"/>
              <a:gd name="T2" fmla="*/ 0 w 476"/>
              <a:gd name="T3" fmla="*/ 591363508 h 628"/>
              <a:gd name="T4" fmla="*/ 170340189 w 476"/>
              <a:gd name="T5" fmla="*/ 732163832 h 628"/>
              <a:gd name="T6" fmla="*/ 0 w 476"/>
              <a:gd name="T7" fmla="*/ 880004709 h 628"/>
              <a:gd name="T8" fmla="*/ 0 w 476"/>
              <a:gd name="T9" fmla="*/ 1471366685 h 628"/>
              <a:gd name="T10" fmla="*/ 1305029248 w 476"/>
              <a:gd name="T11" fmla="*/ 1013764481 h 628"/>
              <a:gd name="T12" fmla="*/ 1305029248 w 476"/>
              <a:gd name="T13" fmla="*/ 445869482 h 628"/>
              <a:gd name="T14" fmla="*/ 0 w 476"/>
              <a:gd name="T15" fmla="*/ 0 h 628"/>
              <a:gd name="T16" fmla="*/ 0 w 476"/>
              <a:gd name="T17" fmla="*/ 0 h 6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76" h="628">
                <a:moveTo>
                  <a:pt x="0" y="0"/>
                </a:moveTo>
                <a:lnTo>
                  <a:pt x="0" y="252"/>
                </a:lnTo>
                <a:lnTo>
                  <a:pt x="62" y="312"/>
                </a:lnTo>
                <a:lnTo>
                  <a:pt x="0" y="375"/>
                </a:lnTo>
                <a:lnTo>
                  <a:pt x="0" y="627"/>
                </a:lnTo>
                <a:lnTo>
                  <a:pt x="475" y="432"/>
                </a:lnTo>
                <a:lnTo>
                  <a:pt x="475" y="19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1" name="Freeform 84"/>
          <p:cNvSpPr>
            <a:spLocks/>
          </p:cNvSpPr>
          <p:nvPr/>
        </p:nvSpPr>
        <p:spPr bwMode="auto">
          <a:xfrm>
            <a:off x="6275388" y="2684463"/>
            <a:ext cx="788987" cy="960437"/>
          </a:xfrm>
          <a:custGeom>
            <a:avLst/>
            <a:gdLst>
              <a:gd name="T0" fmla="*/ 0 w 476"/>
              <a:gd name="T1" fmla="*/ 0 h 628"/>
              <a:gd name="T2" fmla="*/ 5494731 w 476"/>
              <a:gd name="T3" fmla="*/ 589411622 h 628"/>
              <a:gd name="T4" fmla="*/ 175834704 w 476"/>
              <a:gd name="T5" fmla="*/ 729748597 h 628"/>
              <a:gd name="T6" fmla="*/ 5494731 w 476"/>
              <a:gd name="T7" fmla="*/ 870084042 h 628"/>
              <a:gd name="T8" fmla="*/ 5494731 w 476"/>
              <a:gd name="T9" fmla="*/ 1466513890 h 628"/>
              <a:gd name="T10" fmla="*/ 1305025936 w 476"/>
              <a:gd name="T11" fmla="*/ 1010421017 h 628"/>
              <a:gd name="T12" fmla="*/ 1305025936 w 476"/>
              <a:gd name="T13" fmla="*/ 444397870 h 628"/>
              <a:gd name="T14" fmla="*/ 5494731 w 476"/>
              <a:gd name="T15" fmla="*/ 0 h 628"/>
              <a:gd name="T16" fmla="*/ 5494731 w 476"/>
              <a:gd name="T17" fmla="*/ 0 h 628"/>
              <a:gd name="T18" fmla="*/ 0 w 476"/>
              <a:gd name="T19" fmla="*/ 0 h 6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76" h="628">
                <a:moveTo>
                  <a:pt x="0" y="0"/>
                </a:moveTo>
                <a:lnTo>
                  <a:pt x="2" y="252"/>
                </a:lnTo>
                <a:lnTo>
                  <a:pt x="64" y="312"/>
                </a:lnTo>
                <a:lnTo>
                  <a:pt x="2" y="372"/>
                </a:lnTo>
                <a:lnTo>
                  <a:pt x="2" y="627"/>
                </a:lnTo>
                <a:lnTo>
                  <a:pt x="475" y="432"/>
                </a:lnTo>
                <a:lnTo>
                  <a:pt x="475" y="19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2" name="Freeform 85"/>
          <p:cNvSpPr>
            <a:spLocks/>
          </p:cNvSpPr>
          <p:nvPr/>
        </p:nvSpPr>
        <p:spPr bwMode="auto">
          <a:xfrm>
            <a:off x="6275388" y="2684463"/>
            <a:ext cx="788987" cy="960437"/>
          </a:xfrm>
          <a:custGeom>
            <a:avLst/>
            <a:gdLst>
              <a:gd name="T0" fmla="*/ 0 w 476"/>
              <a:gd name="T1" fmla="*/ 0 h 628"/>
              <a:gd name="T2" fmla="*/ 5494731 w 476"/>
              <a:gd name="T3" fmla="*/ 589411622 h 628"/>
              <a:gd name="T4" fmla="*/ 175834704 w 476"/>
              <a:gd name="T5" fmla="*/ 729748597 h 628"/>
              <a:gd name="T6" fmla="*/ 5494731 w 476"/>
              <a:gd name="T7" fmla="*/ 870084042 h 628"/>
              <a:gd name="T8" fmla="*/ 5494731 w 476"/>
              <a:gd name="T9" fmla="*/ 1466513890 h 628"/>
              <a:gd name="T10" fmla="*/ 1305025936 w 476"/>
              <a:gd name="T11" fmla="*/ 1010421017 h 628"/>
              <a:gd name="T12" fmla="*/ 1305025936 w 476"/>
              <a:gd name="T13" fmla="*/ 444397870 h 628"/>
              <a:gd name="T14" fmla="*/ 5494731 w 476"/>
              <a:gd name="T15" fmla="*/ 0 h 628"/>
              <a:gd name="T16" fmla="*/ 5494731 w 476"/>
              <a:gd name="T17" fmla="*/ 0 h 6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76" h="628">
                <a:moveTo>
                  <a:pt x="0" y="0"/>
                </a:moveTo>
                <a:lnTo>
                  <a:pt x="2" y="252"/>
                </a:lnTo>
                <a:lnTo>
                  <a:pt x="64" y="312"/>
                </a:lnTo>
                <a:lnTo>
                  <a:pt x="2" y="372"/>
                </a:lnTo>
                <a:lnTo>
                  <a:pt x="2" y="627"/>
                </a:lnTo>
                <a:lnTo>
                  <a:pt x="475" y="432"/>
                </a:lnTo>
                <a:lnTo>
                  <a:pt x="475" y="190"/>
                </a:lnTo>
                <a:lnTo>
                  <a:pt x="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3" name="Rectangle 86"/>
          <p:cNvSpPr>
            <a:spLocks noChangeArrowheads="1"/>
          </p:cNvSpPr>
          <p:nvPr/>
        </p:nvSpPr>
        <p:spPr bwMode="auto">
          <a:xfrm>
            <a:off x="6624638" y="4117975"/>
            <a:ext cx="444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Zero</a:t>
            </a:r>
          </a:p>
        </p:txBody>
      </p:sp>
      <p:sp>
        <p:nvSpPr>
          <p:cNvPr id="24664" name="Rectangle 87"/>
          <p:cNvSpPr>
            <a:spLocks noChangeArrowheads="1"/>
          </p:cNvSpPr>
          <p:nvPr/>
        </p:nvSpPr>
        <p:spPr bwMode="auto">
          <a:xfrm>
            <a:off x="8535988" y="4532313"/>
            <a:ext cx="2921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24665" name="Rectangle 88"/>
          <p:cNvSpPr>
            <a:spLocks noChangeArrowheads="1"/>
          </p:cNvSpPr>
          <p:nvPr/>
        </p:nvSpPr>
        <p:spPr bwMode="auto">
          <a:xfrm>
            <a:off x="8632825" y="453231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4666" name="Rectangle 89"/>
          <p:cNvSpPr>
            <a:spLocks noChangeArrowheads="1"/>
          </p:cNvSpPr>
          <p:nvPr/>
        </p:nvSpPr>
        <p:spPr bwMode="auto">
          <a:xfrm>
            <a:off x="8553450" y="46275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24667" name="Rectangle 90"/>
          <p:cNvSpPr>
            <a:spLocks noChangeArrowheads="1"/>
          </p:cNvSpPr>
          <p:nvPr/>
        </p:nvSpPr>
        <p:spPr bwMode="auto">
          <a:xfrm>
            <a:off x="8623300" y="462756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4668" name="Rectangle 91"/>
          <p:cNvSpPr>
            <a:spLocks noChangeArrowheads="1"/>
          </p:cNvSpPr>
          <p:nvPr/>
        </p:nvSpPr>
        <p:spPr bwMode="auto">
          <a:xfrm>
            <a:off x="8553450" y="4722813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4669" name="Rectangle 92"/>
          <p:cNvSpPr>
            <a:spLocks noChangeArrowheads="1"/>
          </p:cNvSpPr>
          <p:nvPr/>
        </p:nvSpPr>
        <p:spPr bwMode="auto">
          <a:xfrm>
            <a:off x="8553450" y="43751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4670" name="Freeform 93"/>
          <p:cNvSpPr>
            <a:spLocks/>
          </p:cNvSpPr>
          <p:nvPr/>
        </p:nvSpPr>
        <p:spPr bwMode="auto">
          <a:xfrm>
            <a:off x="7529513" y="2528888"/>
            <a:ext cx="176212" cy="708025"/>
          </a:xfrm>
          <a:custGeom>
            <a:avLst/>
            <a:gdLst>
              <a:gd name="T0" fmla="*/ 0 w 106"/>
              <a:gd name="T1" fmla="*/ 133293735 h 463"/>
              <a:gd name="T2" fmla="*/ 0 w 106"/>
              <a:gd name="T3" fmla="*/ 109909030 h 463"/>
              <a:gd name="T4" fmla="*/ 2762871 w 106"/>
              <a:gd name="T5" fmla="*/ 93538819 h 463"/>
              <a:gd name="T6" fmla="*/ 11054809 w 106"/>
              <a:gd name="T7" fmla="*/ 74831973 h 463"/>
              <a:gd name="T8" fmla="*/ 24870828 w 106"/>
              <a:gd name="T9" fmla="*/ 58461762 h 463"/>
              <a:gd name="T10" fmla="*/ 41453042 w 106"/>
              <a:gd name="T11" fmla="*/ 39754916 h 463"/>
              <a:gd name="T12" fmla="*/ 55270722 w 106"/>
              <a:gd name="T13" fmla="*/ 28062563 h 463"/>
              <a:gd name="T14" fmla="*/ 74614145 w 106"/>
              <a:gd name="T15" fmla="*/ 16368682 h 463"/>
              <a:gd name="T16" fmla="*/ 99486635 w 106"/>
              <a:gd name="T17" fmla="*/ 4676329 h 463"/>
              <a:gd name="T18" fmla="*/ 118830058 w 106"/>
              <a:gd name="T19" fmla="*/ 0 h 463"/>
              <a:gd name="T20" fmla="*/ 143702548 w 106"/>
              <a:gd name="T21" fmla="*/ 0 h 463"/>
              <a:gd name="T22" fmla="*/ 168573376 w 106"/>
              <a:gd name="T23" fmla="*/ 0 h 463"/>
              <a:gd name="T24" fmla="*/ 190681333 w 106"/>
              <a:gd name="T25" fmla="*/ 4676329 h 463"/>
              <a:gd name="T26" fmla="*/ 215552160 w 106"/>
              <a:gd name="T27" fmla="*/ 16368682 h 463"/>
              <a:gd name="T28" fmla="*/ 232134374 w 106"/>
              <a:gd name="T29" fmla="*/ 28062563 h 463"/>
              <a:gd name="T30" fmla="*/ 245952055 w 106"/>
              <a:gd name="T31" fmla="*/ 39754916 h 463"/>
              <a:gd name="T32" fmla="*/ 262532607 w 106"/>
              <a:gd name="T33" fmla="*/ 58461762 h 463"/>
              <a:gd name="T34" fmla="*/ 270822883 w 106"/>
              <a:gd name="T35" fmla="*/ 74831973 h 463"/>
              <a:gd name="T36" fmla="*/ 284640563 w 106"/>
              <a:gd name="T37" fmla="*/ 93538819 h 463"/>
              <a:gd name="T38" fmla="*/ 290167968 w 106"/>
              <a:gd name="T39" fmla="*/ 109909030 h 463"/>
              <a:gd name="T40" fmla="*/ 290167968 w 106"/>
              <a:gd name="T41" fmla="*/ 133293735 h 463"/>
              <a:gd name="T42" fmla="*/ 290167968 w 106"/>
              <a:gd name="T43" fmla="*/ 944750024 h 463"/>
              <a:gd name="T44" fmla="*/ 290167968 w 106"/>
              <a:gd name="T45" fmla="*/ 963456870 h 463"/>
              <a:gd name="T46" fmla="*/ 284640563 w 106"/>
              <a:gd name="T47" fmla="*/ 986841575 h 463"/>
              <a:gd name="T48" fmla="*/ 270822883 w 106"/>
              <a:gd name="T49" fmla="*/ 1003211786 h 463"/>
              <a:gd name="T50" fmla="*/ 262532607 w 106"/>
              <a:gd name="T51" fmla="*/ 1021918632 h 463"/>
              <a:gd name="T52" fmla="*/ 245952055 w 106"/>
              <a:gd name="T53" fmla="*/ 1038288843 h 463"/>
              <a:gd name="T54" fmla="*/ 232134374 w 106"/>
              <a:gd name="T55" fmla="*/ 1049981195 h 463"/>
              <a:gd name="T56" fmla="*/ 215552160 w 106"/>
              <a:gd name="T57" fmla="*/ 1061673548 h 463"/>
              <a:gd name="T58" fmla="*/ 190681333 w 106"/>
              <a:gd name="T59" fmla="*/ 1068689571 h 463"/>
              <a:gd name="T60" fmla="*/ 168573376 w 106"/>
              <a:gd name="T61" fmla="*/ 1073365900 h 463"/>
              <a:gd name="T62" fmla="*/ 143702548 w 106"/>
              <a:gd name="T63" fmla="*/ 1080381923 h 463"/>
              <a:gd name="T64" fmla="*/ 118830058 w 106"/>
              <a:gd name="T65" fmla="*/ 1073365900 h 463"/>
              <a:gd name="T66" fmla="*/ 99486635 w 106"/>
              <a:gd name="T67" fmla="*/ 1068689571 h 463"/>
              <a:gd name="T68" fmla="*/ 74614145 w 106"/>
              <a:gd name="T69" fmla="*/ 1061673548 h 463"/>
              <a:gd name="T70" fmla="*/ 55270722 w 106"/>
              <a:gd name="T71" fmla="*/ 1049981195 h 463"/>
              <a:gd name="T72" fmla="*/ 41453042 w 106"/>
              <a:gd name="T73" fmla="*/ 1038288843 h 463"/>
              <a:gd name="T74" fmla="*/ 24870828 w 106"/>
              <a:gd name="T75" fmla="*/ 1021918632 h 463"/>
              <a:gd name="T76" fmla="*/ 11054809 w 106"/>
              <a:gd name="T77" fmla="*/ 1003211786 h 463"/>
              <a:gd name="T78" fmla="*/ 2762871 w 106"/>
              <a:gd name="T79" fmla="*/ 986841575 h 463"/>
              <a:gd name="T80" fmla="*/ 0 w 106"/>
              <a:gd name="T81" fmla="*/ 963456870 h 463"/>
              <a:gd name="T82" fmla="*/ 0 w 106"/>
              <a:gd name="T83" fmla="*/ 944750024 h 463"/>
              <a:gd name="T84" fmla="*/ 0 w 106"/>
              <a:gd name="T85" fmla="*/ 133293735 h 463"/>
              <a:gd name="T86" fmla="*/ 0 w 106"/>
              <a:gd name="T87" fmla="*/ 133293735 h 46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06" h="463">
                <a:moveTo>
                  <a:pt x="0" y="57"/>
                </a:moveTo>
                <a:lnTo>
                  <a:pt x="0" y="47"/>
                </a:lnTo>
                <a:lnTo>
                  <a:pt x="1" y="40"/>
                </a:lnTo>
                <a:lnTo>
                  <a:pt x="4" y="32"/>
                </a:lnTo>
                <a:lnTo>
                  <a:pt x="9" y="25"/>
                </a:lnTo>
                <a:lnTo>
                  <a:pt x="15" y="17"/>
                </a:lnTo>
                <a:lnTo>
                  <a:pt x="20" y="12"/>
                </a:lnTo>
                <a:lnTo>
                  <a:pt x="27" y="7"/>
                </a:lnTo>
                <a:lnTo>
                  <a:pt x="36" y="2"/>
                </a:lnTo>
                <a:lnTo>
                  <a:pt x="43" y="0"/>
                </a:lnTo>
                <a:lnTo>
                  <a:pt x="52" y="0"/>
                </a:lnTo>
                <a:lnTo>
                  <a:pt x="61" y="0"/>
                </a:lnTo>
                <a:lnTo>
                  <a:pt x="69" y="2"/>
                </a:lnTo>
                <a:lnTo>
                  <a:pt x="78" y="7"/>
                </a:lnTo>
                <a:lnTo>
                  <a:pt x="84" y="12"/>
                </a:lnTo>
                <a:lnTo>
                  <a:pt x="89" y="17"/>
                </a:lnTo>
                <a:lnTo>
                  <a:pt x="95" y="25"/>
                </a:lnTo>
                <a:lnTo>
                  <a:pt x="98" y="32"/>
                </a:lnTo>
                <a:lnTo>
                  <a:pt x="103" y="40"/>
                </a:lnTo>
                <a:lnTo>
                  <a:pt x="105" y="47"/>
                </a:lnTo>
                <a:lnTo>
                  <a:pt x="105" y="57"/>
                </a:lnTo>
                <a:lnTo>
                  <a:pt x="105" y="404"/>
                </a:lnTo>
                <a:lnTo>
                  <a:pt x="105" y="412"/>
                </a:lnTo>
                <a:lnTo>
                  <a:pt x="103" y="422"/>
                </a:lnTo>
                <a:lnTo>
                  <a:pt x="98" y="429"/>
                </a:lnTo>
                <a:lnTo>
                  <a:pt x="95" y="437"/>
                </a:lnTo>
                <a:lnTo>
                  <a:pt x="89" y="444"/>
                </a:lnTo>
                <a:lnTo>
                  <a:pt x="84" y="449"/>
                </a:lnTo>
                <a:lnTo>
                  <a:pt x="78" y="454"/>
                </a:lnTo>
                <a:lnTo>
                  <a:pt x="69" y="457"/>
                </a:lnTo>
                <a:lnTo>
                  <a:pt x="61" y="459"/>
                </a:lnTo>
                <a:lnTo>
                  <a:pt x="52" y="462"/>
                </a:lnTo>
                <a:lnTo>
                  <a:pt x="43" y="459"/>
                </a:lnTo>
                <a:lnTo>
                  <a:pt x="36" y="457"/>
                </a:lnTo>
                <a:lnTo>
                  <a:pt x="27" y="454"/>
                </a:lnTo>
                <a:lnTo>
                  <a:pt x="20" y="449"/>
                </a:lnTo>
                <a:lnTo>
                  <a:pt x="15" y="444"/>
                </a:lnTo>
                <a:lnTo>
                  <a:pt x="9" y="437"/>
                </a:lnTo>
                <a:lnTo>
                  <a:pt x="4" y="429"/>
                </a:lnTo>
                <a:lnTo>
                  <a:pt x="1" y="422"/>
                </a:lnTo>
                <a:lnTo>
                  <a:pt x="0" y="412"/>
                </a:lnTo>
                <a:lnTo>
                  <a:pt x="0" y="404"/>
                </a:lnTo>
                <a:lnTo>
                  <a:pt x="0" y="5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1" name="Freeform 94"/>
          <p:cNvSpPr>
            <a:spLocks/>
          </p:cNvSpPr>
          <p:nvPr/>
        </p:nvSpPr>
        <p:spPr bwMode="auto">
          <a:xfrm>
            <a:off x="7529513" y="2528888"/>
            <a:ext cx="220662" cy="708025"/>
          </a:xfrm>
          <a:custGeom>
            <a:avLst/>
            <a:gdLst>
              <a:gd name="T0" fmla="*/ 0 w 133"/>
              <a:gd name="T1" fmla="*/ 133293735 h 463"/>
              <a:gd name="T2" fmla="*/ 0 w 133"/>
              <a:gd name="T3" fmla="*/ 109909030 h 463"/>
              <a:gd name="T4" fmla="*/ 5504936 w 133"/>
              <a:gd name="T5" fmla="*/ 93538819 h 463"/>
              <a:gd name="T6" fmla="*/ 13764000 w 133"/>
              <a:gd name="T7" fmla="*/ 74831973 h 463"/>
              <a:gd name="T8" fmla="*/ 30278808 w 133"/>
              <a:gd name="T9" fmla="*/ 58461762 h 463"/>
              <a:gd name="T10" fmla="*/ 52300212 w 133"/>
              <a:gd name="T11" fmla="*/ 39754916 h 463"/>
              <a:gd name="T12" fmla="*/ 68816680 w 133"/>
              <a:gd name="T13" fmla="*/ 28062563 h 463"/>
              <a:gd name="T14" fmla="*/ 93590552 w 133"/>
              <a:gd name="T15" fmla="*/ 16368682 h 463"/>
              <a:gd name="T16" fmla="*/ 126621828 w 133"/>
              <a:gd name="T17" fmla="*/ 4676329 h 463"/>
              <a:gd name="T18" fmla="*/ 148643232 w 133"/>
              <a:gd name="T19" fmla="*/ 0 h 463"/>
              <a:gd name="T20" fmla="*/ 181674509 w 133"/>
              <a:gd name="T21" fmla="*/ 0 h 463"/>
              <a:gd name="T22" fmla="*/ 211954976 w 133"/>
              <a:gd name="T23" fmla="*/ 0 h 463"/>
              <a:gd name="T24" fmla="*/ 236728848 w 133"/>
              <a:gd name="T25" fmla="*/ 4676329 h 463"/>
              <a:gd name="T26" fmla="*/ 269760125 w 133"/>
              <a:gd name="T27" fmla="*/ 16368682 h 463"/>
              <a:gd name="T28" fmla="*/ 291781529 w 133"/>
              <a:gd name="T29" fmla="*/ 28062563 h 463"/>
              <a:gd name="T30" fmla="*/ 308297996 w 133"/>
              <a:gd name="T31" fmla="*/ 39754916 h 463"/>
              <a:gd name="T32" fmla="*/ 330319400 w 133"/>
              <a:gd name="T33" fmla="*/ 58461762 h 463"/>
              <a:gd name="T34" fmla="*/ 338576805 w 133"/>
              <a:gd name="T35" fmla="*/ 74831973 h 463"/>
              <a:gd name="T36" fmla="*/ 355093272 w 133"/>
              <a:gd name="T37" fmla="*/ 93538819 h 463"/>
              <a:gd name="T38" fmla="*/ 363350677 w 133"/>
              <a:gd name="T39" fmla="*/ 109909030 h 463"/>
              <a:gd name="T40" fmla="*/ 363350677 w 133"/>
              <a:gd name="T41" fmla="*/ 133293735 h 463"/>
              <a:gd name="T42" fmla="*/ 363350677 w 133"/>
              <a:gd name="T43" fmla="*/ 944750024 h 463"/>
              <a:gd name="T44" fmla="*/ 363350677 w 133"/>
              <a:gd name="T45" fmla="*/ 963456870 h 463"/>
              <a:gd name="T46" fmla="*/ 355093272 w 133"/>
              <a:gd name="T47" fmla="*/ 986841575 h 463"/>
              <a:gd name="T48" fmla="*/ 338576805 w 133"/>
              <a:gd name="T49" fmla="*/ 1003211786 h 463"/>
              <a:gd name="T50" fmla="*/ 330319400 w 133"/>
              <a:gd name="T51" fmla="*/ 1021918632 h 463"/>
              <a:gd name="T52" fmla="*/ 308297996 w 133"/>
              <a:gd name="T53" fmla="*/ 1038288843 h 463"/>
              <a:gd name="T54" fmla="*/ 291781529 w 133"/>
              <a:gd name="T55" fmla="*/ 1049981195 h 463"/>
              <a:gd name="T56" fmla="*/ 269760125 w 133"/>
              <a:gd name="T57" fmla="*/ 1061673548 h 463"/>
              <a:gd name="T58" fmla="*/ 236728848 w 133"/>
              <a:gd name="T59" fmla="*/ 1068689571 h 463"/>
              <a:gd name="T60" fmla="*/ 211954976 w 133"/>
              <a:gd name="T61" fmla="*/ 1073365900 h 463"/>
              <a:gd name="T62" fmla="*/ 181674509 w 133"/>
              <a:gd name="T63" fmla="*/ 1080381923 h 463"/>
              <a:gd name="T64" fmla="*/ 148643232 w 133"/>
              <a:gd name="T65" fmla="*/ 1073365900 h 463"/>
              <a:gd name="T66" fmla="*/ 126621828 w 133"/>
              <a:gd name="T67" fmla="*/ 1068689571 h 463"/>
              <a:gd name="T68" fmla="*/ 93590552 w 133"/>
              <a:gd name="T69" fmla="*/ 1061673548 h 463"/>
              <a:gd name="T70" fmla="*/ 68816680 w 133"/>
              <a:gd name="T71" fmla="*/ 1049981195 h 463"/>
              <a:gd name="T72" fmla="*/ 52300212 w 133"/>
              <a:gd name="T73" fmla="*/ 1038288843 h 463"/>
              <a:gd name="T74" fmla="*/ 30278808 w 133"/>
              <a:gd name="T75" fmla="*/ 1021918632 h 463"/>
              <a:gd name="T76" fmla="*/ 13764000 w 133"/>
              <a:gd name="T77" fmla="*/ 1003211786 h 463"/>
              <a:gd name="T78" fmla="*/ 5504936 w 133"/>
              <a:gd name="T79" fmla="*/ 986841575 h 463"/>
              <a:gd name="T80" fmla="*/ 0 w 133"/>
              <a:gd name="T81" fmla="*/ 963456870 h 463"/>
              <a:gd name="T82" fmla="*/ 0 w 133"/>
              <a:gd name="T83" fmla="*/ 944750024 h 463"/>
              <a:gd name="T84" fmla="*/ 0 w 133"/>
              <a:gd name="T85" fmla="*/ 133293735 h 463"/>
              <a:gd name="T86" fmla="*/ 0 w 133"/>
              <a:gd name="T87" fmla="*/ 133293735 h 46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3" h="463">
                <a:moveTo>
                  <a:pt x="0" y="57"/>
                </a:moveTo>
                <a:lnTo>
                  <a:pt x="0" y="47"/>
                </a:lnTo>
                <a:lnTo>
                  <a:pt x="2" y="40"/>
                </a:lnTo>
                <a:lnTo>
                  <a:pt x="5" y="32"/>
                </a:lnTo>
                <a:lnTo>
                  <a:pt x="11" y="25"/>
                </a:lnTo>
                <a:lnTo>
                  <a:pt x="19" y="17"/>
                </a:lnTo>
                <a:lnTo>
                  <a:pt x="25" y="12"/>
                </a:lnTo>
                <a:lnTo>
                  <a:pt x="34" y="7"/>
                </a:lnTo>
                <a:lnTo>
                  <a:pt x="46" y="2"/>
                </a:lnTo>
                <a:lnTo>
                  <a:pt x="54" y="0"/>
                </a:lnTo>
                <a:lnTo>
                  <a:pt x="66" y="0"/>
                </a:lnTo>
                <a:lnTo>
                  <a:pt x="77" y="0"/>
                </a:lnTo>
                <a:lnTo>
                  <a:pt x="86" y="2"/>
                </a:lnTo>
                <a:lnTo>
                  <a:pt x="98" y="7"/>
                </a:lnTo>
                <a:lnTo>
                  <a:pt x="106" y="12"/>
                </a:lnTo>
                <a:lnTo>
                  <a:pt x="112" y="17"/>
                </a:lnTo>
                <a:lnTo>
                  <a:pt x="120" y="25"/>
                </a:lnTo>
                <a:lnTo>
                  <a:pt x="123" y="32"/>
                </a:lnTo>
                <a:lnTo>
                  <a:pt x="129" y="40"/>
                </a:lnTo>
                <a:lnTo>
                  <a:pt x="132" y="47"/>
                </a:lnTo>
                <a:lnTo>
                  <a:pt x="132" y="57"/>
                </a:lnTo>
                <a:lnTo>
                  <a:pt x="132" y="404"/>
                </a:lnTo>
                <a:lnTo>
                  <a:pt x="132" y="412"/>
                </a:lnTo>
                <a:lnTo>
                  <a:pt x="129" y="422"/>
                </a:lnTo>
                <a:lnTo>
                  <a:pt x="123" y="429"/>
                </a:lnTo>
                <a:lnTo>
                  <a:pt x="120" y="437"/>
                </a:lnTo>
                <a:lnTo>
                  <a:pt x="112" y="444"/>
                </a:lnTo>
                <a:lnTo>
                  <a:pt x="106" y="449"/>
                </a:lnTo>
                <a:lnTo>
                  <a:pt x="98" y="454"/>
                </a:lnTo>
                <a:lnTo>
                  <a:pt x="86" y="457"/>
                </a:lnTo>
                <a:lnTo>
                  <a:pt x="77" y="459"/>
                </a:lnTo>
                <a:lnTo>
                  <a:pt x="66" y="462"/>
                </a:lnTo>
                <a:lnTo>
                  <a:pt x="54" y="459"/>
                </a:lnTo>
                <a:lnTo>
                  <a:pt x="46" y="457"/>
                </a:lnTo>
                <a:lnTo>
                  <a:pt x="34" y="454"/>
                </a:lnTo>
                <a:lnTo>
                  <a:pt x="25" y="449"/>
                </a:lnTo>
                <a:lnTo>
                  <a:pt x="19" y="444"/>
                </a:lnTo>
                <a:lnTo>
                  <a:pt x="11" y="437"/>
                </a:lnTo>
                <a:lnTo>
                  <a:pt x="5" y="429"/>
                </a:lnTo>
                <a:lnTo>
                  <a:pt x="2" y="422"/>
                </a:lnTo>
                <a:lnTo>
                  <a:pt x="0" y="412"/>
                </a:lnTo>
                <a:lnTo>
                  <a:pt x="0" y="404"/>
                </a:lnTo>
                <a:lnTo>
                  <a:pt x="0" y="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2" name="Rectangle 95"/>
          <p:cNvSpPr>
            <a:spLocks noChangeArrowheads="1"/>
          </p:cNvSpPr>
          <p:nvPr/>
        </p:nvSpPr>
        <p:spPr bwMode="auto">
          <a:xfrm>
            <a:off x="7493000" y="30051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4673" name="Rectangle 96"/>
          <p:cNvSpPr>
            <a:spLocks noChangeArrowheads="1"/>
          </p:cNvSpPr>
          <p:nvPr/>
        </p:nvSpPr>
        <p:spPr bwMode="auto">
          <a:xfrm>
            <a:off x="7466013" y="2678113"/>
            <a:ext cx="290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24674" name="Rectangle 97"/>
          <p:cNvSpPr>
            <a:spLocks noChangeArrowheads="1"/>
          </p:cNvSpPr>
          <p:nvPr/>
        </p:nvSpPr>
        <p:spPr bwMode="auto">
          <a:xfrm>
            <a:off x="7569200" y="267811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4675" name="Rectangle 98"/>
          <p:cNvSpPr>
            <a:spLocks noChangeArrowheads="1"/>
          </p:cNvSpPr>
          <p:nvPr/>
        </p:nvSpPr>
        <p:spPr bwMode="auto">
          <a:xfrm>
            <a:off x="7489825" y="277018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24676" name="Rectangle 99"/>
          <p:cNvSpPr>
            <a:spLocks noChangeArrowheads="1"/>
          </p:cNvSpPr>
          <p:nvPr/>
        </p:nvSpPr>
        <p:spPr bwMode="auto">
          <a:xfrm>
            <a:off x="7558088" y="27701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4677" name="Rectangle 100"/>
          <p:cNvSpPr>
            <a:spLocks noChangeArrowheads="1"/>
          </p:cNvSpPr>
          <p:nvPr/>
        </p:nvSpPr>
        <p:spPr bwMode="auto">
          <a:xfrm>
            <a:off x="7489825" y="2867025"/>
            <a:ext cx="2492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4678" name="Rectangle 101"/>
          <p:cNvSpPr>
            <a:spLocks noChangeArrowheads="1"/>
          </p:cNvSpPr>
          <p:nvPr/>
        </p:nvSpPr>
        <p:spPr bwMode="auto">
          <a:xfrm>
            <a:off x="7486650" y="25225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4679" name="Freeform 102"/>
          <p:cNvSpPr>
            <a:spLocks/>
          </p:cNvSpPr>
          <p:nvPr/>
        </p:nvSpPr>
        <p:spPr bwMode="auto">
          <a:xfrm>
            <a:off x="5843588" y="4311650"/>
            <a:ext cx="177800" cy="704850"/>
          </a:xfrm>
          <a:custGeom>
            <a:avLst/>
            <a:gdLst>
              <a:gd name="T0" fmla="*/ 0 w 107"/>
              <a:gd name="T1" fmla="*/ 128574731 h 461"/>
              <a:gd name="T2" fmla="*/ 5521770 w 107"/>
              <a:gd name="T3" fmla="*/ 112210285 h 461"/>
              <a:gd name="T4" fmla="*/ 5521770 w 107"/>
              <a:gd name="T5" fmla="*/ 88832505 h 461"/>
              <a:gd name="T6" fmla="*/ 19328688 w 107"/>
              <a:gd name="T7" fmla="*/ 70131811 h 461"/>
              <a:gd name="T8" fmla="*/ 30373890 w 107"/>
              <a:gd name="T9" fmla="*/ 53767365 h 461"/>
              <a:gd name="T10" fmla="*/ 44179146 w 107"/>
              <a:gd name="T11" fmla="*/ 35065141 h 461"/>
              <a:gd name="T12" fmla="*/ 63507834 w 107"/>
              <a:gd name="T13" fmla="*/ 23377780 h 461"/>
              <a:gd name="T14" fmla="*/ 82834860 w 107"/>
              <a:gd name="T15" fmla="*/ 11688890 h 461"/>
              <a:gd name="T16" fmla="*/ 99403493 w 107"/>
              <a:gd name="T17" fmla="*/ 7013334 h 461"/>
              <a:gd name="T18" fmla="*/ 127014006 w 107"/>
              <a:gd name="T19" fmla="*/ 0 h 461"/>
              <a:gd name="T20" fmla="*/ 143580978 w 107"/>
              <a:gd name="T21" fmla="*/ 0 h 461"/>
              <a:gd name="T22" fmla="*/ 168433097 w 107"/>
              <a:gd name="T23" fmla="*/ 0 h 461"/>
              <a:gd name="T24" fmla="*/ 193283555 w 107"/>
              <a:gd name="T25" fmla="*/ 7013334 h 461"/>
              <a:gd name="T26" fmla="*/ 215372297 w 107"/>
              <a:gd name="T27" fmla="*/ 11688890 h 461"/>
              <a:gd name="T28" fmla="*/ 231939269 w 107"/>
              <a:gd name="T29" fmla="*/ 23377780 h 461"/>
              <a:gd name="T30" fmla="*/ 254029673 w 107"/>
              <a:gd name="T31" fmla="*/ 35065141 h 461"/>
              <a:gd name="T32" fmla="*/ 265073213 w 107"/>
              <a:gd name="T33" fmla="*/ 53767365 h 461"/>
              <a:gd name="T34" fmla="*/ 278880131 w 107"/>
              <a:gd name="T35" fmla="*/ 70131811 h 461"/>
              <a:gd name="T36" fmla="*/ 284401901 w 107"/>
              <a:gd name="T37" fmla="*/ 88832505 h 461"/>
              <a:gd name="T38" fmla="*/ 292685387 w 107"/>
              <a:gd name="T39" fmla="*/ 112210285 h 461"/>
              <a:gd name="T40" fmla="*/ 292685387 w 107"/>
              <a:gd name="T41" fmla="*/ 135588065 h 461"/>
              <a:gd name="T42" fmla="*/ 292685387 w 107"/>
              <a:gd name="T43" fmla="*/ 939760757 h 461"/>
              <a:gd name="T44" fmla="*/ 292685387 w 107"/>
              <a:gd name="T45" fmla="*/ 963138537 h 461"/>
              <a:gd name="T46" fmla="*/ 284401901 w 107"/>
              <a:gd name="T47" fmla="*/ 986516316 h 461"/>
              <a:gd name="T48" fmla="*/ 278880131 w 107"/>
              <a:gd name="T49" fmla="*/ 1005217011 h 461"/>
              <a:gd name="T50" fmla="*/ 265073213 w 107"/>
              <a:gd name="T51" fmla="*/ 1021581457 h 461"/>
              <a:gd name="T52" fmla="*/ 254029673 w 107"/>
              <a:gd name="T53" fmla="*/ 1040283681 h 461"/>
              <a:gd name="T54" fmla="*/ 231939269 w 107"/>
              <a:gd name="T55" fmla="*/ 1051971042 h 461"/>
              <a:gd name="T56" fmla="*/ 215372297 w 107"/>
              <a:gd name="T57" fmla="*/ 1063659932 h 461"/>
              <a:gd name="T58" fmla="*/ 193283555 w 107"/>
              <a:gd name="T59" fmla="*/ 1068335488 h 461"/>
              <a:gd name="T60" fmla="*/ 168433097 w 107"/>
              <a:gd name="T61" fmla="*/ 1075348822 h 461"/>
              <a:gd name="T62" fmla="*/ 143580978 w 107"/>
              <a:gd name="T63" fmla="*/ 1075348822 h 461"/>
              <a:gd name="T64" fmla="*/ 127014006 w 107"/>
              <a:gd name="T65" fmla="*/ 1075348822 h 461"/>
              <a:gd name="T66" fmla="*/ 99403493 w 107"/>
              <a:gd name="T67" fmla="*/ 1068335488 h 461"/>
              <a:gd name="T68" fmla="*/ 82834860 w 107"/>
              <a:gd name="T69" fmla="*/ 1063659932 h 461"/>
              <a:gd name="T70" fmla="*/ 63507834 w 107"/>
              <a:gd name="T71" fmla="*/ 1051971042 h 461"/>
              <a:gd name="T72" fmla="*/ 44179146 w 107"/>
              <a:gd name="T73" fmla="*/ 1040283681 h 461"/>
              <a:gd name="T74" fmla="*/ 30373890 w 107"/>
              <a:gd name="T75" fmla="*/ 1021581457 h 461"/>
              <a:gd name="T76" fmla="*/ 19328688 w 107"/>
              <a:gd name="T77" fmla="*/ 1005217011 h 461"/>
              <a:gd name="T78" fmla="*/ 5521770 w 107"/>
              <a:gd name="T79" fmla="*/ 986516316 h 461"/>
              <a:gd name="T80" fmla="*/ 5521770 w 107"/>
              <a:gd name="T81" fmla="*/ 963138537 h 461"/>
              <a:gd name="T82" fmla="*/ 0 w 107"/>
              <a:gd name="T83" fmla="*/ 939760757 h 461"/>
              <a:gd name="T84" fmla="*/ 0 w 107"/>
              <a:gd name="T85" fmla="*/ 135588065 h 461"/>
              <a:gd name="T86" fmla="*/ 0 w 107"/>
              <a:gd name="T87" fmla="*/ 135588065 h 461"/>
              <a:gd name="T88" fmla="*/ 0 w 107"/>
              <a:gd name="T89" fmla="*/ 128574731 h 46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07" h="461">
                <a:moveTo>
                  <a:pt x="0" y="55"/>
                </a:moveTo>
                <a:lnTo>
                  <a:pt x="2" y="48"/>
                </a:lnTo>
                <a:lnTo>
                  <a:pt x="2" y="38"/>
                </a:lnTo>
                <a:lnTo>
                  <a:pt x="7" y="30"/>
                </a:lnTo>
                <a:lnTo>
                  <a:pt x="11" y="23"/>
                </a:lnTo>
                <a:lnTo>
                  <a:pt x="16" y="15"/>
                </a:lnTo>
                <a:lnTo>
                  <a:pt x="23" y="10"/>
                </a:lnTo>
                <a:lnTo>
                  <a:pt x="30" y="5"/>
                </a:lnTo>
                <a:lnTo>
                  <a:pt x="36" y="3"/>
                </a:lnTo>
                <a:lnTo>
                  <a:pt x="46" y="0"/>
                </a:lnTo>
                <a:lnTo>
                  <a:pt x="52" y="0"/>
                </a:lnTo>
                <a:lnTo>
                  <a:pt x="61" y="0"/>
                </a:lnTo>
                <a:lnTo>
                  <a:pt x="70" y="3"/>
                </a:lnTo>
                <a:lnTo>
                  <a:pt x="78" y="5"/>
                </a:lnTo>
                <a:lnTo>
                  <a:pt x="84" y="10"/>
                </a:lnTo>
                <a:lnTo>
                  <a:pt x="92" y="15"/>
                </a:lnTo>
                <a:lnTo>
                  <a:pt x="96" y="23"/>
                </a:lnTo>
                <a:lnTo>
                  <a:pt x="101" y="30"/>
                </a:lnTo>
                <a:lnTo>
                  <a:pt x="103" y="38"/>
                </a:lnTo>
                <a:lnTo>
                  <a:pt x="106" y="48"/>
                </a:lnTo>
                <a:lnTo>
                  <a:pt x="106" y="58"/>
                </a:lnTo>
                <a:lnTo>
                  <a:pt x="106" y="402"/>
                </a:lnTo>
                <a:lnTo>
                  <a:pt x="106" y="412"/>
                </a:lnTo>
                <a:lnTo>
                  <a:pt x="103" y="422"/>
                </a:lnTo>
                <a:lnTo>
                  <a:pt x="101" y="430"/>
                </a:lnTo>
                <a:lnTo>
                  <a:pt x="96" y="437"/>
                </a:lnTo>
                <a:lnTo>
                  <a:pt x="92" y="445"/>
                </a:lnTo>
                <a:lnTo>
                  <a:pt x="84" y="450"/>
                </a:lnTo>
                <a:lnTo>
                  <a:pt x="78" y="455"/>
                </a:lnTo>
                <a:lnTo>
                  <a:pt x="70" y="457"/>
                </a:lnTo>
                <a:lnTo>
                  <a:pt x="61" y="460"/>
                </a:lnTo>
                <a:lnTo>
                  <a:pt x="52" y="460"/>
                </a:lnTo>
                <a:lnTo>
                  <a:pt x="46" y="460"/>
                </a:lnTo>
                <a:lnTo>
                  <a:pt x="36" y="457"/>
                </a:lnTo>
                <a:lnTo>
                  <a:pt x="30" y="455"/>
                </a:lnTo>
                <a:lnTo>
                  <a:pt x="23" y="450"/>
                </a:lnTo>
                <a:lnTo>
                  <a:pt x="16" y="445"/>
                </a:lnTo>
                <a:lnTo>
                  <a:pt x="11" y="437"/>
                </a:lnTo>
                <a:lnTo>
                  <a:pt x="7" y="430"/>
                </a:lnTo>
                <a:lnTo>
                  <a:pt x="2" y="422"/>
                </a:lnTo>
                <a:lnTo>
                  <a:pt x="2" y="412"/>
                </a:lnTo>
                <a:lnTo>
                  <a:pt x="0" y="402"/>
                </a:lnTo>
                <a:lnTo>
                  <a:pt x="0" y="58"/>
                </a:lnTo>
                <a:lnTo>
                  <a:pt x="0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0" name="Freeform 103"/>
          <p:cNvSpPr>
            <a:spLocks/>
          </p:cNvSpPr>
          <p:nvPr/>
        </p:nvSpPr>
        <p:spPr bwMode="auto">
          <a:xfrm>
            <a:off x="5843588" y="4311650"/>
            <a:ext cx="177800" cy="704850"/>
          </a:xfrm>
          <a:custGeom>
            <a:avLst/>
            <a:gdLst>
              <a:gd name="T0" fmla="*/ 0 w 107"/>
              <a:gd name="T1" fmla="*/ 128574731 h 461"/>
              <a:gd name="T2" fmla="*/ 5521770 w 107"/>
              <a:gd name="T3" fmla="*/ 112210285 h 461"/>
              <a:gd name="T4" fmla="*/ 5521770 w 107"/>
              <a:gd name="T5" fmla="*/ 88832505 h 461"/>
              <a:gd name="T6" fmla="*/ 19328688 w 107"/>
              <a:gd name="T7" fmla="*/ 70131811 h 461"/>
              <a:gd name="T8" fmla="*/ 30373890 w 107"/>
              <a:gd name="T9" fmla="*/ 53767365 h 461"/>
              <a:gd name="T10" fmla="*/ 44179146 w 107"/>
              <a:gd name="T11" fmla="*/ 35065141 h 461"/>
              <a:gd name="T12" fmla="*/ 63507834 w 107"/>
              <a:gd name="T13" fmla="*/ 23377780 h 461"/>
              <a:gd name="T14" fmla="*/ 82834860 w 107"/>
              <a:gd name="T15" fmla="*/ 11688890 h 461"/>
              <a:gd name="T16" fmla="*/ 99403493 w 107"/>
              <a:gd name="T17" fmla="*/ 7013334 h 461"/>
              <a:gd name="T18" fmla="*/ 127014006 w 107"/>
              <a:gd name="T19" fmla="*/ 0 h 461"/>
              <a:gd name="T20" fmla="*/ 143580978 w 107"/>
              <a:gd name="T21" fmla="*/ 0 h 461"/>
              <a:gd name="T22" fmla="*/ 168433097 w 107"/>
              <a:gd name="T23" fmla="*/ 0 h 461"/>
              <a:gd name="T24" fmla="*/ 193283555 w 107"/>
              <a:gd name="T25" fmla="*/ 7013334 h 461"/>
              <a:gd name="T26" fmla="*/ 215372297 w 107"/>
              <a:gd name="T27" fmla="*/ 11688890 h 461"/>
              <a:gd name="T28" fmla="*/ 231939269 w 107"/>
              <a:gd name="T29" fmla="*/ 23377780 h 461"/>
              <a:gd name="T30" fmla="*/ 254029673 w 107"/>
              <a:gd name="T31" fmla="*/ 35065141 h 461"/>
              <a:gd name="T32" fmla="*/ 265073213 w 107"/>
              <a:gd name="T33" fmla="*/ 53767365 h 461"/>
              <a:gd name="T34" fmla="*/ 278880131 w 107"/>
              <a:gd name="T35" fmla="*/ 70131811 h 461"/>
              <a:gd name="T36" fmla="*/ 284401901 w 107"/>
              <a:gd name="T37" fmla="*/ 88832505 h 461"/>
              <a:gd name="T38" fmla="*/ 292685387 w 107"/>
              <a:gd name="T39" fmla="*/ 112210285 h 461"/>
              <a:gd name="T40" fmla="*/ 292685387 w 107"/>
              <a:gd name="T41" fmla="*/ 135588065 h 461"/>
              <a:gd name="T42" fmla="*/ 292685387 w 107"/>
              <a:gd name="T43" fmla="*/ 939760757 h 461"/>
              <a:gd name="T44" fmla="*/ 292685387 w 107"/>
              <a:gd name="T45" fmla="*/ 963138537 h 461"/>
              <a:gd name="T46" fmla="*/ 284401901 w 107"/>
              <a:gd name="T47" fmla="*/ 986516316 h 461"/>
              <a:gd name="T48" fmla="*/ 278880131 w 107"/>
              <a:gd name="T49" fmla="*/ 1005217011 h 461"/>
              <a:gd name="T50" fmla="*/ 265073213 w 107"/>
              <a:gd name="T51" fmla="*/ 1021581457 h 461"/>
              <a:gd name="T52" fmla="*/ 254029673 w 107"/>
              <a:gd name="T53" fmla="*/ 1040283681 h 461"/>
              <a:gd name="T54" fmla="*/ 231939269 w 107"/>
              <a:gd name="T55" fmla="*/ 1051971042 h 461"/>
              <a:gd name="T56" fmla="*/ 215372297 w 107"/>
              <a:gd name="T57" fmla="*/ 1063659932 h 461"/>
              <a:gd name="T58" fmla="*/ 193283555 w 107"/>
              <a:gd name="T59" fmla="*/ 1068335488 h 461"/>
              <a:gd name="T60" fmla="*/ 168433097 w 107"/>
              <a:gd name="T61" fmla="*/ 1075348822 h 461"/>
              <a:gd name="T62" fmla="*/ 143580978 w 107"/>
              <a:gd name="T63" fmla="*/ 1075348822 h 461"/>
              <a:gd name="T64" fmla="*/ 127014006 w 107"/>
              <a:gd name="T65" fmla="*/ 1075348822 h 461"/>
              <a:gd name="T66" fmla="*/ 99403493 w 107"/>
              <a:gd name="T67" fmla="*/ 1068335488 h 461"/>
              <a:gd name="T68" fmla="*/ 82834860 w 107"/>
              <a:gd name="T69" fmla="*/ 1063659932 h 461"/>
              <a:gd name="T70" fmla="*/ 63507834 w 107"/>
              <a:gd name="T71" fmla="*/ 1051971042 h 461"/>
              <a:gd name="T72" fmla="*/ 44179146 w 107"/>
              <a:gd name="T73" fmla="*/ 1040283681 h 461"/>
              <a:gd name="T74" fmla="*/ 30373890 w 107"/>
              <a:gd name="T75" fmla="*/ 1021581457 h 461"/>
              <a:gd name="T76" fmla="*/ 19328688 w 107"/>
              <a:gd name="T77" fmla="*/ 1005217011 h 461"/>
              <a:gd name="T78" fmla="*/ 5521770 w 107"/>
              <a:gd name="T79" fmla="*/ 986516316 h 461"/>
              <a:gd name="T80" fmla="*/ 5521770 w 107"/>
              <a:gd name="T81" fmla="*/ 963138537 h 461"/>
              <a:gd name="T82" fmla="*/ 0 w 107"/>
              <a:gd name="T83" fmla="*/ 939760757 h 461"/>
              <a:gd name="T84" fmla="*/ 0 w 107"/>
              <a:gd name="T85" fmla="*/ 135588065 h 461"/>
              <a:gd name="T86" fmla="*/ 0 w 107"/>
              <a:gd name="T87" fmla="*/ 135588065 h 4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07" h="461">
                <a:moveTo>
                  <a:pt x="0" y="55"/>
                </a:moveTo>
                <a:lnTo>
                  <a:pt x="2" y="48"/>
                </a:lnTo>
                <a:lnTo>
                  <a:pt x="2" y="38"/>
                </a:lnTo>
                <a:lnTo>
                  <a:pt x="7" y="30"/>
                </a:lnTo>
                <a:lnTo>
                  <a:pt x="11" y="23"/>
                </a:lnTo>
                <a:lnTo>
                  <a:pt x="16" y="15"/>
                </a:lnTo>
                <a:lnTo>
                  <a:pt x="23" y="10"/>
                </a:lnTo>
                <a:lnTo>
                  <a:pt x="30" y="5"/>
                </a:lnTo>
                <a:lnTo>
                  <a:pt x="36" y="3"/>
                </a:lnTo>
                <a:lnTo>
                  <a:pt x="46" y="0"/>
                </a:lnTo>
                <a:lnTo>
                  <a:pt x="52" y="0"/>
                </a:lnTo>
                <a:lnTo>
                  <a:pt x="61" y="0"/>
                </a:lnTo>
                <a:lnTo>
                  <a:pt x="70" y="3"/>
                </a:lnTo>
                <a:lnTo>
                  <a:pt x="78" y="5"/>
                </a:lnTo>
                <a:lnTo>
                  <a:pt x="84" y="10"/>
                </a:lnTo>
                <a:lnTo>
                  <a:pt x="92" y="15"/>
                </a:lnTo>
                <a:lnTo>
                  <a:pt x="96" y="23"/>
                </a:lnTo>
                <a:lnTo>
                  <a:pt x="101" y="30"/>
                </a:lnTo>
                <a:lnTo>
                  <a:pt x="103" y="38"/>
                </a:lnTo>
                <a:lnTo>
                  <a:pt x="106" y="48"/>
                </a:lnTo>
                <a:lnTo>
                  <a:pt x="106" y="58"/>
                </a:lnTo>
                <a:lnTo>
                  <a:pt x="106" y="402"/>
                </a:lnTo>
                <a:lnTo>
                  <a:pt x="106" y="412"/>
                </a:lnTo>
                <a:lnTo>
                  <a:pt x="103" y="422"/>
                </a:lnTo>
                <a:lnTo>
                  <a:pt x="101" y="430"/>
                </a:lnTo>
                <a:lnTo>
                  <a:pt x="96" y="437"/>
                </a:lnTo>
                <a:lnTo>
                  <a:pt x="92" y="445"/>
                </a:lnTo>
                <a:lnTo>
                  <a:pt x="84" y="450"/>
                </a:lnTo>
                <a:lnTo>
                  <a:pt x="78" y="455"/>
                </a:lnTo>
                <a:lnTo>
                  <a:pt x="70" y="457"/>
                </a:lnTo>
                <a:lnTo>
                  <a:pt x="61" y="460"/>
                </a:lnTo>
                <a:lnTo>
                  <a:pt x="52" y="460"/>
                </a:lnTo>
                <a:lnTo>
                  <a:pt x="46" y="460"/>
                </a:lnTo>
                <a:lnTo>
                  <a:pt x="36" y="457"/>
                </a:lnTo>
                <a:lnTo>
                  <a:pt x="30" y="455"/>
                </a:lnTo>
                <a:lnTo>
                  <a:pt x="23" y="450"/>
                </a:lnTo>
                <a:lnTo>
                  <a:pt x="16" y="445"/>
                </a:lnTo>
                <a:lnTo>
                  <a:pt x="11" y="437"/>
                </a:lnTo>
                <a:lnTo>
                  <a:pt x="7" y="430"/>
                </a:lnTo>
                <a:lnTo>
                  <a:pt x="2" y="422"/>
                </a:lnTo>
                <a:lnTo>
                  <a:pt x="2" y="412"/>
                </a:lnTo>
                <a:lnTo>
                  <a:pt x="0" y="402"/>
                </a:lnTo>
                <a:lnTo>
                  <a:pt x="0" y="5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1" name="Rectangle 104"/>
          <p:cNvSpPr>
            <a:spLocks noChangeArrowheads="1"/>
          </p:cNvSpPr>
          <p:nvPr/>
        </p:nvSpPr>
        <p:spPr bwMode="auto">
          <a:xfrm>
            <a:off x="5808663" y="478790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4682" name="Rectangle 105"/>
          <p:cNvSpPr>
            <a:spLocks noChangeArrowheads="1"/>
          </p:cNvSpPr>
          <p:nvPr/>
        </p:nvSpPr>
        <p:spPr bwMode="auto">
          <a:xfrm>
            <a:off x="5786438" y="4459288"/>
            <a:ext cx="290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24683" name="Rectangle 106"/>
          <p:cNvSpPr>
            <a:spLocks noChangeArrowheads="1"/>
          </p:cNvSpPr>
          <p:nvPr/>
        </p:nvSpPr>
        <p:spPr bwMode="auto">
          <a:xfrm>
            <a:off x="5888038" y="44592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4684" name="Rectangle 107"/>
          <p:cNvSpPr>
            <a:spLocks noChangeArrowheads="1"/>
          </p:cNvSpPr>
          <p:nvPr/>
        </p:nvSpPr>
        <p:spPr bwMode="auto">
          <a:xfrm>
            <a:off x="5805488" y="45545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24685" name="Rectangle 108"/>
          <p:cNvSpPr>
            <a:spLocks noChangeArrowheads="1"/>
          </p:cNvSpPr>
          <p:nvPr/>
        </p:nvSpPr>
        <p:spPr bwMode="auto">
          <a:xfrm>
            <a:off x="5872163" y="455453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4686" name="Rectangle 109"/>
          <p:cNvSpPr>
            <a:spLocks noChangeArrowheads="1"/>
          </p:cNvSpPr>
          <p:nvPr/>
        </p:nvSpPr>
        <p:spPr bwMode="auto">
          <a:xfrm>
            <a:off x="5805488" y="4649788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4687" name="Rectangle 110"/>
          <p:cNvSpPr>
            <a:spLocks noChangeArrowheads="1"/>
          </p:cNvSpPr>
          <p:nvPr/>
        </p:nvSpPr>
        <p:spPr bwMode="auto">
          <a:xfrm>
            <a:off x="5805488" y="430212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4688" name="Freeform 111"/>
          <p:cNvSpPr>
            <a:spLocks/>
          </p:cNvSpPr>
          <p:nvPr/>
        </p:nvSpPr>
        <p:spPr bwMode="auto">
          <a:xfrm>
            <a:off x="3756025" y="4251325"/>
            <a:ext cx="176213" cy="708025"/>
          </a:xfrm>
          <a:custGeom>
            <a:avLst/>
            <a:gdLst>
              <a:gd name="T0" fmla="*/ 0 w 107"/>
              <a:gd name="T1" fmla="*/ 133871896 h 462"/>
              <a:gd name="T2" fmla="*/ 2712363 w 107"/>
              <a:gd name="T3" fmla="*/ 110386002 h 462"/>
              <a:gd name="T4" fmla="*/ 10847804 w 107"/>
              <a:gd name="T5" fmla="*/ 91595754 h 462"/>
              <a:gd name="T6" fmla="*/ 16272529 w 107"/>
              <a:gd name="T7" fmla="*/ 75156394 h 462"/>
              <a:gd name="T8" fmla="*/ 29832696 w 107"/>
              <a:gd name="T9" fmla="*/ 56367679 h 462"/>
              <a:gd name="T10" fmla="*/ 40682147 w 107"/>
              <a:gd name="T11" fmla="*/ 39926786 h 462"/>
              <a:gd name="T12" fmla="*/ 62379402 w 107"/>
              <a:gd name="T13" fmla="*/ 28183073 h 462"/>
              <a:gd name="T14" fmla="*/ 78651931 w 107"/>
              <a:gd name="T15" fmla="*/ 16440892 h 462"/>
              <a:gd name="T16" fmla="*/ 97636824 w 107"/>
              <a:gd name="T17" fmla="*/ 4697179 h 462"/>
              <a:gd name="T18" fmla="*/ 124757157 w 107"/>
              <a:gd name="T19" fmla="*/ 0 h 462"/>
              <a:gd name="T20" fmla="*/ 141029687 w 107"/>
              <a:gd name="T21" fmla="*/ 0 h 462"/>
              <a:gd name="T22" fmla="*/ 165439304 w 107"/>
              <a:gd name="T23" fmla="*/ 0 h 462"/>
              <a:gd name="T24" fmla="*/ 189848922 w 107"/>
              <a:gd name="T25" fmla="*/ 4697179 h 462"/>
              <a:gd name="T26" fmla="*/ 211544530 w 107"/>
              <a:gd name="T27" fmla="*/ 16440892 h 462"/>
              <a:gd name="T28" fmla="*/ 227817059 w 107"/>
              <a:gd name="T29" fmla="*/ 28183073 h 462"/>
              <a:gd name="T30" fmla="*/ 249514314 w 107"/>
              <a:gd name="T31" fmla="*/ 39926786 h 462"/>
              <a:gd name="T32" fmla="*/ 260363765 w 107"/>
              <a:gd name="T33" fmla="*/ 56367679 h 462"/>
              <a:gd name="T34" fmla="*/ 273923932 w 107"/>
              <a:gd name="T35" fmla="*/ 75156394 h 462"/>
              <a:gd name="T36" fmla="*/ 279348657 w 107"/>
              <a:gd name="T37" fmla="*/ 91595754 h 462"/>
              <a:gd name="T38" fmla="*/ 287484099 w 107"/>
              <a:gd name="T39" fmla="*/ 110386002 h 462"/>
              <a:gd name="T40" fmla="*/ 287484099 w 107"/>
              <a:gd name="T41" fmla="*/ 133871896 h 462"/>
              <a:gd name="T42" fmla="*/ 287484099 w 107"/>
              <a:gd name="T43" fmla="*/ 948843919 h 462"/>
              <a:gd name="T44" fmla="*/ 287484099 w 107"/>
              <a:gd name="T45" fmla="*/ 965283278 h 462"/>
              <a:gd name="T46" fmla="*/ 279348657 w 107"/>
              <a:gd name="T47" fmla="*/ 988770705 h 462"/>
              <a:gd name="T48" fmla="*/ 273923932 w 107"/>
              <a:gd name="T49" fmla="*/ 1007559421 h 462"/>
              <a:gd name="T50" fmla="*/ 260363765 w 107"/>
              <a:gd name="T51" fmla="*/ 1023998780 h 462"/>
              <a:gd name="T52" fmla="*/ 249514314 w 107"/>
              <a:gd name="T53" fmla="*/ 1042789028 h 462"/>
              <a:gd name="T54" fmla="*/ 227817059 w 107"/>
              <a:gd name="T55" fmla="*/ 1054531209 h 462"/>
              <a:gd name="T56" fmla="*/ 211544530 w 107"/>
              <a:gd name="T57" fmla="*/ 1066274922 h 462"/>
              <a:gd name="T58" fmla="*/ 189848922 w 107"/>
              <a:gd name="T59" fmla="*/ 1078017103 h 462"/>
              <a:gd name="T60" fmla="*/ 165439304 w 107"/>
              <a:gd name="T61" fmla="*/ 1078017103 h 462"/>
              <a:gd name="T62" fmla="*/ 141029687 w 107"/>
              <a:gd name="T63" fmla="*/ 1082714282 h 462"/>
              <a:gd name="T64" fmla="*/ 124757157 w 107"/>
              <a:gd name="T65" fmla="*/ 1078017103 h 462"/>
              <a:gd name="T66" fmla="*/ 97636824 w 107"/>
              <a:gd name="T67" fmla="*/ 1078017103 h 462"/>
              <a:gd name="T68" fmla="*/ 78651931 w 107"/>
              <a:gd name="T69" fmla="*/ 1066274922 h 462"/>
              <a:gd name="T70" fmla="*/ 62379402 w 107"/>
              <a:gd name="T71" fmla="*/ 1054531209 h 462"/>
              <a:gd name="T72" fmla="*/ 40682147 w 107"/>
              <a:gd name="T73" fmla="*/ 1042789028 h 462"/>
              <a:gd name="T74" fmla="*/ 29832696 w 107"/>
              <a:gd name="T75" fmla="*/ 1023998780 h 462"/>
              <a:gd name="T76" fmla="*/ 16272529 w 107"/>
              <a:gd name="T77" fmla="*/ 1007559421 h 462"/>
              <a:gd name="T78" fmla="*/ 10847804 w 107"/>
              <a:gd name="T79" fmla="*/ 988770705 h 462"/>
              <a:gd name="T80" fmla="*/ 2712363 w 107"/>
              <a:gd name="T81" fmla="*/ 965283278 h 462"/>
              <a:gd name="T82" fmla="*/ 0 w 107"/>
              <a:gd name="T83" fmla="*/ 948843919 h 462"/>
              <a:gd name="T84" fmla="*/ 0 w 107"/>
              <a:gd name="T85" fmla="*/ 133871896 h 462"/>
              <a:gd name="T86" fmla="*/ 0 w 107"/>
              <a:gd name="T87" fmla="*/ 133871896 h 46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07" h="462">
                <a:moveTo>
                  <a:pt x="0" y="57"/>
                </a:moveTo>
                <a:lnTo>
                  <a:pt x="1" y="47"/>
                </a:lnTo>
                <a:lnTo>
                  <a:pt x="4" y="39"/>
                </a:lnTo>
                <a:lnTo>
                  <a:pt x="6" y="32"/>
                </a:lnTo>
                <a:lnTo>
                  <a:pt x="11" y="24"/>
                </a:lnTo>
                <a:lnTo>
                  <a:pt x="15" y="17"/>
                </a:lnTo>
                <a:lnTo>
                  <a:pt x="23" y="12"/>
                </a:lnTo>
                <a:lnTo>
                  <a:pt x="29" y="7"/>
                </a:lnTo>
                <a:lnTo>
                  <a:pt x="36" y="2"/>
                </a:lnTo>
                <a:lnTo>
                  <a:pt x="46" y="0"/>
                </a:lnTo>
                <a:lnTo>
                  <a:pt x="52" y="0"/>
                </a:lnTo>
                <a:lnTo>
                  <a:pt x="61" y="0"/>
                </a:lnTo>
                <a:lnTo>
                  <a:pt x="70" y="2"/>
                </a:lnTo>
                <a:lnTo>
                  <a:pt x="78" y="7"/>
                </a:lnTo>
                <a:lnTo>
                  <a:pt x="84" y="12"/>
                </a:lnTo>
                <a:lnTo>
                  <a:pt x="92" y="17"/>
                </a:lnTo>
                <a:lnTo>
                  <a:pt x="96" y="24"/>
                </a:lnTo>
                <a:lnTo>
                  <a:pt x="101" y="32"/>
                </a:lnTo>
                <a:lnTo>
                  <a:pt x="103" y="39"/>
                </a:lnTo>
                <a:lnTo>
                  <a:pt x="106" y="47"/>
                </a:lnTo>
                <a:lnTo>
                  <a:pt x="106" y="57"/>
                </a:lnTo>
                <a:lnTo>
                  <a:pt x="106" y="404"/>
                </a:lnTo>
                <a:lnTo>
                  <a:pt x="106" y="411"/>
                </a:lnTo>
                <a:lnTo>
                  <a:pt x="103" y="421"/>
                </a:lnTo>
                <a:lnTo>
                  <a:pt x="101" y="429"/>
                </a:lnTo>
                <a:lnTo>
                  <a:pt x="96" y="436"/>
                </a:lnTo>
                <a:lnTo>
                  <a:pt x="92" y="444"/>
                </a:lnTo>
                <a:lnTo>
                  <a:pt x="84" y="449"/>
                </a:lnTo>
                <a:lnTo>
                  <a:pt x="78" y="454"/>
                </a:lnTo>
                <a:lnTo>
                  <a:pt x="70" y="459"/>
                </a:lnTo>
                <a:lnTo>
                  <a:pt x="61" y="459"/>
                </a:lnTo>
                <a:lnTo>
                  <a:pt x="52" y="461"/>
                </a:lnTo>
                <a:lnTo>
                  <a:pt x="46" y="459"/>
                </a:lnTo>
                <a:lnTo>
                  <a:pt x="36" y="459"/>
                </a:lnTo>
                <a:lnTo>
                  <a:pt x="29" y="454"/>
                </a:lnTo>
                <a:lnTo>
                  <a:pt x="23" y="449"/>
                </a:lnTo>
                <a:lnTo>
                  <a:pt x="15" y="444"/>
                </a:lnTo>
                <a:lnTo>
                  <a:pt x="11" y="436"/>
                </a:lnTo>
                <a:lnTo>
                  <a:pt x="6" y="429"/>
                </a:lnTo>
                <a:lnTo>
                  <a:pt x="4" y="421"/>
                </a:lnTo>
                <a:lnTo>
                  <a:pt x="1" y="411"/>
                </a:lnTo>
                <a:lnTo>
                  <a:pt x="0" y="404"/>
                </a:lnTo>
                <a:lnTo>
                  <a:pt x="0" y="5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9" name="Freeform 120"/>
          <p:cNvSpPr>
            <a:spLocks/>
          </p:cNvSpPr>
          <p:nvPr/>
        </p:nvSpPr>
        <p:spPr bwMode="auto">
          <a:xfrm>
            <a:off x="5735638" y="3100388"/>
            <a:ext cx="441325" cy="639762"/>
          </a:xfrm>
          <a:custGeom>
            <a:avLst/>
            <a:gdLst>
              <a:gd name="T0" fmla="*/ 360599026 w 266"/>
              <a:gd name="T1" fmla="*/ 976832395 h 418"/>
              <a:gd name="T2" fmla="*/ 423910913 w 266"/>
              <a:gd name="T3" fmla="*/ 972147439 h 418"/>
              <a:gd name="T4" fmla="*/ 481716192 w 266"/>
              <a:gd name="T5" fmla="*/ 953407616 h 418"/>
              <a:gd name="T6" fmla="*/ 531264049 w 266"/>
              <a:gd name="T7" fmla="*/ 925297882 h 418"/>
              <a:gd name="T8" fmla="*/ 583566038 w 266"/>
              <a:gd name="T9" fmla="*/ 883131750 h 418"/>
              <a:gd name="T10" fmla="*/ 622102338 w 266"/>
              <a:gd name="T11" fmla="*/ 836282193 h 418"/>
              <a:gd name="T12" fmla="*/ 660640297 w 266"/>
              <a:gd name="T13" fmla="*/ 777717951 h 418"/>
              <a:gd name="T14" fmla="*/ 690919174 w 266"/>
              <a:gd name="T15" fmla="*/ 714470284 h 418"/>
              <a:gd name="T16" fmla="*/ 710188154 w 266"/>
              <a:gd name="T17" fmla="*/ 644194418 h 418"/>
              <a:gd name="T18" fmla="*/ 729457133 w 266"/>
              <a:gd name="T19" fmla="*/ 566891884 h 418"/>
              <a:gd name="T20" fmla="*/ 729457133 w 266"/>
              <a:gd name="T21" fmla="*/ 491931062 h 418"/>
              <a:gd name="T22" fmla="*/ 729457133 w 266"/>
              <a:gd name="T23" fmla="*/ 409942042 h 418"/>
              <a:gd name="T24" fmla="*/ 710188154 w 266"/>
              <a:gd name="T25" fmla="*/ 332637977 h 418"/>
              <a:gd name="T26" fmla="*/ 690919174 w 266"/>
              <a:gd name="T27" fmla="*/ 262362111 h 418"/>
              <a:gd name="T28" fmla="*/ 660640297 w 266"/>
              <a:gd name="T29" fmla="*/ 199114444 h 418"/>
              <a:gd name="T30" fmla="*/ 622102338 w 266"/>
              <a:gd name="T31" fmla="*/ 140551732 h 418"/>
              <a:gd name="T32" fmla="*/ 583566038 w 266"/>
              <a:gd name="T33" fmla="*/ 93700645 h 418"/>
              <a:gd name="T34" fmla="*/ 531264049 w 266"/>
              <a:gd name="T35" fmla="*/ 53877756 h 418"/>
              <a:gd name="T36" fmla="*/ 481716192 w 266"/>
              <a:gd name="T37" fmla="*/ 23424778 h 418"/>
              <a:gd name="T38" fmla="*/ 423910913 w 266"/>
              <a:gd name="T39" fmla="*/ 7028199 h 418"/>
              <a:gd name="T40" fmla="*/ 360599026 w 266"/>
              <a:gd name="T41" fmla="*/ 0 h 418"/>
              <a:gd name="T42" fmla="*/ 302793746 w 266"/>
              <a:gd name="T43" fmla="*/ 7028199 h 418"/>
              <a:gd name="T44" fmla="*/ 247739282 w 266"/>
              <a:gd name="T45" fmla="*/ 23424778 h 418"/>
              <a:gd name="T46" fmla="*/ 198191426 w 266"/>
              <a:gd name="T47" fmla="*/ 53877756 h 418"/>
              <a:gd name="T48" fmla="*/ 145891095 w 266"/>
              <a:gd name="T49" fmla="*/ 93700645 h 418"/>
              <a:gd name="T50" fmla="*/ 107354795 w 266"/>
              <a:gd name="T51" fmla="*/ 140551732 h 418"/>
              <a:gd name="T52" fmla="*/ 68816836 w 266"/>
              <a:gd name="T53" fmla="*/ 199114444 h 418"/>
              <a:gd name="T54" fmla="*/ 35785485 w 266"/>
              <a:gd name="T55" fmla="*/ 262362111 h 418"/>
              <a:gd name="T56" fmla="*/ 19268980 w 266"/>
              <a:gd name="T57" fmla="*/ 332637977 h 418"/>
              <a:gd name="T58" fmla="*/ 0 w 266"/>
              <a:gd name="T59" fmla="*/ 409942042 h 418"/>
              <a:gd name="T60" fmla="*/ 0 w 266"/>
              <a:gd name="T61" fmla="*/ 491931062 h 418"/>
              <a:gd name="T62" fmla="*/ 0 w 266"/>
              <a:gd name="T63" fmla="*/ 566891884 h 418"/>
              <a:gd name="T64" fmla="*/ 19268980 w 266"/>
              <a:gd name="T65" fmla="*/ 644194418 h 418"/>
              <a:gd name="T66" fmla="*/ 35785485 w 266"/>
              <a:gd name="T67" fmla="*/ 714470284 h 418"/>
              <a:gd name="T68" fmla="*/ 68816836 w 266"/>
              <a:gd name="T69" fmla="*/ 777717951 h 418"/>
              <a:gd name="T70" fmla="*/ 107354795 w 266"/>
              <a:gd name="T71" fmla="*/ 836282193 h 418"/>
              <a:gd name="T72" fmla="*/ 145891095 w 266"/>
              <a:gd name="T73" fmla="*/ 883131750 h 418"/>
              <a:gd name="T74" fmla="*/ 198191426 w 266"/>
              <a:gd name="T75" fmla="*/ 925297882 h 418"/>
              <a:gd name="T76" fmla="*/ 247739282 w 266"/>
              <a:gd name="T77" fmla="*/ 953407616 h 418"/>
              <a:gd name="T78" fmla="*/ 302793746 w 266"/>
              <a:gd name="T79" fmla="*/ 972147439 h 418"/>
              <a:gd name="T80" fmla="*/ 360599026 w 266"/>
              <a:gd name="T81" fmla="*/ 976832395 h 418"/>
              <a:gd name="T82" fmla="*/ 360599026 w 266"/>
              <a:gd name="T83" fmla="*/ 976832395 h 41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66" h="418">
                <a:moveTo>
                  <a:pt x="131" y="417"/>
                </a:moveTo>
                <a:lnTo>
                  <a:pt x="154" y="415"/>
                </a:lnTo>
                <a:lnTo>
                  <a:pt x="175" y="407"/>
                </a:lnTo>
                <a:lnTo>
                  <a:pt x="193" y="395"/>
                </a:lnTo>
                <a:lnTo>
                  <a:pt x="212" y="377"/>
                </a:lnTo>
                <a:lnTo>
                  <a:pt x="226" y="357"/>
                </a:lnTo>
                <a:lnTo>
                  <a:pt x="240" y="332"/>
                </a:lnTo>
                <a:lnTo>
                  <a:pt x="251" y="305"/>
                </a:lnTo>
                <a:lnTo>
                  <a:pt x="258" y="275"/>
                </a:lnTo>
                <a:lnTo>
                  <a:pt x="265" y="242"/>
                </a:lnTo>
                <a:lnTo>
                  <a:pt x="265" y="210"/>
                </a:lnTo>
                <a:lnTo>
                  <a:pt x="265" y="175"/>
                </a:lnTo>
                <a:lnTo>
                  <a:pt x="258" y="142"/>
                </a:lnTo>
                <a:lnTo>
                  <a:pt x="251" y="112"/>
                </a:lnTo>
                <a:lnTo>
                  <a:pt x="240" y="85"/>
                </a:lnTo>
                <a:lnTo>
                  <a:pt x="226" y="60"/>
                </a:lnTo>
                <a:lnTo>
                  <a:pt x="212" y="40"/>
                </a:lnTo>
                <a:lnTo>
                  <a:pt x="193" y="23"/>
                </a:lnTo>
                <a:lnTo>
                  <a:pt x="175" y="10"/>
                </a:lnTo>
                <a:lnTo>
                  <a:pt x="154" y="3"/>
                </a:lnTo>
                <a:lnTo>
                  <a:pt x="131" y="0"/>
                </a:lnTo>
                <a:lnTo>
                  <a:pt x="110" y="3"/>
                </a:lnTo>
                <a:lnTo>
                  <a:pt x="90" y="10"/>
                </a:lnTo>
                <a:lnTo>
                  <a:pt x="72" y="23"/>
                </a:lnTo>
                <a:lnTo>
                  <a:pt x="53" y="40"/>
                </a:lnTo>
                <a:lnTo>
                  <a:pt x="39" y="60"/>
                </a:lnTo>
                <a:lnTo>
                  <a:pt x="25" y="85"/>
                </a:lnTo>
                <a:lnTo>
                  <a:pt x="13" y="112"/>
                </a:lnTo>
                <a:lnTo>
                  <a:pt x="7" y="142"/>
                </a:lnTo>
                <a:lnTo>
                  <a:pt x="0" y="175"/>
                </a:lnTo>
                <a:lnTo>
                  <a:pt x="0" y="210"/>
                </a:lnTo>
                <a:lnTo>
                  <a:pt x="0" y="242"/>
                </a:lnTo>
                <a:lnTo>
                  <a:pt x="7" y="275"/>
                </a:lnTo>
                <a:lnTo>
                  <a:pt x="13" y="305"/>
                </a:lnTo>
                <a:lnTo>
                  <a:pt x="25" y="332"/>
                </a:lnTo>
                <a:lnTo>
                  <a:pt x="39" y="357"/>
                </a:lnTo>
                <a:lnTo>
                  <a:pt x="53" y="377"/>
                </a:lnTo>
                <a:lnTo>
                  <a:pt x="72" y="395"/>
                </a:lnTo>
                <a:lnTo>
                  <a:pt x="90" y="407"/>
                </a:lnTo>
                <a:lnTo>
                  <a:pt x="110" y="415"/>
                </a:lnTo>
                <a:lnTo>
                  <a:pt x="131" y="4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90" name="Freeform 121"/>
          <p:cNvSpPr>
            <a:spLocks/>
          </p:cNvSpPr>
          <p:nvPr/>
        </p:nvSpPr>
        <p:spPr bwMode="auto">
          <a:xfrm>
            <a:off x="5735638" y="3100388"/>
            <a:ext cx="441325" cy="639762"/>
          </a:xfrm>
          <a:custGeom>
            <a:avLst/>
            <a:gdLst>
              <a:gd name="T0" fmla="*/ 360599026 w 266"/>
              <a:gd name="T1" fmla="*/ 976832395 h 418"/>
              <a:gd name="T2" fmla="*/ 423910913 w 266"/>
              <a:gd name="T3" fmla="*/ 972147439 h 418"/>
              <a:gd name="T4" fmla="*/ 481716192 w 266"/>
              <a:gd name="T5" fmla="*/ 953407616 h 418"/>
              <a:gd name="T6" fmla="*/ 531264049 w 266"/>
              <a:gd name="T7" fmla="*/ 925297882 h 418"/>
              <a:gd name="T8" fmla="*/ 583566038 w 266"/>
              <a:gd name="T9" fmla="*/ 883131750 h 418"/>
              <a:gd name="T10" fmla="*/ 622102338 w 266"/>
              <a:gd name="T11" fmla="*/ 836282193 h 418"/>
              <a:gd name="T12" fmla="*/ 660640297 w 266"/>
              <a:gd name="T13" fmla="*/ 777717951 h 418"/>
              <a:gd name="T14" fmla="*/ 690919174 w 266"/>
              <a:gd name="T15" fmla="*/ 714470284 h 418"/>
              <a:gd name="T16" fmla="*/ 710188154 w 266"/>
              <a:gd name="T17" fmla="*/ 644194418 h 418"/>
              <a:gd name="T18" fmla="*/ 729457133 w 266"/>
              <a:gd name="T19" fmla="*/ 566891884 h 418"/>
              <a:gd name="T20" fmla="*/ 729457133 w 266"/>
              <a:gd name="T21" fmla="*/ 491931062 h 418"/>
              <a:gd name="T22" fmla="*/ 729457133 w 266"/>
              <a:gd name="T23" fmla="*/ 409942042 h 418"/>
              <a:gd name="T24" fmla="*/ 710188154 w 266"/>
              <a:gd name="T25" fmla="*/ 332637977 h 418"/>
              <a:gd name="T26" fmla="*/ 690919174 w 266"/>
              <a:gd name="T27" fmla="*/ 262362111 h 418"/>
              <a:gd name="T28" fmla="*/ 660640297 w 266"/>
              <a:gd name="T29" fmla="*/ 199114444 h 418"/>
              <a:gd name="T30" fmla="*/ 622102338 w 266"/>
              <a:gd name="T31" fmla="*/ 140551732 h 418"/>
              <a:gd name="T32" fmla="*/ 583566038 w 266"/>
              <a:gd name="T33" fmla="*/ 93700645 h 418"/>
              <a:gd name="T34" fmla="*/ 531264049 w 266"/>
              <a:gd name="T35" fmla="*/ 53877756 h 418"/>
              <a:gd name="T36" fmla="*/ 481716192 w 266"/>
              <a:gd name="T37" fmla="*/ 23424778 h 418"/>
              <a:gd name="T38" fmla="*/ 423910913 w 266"/>
              <a:gd name="T39" fmla="*/ 7028199 h 418"/>
              <a:gd name="T40" fmla="*/ 360599026 w 266"/>
              <a:gd name="T41" fmla="*/ 0 h 418"/>
              <a:gd name="T42" fmla="*/ 302793746 w 266"/>
              <a:gd name="T43" fmla="*/ 7028199 h 418"/>
              <a:gd name="T44" fmla="*/ 247739282 w 266"/>
              <a:gd name="T45" fmla="*/ 23424778 h 418"/>
              <a:gd name="T46" fmla="*/ 198191426 w 266"/>
              <a:gd name="T47" fmla="*/ 53877756 h 418"/>
              <a:gd name="T48" fmla="*/ 145891095 w 266"/>
              <a:gd name="T49" fmla="*/ 93700645 h 418"/>
              <a:gd name="T50" fmla="*/ 107354795 w 266"/>
              <a:gd name="T51" fmla="*/ 140551732 h 418"/>
              <a:gd name="T52" fmla="*/ 68816836 w 266"/>
              <a:gd name="T53" fmla="*/ 199114444 h 418"/>
              <a:gd name="T54" fmla="*/ 35785485 w 266"/>
              <a:gd name="T55" fmla="*/ 262362111 h 418"/>
              <a:gd name="T56" fmla="*/ 19268980 w 266"/>
              <a:gd name="T57" fmla="*/ 332637977 h 418"/>
              <a:gd name="T58" fmla="*/ 0 w 266"/>
              <a:gd name="T59" fmla="*/ 409942042 h 418"/>
              <a:gd name="T60" fmla="*/ 0 w 266"/>
              <a:gd name="T61" fmla="*/ 491931062 h 418"/>
              <a:gd name="T62" fmla="*/ 0 w 266"/>
              <a:gd name="T63" fmla="*/ 566891884 h 418"/>
              <a:gd name="T64" fmla="*/ 19268980 w 266"/>
              <a:gd name="T65" fmla="*/ 644194418 h 418"/>
              <a:gd name="T66" fmla="*/ 35785485 w 266"/>
              <a:gd name="T67" fmla="*/ 714470284 h 418"/>
              <a:gd name="T68" fmla="*/ 68816836 w 266"/>
              <a:gd name="T69" fmla="*/ 777717951 h 418"/>
              <a:gd name="T70" fmla="*/ 107354795 w 266"/>
              <a:gd name="T71" fmla="*/ 836282193 h 418"/>
              <a:gd name="T72" fmla="*/ 145891095 w 266"/>
              <a:gd name="T73" fmla="*/ 883131750 h 418"/>
              <a:gd name="T74" fmla="*/ 198191426 w 266"/>
              <a:gd name="T75" fmla="*/ 925297882 h 418"/>
              <a:gd name="T76" fmla="*/ 247739282 w 266"/>
              <a:gd name="T77" fmla="*/ 953407616 h 418"/>
              <a:gd name="T78" fmla="*/ 302793746 w 266"/>
              <a:gd name="T79" fmla="*/ 972147439 h 418"/>
              <a:gd name="T80" fmla="*/ 360599026 w 266"/>
              <a:gd name="T81" fmla="*/ 976832395 h 418"/>
              <a:gd name="T82" fmla="*/ 360599026 w 266"/>
              <a:gd name="T83" fmla="*/ 976832395 h 41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66" h="418">
                <a:moveTo>
                  <a:pt x="131" y="417"/>
                </a:moveTo>
                <a:lnTo>
                  <a:pt x="154" y="415"/>
                </a:lnTo>
                <a:lnTo>
                  <a:pt x="175" y="407"/>
                </a:lnTo>
                <a:lnTo>
                  <a:pt x="193" y="395"/>
                </a:lnTo>
                <a:lnTo>
                  <a:pt x="212" y="377"/>
                </a:lnTo>
                <a:lnTo>
                  <a:pt x="226" y="357"/>
                </a:lnTo>
                <a:lnTo>
                  <a:pt x="240" y="332"/>
                </a:lnTo>
                <a:lnTo>
                  <a:pt x="251" y="305"/>
                </a:lnTo>
                <a:lnTo>
                  <a:pt x="258" y="275"/>
                </a:lnTo>
                <a:lnTo>
                  <a:pt x="265" y="242"/>
                </a:lnTo>
                <a:lnTo>
                  <a:pt x="265" y="210"/>
                </a:lnTo>
                <a:lnTo>
                  <a:pt x="265" y="175"/>
                </a:lnTo>
                <a:lnTo>
                  <a:pt x="258" y="142"/>
                </a:lnTo>
                <a:lnTo>
                  <a:pt x="251" y="112"/>
                </a:lnTo>
                <a:lnTo>
                  <a:pt x="240" y="85"/>
                </a:lnTo>
                <a:lnTo>
                  <a:pt x="226" y="60"/>
                </a:lnTo>
                <a:lnTo>
                  <a:pt x="212" y="40"/>
                </a:lnTo>
                <a:lnTo>
                  <a:pt x="193" y="23"/>
                </a:lnTo>
                <a:lnTo>
                  <a:pt x="175" y="10"/>
                </a:lnTo>
                <a:lnTo>
                  <a:pt x="154" y="3"/>
                </a:lnTo>
                <a:lnTo>
                  <a:pt x="131" y="0"/>
                </a:lnTo>
                <a:lnTo>
                  <a:pt x="110" y="3"/>
                </a:lnTo>
                <a:lnTo>
                  <a:pt x="90" y="10"/>
                </a:lnTo>
                <a:lnTo>
                  <a:pt x="72" y="23"/>
                </a:lnTo>
                <a:lnTo>
                  <a:pt x="53" y="40"/>
                </a:lnTo>
                <a:lnTo>
                  <a:pt x="39" y="60"/>
                </a:lnTo>
                <a:lnTo>
                  <a:pt x="25" y="85"/>
                </a:lnTo>
                <a:lnTo>
                  <a:pt x="13" y="112"/>
                </a:lnTo>
                <a:lnTo>
                  <a:pt x="7" y="142"/>
                </a:lnTo>
                <a:lnTo>
                  <a:pt x="0" y="175"/>
                </a:lnTo>
                <a:lnTo>
                  <a:pt x="0" y="210"/>
                </a:lnTo>
                <a:lnTo>
                  <a:pt x="0" y="242"/>
                </a:lnTo>
                <a:lnTo>
                  <a:pt x="7" y="275"/>
                </a:lnTo>
                <a:lnTo>
                  <a:pt x="13" y="305"/>
                </a:lnTo>
                <a:lnTo>
                  <a:pt x="25" y="332"/>
                </a:lnTo>
                <a:lnTo>
                  <a:pt x="39" y="357"/>
                </a:lnTo>
                <a:lnTo>
                  <a:pt x="53" y="377"/>
                </a:lnTo>
                <a:lnTo>
                  <a:pt x="72" y="395"/>
                </a:lnTo>
                <a:lnTo>
                  <a:pt x="90" y="407"/>
                </a:lnTo>
                <a:lnTo>
                  <a:pt x="110" y="415"/>
                </a:lnTo>
                <a:lnTo>
                  <a:pt x="131" y="4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91" name="Line 122"/>
          <p:cNvSpPr>
            <a:spLocks noChangeShapeType="1"/>
          </p:cNvSpPr>
          <p:nvPr/>
        </p:nvSpPr>
        <p:spPr bwMode="auto">
          <a:xfrm>
            <a:off x="2414588" y="4376738"/>
            <a:ext cx="1762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92" name="Freeform 123"/>
          <p:cNvSpPr>
            <a:spLocks/>
          </p:cNvSpPr>
          <p:nvPr/>
        </p:nvSpPr>
        <p:spPr bwMode="auto">
          <a:xfrm>
            <a:off x="2566988" y="4354513"/>
            <a:ext cx="47625" cy="47625"/>
          </a:xfrm>
          <a:custGeom>
            <a:avLst/>
            <a:gdLst>
              <a:gd name="T0" fmla="*/ 37756772 w 29"/>
              <a:gd name="T1" fmla="*/ 70806085 h 31"/>
              <a:gd name="T2" fmla="*/ 40454974 w 29"/>
              <a:gd name="T3" fmla="*/ 70806085 h 31"/>
              <a:gd name="T4" fmla="*/ 48544655 w 29"/>
              <a:gd name="T5" fmla="*/ 70806085 h 31"/>
              <a:gd name="T6" fmla="*/ 53939418 w 29"/>
              <a:gd name="T7" fmla="*/ 70806085 h 31"/>
              <a:gd name="T8" fmla="*/ 62030741 w 29"/>
              <a:gd name="T9" fmla="*/ 63725323 h 31"/>
              <a:gd name="T10" fmla="*/ 62030741 w 29"/>
              <a:gd name="T11" fmla="*/ 63725323 h 31"/>
              <a:gd name="T12" fmla="*/ 67423862 w 29"/>
              <a:gd name="T13" fmla="*/ 59004302 h 31"/>
              <a:gd name="T14" fmla="*/ 75515185 w 29"/>
              <a:gd name="T15" fmla="*/ 51923540 h 31"/>
              <a:gd name="T16" fmla="*/ 75515185 w 29"/>
              <a:gd name="T17" fmla="*/ 47204056 h 31"/>
              <a:gd name="T18" fmla="*/ 75515185 w 29"/>
              <a:gd name="T19" fmla="*/ 40123294 h 31"/>
              <a:gd name="T20" fmla="*/ 75515185 w 29"/>
              <a:gd name="T21" fmla="*/ 35402274 h 31"/>
              <a:gd name="T22" fmla="*/ 75515185 w 29"/>
              <a:gd name="T23" fmla="*/ 28321512 h 31"/>
              <a:gd name="T24" fmla="*/ 75515185 w 29"/>
              <a:gd name="T25" fmla="*/ 23602028 h 31"/>
              <a:gd name="T26" fmla="*/ 75515185 w 29"/>
              <a:gd name="T27" fmla="*/ 16521266 h 31"/>
              <a:gd name="T28" fmla="*/ 67423862 w 29"/>
              <a:gd name="T29" fmla="*/ 16521266 h 31"/>
              <a:gd name="T30" fmla="*/ 62030741 w 29"/>
              <a:gd name="T31" fmla="*/ 11800246 h 31"/>
              <a:gd name="T32" fmla="*/ 62030741 w 29"/>
              <a:gd name="T33" fmla="*/ 4721020 h 31"/>
              <a:gd name="T34" fmla="*/ 53939418 w 29"/>
              <a:gd name="T35" fmla="*/ 4721020 h 31"/>
              <a:gd name="T36" fmla="*/ 48544655 w 29"/>
              <a:gd name="T37" fmla="*/ 0 h 31"/>
              <a:gd name="T38" fmla="*/ 40454974 w 29"/>
              <a:gd name="T39" fmla="*/ 0 h 31"/>
              <a:gd name="T40" fmla="*/ 37756772 w 29"/>
              <a:gd name="T41" fmla="*/ 0 h 31"/>
              <a:gd name="T42" fmla="*/ 29667091 w 29"/>
              <a:gd name="T43" fmla="*/ 0 h 31"/>
              <a:gd name="T44" fmla="*/ 24272328 w 29"/>
              <a:gd name="T45" fmla="*/ 0 h 31"/>
              <a:gd name="T46" fmla="*/ 16181004 w 29"/>
              <a:gd name="T47" fmla="*/ 4721020 h 31"/>
              <a:gd name="T48" fmla="*/ 10787884 w 29"/>
              <a:gd name="T49" fmla="*/ 4721020 h 31"/>
              <a:gd name="T50" fmla="*/ 10787884 w 29"/>
              <a:gd name="T51" fmla="*/ 11800246 h 31"/>
              <a:gd name="T52" fmla="*/ 2696560 w 29"/>
              <a:gd name="T53" fmla="*/ 16521266 h 31"/>
              <a:gd name="T54" fmla="*/ 2696560 w 29"/>
              <a:gd name="T55" fmla="*/ 16521266 h 31"/>
              <a:gd name="T56" fmla="*/ 0 w 29"/>
              <a:gd name="T57" fmla="*/ 23602028 h 31"/>
              <a:gd name="T58" fmla="*/ 0 w 29"/>
              <a:gd name="T59" fmla="*/ 28321512 h 31"/>
              <a:gd name="T60" fmla="*/ 0 w 29"/>
              <a:gd name="T61" fmla="*/ 35402274 h 31"/>
              <a:gd name="T62" fmla="*/ 0 w 29"/>
              <a:gd name="T63" fmla="*/ 40123294 h 31"/>
              <a:gd name="T64" fmla="*/ 0 w 29"/>
              <a:gd name="T65" fmla="*/ 47204056 h 31"/>
              <a:gd name="T66" fmla="*/ 2696560 w 29"/>
              <a:gd name="T67" fmla="*/ 51923540 h 31"/>
              <a:gd name="T68" fmla="*/ 2696560 w 29"/>
              <a:gd name="T69" fmla="*/ 59004302 h 31"/>
              <a:gd name="T70" fmla="*/ 10787884 w 29"/>
              <a:gd name="T71" fmla="*/ 63725323 h 31"/>
              <a:gd name="T72" fmla="*/ 10787884 w 29"/>
              <a:gd name="T73" fmla="*/ 63725323 h 31"/>
              <a:gd name="T74" fmla="*/ 16181004 w 29"/>
              <a:gd name="T75" fmla="*/ 70806085 h 31"/>
              <a:gd name="T76" fmla="*/ 24272328 w 29"/>
              <a:gd name="T77" fmla="*/ 70806085 h 31"/>
              <a:gd name="T78" fmla="*/ 29667091 w 29"/>
              <a:gd name="T79" fmla="*/ 70806085 h 31"/>
              <a:gd name="T80" fmla="*/ 37756772 w 29"/>
              <a:gd name="T81" fmla="*/ 70806085 h 31"/>
              <a:gd name="T82" fmla="*/ 37756772 w 29"/>
              <a:gd name="T83" fmla="*/ 70806085 h 3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9" h="31">
                <a:moveTo>
                  <a:pt x="14" y="30"/>
                </a:moveTo>
                <a:lnTo>
                  <a:pt x="15" y="30"/>
                </a:lnTo>
                <a:lnTo>
                  <a:pt x="18" y="30"/>
                </a:lnTo>
                <a:lnTo>
                  <a:pt x="20" y="30"/>
                </a:lnTo>
                <a:lnTo>
                  <a:pt x="23" y="27"/>
                </a:lnTo>
                <a:lnTo>
                  <a:pt x="25" y="25"/>
                </a:lnTo>
                <a:lnTo>
                  <a:pt x="28" y="22"/>
                </a:lnTo>
                <a:lnTo>
                  <a:pt x="28" y="20"/>
                </a:lnTo>
                <a:lnTo>
                  <a:pt x="28" y="17"/>
                </a:lnTo>
                <a:lnTo>
                  <a:pt x="28" y="15"/>
                </a:lnTo>
                <a:lnTo>
                  <a:pt x="28" y="12"/>
                </a:lnTo>
                <a:lnTo>
                  <a:pt x="28" y="10"/>
                </a:lnTo>
                <a:lnTo>
                  <a:pt x="28" y="7"/>
                </a:lnTo>
                <a:lnTo>
                  <a:pt x="25" y="7"/>
                </a:lnTo>
                <a:lnTo>
                  <a:pt x="23" y="5"/>
                </a:lnTo>
                <a:lnTo>
                  <a:pt x="23" y="2"/>
                </a:lnTo>
                <a:lnTo>
                  <a:pt x="20" y="2"/>
                </a:lnTo>
                <a:lnTo>
                  <a:pt x="18" y="0"/>
                </a:lnTo>
                <a:lnTo>
                  <a:pt x="15" y="0"/>
                </a:lnTo>
                <a:lnTo>
                  <a:pt x="14" y="0"/>
                </a:lnTo>
                <a:lnTo>
                  <a:pt x="11" y="0"/>
                </a:lnTo>
                <a:lnTo>
                  <a:pt x="9" y="0"/>
                </a:lnTo>
                <a:lnTo>
                  <a:pt x="6" y="2"/>
                </a:lnTo>
                <a:lnTo>
                  <a:pt x="4" y="2"/>
                </a:lnTo>
                <a:lnTo>
                  <a:pt x="4" y="5"/>
                </a:lnTo>
                <a:lnTo>
                  <a:pt x="1" y="7"/>
                </a:lnTo>
                <a:lnTo>
                  <a:pt x="0" y="10"/>
                </a:lnTo>
                <a:lnTo>
                  <a:pt x="0" y="12"/>
                </a:lnTo>
                <a:lnTo>
                  <a:pt x="0" y="15"/>
                </a:lnTo>
                <a:lnTo>
                  <a:pt x="0" y="17"/>
                </a:lnTo>
                <a:lnTo>
                  <a:pt x="0" y="20"/>
                </a:lnTo>
                <a:lnTo>
                  <a:pt x="1" y="22"/>
                </a:lnTo>
                <a:lnTo>
                  <a:pt x="1" y="25"/>
                </a:lnTo>
                <a:lnTo>
                  <a:pt x="4" y="27"/>
                </a:lnTo>
                <a:lnTo>
                  <a:pt x="6" y="30"/>
                </a:lnTo>
                <a:lnTo>
                  <a:pt x="9" y="30"/>
                </a:lnTo>
                <a:lnTo>
                  <a:pt x="11" y="30"/>
                </a:lnTo>
                <a:lnTo>
                  <a:pt x="14" y="3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93" name="Freeform 124"/>
          <p:cNvSpPr>
            <a:spLocks/>
          </p:cNvSpPr>
          <p:nvPr/>
        </p:nvSpPr>
        <p:spPr bwMode="auto">
          <a:xfrm>
            <a:off x="5611813" y="4849813"/>
            <a:ext cx="46037" cy="47625"/>
          </a:xfrm>
          <a:custGeom>
            <a:avLst/>
            <a:gdLst>
              <a:gd name="T0" fmla="*/ 35142673 w 28"/>
              <a:gd name="T1" fmla="*/ 66085065 h 31"/>
              <a:gd name="T2" fmla="*/ 40550376 w 28"/>
              <a:gd name="T3" fmla="*/ 70806085 h 31"/>
              <a:gd name="T4" fmla="*/ 48659465 w 28"/>
              <a:gd name="T5" fmla="*/ 70806085 h 31"/>
              <a:gd name="T6" fmla="*/ 51362494 w 28"/>
              <a:gd name="T7" fmla="*/ 66085065 h 31"/>
              <a:gd name="T8" fmla="*/ 59473227 w 28"/>
              <a:gd name="T9" fmla="*/ 66085065 h 31"/>
              <a:gd name="T10" fmla="*/ 59473227 w 28"/>
              <a:gd name="T11" fmla="*/ 59004302 h 31"/>
              <a:gd name="T12" fmla="*/ 64879286 w 28"/>
              <a:gd name="T13" fmla="*/ 54284819 h 31"/>
              <a:gd name="T14" fmla="*/ 72990019 w 28"/>
              <a:gd name="T15" fmla="*/ 54284819 h 31"/>
              <a:gd name="T16" fmla="*/ 72990019 w 28"/>
              <a:gd name="T17" fmla="*/ 47204056 h 31"/>
              <a:gd name="T18" fmla="*/ 72990019 w 28"/>
              <a:gd name="T19" fmla="*/ 42483036 h 31"/>
              <a:gd name="T20" fmla="*/ 72990019 w 28"/>
              <a:gd name="T21" fmla="*/ 35402274 h 31"/>
              <a:gd name="T22" fmla="*/ 72990019 w 28"/>
              <a:gd name="T23" fmla="*/ 30682790 h 31"/>
              <a:gd name="T24" fmla="*/ 72990019 w 28"/>
              <a:gd name="T25" fmla="*/ 23602028 h 31"/>
              <a:gd name="T26" fmla="*/ 72990019 w 28"/>
              <a:gd name="T27" fmla="*/ 18881008 h 31"/>
              <a:gd name="T28" fmla="*/ 64879286 w 28"/>
              <a:gd name="T29" fmla="*/ 11800246 h 31"/>
              <a:gd name="T30" fmla="*/ 59473227 w 28"/>
              <a:gd name="T31" fmla="*/ 7080762 h 31"/>
              <a:gd name="T32" fmla="*/ 59473227 w 28"/>
              <a:gd name="T33" fmla="*/ 7080762 h 31"/>
              <a:gd name="T34" fmla="*/ 51362494 w 28"/>
              <a:gd name="T35" fmla="*/ 0 h 31"/>
              <a:gd name="T36" fmla="*/ 48659465 w 28"/>
              <a:gd name="T37" fmla="*/ 0 h 31"/>
              <a:gd name="T38" fmla="*/ 40550376 w 28"/>
              <a:gd name="T39" fmla="*/ 0 h 31"/>
              <a:gd name="T40" fmla="*/ 35142673 w 28"/>
              <a:gd name="T41" fmla="*/ 0 h 31"/>
              <a:gd name="T42" fmla="*/ 27033584 w 28"/>
              <a:gd name="T43" fmla="*/ 0 h 31"/>
              <a:gd name="T44" fmla="*/ 24330555 w 28"/>
              <a:gd name="T45" fmla="*/ 0 h 31"/>
              <a:gd name="T46" fmla="*/ 16219822 w 28"/>
              <a:gd name="T47" fmla="*/ 0 h 31"/>
              <a:gd name="T48" fmla="*/ 10813762 w 28"/>
              <a:gd name="T49" fmla="*/ 7080762 h 31"/>
              <a:gd name="T50" fmla="*/ 10813762 w 28"/>
              <a:gd name="T51" fmla="*/ 7080762 h 31"/>
              <a:gd name="T52" fmla="*/ 2703030 w 28"/>
              <a:gd name="T53" fmla="*/ 11800246 h 31"/>
              <a:gd name="T54" fmla="*/ 2703030 w 28"/>
              <a:gd name="T55" fmla="*/ 18881008 h 31"/>
              <a:gd name="T56" fmla="*/ 0 w 28"/>
              <a:gd name="T57" fmla="*/ 23602028 h 31"/>
              <a:gd name="T58" fmla="*/ 0 w 28"/>
              <a:gd name="T59" fmla="*/ 30682790 h 31"/>
              <a:gd name="T60" fmla="*/ 0 w 28"/>
              <a:gd name="T61" fmla="*/ 35402274 h 31"/>
              <a:gd name="T62" fmla="*/ 0 w 28"/>
              <a:gd name="T63" fmla="*/ 42483036 h 31"/>
              <a:gd name="T64" fmla="*/ 0 w 28"/>
              <a:gd name="T65" fmla="*/ 47204056 h 31"/>
              <a:gd name="T66" fmla="*/ 2703030 w 28"/>
              <a:gd name="T67" fmla="*/ 54284819 h 31"/>
              <a:gd name="T68" fmla="*/ 2703030 w 28"/>
              <a:gd name="T69" fmla="*/ 54284819 h 31"/>
              <a:gd name="T70" fmla="*/ 10813762 w 28"/>
              <a:gd name="T71" fmla="*/ 59004302 h 31"/>
              <a:gd name="T72" fmla="*/ 10813762 w 28"/>
              <a:gd name="T73" fmla="*/ 66085065 h 31"/>
              <a:gd name="T74" fmla="*/ 16219822 w 28"/>
              <a:gd name="T75" fmla="*/ 66085065 h 31"/>
              <a:gd name="T76" fmla="*/ 24330555 w 28"/>
              <a:gd name="T77" fmla="*/ 70806085 h 31"/>
              <a:gd name="T78" fmla="*/ 27033584 w 28"/>
              <a:gd name="T79" fmla="*/ 70806085 h 31"/>
              <a:gd name="T80" fmla="*/ 35142673 w 28"/>
              <a:gd name="T81" fmla="*/ 70806085 h 31"/>
              <a:gd name="T82" fmla="*/ 35142673 w 28"/>
              <a:gd name="T83" fmla="*/ 70806085 h 31"/>
              <a:gd name="T84" fmla="*/ 35142673 w 28"/>
              <a:gd name="T85" fmla="*/ 66085065 h 3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" h="31">
                <a:moveTo>
                  <a:pt x="13" y="28"/>
                </a:moveTo>
                <a:lnTo>
                  <a:pt x="15" y="30"/>
                </a:lnTo>
                <a:lnTo>
                  <a:pt x="18" y="30"/>
                </a:lnTo>
                <a:lnTo>
                  <a:pt x="19" y="28"/>
                </a:lnTo>
                <a:lnTo>
                  <a:pt x="22" y="28"/>
                </a:lnTo>
                <a:lnTo>
                  <a:pt x="22" y="25"/>
                </a:lnTo>
                <a:lnTo>
                  <a:pt x="24" y="23"/>
                </a:lnTo>
                <a:lnTo>
                  <a:pt x="27" y="23"/>
                </a:lnTo>
                <a:lnTo>
                  <a:pt x="27" y="20"/>
                </a:lnTo>
                <a:lnTo>
                  <a:pt x="27" y="18"/>
                </a:lnTo>
                <a:lnTo>
                  <a:pt x="27" y="15"/>
                </a:lnTo>
                <a:lnTo>
                  <a:pt x="27" y="13"/>
                </a:lnTo>
                <a:lnTo>
                  <a:pt x="27" y="10"/>
                </a:lnTo>
                <a:lnTo>
                  <a:pt x="27" y="8"/>
                </a:lnTo>
                <a:lnTo>
                  <a:pt x="24" y="5"/>
                </a:lnTo>
                <a:lnTo>
                  <a:pt x="22" y="3"/>
                </a:lnTo>
                <a:lnTo>
                  <a:pt x="19" y="0"/>
                </a:lnTo>
                <a:lnTo>
                  <a:pt x="18" y="0"/>
                </a:lnTo>
                <a:lnTo>
                  <a:pt x="15" y="0"/>
                </a:lnTo>
                <a:lnTo>
                  <a:pt x="13" y="0"/>
                </a:lnTo>
                <a:lnTo>
                  <a:pt x="10" y="0"/>
                </a:lnTo>
                <a:lnTo>
                  <a:pt x="9" y="0"/>
                </a:lnTo>
                <a:lnTo>
                  <a:pt x="6" y="0"/>
                </a:lnTo>
                <a:lnTo>
                  <a:pt x="4" y="3"/>
                </a:lnTo>
                <a:lnTo>
                  <a:pt x="1" y="5"/>
                </a:lnTo>
                <a:lnTo>
                  <a:pt x="1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8"/>
                </a:lnTo>
                <a:lnTo>
                  <a:pt x="0" y="20"/>
                </a:lnTo>
                <a:lnTo>
                  <a:pt x="1" y="23"/>
                </a:lnTo>
                <a:lnTo>
                  <a:pt x="4" y="25"/>
                </a:lnTo>
                <a:lnTo>
                  <a:pt x="4" y="28"/>
                </a:lnTo>
                <a:lnTo>
                  <a:pt x="6" y="28"/>
                </a:lnTo>
                <a:lnTo>
                  <a:pt x="9" y="30"/>
                </a:lnTo>
                <a:lnTo>
                  <a:pt x="10" y="30"/>
                </a:lnTo>
                <a:lnTo>
                  <a:pt x="13" y="30"/>
                </a:lnTo>
                <a:lnTo>
                  <a:pt x="13" y="2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94" name="Freeform 125"/>
          <p:cNvSpPr>
            <a:spLocks/>
          </p:cNvSpPr>
          <p:nvPr/>
        </p:nvSpPr>
        <p:spPr bwMode="auto">
          <a:xfrm>
            <a:off x="7146925" y="4471988"/>
            <a:ext cx="46038" cy="47625"/>
          </a:xfrm>
          <a:custGeom>
            <a:avLst/>
            <a:gdLst>
              <a:gd name="T0" fmla="*/ 35145080 w 28"/>
              <a:gd name="T1" fmla="*/ 70806085 h 31"/>
              <a:gd name="T2" fmla="*/ 43254345 w 28"/>
              <a:gd name="T3" fmla="*/ 70806085 h 31"/>
              <a:gd name="T4" fmla="*/ 48662166 w 28"/>
              <a:gd name="T5" fmla="*/ 70806085 h 31"/>
              <a:gd name="T6" fmla="*/ 54068343 w 28"/>
              <a:gd name="T7" fmla="*/ 66085065 h 31"/>
              <a:gd name="T8" fmla="*/ 59476163 w 28"/>
              <a:gd name="T9" fmla="*/ 66085065 h 31"/>
              <a:gd name="T10" fmla="*/ 67585428 w 28"/>
              <a:gd name="T11" fmla="*/ 59004302 h 31"/>
              <a:gd name="T12" fmla="*/ 67585428 w 28"/>
              <a:gd name="T13" fmla="*/ 59004302 h 31"/>
              <a:gd name="T14" fmla="*/ 72993249 w 28"/>
              <a:gd name="T15" fmla="*/ 54284819 h 31"/>
              <a:gd name="T16" fmla="*/ 72993249 w 28"/>
              <a:gd name="T17" fmla="*/ 47204056 h 31"/>
              <a:gd name="T18" fmla="*/ 72993249 w 28"/>
              <a:gd name="T19" fmla="*/ 42483036 h 31"/>
              <a:gd name="T20" fmla="*/ 72993249 w 28"/>
              <a:gd name="T21" fmla="*/ 35402274 h 31"/>
              <a:gd name="T22" fmla="*/ 72993249 w 28"/>
              <a:gd name="T23" fmla="*/ 30682790 h 31"/>
              <a:gd name="T24" fmla="*/ 72993249 w 28"/>
              <a:gd name="T25" fmla="*/ 23602028 h 31"/>
              <a:gd name="T26" fmla="*/ 72993249 w 28"/>
              <a:gd name="T27" fmla="*/ 18881008 h 31"/>
              <a:gd name="T28" fmla="*/ 67585428 w 28"/>
              <a:gd name="T29" fmla="*/ 11800246 h 31"/>
              <a:gd name="T30" fmla="*/ 67585428 w 28"/>
              <a:gd name="T31" fmla="*/ 7080762 h 31"/>
              <a:gd name="T32" fmla="*/ 59476163 w 28"/>
              <a:gd name="T33" fmla="*/ 7080762 h 31"/>
              <a:gd name="T34" fmla="*/ 54068343 w 28"/>
              <a:gd name="T35" fmla="*/ 0 h 31"/>
              <a:gd name="T36" fmla="*/ 48662166 w 28"/>
              <a:gd name="T37" fmla="*/ 0 h 31"/>
              <a:gd name="T38" fmla="*/ 43254345 w 28"/>
              <a:gd name="T39" fmla="*/ 0 h 31"/>
              <a:gd name="T40" fmla="*/ 35145080 w 28"/>
              <a:gd name="T41" fmla="*/ 0 h 31"/>
              <a:gd name="T42" fmla="*/ 29737260 w 28"/>
              <a:gd name="T43" fmla="*/ 0 h 31"/>
              <a:gd name="T44" fmla="*/ 24331083 w 28"/>
              <a:gd name="T45" fmla="*/ 0 h 31"/>
              <a:gd name="T46" fmla="*/ 18924906 w 28"/>
              <a:gd name="T47" fmla="*/ 0 h 31"/>
              <a:gd name="T48" fmla="*/ 18924906 w 28"/>
              <a:gd name="T49" fmla="*/ 7080762 h 31"/>
              <a:gd name="T50" fmla="*/ 10813997 w 28"/>
              <a:gd name="T51" fmla="*/ 7080762 h 31"/>
              <a:gd name="T52" fmla="*/ 5406177 w 28"/>
              <a:gd name="T53" fmla="*/ 11800246 h 31"/>
              <a:gd name="T54" fmla="*/ 5406177 w 28"/>
              <a:gd name="T55" fmla="*/ 18881008 h 31"/>
              <a:gd name="T56" fmla="*/ 0 w 28"/>
              <a:gd name="T57" fmla="*/ 23602028 h 31"/>
              <a:gd name="T58" fmla="*/ 0 w 28"/>
              <a:gd name="T59" fmla="*/ 30682790 h 31"/>
              <a:gd name="T60" fmla="*/ 0 w 28"/>
              <a:gd name="T61" fmla="*/ 35402274 h 31"/>
              <a:gd name="T62" fmla="*/ 0 w 28"/>
              <a:gd name="T63" fmla="*/ 42483036 h 31"/>
              <a:gd name="T64" fmla="*/ 0 w 28"/>
              <a:gd name="T65" fmla="*/ 47204056 h 31"/>
              <a:gd name="T66" fmla="*/ 5406177 w 28"/>
              <a:gd name="T67" fmla="*/ 54284819 h 31"/>
              <a:gd name="T68" fmla="*/ 5406177 w 28"/>
              <a:gd name="T69" fmla="*/ 59004302 h 31"/>
              <a:gd name="T70" fmla="*/ 10813997 w 28"/>
              <a:gd name="T71" fmla="*/ 59004302 h 31"/>
              <a:gd name="T72" fmla="*/ 18924906 w 28"/>
              <a:gd name="T73" fmla="*/ 66085065 h 31"/>
              <a:gd name="T74" fmla="*/ 18924906 w 28"/>
              <a:gd name="T75" fmla="*/ 66085065 h 31"/>
              <a:gd name="T76" fmla="*/ 24331083 w 28"/>
              <a:gd name="T77" fmla="*/ 70806085 h 31"/>
              <a:gd name="T78" fmla="*/ 29737260 w 28"/>
              <a:gd name="T79" fmla="*/ 70806085 h 31"/>
              <a:gd name="T80" fmla="*/ 35145080 w 28"/>
              <a:gd name="T81" fmla="*/ 70806085 h 31"/>
              <a:gd name="T82" fmla="*/ 35145080 w 28"/>
              <a:gd name="T83" fmla="*/ 70806085 h 3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8" h="31">
                <a:moveTo>
                  <a:pt x="13" y="30"/>
                </a:moveTo>
                <a:lnTo>
                  <a:pt x="16" y="30"/>
                </a:lnTo>
                <a:lnTo>
                  <a:pt x="18" y="30"/>
                </a:lnTo>
                <a:lnTo>
                  <a:pt x="20" y="28"/>
                </a:lnTo>
                <a:lnTo>
                  <a:pt x="22" y="28"/>
                </a:lnTo>
                <a:lnTo>
                  <a:pt x="25" y="25"/>
                </a:lnTo>
                <a:lnTo>
                  <a:pt x="27" y="23"/>
                </a:lnTo>
                <a:lnTo>
                  <a:pt x="27" y="20"/>
                </a:lnTo>
                <a:lnTo>
                  <a:pt x="27" y="18"/>
                </a:lnTo>
                <a:lnTo>
                  <a:pt x="27" y="15"/>
                </a:lnTo>
                <a:lnTo>
                  <a:pt x="27" y="13"/>
                </a:lnTo>
                <a:lnTo>
                  <a:pt x="27" y="10"/>
                </a:lnTo>
                <a:lnTo>
                  <a:pt x="27" y="8"/>
                </a:lnTo>
                <a:lnTo>
                  <a:pt x="25" y="5"/>
                </a:lnTo>
                <a:lnTo>
                  <a:pt x="25" y="3"/>
                </a:lnTo>
                <a:lnTo>
                  <a:pt x="22" y="3"/>
                </a:lnTo>
                <a:lnTo>
                  <a:pt x="20" y="0"/>
                </a:lnTo>
                <a:lnTo>
                  <a:pt x="18" y="0"/>
                </a:lnTo>
                <a:lnTo>
                  <a:pt x="16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7" y="3"/>
                </a:lnTo>
                <a:lnTo>
                  <a:pt x="4" y="3"/>
                </a:lnTo>
                <a:lnTo>
                  <a:pt x="2" y="5"/>
                </a:lnTo>
                <a:lnTo>
                  <a:pt x="2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8"/>
                </a:lnTo>
                <a:lnTo>
                  <a:pt x="0" y="20"/>
                </a:lnTo>
                <a:lnTo>
                  <a:pt x="2" y="23"/>
                </a:lnTo>
                <a:lnTo>
                  <a:pt x="2" y="25"/>
                </a:lnTo>
                <a:lnTo>
                  <a:pt x="4" y="25"/>
                </a:lnTo>
                <a:lnTo>
                  <a:pt x="7" y="28"/>
                </a:lnTo>
                <a:lnTo>
                  <a:pt x="9" y="30"/>
                </a:lnTo>
                <a:lnTo>
                  <a:pt x="11" y="30"/>
                </a:lnTo>
                <a:lnTo>
                  <a:pt x="13" y="3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95" name="Rectangle 126"/>
          <p:cNvSpPr>
            <a:spLocks noChangeArrowheads="1"/>
          </p:cNvSpPr>
          <p:nvPr/>
        </p:nvSpPr>
        <p:spPr bwMode="auto">
          <a:xfrm>
            <a:off x="5753100" y="3228975"/>
            <a:ext cx="481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000000"/>
                </a:solidFill>
              </a:rPr>
              <a:t>Shift</a:t>
            </a:r>
          </a:p>
          <a:p>
            <a:pPr eaLnBrk="0" hangingPunct="0"/>
            <a:r>
              <a:rPr kumimoji="0" lang="en-US" altLang="zh-TW" sz="1000">
                <a:solidFill>
                  <a:srgbClr val="000000"/>
                </a:solidFill>
              </a:rPr>
              <a:t>left 2</a:t>
            </a:r>
          </a:p>
        </p:txBody>
      </p:sp>
      <p:sp>
        <p:nvSpPr>
          <p:cNvPr id="24696" name="Freeform 127"/>
          <p:cNvSpPr>
            <a:spLocks/>
          </p:cNvSpPr>
          <p:nvPr/>
        </p:nvSpPr>
        <p:spPr bwMode="auto">
          <a:xfrm>
            <a:off x="7151688" y="4476750"/>
            <a:ext cx="46037" cy="47625"/>
          </a:xfrm>
          <a:custGeom>
            <a:avLst/>
            <a:gdLst>
              <a:gd name="T0" fmla="*/ 35142673 w 28"/>
              <a:gd name="T1" fmla="*/ 70806085 h 31"/>
              <a:gd name="T2" fmla="*/ 40550376 w 28"/>
              <a:gd name="T3" fmla="*/ 70806085 h 31"/>
              <a:gd name="T4" fmla="*/ 48659465 w 28"/>
              <a:gd name="T5" fmla="*/ 70806085 h 31"/>
              <a:gd name="T6" fmla="*/ 51362494 w 28"/>
              <a:gd name="T7" fmla="*/ 70806085 h 31"/>
              <a:gd name="T8" fmla="*/ 59473227 w 28"/>
              <a:gd name="T9" fmla="*/ 63725323 h 31"/>
              <a:gd name="T10" fmla="*/ 59473227 w 28"/>
              <a:gd name="T11" fmla="*/ 59004302 h 31"/>
              <a:gd name="T12" fmla="*/ 64879286 w 28"/>
              <a:gd name="T13" fmla="*/ 59004302 h 31"/>
              <a:gd name="T14" fmla="*/ 72990019 w 28"/>
              <a:gd name="T15" fmla="*/ 51923540 h 31"/>
              <a:gd name="T16" fmla="*/ 72990019 w 28"/>
              <a:gd name="T17" fmla="*/ 47204056 h 31"/>
              <a:gd name="T18" fmla="*/ 72990019 w 28"/>
              <a:gd name="T19" fmla="*/ 40123294 h 31"/>
              <a:gd name="T20" fmla="*/ 72990019 w 28"/>
              <a:gd name="T21" fmla="*/ 35402274 h 31"/>
              <a:gd name="T22" fmla="*/ 72990019 w 28"/>
              <a:gd name="T23" fmla="*/ 28321512 h 31"/>
              <a:gd name="T24" fmla="*/ 72990019 w 28"/>
              <a:gd name="T25" fmla="*/ 23602028 h 31"/>
              <a:gd name="T26" fmla="*/ 72990019 w 28"/>
              <a:gd name="T27" fmla="*/ 16521266 h 31"/>
              <a:gd name="T28" fmla="*/ 64879286 w 28"/>
              <a:gd name="T29" fmla="*/ 11800246 h 31"/>
              <a:gd name="T30" fmla="*/ 59473227 w 28"/>
              <a:gd name="T31" fmla="*/ 11800246 h 31"/>
              <a:gd name="T32" fmla="*/ 59473227 w 28"/>
              <a:gd name="T33" fmla="*/ 4721020 h 31"/>
              <a:gd name="T34" fmla="*/ 51362494 w 28"/>
              <a:gd name="T35" fmla="*/ 4721020 h 31"/>
              <a:gd name="T36" fmla="*/ 48659465 w 28"/>
              <a:gd name="T37" fmla="*/ 0 h 31"/>
              <a:gd name="T38" fmla="*/ 40550376 w 28"/>
              <a:gd name="T39" fmla="*/ 0 h 31"/>
              <a:gd name="T40" fmla="*/ 35142673 w 28"/>
              <a:gd name="T41" fmla="*/ 0 h 31"/>
              <a:gd name="T42" fmla="*/ 27033584 w 28"/>
              <a:gd name="T43" fmla="*/ 0 h 31"/>
              <a:gd name="T44" fmla="*/ 24330555 w 28"/>
              <a:gd name="T45" fmla="*/ 0 h 31"/>
              <a:gd name="T46" fmla="*/ 16219822 w 28"/>
              <a:gd name="T47" fmla="*/ 4721020 h 31"/>
              <a:gd name="T48" fmla="*/ 10813762 w 28"/>
              <a:gd name="T49" fmla="*/ 4721020 h 31"/>
              <a:gd name="T50" fmla="*/ 10813762 w 28"/>
              <a:gd name="T51" fmla="*/ 11800246 h 31"/>
              <a:gd name="T52" fmla="*/ 2703030 w 28"/>
              <a:gd name="T53" fmla="*/ 11800246 h 31"/>
              <a:gd name="T54" fmla="*/ 2703030 w 28"/>
              <a:gd name="T55" fmla="*/ 16521266 h 31"/>
              <a:gd name="T56" fmla="*/ 0 w 28"/>
              <a:gd name="T57" fmla="*/ 23602028 h 31"/>
              <a:gd name="T58" fmla="*/ 0 w 28"/>
              <a:gd name="T59" fmla="*/ 28321512 h 31"/>
              <a:gd name="T60" fmla="*/ 0 w 28"/>
              <a:gd name="T61" fmla="*/ 35402274 h 31"/>
              <a:gd name="T62" fmla="*/ 0 w 28"/>
              <a:gd name="T63" fmla="*/ 40123294 h 31"/>
              <a:gd name="T64" fmla="*/ 0 w 28"/>
              <a:gd name="T65" fmla="*/ 47204056 h 31"/>
              <a:gd name="T66" fmla="*/ 2703030 w 28"/>
              <a:gd name="T67" fmla="*/ 51923540 h 31"/>
              <a:gd name="T68" fmla="*/ 2703030 w 28"/>
              <a:gd name="T69" fmla="*/ 59004302 h 31"/>
              <a:gd name="T70" fmla="*/ 10813762 w 28"/>
              <a:gd name="T71" fmla="*/ 59004302 h 31"/>
              <a:gd name="T72" fmla="*/ 10813762 w 28"/>
              <a:gd name="T73" fmla="*/ 63725323 h 31"/>
              <a:gd name="T74" fmla="*/ 16219822 w 28"/>
              <a:gd name="T75" fmla="*/ 70806085 h 31"/>
              <a:gd name="T76" fmla="*/ 24330555 w 28"/>
              <a:gd name="T77" fmla="*/ 70806085 h 31"/>
              <a:gd name="T78" fmla="*/ 27033584 w 28"/>
              <a:gd name="T79" fmla="*/ 70806085 h 31"/>
              <a:gd name="T80" fmla="*/ 35142673 w 28"/>
              <a:gd name="T81" fmla="*/ 70806085 h 31"/>
              <a:gd name="T82" fmla="*/ 35142673 w 28"/>
              <a:gd name="T83" fmla="*/ 70806085 h 3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8" h="31">
                <a:moveTo>
                  <a:pt x="13" y="30"/>
                </a:moveTo>
                <a:lnTo>
                  <a:pt x="15" y="30"/>
                </a:lnTo>
                <a:lnTo>
                  <a:pt x="18" y="30"/>
                </a:lnTo>
                <a:lnTo>
                  <a:pt x="19" y="30"/>
                </a:lnTo>
                <a:lnTo>
                  <a:pt x="22" y="27"/>
                </a:lnTo>
                <a:lnTo>
                  <a:pt x="22" y="25"/>
                </a:lnTo>
                <a:lnTo>
                  <a:pt x="24" y="25"/>
                </a:lnTo>
                <a:lnTo>
                  <a:pt x="27" y="22"/>
                </a:lnTo>
                <a:lnTo>
                  <a:pt x="27" y="20"/>
                </a:lnTo>
                <a:lnTo>
                  <a:pt x="27" y="17"/>
                </a:lnTo>
                <a:lnTo>
                  <a:pt x="27" y="15"/>
                </a:lnTo>
                <a:lnTo>
                  <a:pt x="27" y="12"/>
                </a:lnTo>
                <a:lnTo>
                  <a:pt x="27" y="10"/>
                </a:lnTo>
                <a:lnTo>
                  <a:pt x="27" y="7"/>
                </a:lnTo>
                <a:lnTo>
                  <a:pt x="24" y="5"/>
                </a:lnTo>
                <a:lnTo>
                  <a:pt x="22" y="5"/>
                </a:lnTo>
                <a:lnTo>
                  <a:pt x="22" y="2"/>
                </a:lnTo>
                <a:lnTo>
                  <a:pt x="19" y="2"/>
                </a:lnTo>
                <a:lnTo>
                  <a:pt x="18" y="0"/>
                </a:lnTo>
                <a:lnTo>
                  <a:pt x="15" y="0"/>
                </a:lnTo>
                <a:lnTo>
                  <a:pt x="13" y="0"/>
                </a:lnTo>
                <a:lnTo>
                  <a:pt x="10" y="0"/>
                </a:lnTo>
                <a:lnTo>
                  <a:pt x="9" y="0"/>
                </a:lnTo>
                <a:lnTo>
                  <a:pt x="6" y="2"/>
                </a:lnTo>
                <a:lnTo>
                  <a:pt x="4" y="2"/>
                </a:lnTo>
                <a:lnTo>
                  <a:pt x="4" y="5"/>
                </a:lnTo>
                <a:lnTo>
                  <a:pt x="1" y="5"/>
                </a:lnTo>
                <a:lnTo>
                  <a:pt x="1" y="7"/>
                </a:lnTo>
                <a:lnTo>
                  <a:pt x="0" y="10"/>
                </a:lnTo>
                <a:lnTo>
                  <a:pt x="0" y="12"/>
                </a:lnTo>
                <a:lnTo>
                  <a:pt x="0" y="15"/>
                </a:lnTo>
                <a:lnTo>
                  <a:pt x="0" y="17"/>
                </a:lnTo>
                <a:lnTo>
                  <a:pt x="0" y="20"/>
                </a:lnTo>
                <a:lnTo>
                  <a:pt x="1" y="22"/>
                </a:lnTo>
                <a:lnTo>
                  <a:pt x="1" y="25"/>
                </a:lnTo>
                <a:lnTo>
                  <a:pt x="4" y="25"/>
                </a:lnTo>
                <a:lnTo>
                  <a:pt x="4" y="27"/>
                </a:lnTo>
                <a:lnTo>
                  <a:pt x="6" y="30"/>
                </a:lnTo>
                <a:lnTo>
                  <a:pt x="9" y="30"/>
                </a:lnTo>
                <a:lnTo>
                  <a:pt x="10" y="30"/>
                </a:lnTo>
                <a:lnTo>
                  <a:pt x="13" y="3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97" name="Rectangle 128"/>
          <p:cNvSpPr>
            <a:spLocks noChangeArrowheads="1"/>
          </p:cNvSpPr>
          <p:nvPr/>
        </p:nvSpPr>
        <p:spPr bwMode="auto">
          <a:xfrm>
            <a:off x="6305550" y="4276725"/>
            <a:ext cx="4460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000000"/>
                </a:solidFill>
              </a:rPr>
              <a:t>ALU</a:t>
            </a:r>
          </a:p>
        </p:txBody>
      </p:sp>
      <p:sp>
        <p:nvSpPr>
          <p:cNvPr id="24698" name="Freeform 129"/>
          <p:cNvSpPr>
            <a:spLocks/>
          </p:cNvSpPr>
          <p:nvPr/>
        </p:nvSpPr>
        <p:spPr bwMode="auto">
          <a:xfrm>
            <a:off x="5634038" y="3425825"/>
            <a:ext cx="50800" cy="1446213"/>
          </a:xfrm>
          <a:custGeom>
            <a:avLst/>
            <a:gdLst>
              <a:gd name="T0" fmla="*/ 0 w 31"/>
              <a:gd name="T1" fmla="*/ 2147483647 h 945"/>
              <a:gd name="T2" fmla="*/ 0 w 31"/>
              <a:gd name="T3" fmla="*/ 0 h 945"/>
              <a:gd name="T4" fmla="*/ 80560606 w 31"/>
              <a:gd name="T5" fmla="*/ 0 h 9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" h="945">
                <a:moveTo>
                  <a:pt x="0" y="944"/>
                </a:move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99" name="Line 130"/>
          <p:cNvSpPr>
            <a:spLocks noChangeShapeType="1"/>
          </p:cNvSpPr>
          <p:nvPr/>
        </p:nvSpPr>
        <p:spPr bwMode="auto">
          <a:xfrm>
            <a:off x="6173788" y="3425825"/>
            <a:ext cx="714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00" name="Line 131"/>
          <p:cNvSpPr>
            <a:spLocks noChangeShapeType="1"/>
          </p:cNvSpPr>
          <p:nvPr/>
        </p:nvSpPr>
        <p:spPr bwMode="auto">
          <a:xfrm flipH="1">
            <a:off x="7070725" y="4484688"/>
            <a:ext cx="279400" cy="142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01" name="Rectangle 132"/>
          <p:cNvSpPr>
            <a:spLocks noChangeArrowheads="1"/>
          </p:cNvSpPr>
          <p:nvPr/>
        </p:nvSpPr>
        <p:spPr bwMode="auto">
          <a:xfrm>
            <a:off x="6646863" y="2968625"/>
            <a:ext cx="49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ALU</a:t>
            </a:r>
          </a:p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result</a:t>
            </a:r>
          </a:p>
        </p:txBody>
      </p:sp>
      <p:sp>
        <p:nvSpPr>
          <p:cNvPr id="24702" name="Line 133"/>
          <p:cNvSpPr>
            <a:spLocks noChangeShapeType="1"/>
          </p:cNvSpPr>
          <p:nvPr/>
        </p:nvSpPr>
        <p:spPr bwMode="auto">
          <a:xfrm flipH="1">
            <a:off x="5659438" y="3425825"/>
            <a:ext cx="2381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03" name="Freeform 134"/>
          <p:cNvSpPr>
            <a:spLocks/>
          </p:cNvSpPr>
          <p:nvPr/>
        </p:nvSpPr>
        <p:spPr bwMode="auto">
          <a:xfrm>
            <a:off x="5659438" y="3390900"/>
            <a:ext cx="68262" cy="71438"/>
          </a:xfrm>
          <a:custGeom>
            <a:avLst/>
            <a:gdLst>
              <a:gd name="T0" fmla="*/ 0 w 41"/>
              <a:gd name="T1" fmla="*/ 0 h 46"/>
              <a:gd name="T2" fmla="*/ 0 w 41"/>
              <a:gd name="T3" fmla="*/ 108531405 h 46"/>
              <a:gd name="T4" fmla="*/ 110879132 w 41"/>
              <a:gd name="T5" fmla="*/ 53059798 h 46"/>
              <a:gd name="T6" fmla="*/ 0 w 41"/>
              <a:gd name="T7" fmla="*/ 4823618 h 46"/>
              <a:gd name="T8" fmla="*/ 0 w 41"/>
              <a:gd name="T9" fmla="*/ 4823618 h 46"/>
              <a:gd name="T10" fmla="*/ 0 w 41"/>
              <a:gd name="T11" fmla="*/ 0 h 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1" h="46">
                <a:moveTo>
                  <a:pt x="0" y="0"/>
                </a:moveTo>
                <a:lnTo>
                  <a:pt x="0" y="45"/>
                </a:lnTo>
                <a:lnTo>
                  <a:pt x="40" y="22"/>
                </a:lnTo>
                <a:lnTo>
                  <a:pt x="0" y="2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04" name="Line 135"/>
          <p:cNvSpPr>
            <a:spLocks noChangeShapeType="1"/>
          </p:cNvSpPr>
          <p:nvPr/>
        </p:nvSpPr>
        <p:spPr bwMode="auto">
          <a:xfrm flipH="1">
            <a:off x="6207125" y="3422650"/>
            <a:ext cx="222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05" name="Freeform 136"/>
          <p:cNvSpPr>
            <a:spLocks/>
          </p:cNvSpPr>
          <p:nvPr/>
        </p:nvSpPr>
        <p:spPr bwMode="auto">
          <a:xfrm>
            <a:off x="6207125" y="3387725"/>
            <a:ext cx="68263" cy="69850"/>
          </a:xfrm>
          <a:custGeom>
            <a:avLst/>
            <a:gdLst>
              <a:gd name="T0" fmla="*/ 0 w 41"/>
              <a:gd name="T1" fmla="*/ 0 h 46"/>
              <a:gd name="T2" fmla="*/ 0 w 41"/>
              <a:gd name="T3" fmla="*/ 103760657 h 46"/>
              <a:gd name="T4" fmla="*/ 110882421 w 41"/>
              <a:gd name="T5" fmla="*/ 53032853 h 46"/>
              <a:gd name="T6" fmla="*/ 0 w 41"/>
              <a:gd name="T7" fmla="*/ 6916668 h 46"/>
              <a:gd name="T8" fmla="*/ 0 w 41"/>
              <a:gd name="T9" fmla="*/ 6916668 h 46"/>
              <a:gd name="T10" fmla="*/ 0 w 41"/>
              <a:gd name="T11" fmla="*/ 0 h 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1" h="46">
                <a:moveTo>
                  <a:pt x="0" y="0"/>
                </a:moveTo>
                <a:lnTo>
                  <a:pt x="0" y="45"/>
                </a:lnTo>
                <a:lnTo>
                  <a:pt x="40" y="23"/>
                </a:lnTo>
                <a:lnTo>
                  <a:pt x="0" y="3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06" name="Line 137"/>
          <p:cNvSpPr>
            <a:spLocks noChangeShapeType="1"/>
          </p:cNvSpPr>
          <p:nvPr/>
        </p:nvSpPr>
        <p:spPr bwMode="auto">
          <a:xfrm flipH="1">
            <a:off x="6207125" y="2855913"/>
            <a:ext cx="22225" cy="476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07" name="Freeform 138"/>
          <p:cNvSpPr>
            <a:spLocks/>
          </p:cNvSpPr>
          <p:nvPr/>
        </p:nvSpPr>
        <p:spPr bwMode="auto">
          <a:xfrm>
            <a:off x="6207125" y="2825750"/>
            <a:ext cx="68263" cy="66675"/>
          </a:xfrm>
          <a:custGeom>
            <a:avLst/>
            <a:gdLst>
              <a:gd name="T0" fmla="*/ 0 w 41"/>
              <a:gd name="T1" fmla="*/ 0 h 44"/>
              <a:gd name="T2" fmla="*/ 0 w 41"/>
              <a:gd name="T3" fmla="*/ 98739614 h 44"/>
              <a:gd name="T4" fmla="*/ 110882421 w 41"/>
              <a:gd name="T5" fmla="*/ 52814177 h 44"/>
              <a:gd name="T6" fmla="*/ 0 w 41"/>
              <a:gd name="T7" fmla="*/ 0 h 44"/>
              <a:gd name="T8" fmla="*/ 0 w 41"/>
              <a:gd name="T9" fmla="*/ 0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" h="44">
                <a:moveTo>
                  <a:pt x="0" y="0"/>
                </a:moveTo>
                <a:lnTo>
                  <a:pt x="0" y="43"/>
                </a:lnTo>
                <a:lnTo>
                  <a:pt x="40" y="23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08" name="Line 139"/>
          <p:cNvSpPr>
            <a:spLocks noChangeShapeType="1"/>
          </p:cNvSpPr>
          <p:nvPr/>
        </p:nvSpPr>
        <p:spPr bwMode="auto">
          <a:xfrm flipH="1">
            <a:off x="7459663" y="2613025"/>
            <a:ext cx="2381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09" name="Freeform 140"/>
          <p:cNvSpPr>
            <a:spLocks/>
          </p:cNvSpPr>
          <p:nvPr/>
        </p:nvSpPr>
        <p:spPr bwMode="auto">
          <a:xfrm>
            <a:off x="7459663" y="2578100"/>
            <a:ext cx="66675" cy="69850"/>
          </a:xfrm>
          <a:custGeom>
            <a:avLst/>
            <a:gdLst>
              <a:gd name="T0" fmla="*/ 0 w 40"/>
              <a:gd name="T1" fmla="*/ 0 h 46"/>
              <a:gd name="T2" fmla="*/ 0 w 40"/>
              <a:gd name="T3" fmla="*/ 103760657 h 46"/>
              <a:gd name="T4" fmla="*/ 108360210 w 40"/>
              <a:gd name="T5" fmla="*/ 53032853 h 46"/>
              <a:gd name="T6" fmla="*/ 0 w 40"/>
              <a:gd name="T7" fmla="*/ 6916668 h 46"/>
              <a:gd name="T8" fmla="*/ 0 w 40"/>
              <a:gd name="T9" fmla="*/ 6916668 h 46"/>
              <a:gd name="T10" fmla="*/ 0 w 40"/>
              <a:gd name="T11" fmla="*/ 0 h 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" h="46">
                <a:moveTo>
                  <a:pt x="0" y="0"/>
                </a:moveTo>
                <a:lnTo>
                  <a:pt x="0" y="45"/>
                </a:lnTo>
                <a:lnTo>
                  <a:pt x="39" y="23"/>
                </a:lnTo>
                <a:lnTo>
                  <a:pt x="0" y="3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10" name="Line 141"/>
          <p:cNvSpPr>
            <a:spLocks noChangeShapeType="1"/>
          </p:cNvSpPr>
          <p:nvPr/>
        </p:nvSpPr>
        <p:spPr bwMode="auto">
          <a:xfrm flipH="1">
            <a:off x="7459663" y="3138488"/>
            <a:ext cx="23812" cy="476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11" name="Freeform 142"/>
          <p:cNvSpPr>
            <a:spLocks/>
          </p:cNvSpPr>
          <p:nvPr/>
        </p:nvSpPr>
        <p:spPr bwMode="auto">
          <a:xfrm>
            <a:off x="7459663" y="3108325"/>
            <a:ext cx="66675" cy="66675"/>
          </a:xfrm>
          <a:custGeom>
            <a:avLst/>
            <a:gdLst>
              <a:gd name="T0" fmla="*/ 0 w 40"/>
              <a:gd name="T1" fmla="*/ 0 h 44"/>
              <a:gd name="T2" fmla="*/ 0 w 40"/>
              <a:gd name="T3" fmla="*/ 98739614 h 44"/>
              <a:gd name="T4" fmla="*/ 108360210 w 40"/>
              <a:gd name="T5" fmla="*/ 52814177 h 44"/>
              <a:gd name="T6" fmla="*/ 0 w 40"/>
              <a:gd name="T7" fmla="*/ 0 h 44"/>
              <a:gd name="T8" fmla="*/ 0 w 40"/>
              <a:gd name="T9" fmla="*/ 0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" h="44">
                <a:moveTo>
                  <a:pt x="0" y="0"/>
                </a:moveTo>
                <a:lnTo>
                  <a:pt x="0" y="43"/>
                </a:lnTo>
                <a:lnTo>
                  <a:pt x="39" y="23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12" name="Freeform 143"/>
          <p:cNvSpPr>
            <a:spLocks/>
          </p:cNvSpPr>
          <p:nvPr/>
        </p:nvSpPr>
        <p:spPr bwMode="auto">
          <a:xfrm>
            <a:off x="4083050" y="5340350"/>
            <a:ext cx="66675" cy="65088"/>
          </a:xfrm>
          <a:custGeom>
            <a:avLst/>
            <a:gdLst>
              <a:gd name="T0" fmla="*/ 50012918 w 40"/>
              <a:gd name="T1" fmla="*/ 96230337 h 43"/>
              <a:gd name="T2" fmla="*/ 63904654 w 40"/>
              <a:gd name="T3" fmla="*/ 96230337 h 43"/>
              <a:gd name="T4" fmla="*/ 69462015 w 40"/>
              <a:gd name="T5" fmla="*/ 96230337 h 43"/>
              <a:gd name="T6" fmla="*/ 75019376 w 40"/>
              <a:gd name="T7" fmla="*/ 91648445 h 43"/>
              <a:gd name="T8" fmla="*/ 88911113 w 40"/>
              <a:gd name="T9" fmla="*/ 91648445 h 43"/>
              <a:gd name="T10" fmla="*/ 94468474 w 40"/>
              <a:gd name="T11" fmla="*/ 84774849 h 43"/>
              <a:gd name="T12" fmla="*/ 94468474 w 40"/>
              <a:gd name="T13" fmla="*/ 80192957 h 43"/>
              <a:gd name="T14" fmla="*/ 102802849 w 40"/>
              <a:gd name="T15" fmla="*/ 73319361 h 43"/>
              <a:gd name="T16" fmla="*/ 108360210 w 40"/>
              <a:gd name="T17" fmla="*/ 61862360 h 43"/>
              <a:gd name="T18" fmla="*/ 108360210 w 40"/>
              <a:gd name="T19" fmla="*/ 57280467 h 43"/>
              <a:gd name="T20" fmla="*/ 108360210 w 40"/>
              <a:gd name="T21" fmla="*/ 50406872 h 43"/>
              <a:gd name="T22" fmla="*/ 108360210 w 40"/>
              <a:gd name="T23" fmla="*/ 38949870 h 43"/>
              <a:gd name="T24" fmla="*/ 108360210 w 40"/>
              <a:gd name="T25" fmla="*/ 34367978 h 43"/>
              <a:gd name="T26" fmla="*/ 102802849 w 40"/>
              <a:gd name="T27" fmla="*/ 27494382 h 43"/>
              <a:gd name="T28" fmla="*/ 94468474 w 40"/>
              <a:gd name="T29" fmla="*/ 22912490 h 43"/>
              <a:gd name="T30" fmla="*/ 94468474 w 40"/>
              <a:gd name="T31" fmla="*/ 16038894 h 43"/>
              <a:gd name="T32" fmla="*/ 88911113 w 40"/>
              <a:gd name="T33" fmla="*/ 11455488 h 43"/>
              <a:gd name="T34" fmla="*/ 75019376 w 40"/>
              <a:gd name="T35" fmla="*/ 4581892 h 43"/>
              <a:gd name="T36" fmla="*/ 69462015 w 40"/>
              <a:gd name="T37" fmla="*/ 4581892 h 43"/>
              <a:gd name="T38" fmla="*/ 63904654 w 40"/>
              <a:gd name="T39" fmla="*/ 0 h 43"/>
              <a:gd name="T40" fmla="*/ 55570279 w 40"/>
              <a:gd name="T41" fmla="*/ 0 h 43"/>
              <a:gd name="T42" fmla="*/ 41676876 w 40"/>
              <a:gd name="T43" fmla="*/ 0 h 43"/>
              <a:gd name="T44" fmla="*/ 36119514 w 40"/>
              <a:gd name="T45" fmla="*/ 4581892 h 43"/>
              <a:gd name="T46" fmla="*/ 30563820 w 40"/>
              <a:gd name="T47" fmla="*/ 4581892 h 43"/>
              <a:gd name="T48" fmla="*/ 16670417 w 40"/>
              <a:gd name="T49" fmla="*/ 11455488 h 43"/>
              <a:gd name="T50" fmla="*/ 11114723 w 40"/>
              <a:gd name="T51" fmla="*/ 16038894 h 43"/>
              <a:gd name="T52" fmla="*/ 11114723 w 40"/>
              <a:gd name="T53" fmla="*/ 22912490 h 43"/>
              <a:gd name="T54" fmla="*/ 2778681 w 40"/>
              <a:gd name="T55" fmla="*/ 27494382 h 43"/>
              <a:gd name="T56" fmla="*/ 0 w 40"/>
              <a:gd name="T57" fmla="*/ 34367978 h 43"/>
              <a:gd name="T58" fmla="*/ 0 w 40"/>
              <a:gd name="T59" fmla="*/ 38949870 h 43"/>
              <a:gd name="T60" fmla="*/ 0 w 40"/>
              <a:gd name="T61" fmla="*/ 50406872 h 43"/>
              <a:gd name="T62" fmla="*/ 0 w 40"/>
              <a:gd name="T63" fmla="*/ 57280467 h 43"/>
              <a:gd name="T64" fmla="*/ 0 w 40"/>
              <a:gd name="T65" fmla="*/ 61862360 h 43"/>
              <a:gd name="T66" fmla="*/ 2778681 w 40"/>
              <a:gd name="T67" fmla="*/ 73319361 h 43"/>
              <a:gd name="T68" fmla="*/ 11114723 w 40"/>
              <a:gd name="T69" fmla="*/ 80192957 h 43"/>
              <a:gd name="T70" fmla="*/ 11114723 w 40"/>
              <a:gd name="T71" fmla="*/ 84774849 h 43"/>
              <a:gd name="T72" fmla="*/ 16670417 w 40"/>
              <a:gd name="T73" fmla="*/ 91648445 h 43"/>
              <a:gd name="T74" fmla="*/ 30563820 w 40"/>
              <a:gd name="T75" fmla="*/ 91648445 h 43"/>
              <a:gd name="T76" fmla="*/ 36119514 w 40"/>
              <a:gd name="T77" fmla="*/ 96230337 h 43"/>
              <a:gd name="T78" fmla="*/ 41676876 w 40"/>
              <a:gd name="T79" fmla="*/ 96230337 h 43"/>
              <a:gd name="T80" fmla="*/ 55570279 w 40"/>
              <a:gd name="T81" fmla="*/ 96230337 h 43"/>
              <a:gd name="T82" fmla="*/ 55570279 w 40"/>
              <a:gd name="T83" fmla="*/ 96230337 h 43"/>
              <a:gd name="T84" fmla="*/ 50012918 w 40"/>
              <a:gd name="T85" fmla="*/ 96230337 h 4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0" h="43">
                <a:moveTo>
                  <a:pt x="18" y="42"/>
                </a:moveTo>
                <a:lnTo>
                  <a:pt x="23" y="42"/>
                </a:lnTo>
                <a:lnTo>
                  <a:pt x="25" y="42"/>
                </a:lnTo>
                <a:lnTo>
                  <a:pt x="27" y="40"/>
                </a:lnTo>
                <a:lnTo>
                  <a:pt x="32" y="40"/>
                </a:lnTo>
                <a:lnTo>
                  <a:pt x="34" y="37"/>
                </a:lnTo>
                <a:lnTo>
                  <a:pt x="34" y="35"/>
                </a:lnTo>
                <a:lnTo>
                  <a:pt x="37" y="32"/>
                </a:lnTo>
                <a:lnTo>
                  <a:pt x="39" y="27"/>
                </a:lnTo>
                <a:lnTo>
                  <a:pt x="39" y="25"/>
                </a:lnTo>
                <a:lnTo>
                  <a:pt x="39" y="22"/>
                </a:lnTo>
                <a:lnTo>
                  <a:pt x="39" y="17"/>
                </a:lnTo>
                <a:lnTo>
                  <a:pt x="39" y="15"/>
                </a:lnTo>
                <a:lnTo>
                  <a:pt x="37" y="12"/>
                </a:lnTo>
                <a:lnTo>
                  <a:pt x="34" y="10"/>
                </a:lnTo>
                <a:lnTo>
                  <a:pt x="34" y="7"/>
                </a:lnTo>
                <a:lnTo>
                  <a:pt x="32" y="5"/>
                </a:lnTo>
                <a:lnTo>
                  <a:pt x="27" y="2"/>
                </a:lnTo>
                <a:lnTo>
                  <a:pt x="25" y="2"/>
                </a:lnTo>
                <a:lnTo>
                  <a:pt x="23" y="0"/>
                </a:lnTo>
                <a:lnTo>
                  <a:pt x="20" y="0"/>
                </a:lnTo>
                <a:lnTo>
                  <a:pt x="15" y="0"/>
                </a:lnTo>
                <a:lnTo>
                  <a:pt x="13" y="2"/>
                </a:lnTo>
                <a:lnTo>
                  <a:pt x="11" y="2"/>
                </a:lnTo>
                <a:lnTo>
                  <a:pt x="6" y="5"/>
                </a:lnTo>
                <a:lnTo>
                  <a:pt x="4" y="7"/>
                </a:lnTo>
                <a:lnTo>
                  <a:pt x="4" y="10"/>
                </a:lnTo>
                <a:lnTo>
                  <a:pt x="1" y="12"/>
                </a:lnTo>
                <a:lnTo>
                  <a:pt x="0" y="15"/>
                </a:lnTo>
                <a:lnTo>
                  <a:pt x="0" y="17"/>
                </a:lnTo>
                <a:lnTo>
                  <a:pt x="0" y="22"/>
                </a:lnTo>
                <a:lnTo>
                  <a:pt x="0" y="25"/>
                </a:lnTo>
                <a:lnTo>
                  <a:pt x="0" y="27"/>
                </a:lnTo>
                <a:lnTo>
                  <a:pt x="1" y="32"/>
                </a:lnTo>
                <a:lnTo>
                  <a:pt x="4" y="35"/>
                </a:lnTo>
                <a:lnTo>
                  <a:pt x="4" y="37"/>
                </a:lnTo>
                <a:lnTo>
                  <a:pt x="6" y="40"/>
                </a:lnTo>
                <a:lnTo>
                  <a:pt x="11" y="40"/>
                </a:lnTo>
                <a:lnTo>
                  <a:pt x="13" y="42"/>
                </a:lnTo>
                <a:lnTo>
                  <a:pt x="15" y="42"/>
                </a:lnTo>
                <a:lnTo>
                  <a:pt x="20" y="42"/>
                </a:lnTo>
                <a:lnTo>
                  <a:pt x="18" y="4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13" name="Freeform 144"/>
          <p:cNvSpPr>
            <a:spLocks/>
          </p:cNvSpPr>
          <p:nvPr/>
        </p:nvSpPr>
        <p:spPr bwMode="auto">
          <a:xfrm>
            <a:off x="5603875" y="4838700"/>
            <a:ext cx="66675" cy="66675"/>
          </a:xfrm>
          <a:custGeom>
            <a:avLst/>
            <a:gdLst>
              <a:gd name="T0" fmla="*/ 50012918 w 40"/>
              <a:gd name="T1" fmla="*/ 100980063 h 43"/>
              <a:gd name="T2" fmla="*/ 63904654 w 40"/>
              <a:gd name="T3" fmla="*/ 100980063 h 43"/>
              <a:gd name="T4" fmla="*/ 69462015 w 40"/>
              <a:gd name="T5" fmla="*/ 100980063 h 43"/>
              <a:gd name="T6" fmla="*/ 75019376 w 40"/>
              <a:gd name="T7" fmla="*/ 96171710 h 43"/>
              <a:gd name="T8" fmla="*/ 80575071 w 40"/>
              <a:gd name="T9" fmla="*/ 88959956 h 43"/>
              <a:gd name="T10" fmla="*/ 88911113 w 40"/>
              <a:gd name="T11" fmla="*/ 88959956 h 43"/>
              <a:gd name="T12" fmla="*/ 94468474 w 40"/>
              <a:gd name="T13" fmla="*/ 84150052 h 43"/>
              <a:gd name="T14" fmla="*/ 102802849 w 40"/>
              <a:gd name="T15" fmla="*/ 76938298 h 43"/>
              <a:gd name="T16" fmla="*/ 108360210 w 40"/>
              <a:gd name="T17" fmla="*/ 64916641 h 43"/>
              <a:gd name="T18" fmla="*/ 108360210 w 40"/>
              <a:gd name="T19" fmla="*/ 60108288 h 43"/>
              <a:gd name="T20" fmla="*/ 108360210 w 40"/>
              <a:gd name="T21" fmla="*/ 52894983 h 43"/>
              <a:gd name="T22" fmla="*/ 108360210 w 40"/>
              <a:gd name="T23" fmla="*/ 40873326 h 43"/>
              <a:gd name="T24" fmla="*/ 108360210 w 40"/>
              <a:gd name="T25" fmla="*/ 36064973 h 43"/>
              <a:gd name="T26" fmla="*/ 102802849 w 40"/>
              <a:gd name="T27" fmla="*/ 28851668 h 43"/>
              <a:gd name="T28" fmla="*/ 94468474 w 40"/>
              <a:gd name="T29" fmla="*/ 24043315 h 43"/>
              <a:gd name="T30" fmla="*/ 88911113 w 40"/>
              <a:gd name="T31" fmla="*/ 16830010 h 43"/>
              <a:gd name="T32" fmla="*/ 80575071 w 40"/>
              <a:gd name="T33" fmla="*/ 12021658 h 43"/>
              <a:gd name="T34" fmla="*/ 75019376 w 40"/>
              <a:gd name="T35" fmla="*/ 4808353 h 43"/>
              <a:gd name="T36" fmla="*/ 69462015 w 40"/>
              <a:gd name="T37" fmla="*/ 0 h 43"/>
              <a:gd name="T38" fmla="*/ 63904654 w 40"/>
              <a:gd name="T39" fmla="*/ 0 h 43"/>
              <a:gd name="T40" fmla="*/ 50012918 w 40"/>
              <a:gd name="T41" fmla="*/ 0 h 43"/>
              <a:gd name="T42" fmla="*/ 41676876 w 40"/>
              <a:gd name="T43" fmla="*/ 0 h 43"/>
              <a:gd name="T44" fmla="*/ 36119514 w 40"/>
              <a:gd name="T45" fmla="*/ 0 h 43"/>
              <a:gd name="T46" fmla="*/ 25006459 w 40"/>
              <a:gd name="T47" fmla="*/ 4808353 h 43"/>
              <a:gd name="T48" fmla="*/ 16670417 w 40"/>
              <a:gd name="T49" fmla="*/ 12021658 h 43"/>
              <a:gd name="T50" fmla="*/ 11114723 w 40"/>
              <a:gd name="T51" fmla="*/ 16830010 h 43"/>
              <a:gd name="T52" fmla="*/ 2778681 w 40"/>
              <a:gd name="T53" fmla="*/ 24043315 h 43"/>
              <a:gd name="T54" fmla="*/ 2778681 w 40"/>
              <a:gd name="T55" fmla="*/ 28851668 h 43"/>
              <a:gd name="T56" fmla="*/ 0 w 40"/>
              <a:gd name="T57" fmla="*/ 36064973 h 43"/>
              <a:gd name="T58" fmla="*/ 0 w 40"/>
              <a:gd name="T59" fmla="*/ 40873326 h 43"/>
              <a:gd name="T60" fmla="*/ 0 w 40"/>
              <a:gd name="T61" fmla="*/ 52894983 h 43"/>
              <a:gd name="T62" fmla="*/ 0 w 40"/>
              <a:gd name="T63" fmla="*/ 60108288 h 43"/>
              <a:gd name="T64" fmla="*/ 0 w 40"/>
              <a:gd name="T65" fmla="*/ 64916641 h 43"/>
              <a:gd name="T66" fmla="*/ 2778681 w 40"/>
              <a:gd name="T67" fmla="*/ 76938298 h 43"/>
              <a:gd name="T68" fmla="*/ 2778681 w 40"/>
              <a:gd name="T69" fmla="*/ 84150052 h 43"/>
              <a:gd name="T70" fmla="*/ 11114723 w 40"/>
              <a:gd name="T71" fmla="*/ 88959956 h 43"/>
              <a:gd name="T72" fmla="*/ 16670417 w 40"/>
              <a:gd name="T73" fmla="*/ 88959956 h 43"/>
              <a:gd name="T74" fmla="*/ 25006459 w 40"/>
              <a:gd name="T75" fmla="*/ 96171710 h 43"/>
              <a:gd name="T76" fmla="*/ 36119514 w 40"/>
              <a:gd name="T77" fmla="*/ 100980063 h 43"/>
              <a:gd name="T78" fmla="*/ 41676876 w 40"/>
              <a:gd name="T79" fmla="*/ 100980063 h 43"/>
              <a:gd name="T80" fmla="*/ 50012918 w 40"/>
              <a:gd name="T81" fmla="*/ 100980063 h 43"/>
              <a:gd name="T82" fmla="*/ 50012918 w 40"/>
              <a:gd name="T83" fmla="*/ 100980063 h 4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0" h="43">
                <a:moveTo>
                  <a:pt x="18" y="42"/>
                </a:moveTo>
                <a:lnTo>
                  <a:pt x="23" y="42"/>
                </a:lnTo>
                <a:lnTo>
                  <a:pt x="25" y="42"/>
                </a:lnTo>
                <a:lnTo>
                  <a:pt x="27" y="40"/>
                </a:lnTo>
                <a:lnTo>
                  <a:pt x="29" y="37"/>
                </a:lnTo>
                <a:lnTo>
                  <a:pt x="32" y="37"/>
                </a:lnTo>
                <a:lnTo>
                  <a:pt x="34" y="35"/>
                </a:lnTo>
                <a:lnTo>
                  <a:pt x="37" y="32"/>
                </a:lnTo>
                <a:lnTo>
                  <a:pt x="39" y="27"/>
                </a:lnTo>
                <a:lnTo>
                  <a:pt x="39" y="25"/>
                </a:lnTo>
                <a:lnTo>
                  <a:pt x="39" y="22"/>
                </a:lnTo>
                <a:lnTo>
                  <a:pt x="39" y="17"/>
                </a:lnTo>
                <a:lnTo>
                  <a:pt x="39" y="15"/>
                </a:lnTo>
                <a:lnTo>
                  <a:pt x="37" y="12"/>
                </a:lnTo>
                <a:lnTo>
                  <a:pt x="34" y="10"/>
                </a:lnTo>
                <a:lnTo>
                  <a:pt x="32" y="7"/>
                </a:lnTo>
                <a:lnTo>
                  <a:pt x="29" y="5"/>
                </a:lnTo>
                <a:lnTo>
                  <a:pt x="27" y="2"/>
                </a:lnTo>
                <a:lnTo>
                  <a:pt x="25" y="0"/>
                </a:lnTo>
                <a:lnTo>
                  <a:pt x="23" y="0"/>
                </a:lnTo>
                <a:lnTo>
                  <a:pt x="18" y="0"/>
                </a:lnTo>
                <a:lnTo>
                  <a:pt x="15" y="0"/>
                </a:lnTo>
                <a:lnTo>
                  <a:pt x="13" y="0"/>
                </a:lnTo>
                <a:lnTo>
                  <a:pt x="9" y="2"/>
                </a:lnTo>
                <a:lnTo>
                  <a:pt x="6" y="5"/>
                </a:lnTo>
                <a:lnTo>
                  <a:pt x="4" y="7"/>
                </a:lnTo>
                <a:lnTo>
                  <a:pt x="1" y="10"/>
                </a:lnTo>
                <a:lnTo>
                  <a:pt x="1" y="12"/>
                </a:lnTo>
                <a:lnTo>
                  <a:pt x="0" y="15"/>
                </a:lnTo>
                <a:lnTo>
                  <a:pt x="0" y="17"/>
                </a:lnTo>
                <a:lnTo>
                  <a:pt x="0" y="22"/>
                </a:lnTo>
                <a:lnTo>
                  <a:pt x="0" y="25"/>
                </a:lnTo>
                <a:lnTo>
                  <a:pt x="0" y="27"/>
                </a:lnTo>
                <a:lnTo>
                  <a:pt x="1" y="32"/>
                </a:lnTo>
                <a:lnTo>
                  <a:pt x="1" y="35"/>
                </a:lnTo>
                <a:lnTo>
                  <a:pt x="4" y="37"/>
                </a:lnTo>
                <a:lnTo>
                  <a:pt x="6" y="37"/>
                </a:lnTo>
                <a:lnTo>
                  <a:pt x="9" y="40"/>
                </a:lnTo>
                <a:lnTo>
                  <a:pt x="13" y="42"/>
                </a:lnTo>
                <a:lnTo>
                  <a:pt x="15" y="42"/>
                </a:lnTo>
                <a:lnTo>
                  <a:pt x="18" y="4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14" name="Line 145"/>
          <p:cNvSpPr>
            <a:spLocks noChangeShapeType="1"/>
          </p:cNvSpPr>
          <p:nvPr/>
        </p:nvSpPr>
        <p:spPr bwMode="auto">
          <a:xfrm flipH="1">
            <a:off x="5767388" y="4873625"/>
            <a:ext cx="23812" cy="31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15" name="Freeform 146"/>
          <p:cNvSpPr>
            <a:spLocks/>
          </p:cNvSpPr>
          <p:nvPr/>
        </p:nvSpPr>
        <p:spPr bwMode="auto">
          <a:xfrm>
            <a:off x="5767388" y="4841875"/>
            <a:ext cx="68262" cy="68263"/>
          </a:xfrm>
          <a:custGeom>
            <a:avLst/>
            <a:gdLst>
              <a:gd name="T0" fmla="*/ 0 w 41"/>
              <a:gd name="T1" fmla="*/ 0 h 44"/>
              <a:gd name="T2" fmla="*/ 0 w 41"/>
              <a:gd name="T3" fmla="*/ 103499119 h 44"/>
              <a:gd name="T4" fmla="*/ 110879132 w 41"/>
              <a:gd name="T5" fmla="*/ 55359742 h 44"/>
              <a:gd name="T6" fmla="*/ 0 w 41"/>
              <a:gd name="T7" fmla="*/ 0 h 44"/>
              <a:gd name="T8" fmla="*/ 0 w 41"/>
              <a:gd name="T9" fmla="*/ 0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" h="44">
                <a:moveTo>
                  <a:pt x="0" y="0"/>
                </a:moveTo>
                <a:lnTo>
                  <a:pt x="0" y="43"/>
                </a:lnTo>
                <a:lnTo>
                  <a:pt x="40" y="23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16" name="Line 147"/>
          <p:cNvSpPr>
            <a:spLocks noChangeShapeType="1"/>
          </p:cNvSpPr>
          <p:nvPr/>
        </p:nvSpPr>
        <p:spPr bwMode="auto">
          <a:xfrm flipH="1">
            <a:off x="6169025" y="4660900"/>
            <a:ext cx="222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17" name="Freeform 148"/>
          <p:cNvSpPr>
            <a:spLocks/>
          </p:cNvSpPr>
          <p:nvPr/>
        </p:nvSpPr>
        <p:spPr bwMode="auto">
          <a:xfrm>
            <a:off x="6169025" y="4624388"/>
            <a:ext cx="69850" cy="71437"/>
          </a:xfrm>
          <a:custGeom>
            <a:avLst/>
            <a:gdLst>
              <a:gd name="T0" fmla="*/ 0 w 42"/>
              <a:gd name="T1" fmla="*/ 0 h 46"/>
              <a:gd name="T2" fmla="*/ 0 w 42"/>
              <a:gd name="T3" fmla="*/ 108528333 h 46"/>
              <a:gd name="T4" fmla="*/ 113401475 w 42"/>
              <a:gd name="T5" fmla="*/ 55470831 h 46"/>
              <a:gd name="T6" fmla="*/ 0 w 42"/>
              <a:gd name="T7" fmla="*/ 7235326 h 46"/>
              <a:gd name="T8" fmla="*/ 0 w 42"/>
              <a:gd name="T9" fmla="*/ 7235326 h 46"/>
              <a:gd name="T10" fmla="*/ 0 w 42"/>
              <a:gd name="T11" fmla="*/ 0 h 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" h="46">
                <a:moveTo>
                  <a:pt x="0" y="0"/>
                </a:moveTo>
                <a:lnTo>
                  <a:pt x="0" y="45"/>
                </a:lnTo>
                <a:lnTo>
                  <a:pt x="41" y="23"/>
                </a:lnTo>
                <a:lnTo>
                  <a:pt x="0" y="3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18" name="Freeform 149"/>
          <p:cNvSpPr>
            <a:spLocks/>
          </p:cNvSpPr>
          <p:nvPr/>
        </p:nvSpPr>
        <p:spPr bwMode="auto">
          <a:xfrm>
            <a:off x="6169025" y="3998913"/>
            <a:ext cx="69850" cy="69850"/>
          </a:xfrm>
          <a:custGeom>
            <a:avLst/>
            <a:gdLst>
              <a:gd name="T0" fmla="*/ 0 w 42"/>
              <a:gd name="T1" fmla="*/ 0 h 46"/>
              <a:gd name="T2" fmla="*/ 0 w 42"/>
              <a:gd name="T3" fmla="*/ 103760657 h 46"/>
              <a:gd name="T4" fmla="*/ 113401475 w 42"/>
              <a:gd name="T5" fmla="*/ 50727803 h 46"/>
              <a:gd name="T6" fmla="*/ 0 w 42"/>
              <a:gd name="T7" fmla="*/ 0 h 46"/>
              <a:gd name="T8" fmla="*/ 0 w 42"/>
              <a:gd name="T9" fmla="*/ 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46">
                <a:moveTo>
                  <a:pt x="0" y="0"/>
                </a:moveTo>
                <a:lnTo>
                  <a:pt x="0" y="45"/>
                </a:lnTo>
                <a:lnTo>
                  <a:pt x="41" y="22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19" name="Line 150"/>
          <p:cNvSpPr>
            <a:spLocks noChangeShapeType="1"/>
          </p:cNvSpPr>
          <p:nvPr/>
        </p:nvSpPr>
        <p:spPr bwMode="auto">
          <a:xfrm flipH="1">
            <a:off x="8521700" y="4498975"/>
            <a:ext cx="222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20" name="Line 151"/>
          <p:cNvSpPr>
            <a:spLocks noChangeShapeType="1"/>
          </p:cNvSpPr>
          <p:nvPr/>
        </p:nvSpPr>
        <p:spPr bwMode="auto">
          <a:xfrm flipH="1">
            <a:off x="8526463" y="4972050"/>
            <a:ext cx="222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21" name="Line 152"/>
          <p:cNvSpPr>
            <a:spLocks noChangeShapeType="1"/>
          </p:cNvSpPr>
          <p:nvPr/>
        </p:nvSpPr>
        <p:spPr bwMode="auto">
          <a:xfrm flipH="1">
            <a:off x="3678238" y="4376738"/>
            <a:ext cx="222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22" name="Freeform 153"/>
          <p:cNvSpPr>
            <a:spLocks/>
          </p:cNvSpPr>
          <p:nvPr/>
        </p:nvSpPr>
        <p:spPr bwMode="auto">
          <a:xfrm>
            <a:off x="2559050" y="4341813"/>
            <a:ext cx="66675" cy="69850"/>
          </a:xfrm>
          <a:custGeom>
            <a:avLst/>
            <a:gdLst>
              <a:gd name="T0" fmla="*/ 50012918 w 40"/>
              <a:gd name="T1" fmla="*/ 99149038 h 46"/>
              <a:gd name="T2" fmla="*/ 55570279 w 40"/>
              <a:gd name="T3" fmla="*/ 99149038 h 46"/>
              <a:gd name="T4" fmla="*/ 69462015 w 40"/>
              <a:gd name="T5" fmla="*/ 99149038 h 46"/>
              <a:gd name="T6" fmla="*/ 75019376 w 40"/>
              <a:gd name="T7" fmla="*/ 99149038 h 46"/>
              <a:gd name="T8" fmla="*/ 80575071 w 40"/>
              <a:gd name="T9" fmla="*/ 92230851 h 46"/>
              <a:gd name="T10" fmla="*/ 88911113 w 40"/>
              <a:gd name="T11" fmla="*/ 87619233 h 46"/>
              <a:gd name="T12" fmla="*/ 94468474 w 40"/>
              <a:gd name="T13" fmla="*/ 80702564 h 46"/>
              <a:gd name="T14" fmla="*/ 102802849 w 40"/>
              <a:gd name="T15" fmla="*/ 76090946 h 46"/>
              <a:gd name="T16" fmla="*/ 102802849 w 40"/>
              <a:gd name="T17" fmla="*/ 69172759 h 46"/>
              <a:gd name="T18" fmla="*/ 108360210 w 40"/>
              <a:gd name="T19" fmla="*/ 57644472 h 46"/>
              <a:gd name="T20" fmla="*/ 108360210 w 40"/>
              <a:gd name="T21" fmla="*/ 53032853 h 46"/>
              <a:gd name="T22" fmla="*/ 108360210 w 40"/>
              <a:gd name="T23" fmla="*/ 46116185 h 46"/>
              <a:gd name="T24" fmla="*/ 102802849 w 40"/>
              <a:gd name="T25" fmla="*/ 34586379 h 46"/>
              <a:gd name="T26" fmla="*/ 102802849 w 40"/>
              <a:gd name="T27" fmla="*/ 29974761 h 46"/>
              <a:gd name="T28" fmla="*/ 94468474 w 40"/>
              <a:gd name="T29" fmla="*/ 23058092 h 46"/>
              <a:gd name="T30" fmla="*/ 88911113 w 40"/>
              <a:gd name="T31" fmla="*/ 18446474 h 46"/>
              <a:gd name="T32" fmla="*/ 80575071 w 40"/>
              <a:gd name="T33" fmla="*/ 11528287 h 46"/>
              <a:gd name="T34" fmla="*/ 75019376 w 40"/>
              <a:gd name="T35" fmla="*/ 6916668 h 46"/>
              <a:gd name="T36" fmla="*/ 69462015 w 40"/>
              <a:gd name="T37" fmla="*/ 6916668 h 46"/>
              <a:gd name="T38" fmla="*/ 55570279 w 40"/>
              <a:gd name="T39" fmla="*/ 6916668 h 46"/>
              <a:gd name="T40" fmla="*/ 50012918 w 40"/>
              <a:gd name="T41" fmla="*/ 0 h 46"/>
              <a:gd name="T42" fmla="*/ 41676876 w 40"/>
              <a:gd name="T43" fmla="*/ 6916668 h 46"/>
              <a:gd name="T44" fmla="*/ 30563820 w 40"/>
              <a:gd name="T45" fmla="*/ 6916668 h 46"/>
              <a:gd name="T46" fmla="*/ 25006459 w 40"/>
              <a:gd name="T47" fmla="*/ 6916668 h 46"/>
              <a:gd name="T48" fmla="*/ 16670417 w 40"/>
              <a:gd name="T49" fmla="*/ 11528287 h 46"/>
              <a:gd name="T50" fmla="*/ 11114723 w 40"/>
              <a:gd name="T51" fmla="*/ 18446474 h 46"/>
              <a:gd name="T52" fmla="*/ 2778681 w 40"/>
              <a:gd name="T53" fmla="*/ 23058092 h 46"/>
              <a:gd name="T54" fmla="*/ 0 w 40"/>
              <a:gd name="T55" fmla="*/ 29974761 h 46"/>
              <a:gd name="T56" fmla="*/ 0 w 40"/>
              <a:gd name="T57" fmla="*/ 34586379 h 46"/>
              <a:gd name="T58" fmla="*/ 0 w 40"/>
              <a:gd name="T59" fmla="*/ 46116185 h 46"/>
              <a:gd name="T60" fmla="*/ 0 w 40"/>
              <a:gd name="T61" fmla="*/ 53032853 h 46"/>
              <a:gd name="T62" fmla="*/ 0 w 40"/>
              <a:gd name="T63" fmla="*/ 57644472 h 46"/>
              <a:gd name="T64" fmla="*/ 0 w 40"/>
              <a:gd name="T65" fmla="*/ 69172759 h 46"/>
              <a:gd name="T66" fmla="*/ 0 w 40"/>
              <a:gd name="T67" fmla="*/ 76090946 h 46"/>
              <a:gd name="T68" fmla="*/ 2778681 w 40"/>
              <a:gd name="T69" fmla="*/ 80702564 h 46"/>
              <a:gd name="T70" fmla="*/ 11114723 w 40"/>
              <a:gd name="T71" fmla="*/ 87619233 h 46"/>
              <a:gd name="T72" fmla="*/ 16670417 w 40"/>
              <a:gd name="T73" fmla="*/ 92230851 h 46"/>
              <a:gd name="T74" fmla="*/ 25006459 w 40"/>
              <a:gd name="T75" fmla="*/ 99149038 h 46"/>
              <a:gd name="T76" fmla="*/ 30563820 w 40"/>
              <a:gd name="T77" fmla="*/ 99149038 h 46"/>
              <a:gd name="T78" fmla="*/ 41676876 w 40"/>
              <a:gd name="T79" fmla="*/ 99149038 h 46"/>
              <a:gd name="T80" fmla="*/ 50012918 w 40"/>
              <a:gd name="T81" fmla="*/ 103760657 h 46"/>
              <a:gd name="T82" fmla="*/ 50012918 w 40"/>
              <a:gd name="T83" fmla="*/ 103760657 h 46"/>
              <a:gd name="T84" fmla="*/ 50012918 w 40"/>
              <a:gd name="T85" fmla="*/ 99149038 h 4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0" h="46">
                <a:moveTo>
                  <a:pt x="18" y="43"/>
                </a:moveTo>
                <a:lnTo>
                  <a:pt x="20" y="43"/>
                </a:lnTo>
                <a:lnTo>
                  <a:pt x="25" y="43"/>
                </a:lnTo>
                <a:lnTo>
                  <a:pt x="27" y="43"/>
                </a:lnTo>
                <a:lnTo>
                  <a:pt x="29" y="40"/>
                </a:lnTo>
                <a:lnTo>
                  <a:pt x="32" y="38"/>
                </a:lnTo>
                <a:lnTo>
                  <a:pt x="34" y="35"/>
                </a:lnTo>
                <a:lnTo>
                  <a:pt x="37" y="33"/>
                </a:lnTo>
                <a:lnTo>
                  <a:pt x="37" y="30"/>
                </a:lnTo>
                <a:lnTo>
                  <a:pt x="39" y="25"/>
                </a:lnTo>
                <a:lnTo>
                  <a:pt x="39" y="23"/>
                </a:lnTo>
                <a:lnTo>
                  <a:pt x="39" y="20"/>
                </a:lnTo>
                <a:lnTo>
                  <a:pt x="37" y="15"/>
                </a:lnTo>
                <a:lnTo>
                  <a:pt x="37" y="13"/>
                </a:lnTo>
                <a:lnTo>
                  <a:pt x="34" y="10"/>
                </a:lnTo>
                <a:lnTo>
                  <a:pt x="32" y="8"/>
                </a:lnTo>
                <a:lnTo>
                  <a:pt x="29" y="5"/>
                </a:lnTo>
                <a:lnTo>
                  <a:pt x="27" y="3"/>
                </a:lnTo>
                <a:lnTo>
                  <a:pt x="25" y="3"/>
                </a:lnTo>
                <a:lnTo>
                  <a:pt x="20" y="3"/>
                </a:lnTo>
                <a:lnTo>
                  <a:pt x="18" y="0"/>
                </a:lnTo>
                <a:lnTo>
                  <a:pt x="15" y="3"/>
                </a:lnTo>
                <a:lnTo>
                  <a:pt x="11" y="3"/>
                </a:lnTo>
                <a:lnTo>
                  <a:pt x="9" y="3"/>
                </a:lnTo>
                <a:lnTo>
                  <a:pt x="6" y="5"/>
                </a:lnTo>
                <a:lnTo>
                  <a:pt x="4" y="8"/>
                </a:lnTo>
                <a:lnTo>
                  <a:pt x="1" y="10"/>
                </a:lnTo>
                <a:lnTo>
                  <a:pt x="0" y="13"/>
                </a:lnTo>
                <a:lnTo>
                  <a:pt x="0" y="15"/>
                </a:lnTo>
                <a:lnTo>
                  <a:pt x="0" y="20"/>
                </a:lnTo>
                <a:lnTo>
                  <a:pt x="0" y="23"/>
                </a:lnTo>
                <a:lnTo>
                  <a:pt x="0" y="25"/>
                </a:lnTo>
                <a:lnTo>
                  <a:pt x="0" y="30"/>
                </a:lnTo>
                <a:lnTo>
                  <a:pt x="0" y="33"/>
                </a:lnTo>
                <a:lnTo>
                  <a:pt x="1" y="35"/>
                </a:lnTo>
                <a:lnTo>
                  <a:pt x="4" y="38"/>
                </a:lnTo>
                <a:lnTo>
                  <a:pt x="6" y="40"/>
                </a:lnTo>
                <a:lnTo>
                  <a:pt x="9" y="43"/>
                </a:lnTo>
                <a:lnTo>
                  <a:pt x="11" y="43"/>
                </a:lnTo>
                <a:lnTo>
                  <a:pt x="15" y="43"/>
                </a:lnTo>
                <a:lnTo>
                  <a:pt x="18" y="45"/>
                </a:lnTo>
                <a:lnTo>
                  <a:pt x="18" y="43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23" name="Freeform 154"/>
          <p:cNvSpPr>
            <a:spLocks/>
          </p:cNvSpPr>
          <p:nvPr/>
        </p:nvSpPr>
        <p:spPr bwMode="auto">
          <a:xfrm>
            <a:off x="1152525" y="3990975"/>
            <a:ext cx="68263" cy="66675"/>
          </a:xfrm>
          <a:custGeom>
            <a:avLst/>
            <a:gdLst>
              <a:gd name="T0" fmla="*/ 49896923 w 41"/>
              <a:gd name="T1" fmla="*/ 100980063 h 43"/>
              <a:gd name="T2" fmla="*/ 63757642 w 41"/>
              <a:gd name="T3" fmla="*/ 100980063 h 43"/>
              <a:gd name="T4" fmla="*/ 74846217 w 41"/>
              <a:gd name="T5" fmla="*/ 100980063 h 43"/>
              <a:gd name="T6" fmla="*/ 83162648 w 41"/>
              <a:gd name="T7" fmla="*/ 100980063 h 43"/>
              <a:gd name="T8" fmla="*/ 88705271 w 41"/>
              <a:gd name="T9" fmla="*/ 96171710 h 43"/>
              <a:gd name="T10" fmla="*/ 97021702 w 41"/>
              <a:gd name="T11" fmla="*/ 88959956 h 43"/>
              <a:gd name="T12" fmla="*/ 102565990 w 41"/>
              <a:gd name="T13" fmla="*/ 84150052 h 43"/>
              <a:gd name="T14" fmla="*/ 102565990 w 41"/>
              <a:gd name="T15" fmla="*/ 76938298 h 43"/>
              <a:gd name="T16" fmla="*/ 110882421 w 41"/>
              <a:gd name="T17" fmla="*/ 72128395 h 43"/>
              <a:gd name="T18" fmla="*/ 110882421 w 41"/>
              <a:gd name="T19" fmla="*/ 60108288 h 43"/>
              <a:gd name="T20" fmla="*/ 110882421 w 41"/>
              <a:gd name="T21" fmla="*/ 52894983 h 43"/>
              <a:gd name="T22" fmla="*/ 110882421 w 41"/>
              <a:gd name="T23" fmla="*/ 48086630 h 43"/>
              <a:gd name="T24" fmla="*/ 110882421 w 41"/>
              <a:gd name="T25" fmla="*/ 36064973 h 43"/>
              <a:gd name="T26" fmla="*/ 102565990 w 41"/>
              <a:gd name="T27" fmla="*/ 28851668 h 43"/>
              <a:gd name="T28" fmla="*/ 102565990 w 41"/>
              <a:gd name="T29" fmla="*/ 24043315 h 43"/>
              <a:gd name="T30" fmla="*/ 97021702 w 41"/>
              <a:gd name="T31" fmla="*/ 16830010 h 43"/>
              <a:gd name="T32" fmla="*/ 88705271 w 41"/>
              <a:gd name="T33" fmla="*/ 12021658 h 43"/>
              <a:gd name="T34" fmla="*/ 83162648 w 41"/>
              <a:gd name="T35" fmla="*/ 4808353 h 43"/>
              <a:gd name="T36" fmla="*/ 74846217 w 41"/>
              <a:gd name="T37" fmla="*/ 4808353 h 43"/>
              <a:gd name="T38" fmla="*/ 63757642 w 41"/>
              <a:gd name="T39" fmla="*/ 4808353 h 43"/>
              <a:gd name="T40" fmla="*/ 58213354 w 41"/>
              <a:gd name="T41" fmla="*/ 0 h 43"/>
              <a:gd name="T42" fmla="*/ 44352636 w 41"/>
              <a:gd name="T43" fmla="*/ 4808353 h 43"/>
              <a:gd name="T44" fmla="*/ 36036204 w 41"/>
              <a:gd name="T45" fmla="*/ 4808353 h 43"/>
              <a:gd name="T46" fmla="*/ 33264060 w 41"/>
              <a:gd name="T47" fmla="*/ 4808353 h 43"/>
              <a:gd name="T48" fmla="*/ 24949294 w 41"/>
              <a:gd name="T49" fmla="*/ 12021658 h 43"/>
              <a:gd name="T50" fmla="*/ 19405006 w 41"/>
              <a:gd name="T51" fmla="*/ 16830010 h 43"/>
              <a:gd name="T52" fmla="*/ 11088575 w 41"/>
              <a:gd name="T53" fmla="*/ 24043315 h 43"/>
              <a:gd name="T54" fmla="*/ 5544288 w 41"/>
              <a:gd name="T55" fmla="*/ 28851668 h 43"/>
              <a:gd name="T56" fmla="*/ 5544288 w 41"/>
              <a:gd name="T57" fmla="*/ 36064973 h 43"/>
              <a:gd name="T58" fmla="*/ 0 w 41"/>
              <a:gd name="T59" fmla="*/ 48086630 h 43"/>
              <a:gd name="T60" fmla="*/ 0 w 41"/>
              <a:gd name="T61" fmla="*/ 52894983 h 43"/>
              <a:gd name="T62" fmla="*/ 0 w 41"/>
              <a:gd name="T63" fmla="*/ 60108288 h 43"/>
              <a:gd name="T64" fmla="*/ 5544288 w 41"/>
              <a:gd name="T65" fmla="*/ 72128395 h 43"/>
              <a:gd name="T66" fmla="*/ 5544288 w 41"/>
              <a:gd name="T67" fmla="*/ 76938298 h 43"/>
              <a:gd name="T68" fmla="*/ 11088575 w 41"/>
              <a:gd name="T69" fmla="*/ 84150052 h 43"/>
              <a:gd name="T70" fmla="*/ 19405006 w 41"/>
              <a:gd name="T71" fmla="*/ 88959956 h 43"/>
              <a:gd name="T72" fmla="*/ 24949294 w 41"/>
              <a:gd name="T73" fmla="*/ 96171710 h 43"/>
              <a:gd name="T74" fmla="*/ 33264060 w 41"/>
              <a:gd name="T75" fmla="*/ 100980063 h 43"/>
              <a:gd name="T76" fmla="*/ 36036204 w 41"/>
              <a:gd name="T77" fmla="*/ 100980063 h 43"/>
              <a:gd name="T78" fmla="*/ 44352636 w 41"/>
              <a:gd name="T79" fmla="*/ 100980063 h 43"/>
              <a:gd name="T80" fmla="*/ 58213354 w 41"/>
              <a:gd name="T81" fmla="*/ 100980063 h 43"/>
              <a:gd name="T82" fmla="*/ 58213354 w 41"/>
              <a:gd name="T83" fmla="*/ 100980063 h 43"/>
              <a:gd name="T84" fmla="*/ 49896923 w 41"/>
              <a:gd name="T85" fmla="*/ 100980063 h 4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1" h="43">
                <a:moveTo>
                  <a:pt x="18" y="42"/>
                </a:moveTo>
                <a:lnTo>
                  <a:pt x="23" y="42"/>
                </a:lnTo>
                <a:lnTo>
                  <a:pt x="27" y="42"/>
                </a:lnTo>
                <a:lnTo>
                  <a:pt x="30" y="42"/>
                </a:lnTo>
                <a:lnTo>
                  <a:pt x="32" y="40"/>
                </a:lnTo>
                <a:lnTo>
                  <a:pt x="35" y="37"/>
                </a:lnTo>
                <a:lnTo>
                  <a:pt x="37" y="35"/>
                </a:lnTo>
                <a:lnTo>
                  <a:pt x="37" y="32"/>
                </a:lnTo>
                <a:lnTo>
                  <a:pt x="40" y="30"/>
                </a:lnTo>
                <a:lnTo>
                  <a:pt x="40" y="25"/>
                </a:lnTo>
                <a:lnTo>
                  <a:pt x="40" y="22"/>
                </a:lnTo>
                <a:lnTo>
                  <a:pt x="40" y="20"/>
                </a:lnTo>
                <a:lnTo>
                  <a:pt x="40" y="15"/>
                </a:lnTo>
                <a:lnTo>
                  <a:pt x="37" y="12"/>
                </a:lnTo>
                <a:lnTo>
                  <a:pt x="37" y="10"/>
                </a:lnTo>
                <a:lnTo>
                  <a:pt x="35" y="7"/>
                </a:lnTo>
                <a:lnTo>
                  <a:pt x="32" y="5"/>
                </a:lnTo>
                <a:lnTo>
                  <a:pt x="30" y="2"/>
                </a:lnTo>
                <a:lnTo>
                  <a:pt x="27" y="2"/>
                </a:lnTo>
                <a:lnTo>
                  <a:pt x="23" y="2"/>
                </a:lnTo>
                <a:lnTo>
                  <a:pt x="21" y="0"/>
                </a:lnTo>
                <a:lnTo>
                  <a:pt x="16" y="2"/>
                </a:lnTo>
                <a:lnTo>
                  <a:pt x="13" y="2"/>
                </a:lnTo>
                <a:lnTo>
                  <a:pt x="12" y="2"/>
                </a:lnTo>
                <a:lnTo>
                  <a:pt x="9" y="5"/>
                </a:lnTo>
                <a:lnTo>
                  <a:pt x="7" y="7"/>
                </a:lnTo>
                <a:lnTo>
                  <a:pt x="4" y="10"/>
                </a:lnTo>
                <a:lnTo>
                  <a:pt x="2" y="12"/>
                </a:lnTo>
                <a:lnTo>
                  <a:pt x="2" y="15"/>
                </a:lnTo>
                <a:lnTo>
                  <a:pt x="0" y="20"/>
                </a:lnTo>
                <a:lnTo>
                  <a:pt x="0" y="22"/>
                </a:lnTo>
                <a:lnTo>
                  <a:pt x="0" y="25"/>
                </a:lnTo>
                <a:lnTo>
                  <a:pt x="2" y="30"/>
                </a:lnTo>
                <a:lnTo>
                  <a:pt x="2" y="32"/>
                </a:lnTo>
                <a:lnTo>
                  <a:pt x="4" y="35"/>
                </a:lnTo>
                <a:lnTo>
                  <a:pt x="7" y="37"/>
                </a:lnTo>
                <a:lnTo>
                  <a:pt x="9" y="40"/>
                </a:lnTo>
                <a:lnTo>
                  <a:pt x="12" y="42"/>
                </a:lnTo>
                <a:lnTo>
                  <a:pt x="13" y="42"/>
                </a:lnTo>
                <a:lnTo>
                  <a:pt x="16" y="42"/>
                </a:lnTo>
                <a:lnTo>
                  <a:pt x="21" y="42"/>
                </a:lnTo>
                <a:lnTo>
                  <a:pt x="18" y="4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24" name="Line 155"/>
          <p:cNvSpPr>
            <a:spLocks noChangeShapeType="1"/>
          </p:cNvSpPr>
          <p:nvPr/>
        </p:nvSpPr>
        <p:spPr bwMode="auto">
          <a:xfrm flipH="1">
            <a:off x="1703388" y="2570163"/>
            <a:ext cx="2381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25" name="Freeform 156"/>
          <p:cNvSpPr>
            <a:spLocks/>
          </p:cNvSpPr>
          <p:nvPr/>
        </p:nvSpPr>
        <p:spPr bwMode="auto">
          <a:xfrm>
            <a:off x="1703388" y="2536825"/>
            <a:ext cx="71437" cy="69850"/>
          </a:xfrm>
          <a:custGeom>
            <a:avLst/>
            <a:gdLst>
              <a:gd name="T0" fmla="*/ 0 w 43"/>
              <a:gd name="T1" fmla="*/ 0 h 46"/>
              <a:gd name="T2" fmla="*/ 0 w 43"/>
              <a:gd name="T3" fmla="*/ 103760657 h 46"/>
              <a:gd name="T4" fmla="*/ 115920654 w 43"/>
              <a:gd name="T5" fmla="*/ 50727803 h 46"/>
              <a:gd name="T6" fmla="*/ 0 w 43"/>
              <a:gd name="T7" fmla="*/ 0 h 46"/>
              <a:gd name="T8" fmla="*/ 0 w 43"/>
              <a:gd name="T9" fmla="*/ 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" h="46">
                <a:moveTo>
                  <a:pt x="0" y="0"/>
                </a:moveTo>
                <a:lnTo>
                  <a:pt x="0" y="45"/>
                </a:lnTo>
                <a:lnTo>
                  <a:pt x="42" y="22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26" name="Line 157"/>
          <p:cNvSpPr>
            <a:spLocks noChangeShapeType="1"/>
          </p:cNvSpPr>
          <p:nvPr/>
        </p:nvSpPr>
        <p:spPr bwMode="auto">
          <a:xfrm flipH="1">
            <a:off x="1703388" y="3138488"/>
            <a:ext cx="2381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27" name="Freeform 158"/>
          <p:cNvSpPr>
            <a:spLocks/>
          </p:cNvSpPr>
          <p:nvPr/>
        </p:nvSpPr>
        <p:spPr bwMode="auto">
          <a:xfrm>
            <a:off x="1703388" y="3105150"/>
            <a:ext cx="71437" cy="66675"/>
          </a:xfrm>
          <a:custGeom>
            <a:avLst/>
            <a:gdLst>
              <a:gd name="T0" fmla="*/ 0 w 43"/>
              <a:gd name="T1" fmla="*/ 0 h 43"/>
              <a:gd name="T2" fmla="*/ 0 w 43"/>
              <a:gd name="T3" fmla="*/ 100980063 h 43"/>
              <a:gd name="T4" fmla="*/ 115920654 w 43"/>
              <a:gd name="T5" fmla="*/ 52894983 h 43"/>
              <a:gd name="T6" fmla="*/ 0 w 43"/>
              <a:gd name="T7" fmla="*/ 0 h 43"/>
              <a:gd name="T8" fmla="*/ 0 w 43"/>
              <a:gd name="T9" fmla="*/ 0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" h="43">
                <a:moveTo>
                  <a:pt x="0" y="0"/>
                </a:moveTo>
                <a:lnTo>
                  <a:pt x="0" y="42"/>
                </a:lnTo>
                <a:lnTo>
                  <a:pt x="42" y="22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28" name="Freeform 159"/>
          <p:cNvSpPr>
            <a:spLocks/>
          </p:cNvSpPr>
          <p:nvPr/>
        </p:nvSpPr>
        <p:spPr bwMode="auto">
          <a:xfrm>
            <a:off x="5240338" y="2825750"/>
            <a:ext cx="66675" cy="69850"/>
          </a:xfrm>
          <a:custGeom>
            <a:avLst/>
            <a:gdLst>
              <a:gd name="T0" fmla="*/ 50012918 w 40"/>
              <a:gd name="T1" fmla="*/ 99149038 h 46"/>
              <a:gd name="T2" fmla="*/ 63904654 w 40"/>
              <a:gd name="T3" fmla="*/ 99149038 h 46"/>
              <a:gd name="T4" fmla="*/ 69462015 w 40"/>
              <a:gd name="T5" fmla="*/ 99149038 h 46"/>
              <a:gd name="T6" fmla="*/ 75019376 w 40"/>
              <a:gd name="T7" fmla="*/ 99149038 h 46"/>
              <a:gd name="T8" fmla="*/ 80575071 w 40"/>
              <a:gd name="T9" fmla="*/ 92230851 h 46"/>
              <a:gd name="T10" fmla="*/ 88911113 w 40"/>
              <a:gd name="T11" fmla="*/ 87619233 h 46"/>
              <a:gd name="T12" fmla="*/ 94468474 w 40"/>
              <a:gd name="T13" fmla="*/ 80702564 h 46"/>
              <a:gd name="T14" fmla="*/ 102802849 w 40"/>
              <a:gd name="T15" fmla="*/ 76090946 h 46"/>
              <a:gd name="T16" fmla="*/ 102802849 w 40"/>
              <a:gd name="T17" fmla="*/ 69172759 h 46"/>
              <a:gd name="T18" fmla="*/ 108360210 w 40"/>
              <a:gd name="T19" fmla="*/ 57644472 h 46"/>
              <a:gd name="T20" fmla="*/ 108360210 w 40"/>
              <a:gd name="T21" fmla="*/ 53032853 h 46"/>
              <a:gd name="T22" fmla="*/ 108360210 w 40"/>
              <a:gd name="T23" fmla="*/ 46116185 h 46"/>
              <a:gd name="T24" fmla="*/ 102802849 w 40"/>
              <a:gd name="T25" fmla="*/ 34586379 h 46"/>
              <a:gd name="T26" fmla="*/ 102802849 w 40"/>
              <a:gd name="T27" fmla="*/ 29974761 h 46"/>
              <a:gd name="T28" fmla="*/ 94468474 w 40"/>
              <a:gd name="T29" fmla="*/ 23058092 h 46"/>
              <a:gd name="T30" fmla="*/ 88911113 w 40"/>
              <a:gd name="T31" fmla="*/ 18446474 h 46"/>
              <a:gd name="T32" fmla="*/ 80575071 w 40"/>
              <a:gd name="T33" fmla="*/ 11528287 h 46"/>
              <a:gd name="T34" fmla="*/ 75019376 w 40"/>
              <a:gd name="T35" fmla="*/ 6916668 h 46"/>
              <a:gd name="T36" fmla="*/ 69462015 w 40"/>
              <a:gd name="T37" fmla="*/ 6916668 h 46"/>
              <a:gd name="T38" fmla="*/ 63904654 w 40"/>
              <a:gd name="T39" fmla="*/ 6916668 h 46"/>
              <a:gd name="T40" fmla="*/ 50012918 w 40"/>
              <a:gd name="T41" fmla="*/ 0 h 46"/>
              <a:gd name="T42" fmla="*/ 41676876 w 40"/>
              <a:gd name="T43" fmla="*/ 6916668 h 46"/>
              <a:gd name="T44" fmla="*/ 30563820 w 40"/>
              <a:gd name="T45" fmla="*/ 6916668 h 46"/>
              <a:gd name="T46" fmla="*/ 25006459 w 40"/>
              <a:gd name="T47" fmla="*/ 6916668 h 46"/>
              <a:gd name="T48" fmla="*/ 16670417 w 40"/>
              <a:gd name="T49" fmla="*/ 11528287 h 46"/>
              <a:gd name="T50" fmla="*/ 11114723 w 40"/>
              <a:gd name="T51" fmla="*/ 18446474 h 46"/>
              <a:gd name="T52" fmla="*/ 2778681 w 40"/>
              <a:gd name="T53" fmla="*/ 23058092 h 46"/>
              <a:gd name="T54" fmla="*/ 2778681 w 40"/>
              <a:gd name="T55" fmla="*/ 29974761 h 46"/>
              <a:gd name="T56" fmla="*/ 0 w 40"/>
              <a:gd name="T57" fmla="*/ 34586379 h 46"/>
              <a:gd name="T58" fmla="*/ 0 w 40"/>
              <a:gd name="T59" fmla="*/ 46116185 h 46"/>
              <a:gd name="T60" fmla="*/ 0 w 40"/>
              <a:gd name="T61" fmla="*/ 53032853 h 46"/>
              <a:gd name="T62" fmla="*/ 0 w 40"/>
              <a:gd name="T63" fmla="*/ 57644472 h 46"/>
              <a:gd name="T64" fmla="*/ 0 w 40"/>
              <a:gd name="T65" fmla="*/ 69172759 h 46"/>
              <a:gd name="T66" fmla="*/ 2778681 w 40"/>
              <a:gd name="T67" fmla="*/ 76090946 h 46"/>
              <a:gd name="T68" fmla="*/ 2778681 w 40"/>
              <a:gd name="T69" fmla="*/ 80702564 h 46"/>
              <a:gd name="T70" fmla="*/ 11114723 w 40"/>
              <a:gd name="T71" fmla="*/ 87619233 h 46"/>
              <a:gd name="T72" fmla="*/ 16670417 w 40"/>
              <a:gd name="T73" fmla="*/ 92230851 h 46"/>
              <a:gd name="T74" fmla="*/ 25006459 w 40"/>
              <a:gd name="T75" fmla="*/ 99149038 h 46"/>
              <a:gd name="T76" fmla="*/ 30563820 w 40"/>
              <a:gd name="T77" fmla="*/ 99149038 h 46"/>
              <a:gd name="T78" fmla="*/ 41676876 w 40"/>
              <a:gd name="T79" fmla="*/ 99149038 h 46"/>
              <a:gd name="T80" fmla="*/ 50012918 w 40"/>
              <a:gd name="T81" fmla="*/ 103760657 h 46"/>
              <a:gd name="T82" fmla="*/ 50012918 w 40"/>
              <a:gd name="T83" fmla="*/ 103760657 h 46"/>
              <a:gd name="T84" fmla="*/ 50012918 w 40"/>
              <a:gd name="T85" fmla="*/ 99149038 h 4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0" h="46">
                <a:moveTo>
                  <a:pt x="18" y="43"/>
                </a:moveTo>
                <a:lnTo>
                  <a:pt x="23" y="43"/>
                </a:lnTo>
                <a:lnTo>
                  <a:pt x="25" y="43"/>
                </a:lnTo>
                <a:lnTo>
                  <a:pt x="27" y="43"/>
                </a:lnTo>
                <a:lnTo>
                  <a:pt x="29" y="40"/>
                </a:lnTo>
                <a:lnTo>
                  <a:pt x="32" y="38"/>
                </a:lnTo>
                <a:lnTo>
                  <a:pt x="34" y="35"/>
                </a:lnTo>
                <a:lnTo>
                  <a:pt x="37" y="33"/>
                </a:lnTo>
                <a:lnTo>
                  <a:pt x="37" y="30"/>
                </a:lnTo>
                <a:lnTo>
                  <a:pt x="39" y="25"/>
                </a:lnTo>
                <a:lnTo>
                  <a:pt x="39" y="23"/>
                </a:lnTo>
                <a:lnTo>
                  <a:pt x="39" y="20"/>
                </a:lnTo>
                <a:lnTo>
                  <a:pt x="37" y="15"/>
                </a:lnTo>
                <a:lnTo>
                  <a:pt x="37" y="13"/>
                </a:lnTo>
                <a:lnTo>
                  <a:pt x="34" y="10"/>
                </a:lnTo>
                <a:lnTo>
                  <a:pt x="32" y="8"/>
                </a:lnTo>
                <a:lnTo>
                  <a:pt x="29" y="5"/>
                </a:lnTo>
                <a:lnTo>
                  <a:pt x="27" y="3"/>
                </a:lnTo>
                <a:lnTo>
                  <a:pt x="25" y="3"/>
                </a:lnTo>
                <a:lnTo>
                  <a:pt x="23" y="3"/>
                </a:lnTo>
                <a:lnTo>
                  <a:pt x="18" y="0"/>
                </a:lnTo>
                <a:lnTo>
                  <a:pt x="15" y="3"/>
                </a:lnTo>
                <a:lnTo>
                  <a:pt x="11" y="3"/>
                </a:lnTo>
                <a:lnTo>
                  <a:pt x="9" y="3"/>
                </a:lnTo>
                <a:lnTo>
                  <a:pt x="6" y="5"/>
                </a:lnTo>
                <a:lnTo>
                  <a:pt x="4" y="8"/>
                </a:lnTo>
                <a:lnTo>
                  <a:pt x="1" y="10"/>
                </a:lnTo>
                <a:lnTo>
                  <a:pt x="1" y="13"/>
                </a:lnTo>
                <a:lnTo>
                  <a:pt x="0" y="15"/>
                </a:lnTo>
                <a:lnTo>
                  <a:pt x="0" y="20"/>
                </a:lnTo>
                <a:lnTo>
                  <a:pt x="0" y="23"/>
                </a:lnTo>
                <a:lnTo>
                  <a:pt x="0" y="25"/>
                </a:lnTo>
                <a:lnTo>
                  <a:pt x="0" y="30"/>
                </a:lnTo>
                <a:lnTo>
                  <a:pt x="1" y="33"/>
                </a:lnTo>
                <a:lnTo>
                  <a:pt x="1" y="35"/>
                </a:lnTo>
                <a:lnTo>
                  <a:pt x="4" y="38"/>
                </a:lnTo>
                <a:lnTo>
                  <a:pt x="6" y="40"/>
                </a:lnTo>
                <a:lnTo>
                  <a:pt x="9" y="43"/>
                </a:lnTo>
                <a:lnTo>
                  <a:pt x="11" y="43"/>
                </a:lnTo>
                <a:lnTo>
                  <a:pt x="15" y="43"/>
                </a:lnTo>
                <a:lnTo>
                  <a:pt x="18" y="45"/>
                </a:lnTo>
                <a:lnTo>
                  <a:pt x="18" y="43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29" name="Rectangle 160"/>
          <p:cNvSpPr>
            <a:spLocks noChangeArrowheads="1"/>
          </p:cNvSpPr>
          <p:nvPr/>
        </p:nvSpPr>
        <p:spPr bwMode="auto">
          <a:xfrm>
            <a:off x="6302375" y="3025775"/>
            <a:ext cx="431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24730" name="Rectangle 161"/>
          <p:cNvSpPr>
            <a:spLocks noChangeArrowheads="1"/>
          </p:cNvSpPr>
          <p:nvPr/>
        </p:nvSpPr>
        <p:spPr bwMode="auto">
          <a:xfrm>
            <a:off x="6646863" y="4313238"/>
            <a:ext cx="492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ALU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result</a:t>
            </a:r>
          </a:p>
        </p:txBody>
      </p:sp>
      <p:sp>
        <p:nvSpPr>
          <p:cNvPr id="24731" name="Rectangle 162"/>
          <p:cNvSpPr>
            <a:spLocks noChangeArrowheads="1"/>
          </p:cNvSpPr>
          <p:nvPr/>
        </p:nvSpPr>
        <p:spPr bwMode="auto">
          <a:xfrm>
            <a:off x="7281863" y="4365625"/>
            <a:ext cx="647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24732" name="Rectangle 163"/>
          <p:cNvSpPr>
            <a:spLocks noChangeArrowheads="1"/>
          </p:cNvSpPr>
          <p:nvPr/>
        </p:nvSpPr>
        <p:spPr bwMode="auto">
          <a:xfrm>
            <a:off x="7281863" y="4900613"/>
            <a:ext cx="481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Write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24733" name="Freeform 164"/>
          <p:cNvSpPr>
            <a:spLocks/>
          </p:cNvSpPr>
          <p:nvPr/>
        </p:nvSpPr>
        <p:spPr bwMode="auto">
          <a:xfrm>
            <a:off x="5440363" y="4484688"/>
            <a:ext cx="1911350" cy="588962"/>
          </a:xfrm>
          <a:custGeom>
            <a:avLst/>
            <a:gdLst>
              <a:gd name="T0" fmla="*/ 0 w 1153"/>
              <a:gd name="T1" fmla="*/ 0 h 385"/>
              <a:gd name="T2" fmla="*/ 0 w 1153"/>
              <a:gd name="T3" fmla="*/ 898636690 h 385"/>
              <a:gd name="T4" fmla="*/ 2147483647 w 1153"/>
              <a:gd name="T5" fmla="*/ 898636690 h 3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53" h="385">
                <a:moveTo>
                  <a:pt x="0" y="0"/>
                </a:moveTo>
                <a:lnTo>
                  <a:pt x="0" y="384"/>
                </a:lnTo>
                <a:lnTo>
                  <a:pt x="1152" y="38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34" name="Rectangle 165"/>
          <p:cNvSpPr>
            <a:spLocks noChangeArrowheads="1"/>
          </p:cNvSpPr>
          <p:nvPr/>
        </p:nvSpPr>
        <p:spPr bwMode="auto">
          <a:xfrm>
            <a:off x="7521575" y="4606925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>
                <a:solidFill>
                  <a:srgbClr val="000000"/>
                </a:solidFill>
              </a:rPr>
              <a:t>Data 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24735" name="Rectangle 166"/>
          <p:cNvSpPr>
            <a:spLocks noChangeArrowheads="1"/>
          </p:cNvSpPr>
          <p:nvPr/>
        </p:nvSpPr>
        <p:spPr bwMode="auto">
          <a:xfrm>
            <a:off x="7839075" y="4313238"/>
            <a:ext cx="485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Read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24736" name="Line 167"/>
          <p:cNvSpPr>
            <a:spLocks noChangeShapeType="1"/>
          </p:cNvSpPr>
          <p:nvPr/>
        </p:nvSpPr>
        <p:spPr bwMode="auto">
          <a:xfrm>
            <a:off x="7748588" y="3970338"/>
            <a:ext cx="0" cy="146050"/>
          </a:xfrm>
          <a:prstGeom prst="line">
            <a:avLst/>
          </a:prstGeom>
          <a:noFill/>
          <a:ln w="25400">
            <a:solidFill>
              <a:srgbClr val="FF99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37" name="Line 168"/>
          <p:cNvSpPr>
            <a:spLocks noChangeShapeType="1"/>
          </p:cNvSpPr>
          <p:nvPr/>
        </p:nvSpPr>
        <p:spPr bwMode="auto">
          <a:xfrm>
            <a:off x="7827963" y="5218113"/>
            <a:ext cx="0" cy="147637"/>
          </a:xfrm>
          <a:prstGeom prst="line">
            <a:avLst/>
          </a:prstGeom>
          <a:noFill/>
          <a:ln w="25400">
            <a:solidFill>
              <a:srgbClr val="FF99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38" name="Rectangle 169"/>
          <p:cNvSpPr>
            <a:spLocks noChangeArrowheads="1"/>
          </p:cNvSpPr>
          <p:nvPr/>
        </p:nvSpPr>
        <p:spPr bwMode="auto">
          <a:xfrm>
            <a:off x="5808663" y="6011863"/>
            <a:ext cx="8905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EB7500"/>
                </a:solidFill>
              </a:rPr>
              <a:t>ALUOp[2-0]</a:t>
            </a:r>
          </a:p>
        </p:txBody>
      </p:sp>
      <p:sp>
        <p:nvSpPr>
          <p:cNvPr id="24739" name="Line 170"/>
          <p:cNvSpPr>
            <a:spLocks noChangeShapeType="1"/>
          </p:cNvSpPr>
          <p:nvPr/>
        </p:nvSpPr>
        <p:spPr bwMode="auto">
          <a:xfrm>
            <a:off x="6076950" y="5953125"/>
            <a:ext cx="0" cy="73025"/>
          </a:xfrm>
          <a:prstGeom prst="line">
            <a:avLst/>
          </a:prstGeom>
          <a:noFill/>
          <a:ln w="25400">
            <a:solidFill>
              <a:srgbClr val="FF99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40" name="Rectangle 171"/>
          <p:cNvSpPr>
            <a:spLocks noChangeArrowheads="1"/>
          </p:cNvSpPr>
          <p:nvPr/>
        </p:nvSpPr>
        <p:spPr bwMode="auto">
          <a:xfrm>
            <a:off x="5822950" y="5349875"/>
            <a:ext cx="563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kumimoji="0" lang="en-US" altLang="zh-TW" sz="1000" b="0">
                <a:solidFill>
                  <a:srgbClr val="EB7500"/>
                </a:solidFill>
              </a:rPr>
              <a:t>ALU</a:t>
            </a:r>
          </a:p>
          <a:p>
            <a:pPr algn="ctr" eaLnBrk="0" hangingPunct="0"/>
            <a:r>
              <a:rPr kumimoji="0" lang="en-US" altLang="zh-TW" sz="1000" b="0">
                <a:solidFill>
                  <a:srgbClr val="EB7500"/>
                </a:solidFill>
              </a:rPr>
              <a:t>control</a:t>
            </a:r>
          </a:p>
        </p:txBody>
      </p:sp>
      <p:sp>
        <p:nvSpPr>
          <p:cNvPr id="24741" name="Freeform 172"/>
          <p:cNvSpPr>
            <a:spLocks/>
          </p:cNvSpPr>
          <p:nvPr/>
        </p:nvSpPr>
        <p:spPr bwMode="auto">
          <a:xfrm>
            <a:off x="4087813" y="5365750"/>
            <a:ext cx="1752600" cy="661988"/>
          </a:xfrm>
          <a:custGeom>
            <a:avLst/>
            <a:gdLst>
              <a:gd name="T0" fmla="*/ 0 w 1057"/>
              <a:gd name="T1" fmla="*/ 0 h 433"/>
              <a:gd name="T2" fmla="*/ 0 w 1057"/>
              <a:gd name="T3" fmla="*/ 1009736565 h 433"/>
              <a:gd name="T4" fmla="*/ 2111430342 w 1057"/>
              <a:gd name="T5" fmla="*/ 1009736565 h 433"/>
              <a:gd name="T6" fmla="*/ 2111430342 w 1057"/>
              <a:gd name="T7" fmla="*/ 336578855 h 433"/>
              <a:gd name="T8" fmla="*/ 2147483647 w 1057"/>
              <a:gd name="T9" fmla="*/ 336578855 h 4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57" h="433">
                <a:moveTo>
                  <a:pt x="0" y="0"/>
                </a:moveTo>
                <a:lnTo>
                  <a:pt x="0" y="432"/>
                </a:lnTo>
                <a:lnTo>
                  <a:pt x="768" y="432"/>
                </a:lnTo>
                <a:lnTo>
                  <a:pt x="768" y="144"/>
                </a:lnTo>
                <a:lnTo>
                  <a:pt x="1056" y="14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42" name="Rectangle 173"/>
          <p:cNvSpPr>
            <a:spLocks noChangeArrowheads="1"/>
          </p:cNvSpPr>
          <p:nvPr/>
        </p:nvSpPr>
        <p:spPr bwMode="auto">
          <a:xfrm>
            <a:off x="5649913" y="4027488"/>
            <a:ext cx="649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dirty="0">
                <a:solidFill>
                  <a:srgbClr val="EB7500"/>
                </a:solidFill>
              </a:rPr>
              <a:t>ALUSrc</a:t>
            </a:r>
          </a:p>
        </p:txBody>
      </p:sp>
      <p:sp>
        <p:nvSpPr>
          <p:cNvPr id="24743" name="Rectangle 174"/>
          <p:cNvSpPr>
            <a:spLocks noChangeArrowheads="1"/>
          </p:cNvSpPr>
          <p:nvPr/>
        </p:nvSpPr>
        <p:spPr bwMode="auto">
          <a:xfrm>
            <a:off x="4297363" y="3219450"/>
            <a:ext cx="7413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EB7500"/>
                </a:solidFill>
              </a:rPr>
              <a:t>RegWrite</a:t>
            </a:r>
          </a:p>
        </p:txBody>
      </p:sp>
      <p:sp>
        <p:nvSpPr>
          <p:cNvPr id="24744" name="Rectangle 175"/>
          <p:cNvSpPr>
            <a:spLocks noChangeArrowheads="1"/>
          </p:cNvSpPr>
          <p:nvPr/>
        </p:nvSpPr>
        <p:spPr bwMode="auto">
          <a:xfrm>
            <a:off x="3252788" y="4994275"/>
            <a:ext cx="628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EB7500"/>
                </a:solidFill>
              </a:rPr>
              <a:t>RegDst</a:t>
            </a:r>
          </a:p>
        </p:txBody>
      </p:sp>
      <p:sp>
        <p:nvSpPr>
          <p:cNvPr id="24745" name="Line 176"/>
          <p:cNvSpPr>
            <a:spLocks noChangeShapeType="1"/>
          </p:cNvSpPr>
          <p:nvPr/>
        </p:nvSpPr>
        <p:spPr bwMode="auto">
          <a:xfrm>
            <a:off x="3849688" y="4999038"/>
            <a:ext cx="0" cy="73025"/>
          </a:xfrm>
          <a:prstGeom prst="line">
            <a:avLst/>
          </a:prstGeom>
          <a:noFill/>
          <a:ln w="25400">
            <a:solidFill>
              <a:srgbClr val="FF99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46" name="Rectangle 177"/>
          <p:cNvSpPr>
            <a:spLocks noChangeArrowheads="1"/>
          </p:cNvSpPr>
          <p:nvPr/>
        </p:nvSpPr>
        <p:spPr bwMode="auto">
          <a:xfrm>
            <a:off x="7319963" y="2230438"/>
            <a:ext cx="5635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EB7500"/>
                </a:solidFill>
              </a:rPr>
              <a:t>PCSrc</a:t>
            </a:r>
          </a:p>
        </p:txBody>
      </p:sp>
      <p:sp>
        <p:nvSpPr>
          <p:cNvPr id="24747" name="Rectangle 178"/>
          <p:cNvSpPr>
            <a:spLocks noChangeArrowheads="1"/>
          </p:cNvSpPr>
          <p:nvPr/>
        </p:nvSpPr>
        <p:spPr bwMode="auto">
          <a:xfrm>
            <a:off x="1468438" y="4494213"/>
            <a:ext cx="839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kumimoji="0" lang="en-US" altLang="zh-TW" sz="1000">
                <a:solidFill>
                  <a:srgbClr val="000000"/>
                </a:solidFill>
              </a:rPr>
              <a:t>Instruction</a:t>
            </a:r>
          </a:p>
          <a:p>
            <a:pPr algn="ctr" eaLnBrk="0" hangingPunct="0"/>
            <a:r>
              <a:rPr kumimoji="0" lang="en-US" altLang="zh-TW" sz="100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24748" name="Rectangle 179"/>
          <p:cNvSpPr>
            <a:spLocks noChangeArrowheads="1"/>
          </p:cNvSpPr>
          <p:nvPr/>
        </p:nvSpPr>
        <p:spPr bwMode="auto">
          <a:xfrm>
            <a:off x="4552950" y="4641850"/>
            <a:ext cx="760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000000"/>
                </a:solidFill>
              </a:rPr>
              <a:t>Registers</a:t>
            </a:r>
          </a:p>
        </p:txBody>
      </p:sp>
      <p:sp>
        <p:nvSpPr>
          <p:cNvPr id="24749" name="Rectangle 180"/>
          <p:cNvSpPr>
            <a:spLocks noChangeArrowheads="1"/>
          </p:cNvSpPr>
          <p:nvPr/>
        </p:nvSpPr>
        <p:spPr bwMode="auto">
          <a:xfrm>
            <a:off x="4806950" y="5156200"/>
            <a:ext cx="5905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kumimoji="0" lang="en-US" altLang="zh-TW" sz="1000">
                <a:solidFill>
                  <a:srgbClr val="000000"/>
                </a:solidFill>
              </a:rPr>
              <a:t>Sign</a:t>
            </a:r>
          </a:p>
          <a:p>
            <a:pPr algn="ctr" eaLnBrk="0" hangingPunct="0"/>
            <a:r>
              <a:rPr kumimoji="0" lang="en-US" altLang="zh-TW" sz="1000">
                <a:solidFill>
                  <a:srgbClr val="000000"/>
                </a:solidFill>
              </a:rPr>
              <a:t>extend</a:t>
            </a:r>
          </a:p>
        </p:txBody>
      </p:sp>
      <p:sp>
        <p:nvSpPr>
          <p:cNvPr id="24750" name="Rectangle 181"/>
          <p:cNvSpPr>
            <a:spLocks noChangeArrowheads="1"/>
          </p:cNvSpPr>
          <p:nvPr/>
        </p:nvSpPr>
        <p:spPr bwMode="auto">
          <a:xfrm>
            <a:off x="733425" y="3906838"/>
            <a:ext cx="36036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24751" name="Rectangle 182"/>
          <p:cNvSpPr>
            <a:spLocks noChangeArrowheads="1"/>
          </p:cNvSpPr>
          <p:nvPr/>
        </p:nvSpPr>
        <p:spPr bwMode="auto">
          <a:xfrm>
            <a:off x="4816475" y="3871913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Read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data 1</a:t>
            </a:r>
          </a:p>
        </p:txBody>
      </p:sp>
      <p:sp>
        <p:nvSpPr>
          <p:cNvPr id="24752" name="Rectangle 183"/>
          <p:cNvSpPr>
            <a:spLocks noChangeArrowheads="1"/>
          </p:cNvSpPr>
          <p:nvPr/>
        </p:nvSpPr>
        <p:spPr bwMode="auto">
          <a:xfrm>
            <a:off x="4816475" y="4313238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Read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data 2</a:t>
            </a:r>
          </a:p>
        </p:txBody>
      </p:sp>
      <p:sp>
        <p:nvSpPr>
          <p:cNvPr id="24753" name="Line 184"/>
          <p:cNvSpPr>
            <a:spLocks noChangeShapeType="1"/>
          </p:cNvSpPr>
          <p:nvPr/>
        </p:nvSpPr>
        <p:spPr bwMode="auto">
          <a:xfrm>
            <a:off x="5281613" y="4484688"/>
            <a:ext cx="557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54" name="Rectangle 185"/>
          <p:cNvSpPr>
            <a:spLocks noChangeArrowheads="1"/>
          </p:cNvSpPr>
          <p:nvPr/>
        </p:nvSpPr>
        <p:spPr bwMode="auto">
          <a:xfrm>
            <a:off x="4100513" y="3724275"/>
            <a:ext cx="711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Read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register 1</a:t>
            </a:r>
          </a:p>
        </p:txBody>
      </p:sp>
      <p:sp>
        <p:nvSpPr>
          <p:cNvPr id="24755" name="Rectangle 186"/>
          <p:cNvSpPr>
            <a:spLocks noChangeArrowheads="1"/>
          </p:cNvSpPr>
          <p:nvPr/>
        </p:nvSpPr>
        <p:spPr bwMode="auto">
          <a:xfrm>
            <a:off x="4100513" y="4019550"/>
            <a:ext cx="711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Read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register 2</a:t>
            </a:r>
          </a:p>
        </p:txBody>
      </p:sp>
      <p:sp>
        <p:nvSpPr>
          <p:cNvPr id="24756" name="Rectangle 187"/>
          <p:cNvSpPr>
            <a:spLocks noChangeArrowheads="1"/>
          </p:cNvSpPr>
          <p:nvPr/>
        </p:nvSpPr>
        <p:spPr bwMode="auto">
          <a:xfrm>
            <a:off x="4100513" y="4313238"/>
            <a:ext cx="606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Write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register</a:t>
            </a:r>
          </a:p>
        </p:txBody>
      </p:sp>
      <p:sp>
        <p:nvSpPr>
          <p:cNvPr id="24757" name="Rectangle 188"/>
          <p:cNvSpPr>
            <a:spLocks noChangeArrowheads="1"/>
          </p:cNvSpPr>
          <p:nvPr/>
        </p:nvSpPr>
        <p:spPr bwMode="auto">
          <a:xfrm>
            <a:off x="4100513" y="4606925"/>
            <a:ext cx="481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Write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24758" name="Freeform 189"/>
          <p:cNvSpPr>
            <a:spLocks/>
          </p:cNvSpPr>
          <p:nvPr/>
        </p:nvSpPr>
        <p:spPr bwMode="auto">
          <a:xfrm>
            <a:off x="4008438" y="4705350"/>
            <a:ext cx="4935537" cy="1543050"/>
          </a:xfrm>
          <a:custGeom>
            <a:avLst/>
            <a:gdLst>
              <a:gd name="T0" fmla="*/ 2147483647 w 2977"/>
              <a:gd name="T1" fmla="*/ 0 h 1009"/>
              <a:gd name="T2" fmla="*/ 2147483647 w 2977"/>
              <a:gd name="T3" fmla="*/ 0 h 1009"/>
              <a:gd name="T4" fmla="*/ 2147483647 w 2977"/>
              <a:gd name="T5" fmla="*/ 2147483647 h 1009"/>
              <a:gd name="T6" fmla="*/ 0 w 2977"/>
              <a:gd name="T7" fmla="*/ 2147483647 h 1009"/>
              <a:gd name="T8" fmla="*/ 0 w 2977"/>
              <a:gd name="T9" fmla="*/ 112258799 h 1009"/>
              <a:gd name="T10" fmla="*/ 263864717 w 2977"/>
              <a:gd name="T11" fmla="*/ 112258799 h 10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77" h="1009">
                <a:moveTo>
                  <a:pt x="2880" y="0"/>
                </a:moveTo>
                <a:lnTo>
                  <a:pt x="2976" y="0"/>
                </a:lnTo>
                <a:lnTo>
                  <a:pt x="2976" y="1008"/>
                </a:lnTo>
                <a:lnTo>
                  <a:pt x="0" y="1008"/>
                </a:lnTo>
                <a:lnTo>
                  <a:pt x="0" y="48"/>
                </a:lnTo>
                <a:lnTo>
                  <a:pt x="96" y="4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59" name="Rectangle 190"/>
          <p:cNvSpPr>
            <a:spLocks noChangeArrowheads="1"/>
          </p:cNvSpPr>
          <p:nvPr/>
        </p:nvSpPr>
        <p:spPr bwMode="auto">
          <a:xfrm>
            <a:off x="2544763" y="3651250"/>
            <a:ext cx="1193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Instruction [25-21]</a:t>
            </a:r>
          </a:p>
        </p:txBody>
      </p:sp>
      <p:sp>
        <p:nvSpPr>
          <p:cNvPr id="24760" name="Rectangle 191"/>
          <p:cNvSpPr>
            <a:spLocks noChangeArrowheads="1"/>
          </p:cNvSpPr>
          <p:nvPr/>
        </p:nvSpPr>
        <p:spPr bwMode="auto">
          <a:xfrm>
            <a:off x="2546350" y="4019550"/>
            <a:ext cx="1193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Instruction [20-16]</a:t>
            </a:r>
          </a:p>
        </p:txBody>
      </p:sp>
      <p:sp>
        <p:nvSpPr>
          <p:cNvPr id="24761" name="Line 192"/>
          <p:cNvSpPr>
            <a:spLocks noChangeShapeType="1"/>
          </p:cNvSpPr>
          <p:nvPr/>
        </p:nvSpPr>
        <p:spPr bwMode="auto">
          <a:xfrm flipH="1">
            <a:off x="2576513" y="4191000"/>
            <a:ext cx="955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62" name="Freeform 193"/>
          <p:cNvSpPr>
            <a:spLocks/>
          </p:cNvSpPr>
          <p:nvPr/>
        </p:nvSpPr>
        <p:spPr bwMode="auto">
          <a:xfrm>
            <a:off x="2576513" y="3822700"/>
            <a:ext cx="1593850" cy="588963"/>
          </a:xfrm>
          <a:custGeom>
            <a:avLst/>
            <a:gdLst>
              <a:gd name="T0" fmla="*/ 0 w 961"/>
              <a:gd name="T1" fmla="*/ 898639745 h 385"/>
              <a:gd name="T2" fmla="*/ 0 w 961"/>
              <a:gd name="T3" fmla="*/ 0 h 385"/>
              <a:gd name="T4" fmla="*/ 2147483647 w 961"/>
              <a:gd name="T5" fmla="*/ 0 h 3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1" h="385">
                <a:moveTo>
                  <a:pt x="0" y="384"/>
                </a:moveTo>
                <a:lnTo>
                  <a:pt x="0" y="0"/>
                </a:lnTo>
                <a:lnTo>
                  <a:pt x="96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63" name="Rectangle 194"/>
          <p:cNvSpPr>
            <a:spLocks noChangeArrowheads="1"/>
          </p:cNvSpPr>
          <p:nvPr/>
        </p:nvSpPr>
        <p:spPr bwMode="auto">
          <a:xfrm>
            <a:off x="2559050" y="4581525"/>
            <a:ext cx="119538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Instruction [15-11]</a:t>
            </a:r>
          </a:p>
        </p:txBody>
      </p:sp>
      <p:sp>
        <p:nvSpPr>
          <p:cNvPr id="24764" name="Line 195"/>
          <p:cNvSpPr>
            <a:spLocks noChangeShapeType="1"/>
          </p:cNvSpPr>
          <p:nvPr/>
        </p:nvSpPr>
        <p:spPr bwMode="auto">
          <a:xfrm>
            <a:off x="2576513" y="4778375"/>
            <a:ext cx="119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65" name="Rectangle 196"/>
          <p:cNvSpPr>
            <a:spLocks noChangeArrowheads="1"/>
          </p:cNvSpPr>
          <p:nvPr/>
        </p:nvSpPr>
        <p:spPr bwMode="auto">
          <a:xfrm>
            <a:off x="2559050" y="5194300"/>
            <a:ext cx="11239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Instruction [15-0]</a:t>
            </a:r>
          </a:p>
        </p:txBody>
      </p:sp>
      <p:sp>
        <p:nvSpPr>
          <p:cNvPr id="24766" name="Rectangle 197"/>
          <p:cNvSpPr>
            <a:spLocks noChangeArrowheads="1"/>
          </p:cNvSpPr>
          <p:nvPr/>
        </p:nvSpPr>
        <p:spPr bwMode="auto">
          <a:xfrm>
            <a:off x="4100513" y="5854700"/>
            <a:ext cx="10541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Instruction [5-0]</a:t>
            </a:r>
          </a:p>
        </p:txBody>
      </p:sp>
      <p:sp>
        <p:nvSpPr>
          <p:cNvPr id="24767" name="Freeform 198"/>
          <p:cNvSpPr>
            <a:spLocks/>
          </p:cNvSpPr>
          <p:nvPr/>
        </p:nvSpPr>
        <p:spPr bwMode="auto">
          <a:xfrm>
            <a:off x="3452813" y="4191000"/>
            <a:ext cx="319087" cy="220663"/>
          </a:xfrm>
          <a:custGeom>
            <a:avLst/>
            <a:gdLst>
              <a:gd name="T0" fmla="*/ 0 w 193"/>
              <a:gd name="T1" fmla="*/ 0 h 145"/>
              <a:gd name="T2" fmla="*/ 0 w 193"/>
              <a:gd name="T3" fmla="*/ 333491796 h 145"/>
              <a:gd name="T4" fmla="*/ 524813797 w 193"/>
              <a:gd name="T5" fmla="*/ 333491796 h 1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3" h="145">
                <a:moveTo>
                  <a:pt x="0" y="0"/>
                </a:moveTo>
                <a:lnTo>
                  <a:pt x="0" y="144"/>
                </a:lnTo>
                <a:lnTo>
                  <a:pt x="192" y="14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68" name="Freeform 199"/>
          <p:cNvSpPr>
            <a:spLocks/>
          </p:cNvSpPr>
          <p:nvPr/>
        </p:nvSpPr>
        <p:spPr bwMode="auto">
          <a:xfrm>
            <a:off x="7191375" y="4484688"/>
            <a:ext cx="1433513" cy="1103312"/>
          </a:xfrm>
          <a:custGeom>
            <a:avLst/>
            <a:gdLst>
              <a:gd name="T0" fmla="*/ 0 w 865"/>
              <a:gd name="T1" fmla="*/ 0 h 721"/>
              <a:gd name="T2" fmla="*/ 0 w 865"/>
              <a:gd name="T3" fmla="*/ 1686004580 h 721"/>
              <a:gd name="T4" fmla="*/ 2109271028 w 865"/>
              <a:gd name="T5" fmla="*/ 1686004580 h 721"/>
              <a:gd name="T6" fmla="*/ 2109271028 w 865"/>
              <a:gd name="T7" fmla="*/ 786802239 h 721"/>
              <a:gd name="T8" fmla="*/ 2147483647 w 865"/>
              <a:gd name="T9" fmla="*/ 786802239 h 7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65" h="721">
                <a:moveTo>
                  <a:pt x="0" y="0"/>
                </a:moveTo>
                <a:lnTo>
                  <a:pt x="0" y="720"/>
                </a:lnTo>
                <a:lnTo>
                  <a:pt x="768" y="720"/>
                </a:lnTo>
                <a:lnTo>
                  <a:pt x="768" y="336"/>
                </a:lnTo>
                <a:lnTo>
                  <a:pt x="864" y="33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69" name="Line 200"/>
          <p:cNvSpPr>
            <a:spLocks noChangeShapeType="1"/>
          </p:cNvSpPr>
          <p:nvPr/>
        </p:nvSpPr>
        <p:spPr bwMode="auto">
          <a:xfrm>
            <a:off x="8305800" y="4484688"/>
            <a:ext cx="317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70" name="Line 201"/>
          <p:cNvSpPr>
            <a:spLocks noChangeShapeType="1"/>
          </p:cNvSpPr>
          <p:nvPr/>
        </p:nvSpPr>
        <p:spPr bwMode="auto">
          <a:xfrm>
            <a:off x="1065213" y="4043363"/>
            <a:ext cx="319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71" name="Freeform 202"/>
          <p:cNvSpPr>
            <a:spLocks/>
          </p:cNvSpPr>
          <p:nvPr/>
        </p:nvSpPr>
        <p:spPr bwMode="auto">
          <a:xfrm>
            <a:off x="349250" y="2133600"/>
            <a:ext cx="7559675" cy="1911350"/>
          </a:xfrm>
          <a:custGeom>
            <a:avLst/>
            <a:gdLst>
              <a:gd name="T0" fmla="*/ 2147483647 w 4561"/>
              <a:gd name="T1" fmla="*/ 1124078861 h 1249"/>
              <a:gd name="T2" fmla="*/ 2147483647 w 4561"/>
              <a:gd name="T3" fmla="*/ 1124078861 h 1249"/>
              <a:gd name="T4" fmla="*/ 2147483647 w 4561"/>
              <a:gd name="T5" fmla="*/ 0 h 1249"/>
              <a:gd name="T6" fmla="*/ 0 w 4561"/>
              <a:gd name="T7" fmla="*/ 0 h 1249"/>
              <a:gd name="T8" fmla="*/ 0 w 4561"/>
              <a:gd name="T9" fmla="*/ 2147483647 h 1249"/>
              <a:gd name="T10" fmla="*/ 659321008 w 4561"/>
              <a:gd name="T11" fmla="*/ 2147483647 h 12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61" h="1249">
                <a:moveTo>
                  <a:pt x="4464" y="480"/>
                </a:moveTo>
                <a:lnTo>
                  <a:pt x="4560" y="480"/>
                </a:lnTo>
                <a:lnTo>
                  <a:pt x="4560" y="0"/>
                </a:lnTo>
                <a:lnTo>
                  <a:pt x="0" y="0"/>
                </a:lnTo>
                <a:lnTo>
                  <a:pt x="0" y="1248"/>
                </a:lnTo>
                <a:lnTo>
                  <a:pt x="240" y="124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72" name="Oval 203"/>
          <p:cNvSpPr>
            <a:spLocks noChangeArrowheads="1"/>
          </p:cNvSpPr>
          <p:nvPr/>
        </p:nvSpPr>
        <p:spPr bwMode="auto">
          <a:xfrm>
            <a:off x="3433763" y="4162425"/>
            <a:ext cx="36512" cy="4445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73" name="Oval 204"/>
          <p:cNvSpPr>
            <a:spLocks noChangeArrowheads="1"/>
          </p:cNvSpPr>
          <p:nvPr/>
        </p:nvSpPr>
        <p:spPr bwMode="auto">
          <a:xfrm>
            <a:off x="2563813" y="4173538"/>
            <a:ext cx="36512" cy="222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74" name="Oval 205"/>
          <p:cNvSpPr>
            <a:spLocks noChangeArrowheads="1"/>
          </p:cNvSpPr>
          <p:nvPr/>
        </p:nvSpPr>
        <p:spPr bwMode="auto">
          <a:xfrm>
            <a:off x="2551113" y="4759325"/>
            <a:ext cx="60325" cy="222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75" name="Oval 206"/>
          <p:cNvSpPr>
            <a:spLocks noChangeArrowheads="1"/>
          </p:cNvSpPr>
          <p:nvPr/>
        </p:nvSpPr>
        <p:spPr bwMode="auto">
          <a:xfrm>
            <a:off x="5411788" y="4449763"/>
            <a:ext cx="36512" cy="5556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76" name="Line 207"/>
          <p:cNvSpPr>
            <a:spLocks noChangeShapeType="1"/>
          </p:cNvSpPr>
          <p:nvPr/>
        </p:nvSpPr>
        <p:spPr bwMode="auto">
          <a:xfrm>
            <a:off x="7032625" y="4264025"/>
            <a:ext cx="158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77" name="Line 208"/>
          <p:cNvSpPr>
            <a:spLocks noChangeShapeType="1"/>
          </p:cNvSpPr>
          <p:nvPr/>
        </p:nvSpPr>
        <p:spPr bwMode="auto">
          <a:xfrm>
            <a:off x="5938838" y="4179888"/>
            <a:ext cx="0" cy="125412"/>
          </a:xfrm>
          <a:prstGeom prst="line">
            <a:avLst/>
          </a:prstGeom>
          <a:noFill/>
          <a:ln w="12700">
            <a:solidFill>
              <a:srgbClr val="FF99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78" name="Line 209"/>
          <p:cNvSpPr>
            <a:spLocks noChangeShapeType="1"/>
          </p:cNvSpPr>
          <p:nvPr/>
        </p:nvSpPr>
        <p:spPr bwMode="auto">
          <a:xfrm>
            <a:off x="1066800" y="4038600"/>
            <a:ext cx="3048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79" name="Line 210"/>
          <p:cNvSpPr>
            <a:spLocks noChangeShapeType="1"/>
          </p:cNvSpPr>
          <p:nvPr/>
        </p:nvSpPr>
        <p:spPr bwMode="auto">
          <a:xfrm>
            <a:off x="2590800" y="3810000"/>
            <a:ext cx="16002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0" name="Line 211"/>
          <p:cNvSpPr>
            <a:spLocks noChangeShapeType="1"/>
          </p:cNvSpPr>
          <p:nvPr/>
        </p:nvSpPr>
        <p:spPr bwMode="auto">
          <a:xfrm>
            <a:off x="2590800" y="4191000"/>
            <a:ext cx="16002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1" name="Line 212"/>
          <p:cNvSpPr>
            <a:spLocks noChangeShapeType="1"/>
          </p:cNvSpPr>
          <p:nvPr/>
        </p:nvSpPr>
        <p:spPr bwMode="auto">
          <a:xfrm>
            <a:off x="2590800" y="4800600"/>
            <a:ext cx="11430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2" name="Line 213"/>
          <p:cNvSpPr>
            <a:spLocks noChangeShapeType="1"/>
          </p:cNvSpPr>
          <p:nvPr/>
        </p:nvSpPr>
        <p:spPr bwMode="auto">
          <a:xfrm flipV="1">
            <a:off x="3962400" y="4495800"/>
            <a:ext cx="228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3" name="Line 214"/>
          <p:cNvSpPr>
            <a:spLocks noChangeShapeType="1"/>
          </p:cNvSpPr>
          <p:nvPr/>
        </p:nvSpPr>
        <p:spPr bwMode="auto">
          <a:xfrm>
            <a:off x="5257800" y="4038600"/>
            <a:ext cx="990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4" name="Line 215"/>
          <p:cNvSpPr>
            <a:spLocks noChangeShapeType="1"/>
          </p:cNvSpPr>
          <p:nvPr/>
        </p:nvSpPr>
        <p:spPr bwMode="auto">
          <a:xfrm>
            <a:off x="5257800" y="4495800"/>
            <a:ext cx="609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5" name="Line 216"/>
          <p:cNvSpPr>
            <a:spLocks noChangeShapeType="1"/>
          </p:cNvSpPr>
          <p:nvPr/>
        </p:nvSpPr>
        <p:spPr bwMode="auto">
          <a:xfrm>
            <a:off x="6019800" y="4648200"/>
            <a:ext cx="228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6" name="Line 217"/>
          <p:cNvSpPr>
            <a:spLocks noChangeShapeType="1"/>
          </p:cNvSpPr>
          <p:nvPr/>
        </p:nvSpPr>
        <p:spPr bwMode="auto">
          <a:xfrm>
            <a:off x="4038600" y="6248400"/>
            <a:ext cx="48768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7" name="Line 218"/>
          <p:cNvSpPr>
            <a:spLocks noChangeShapeType="1"/>
          </p:cNvSpPr>
          <p:nvPr/>
        </p:nvSpPr>
        <p:spPr bwMode="auto">
          <a:xfrm flipV="1">
            <a:off x="7162800" y="5562600"/>
            <a:ext cx="1295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8" name="Line 219"/>
          <p:cNvSpPr>
            <a:spLocks noChangeShapeType="1"/>
          </p:cNvSpPr>
          <p:nvPr/>
        </p:nvSpPr>
        <p:spPr bwMode="auto">
          <a:xfrm>
            <a:off x="2438400" y="4343400"/>
            <a:ext cx="152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9" name="Line 220"/>
          <p:cNvSpPr>
            <a:spLocks noChangeShapeType="1"/>
          </p:cNvSpPr>
          <p:nvPr/>
        </p:nvSpPr>
        <p:spPr bwMode="auto">
          <a:xfrm>
            <a:off x="8915400" y="4724400"/>
            <a:ext cx="0" cy="15240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90" name="Line 221"/>
          <p:cNvSpPr>
            <a:spLocks noChangeShapeType="1"/>
          </p:cNvSpPr>
          <p:nvPr/>
        </p:nvSpPr>
        <p:spPr bwMode="auto">
          <a:xfrm>
            <a:off x="4038600" y="4800600"/>
            <a:ext cx="0" cy="14478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91" name="Line 222"/>
          <p:cNvSpPr>
            <a:spLocks noChangeShapeType="1"/>
          </p:cNvSpPr>
          <p:nvPr/>
        </p:nvSpPr>
        <p:spPr bwMode="auto">
          <a:xfrm>
            <a:off x="2590800" y="3810000"/>
            <a:ext cx="0" cy="990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92" name="Line 223"/>
          <p:cNvSpPr>
            <a:spLocks noChangeShapeType="1"/>
          </p:cNvSpPr>
          <p:nvPr/>
        </p:nvSpPr>
        <p:spPr bwMode="auto">
          <a:xfrm>
            <a:off x="7162800" y="4495800"/>
            <a:ext cx="0" cy="10668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93" name="Line 224"/>
          <p:cNvSpPr>
            <a:spLocks noChangeShapeType="1"/>
          </p:cNvSpPr>
          <p:nvPr/>
        </p:nvSpPr>
        <p:spPr bwMode="auto">
          <a:xfrm>
            <a:off x="8458200" y="5029200"/>
            <a:ext cx="0" cy="533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94" name="Line 225"/>
          <p:cNvSpPr>
            <a:spLocks noChangeShapeType="1"/>
          </p:cNvSpPr>
          <p:nvPr/>
        </p:nvSpPr>
        <p:spPr bwMode="auto">
          <a:xfrm>
            <a:off x="8458200" y="5029200"/>
            <a:ext cx="152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95" name="Line 226"/>
          <p:cNvSpPr>
            <a:spLocks noChangeShapeType="1"/>
          </p:cNvSpPr>
          <p:nvPr/>
        </p:nvSpPr>
        <p:spPr bwMode="auto">
          <a:xfrm>
            <a:off x="4038600" y="4800600"/>
            <a:ext cx="152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96" name="Line 227"/>
          <p:cNvSpPr>
            <a:spLocks noChangeShapeType="1"/>
          </p:cNvSpPr>
          <p:nvPr/>
        </p:nvSpPr>
        <p:spPr bwMode="auto">
          <a:xfrm flipV="1">
            <a:off x="7086600" y="4495800"/>
            <a:ext cx="762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97" name="Line 228"/>
          <p:cNvSpPr>
            <a:spLocks noChangeShapeType="1"/>
          </p:cNvSpPr>
          <p:nvPr/>
        </p:nvSpPr>
        <p:spPr bwMode="auto">
          <a:xfrm flipV="1">
            <a:off x="8763000" y="4724400"/>
            <a:ext cx="152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98" name="Text Box 229"/>
          <p:cNvSpPr txBox="1">
            <a:spLocks noChangeArrowheads="1"/>
          </p:cNvSpPr>
          <p:nvPr/>
        </p:nvSpPr>
        <p:spPr bwMode="auto">
          <a:xfrm>
            <a:off x="3124200" y="3352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$s2</a:t>
            </a:r>
          </a:p>
        </p:txBody>
      </p:sp>
      <p:sp>
        <p:nvSpPr>
          <p:cNvPr id="24799" name="Text Box 230"/>
          <p:cNvSpPr txBox="1">
            <a:spLocks noChangeArrowheads="1"/>
          </p:cNvSpPr>
          <p:nvPr/>
        </p:nvSpPr>
        <p:spPr bwMode="auto">
          <a:xfrm>
            <a:off x="2819400" y="41910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$s3</a:t>
            </a:r>
          </a:p>
        </p:txBody>
      </p:sp>
      <p:sp>
        <p:nvSpPr>
          <p:cNvPr id="24800" name="Text Box 231"/>
          <p:cNvSpPr txBox="1">
            <a:spLocks noChangeArrowheads="1"/>
          </p:cNvSpPr>
          <p:nvPr/>
        </p:nvSpPr>
        <p:spPr bwMode="auto">
          <a:xfrm>
            <a:off x="2743200" y="48006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$s1</a:t>
            </a:r>
          </a:p>
        </p:txBody>
      </p:sp>
      <p:sp>
        <p:nvSpPr>
          <p:cNvPr id="24801" name="Text Box 232"/>
          <p:cNvSpPr txBox="1">
            <a:spLocks noChangeArrowheads="1"/>
          </p:cNvSpPr>
          <p:nvPr/>
        </p:nvSpPr>
        <p:spPr bwMode="auto">
          <a:xfrm>
            <a:off x="5607050" y="36576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($s2)</a:t>
            </a:r>
          </a:p>
        </p:txBody>
      </p:sp>
      <p:sp>
        <p:nvSpPr>
          <p:cNvPr id="24802" name="Text Box 233"/>
          <p:cNvSpPr txBox="1">
            <a:spLocks noChangeArrowheads="1"/>
          </p:cNvSpPr>
          <p:nvPr/>
        </p:nvSpPr>
        <p:spPr bwMode="auto">
          <a:xfrm>
            <a:off x="5181600" y="41148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($s3)</a:t>
            </a:r>
          </a:p>
        </p:txBody>
      </p:sp>
      <p:sp>
        <p:nvSpPr>
          <p:cNvPr id="24803" name="Text Box 234"/>
          <p:cNvSpPr txBox="1">
            <a:spLocks noChangeArrowheads="1"/>
          </p:cNvSpPr>
          <p:nvPr/>
        </p:nvSpPr>
        <p:spPr bwMode="auto">
          <a:xfrm>
            <a:off x="7073900" y="5881688"/>
            <a:ext cx="1384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($s2)+($s3)</a:t>
            </a:r>
          </a:p>
        </p:txBody>
      </p:sp>
      <p:sp>
        <p:nvSpPr>
          <p:cNvPr id="24804" name="Line 235"/>
          <p:cNvSpPr>
            <a:spLocks noChangeShapeType="1"/>
          </p:cNvSpPr>
          <p:nvPr/>
        </p:nvSpPr>
        <p:spPr bwMode="auto">
          <a:xfrm>
            <a:off x="5257800" y="2590800"/>
            <a:ext cx="22860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05" name="Line 236"/>
          <p:cNvSpPr>
            <a:spLocks noChangeShapeType="1"/>
          </p:cNvSpPr>
          <p:nvPr/>
        </p:nvSpPr>
        <p:spPr bwMode="auto">
          <a:xfrm>
            <a:off x="381000" y="2133600"/>
            <a:ext cx="75438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06" name="Line 237"/>
          <p:cNvSpPr>
            <a:spLocks noChangeShapeType="1"/>
          </p:cNvSpPr>
          <p:nvPr/>
        </p:nvSpPr>
        <p:spPr bwMode="auto">
          <a:xfrm>
            <a:off x="7924800" y="2133600"/>
            <a:ext cx="0" cy="6858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07" name="Line 238"/>
          <p:cNvSpPr>
            <a:spLocks noChangeShapeType="1"/>
          </p:cNvSpPr>
          <p:nvPr/>
        </p:nvSpPr>
        <p:spPr bwMode="auto">
          <a:xfrm>
            <a:off x="381000" y="2133600"/>
            <a:ext cx="0" cy="19050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08" name="Line 239"/>
          <p:cNvSpPr>
            <a:spLocks noChangeShapeType="1"/>
          </p:cNvSpPr>
          <p:nvPr/>
        </p:nvSpPr>
        <p:spPr bwMode="auto">
          <a:xfrm>
            <a:off x="2286000" y="2819400"/>
            <a:ext cx="29718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09" name="Line 240"/>
          <p:cNvSpPr>
            <a:spLocks noChangeShapeType="1"/>
          </p:cNvSpPr>
          <p:nvPr/>
        </p:nvSpPr>
        <p:spPr bwMode="auto">
          <a:xfrm>
            <a:off x="381000" y="4038600"/>
            <a:ext cx="3810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0" name="Line 241"/>
          <p:cNvSpPr>
            <a:spLocks noChangeShapeType="1"/>
          </p:cNvSpPr>
          <p:nvPr/>
        </p:nvSpPr>
        <p:spPr bwMode="auto">
          <a:xfrm>
            <a:off x="5257800" y="2590800"/>
            <a:ext cx="0" cy="228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1" name="Line 242"/>
          <p:cNvSpPr>
            <a:spLocks noChangeShapeType="1"/>
          </p:cNvSpPr>
          <p:nvPr/>
        </p:nvSpPr>
        <p:spPr bwMode="auto">
          <a:xfrm>
            <a:off x="7772400" y="2819400"/>
            <a:ext cx="152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2" name="Line 243"/>
          <p:cNvSpPr>
            <a:spLocks noChangeShapeType="1"/>
          </p:cNvSpPr>
          <p:nvPr/>
        </p:nvSpPr>
        <p:spPr bwMode="auto">
          <a:xfrm>
            <a:off x="1219200" y="2590800"/>
            <a:ext cx="0" cy="14478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3" name="Line 244"/>
          <p:cNvSpPr>
            <a:spLocks noChangeShapeType="1"/>
          </p:cNvSpPr>
          <p:nvPr/>
        </p:nvSpPr>
        <p:spPr bwMode="auto">
          <a:xfrm>
            <a:off x="1219200" y="2590800"/>
            <a:ext cx="533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4" name="Line 245"/>
          <p:cNvSpPr>
            <a:spLocks noChangeShapeType="1"/>
          </p:cNvSpPr>
          <p:nvPr/>
        </p:nvSpPr>
        <p:spPr bwMode="auto">
          <a:xfrm>
            <a:off x="1600200" y="3124200"/>
            <a:ext cx="228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55222" name="Group 246"/>
          <p:cNvGraphicFramePr>
            <a:graphicFrameLocks noGrp="1"/>
          </p:cNvGraphicFramePr>
          <p:nvPr/>
        </p:nvGraphicFramePr>
        <p:xfrm>
          <a:off x="2349500" y="336550"/>
          <a:ext cx="6337300" cy="427038"/>
        </p:xfrm>
        <a:graphic>
          <a:graphicData uri="http://schemas.openxmlformats.org/drawingml/2006/table">
            <a:tbl>
              <a:tblPr/>
              <a:tblGrid>
                <a:gridCol w="1152525"/>
                <a:gridCol w="936625"/>
                <a:gridCol w="1008063"/>
                <a:gridCol w="1008062"/>
                <a:gridCol w="1008063"/>
                <a:gridCol w="1223962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op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rs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rd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shamt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funct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831" name="Text Box 262"/>
          <p:cNvSpPr txBox="1">
            <a:spLocks noChangeArrowheads="1"/>
          </p:cNvSpPr>
          <p:nvPr/>
        </p:nvSpPr>
        <p:spPr bwMode="auto">
          <a:xfrm>
            <a:off x="2651125" y="762000"/>
            <a:ext cx="5654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CN" sz="1400">
                <a:ea typeface="宋体" pitchFamily="2" charset="-122"/>
              </a:rPr>
              <a:t>31:26            25:21          20:16            15:11            10:6                5:0</a:t>
            </a:r>
          </a:p>
        </p:txBody>
      </p:sp>
      <p:sp>
        <p:nvSpPr>
          <p:cNvPr id="24832" name="Text Box 264"/>
          <p:cNvSpPr txBox="1">
            <a:spLocks noChangeArrowheads="1"/>
          </p:cNvSpPr>
          <p:nvPr/>
        </p:nvSpPr>
        <p:spPr bwMode="auto">
          <a:xfrm>
            <a:off x="1358900" y="35083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R-type:</a:t>
            </a:r>
          </a:p>
        </p:txBody>
      </p:sp>
      <p:grpSp>
        <p:nvGrpSpPr>
          <p:cNvPr id="24833" name="Group 287"/>
          <p:cNvGrpSpPr>
            <a:grpSpLocks/>
          </p:cNvGrpSpPr>
          <p:nvPr/>
        </p:nvGrpSpPr>
        <p:grpSpPr bwMode="auto">
          <a:xfrm>
            <a:off x="3671888" y="4225925"/>
            <a:ext cx="290512" cy="727075"/>
            <a:chOff x="1636" y="3600"/>
            <a:chExt cx="183" cy="458"/>
          </a:xfrm>
        </p:grpSpPr>
        <p:sp>
          <p:nvSpPr>
            <p:cNvPr id="24843" name="Freeform 273"/>
            <p:cNvSpPr>
              <a:spLocks/>
            </p:cNvSpPr>
            <p:nvPr/>
          </p:nvSpPr>
          <p:spPr bwMode="auto">
            <a:xfrm>
              <a:off x="1676" y="3604"/>
              <a:ext cx="111" cy="446"/>
            </a:xfrm>
            <a:custGeom>
              <a:avLst/>
              <a:gdLst>
                <a:gd name="T0" fmla="*/ 0 w 106"/>
                <a:gd name="T1" fmla="*/ 53 h 463"/>
                <a:gd name="T2" fmla="*/ 0 w 106"/>
                <a:gd name="T3" fmla="*/ 43 h 463"/>
                <a:gd name="T4" fmla="*/ 1 w 106"/>
                <a:gd name="T5" fmla="*/ 38 h 463"/>
                <a:gd name="T6" fmla="*/ 4 w 106"/>
                <a:gd name="T7" fmla="*/ 30 h 463"/>
                <a:gd name="T8" fmla="*/ 9 w 106"/>
                <a:gd name="T9" fmla="*/ 23 h 463"/>
                <a:gd name="T10" fmla="*/ 17 w 106"/>
                <a:gd name="T11" fmla="*/ 15 h 463"/>
                <a:gd name="T12" fmla="*/ 22 w 106"/>
                <a:gd name="T13" fmla="*/ 12 h 463"/>
                <a:gd name="T14" fmla="*/ 29 w 106"/>
                <a:gd name="T15" fmla="*/ 7 h 463"/>
                <a:gd name="T16" fmla="*/ 40 w 106"/>
                <a:gd name="T17" fmla="*/ 2 h 463"/>
                <a:gd name="T18" fmla="*/ 47 w 106"/>
                <a:gd name="T19" fmla="*/ 0 h 463"/>
                <a:gd name="T20" fmla="*/ 57 w 106"/>
                <a:gd name="T21" fmla="*/ 0 h 463"/>
                <a:gd name="T22" fmla="*/ 67 w 106"/>
                <a:gd name="T23" fmla="*/ 0 h 463"/>
                <a:gd name="T24" fmla="*/ 75 w 106"/>
                <a:gd name="T25" fmla="*/ 2 h 463"/>
                <a:gd name="T26" fmla="*/ 86 w 106"/>
                <a:gd name="T27" fmla="*/ 7 h 463"/>
                <a:gd name="T28" fmla="*/ 92 w 106"/>
                <a:gd name="T29" fmla="*/ 12 h 463"/>
                <a:gd name="T30" fmla="*/ 97 w 106"/>
                <a:gd name="T31" fmla="*/ 15 h 463"/>
                <a:gd name="T32" fmla="*/ 104 w 106"/>
                <a:gd name="T33" fmla="*/ 23 h 463"/>
                <a:gd name="T34" fmla="*/ 108 w 106"/>
                <a:gd name="T35" fmla="*/ 30 h 463"/>
                <a:gd name="T36" fmla="*/ 113 w 106"/>
                <a:gd name="T37" fmla="*/ 38 h 463"/>
                <a:gd name="T38" fmla="*/ 115 w 106"/>
                <a:gd name="T39" fmla="*/ 43 h 463"/>
                <a:gd name="T40" fmla="*/ 115 w 106"/>
                <a:gd name="T41" fmla="*/ 53 h 463"/>
                <a:gd name="T42" fmla="*/ 115 w 106"/>
                <a:gd name="T43" fmla="*/ 375 h 463"/>
                <a:gd name="T44" fmla="*/ 115 w 106"/>
                <a:gd name="T45" fmla="*/ 382 h 463"/>
                <a:gd name="T46" fmla="*/ 113 w 106"/>
                <a:gd name="T47" fmla="*/ 392 h 463"/>
                <a:gd name="T48" fmla="*/ 108 w 106"/>
                <a:gd name="T49" fmla="*/ 398 h 463"/>
                <a:gd name="T50" fmla="*/ 104 w 106"/>
                <a:gd name="T51" fmla="*/ 406 h 463"/>
                <a:gd name="T52" fmla="*/ 97 w 106"/>
                <a:gd name="T53" fmla="*/ 412 h 463"/>
                <a:gd name="T54" fmla="*/ 92 w 106"/>
                <a:gd name="T55" fmla="*/ 417 h 463"/>
                <a:gd name="T56" fmla="*/ 86 w 106"/>
                <a:gd name="T57" fmla="*/ 421 h 463"/>
                <a:gd name="T58" fmla="*/ 75 w 106"/>
                <a:gd name="T59" fmla="*/ 424 h 463"/>
                <a:gd name="T60" fmla="*/ 67 w 106"/>
                <a:gd name="T61" fmla="*/ 426 h 463"/>
                <a:gd name="T62" fmla="*/ 57 w 106"/>
                <a:gd name="T63" fmla="*/ 429 h 463"/>
                <a:gd name="T64" fmla="*/ 47 w 106"/>
                <a:gd name="T65" fmla="*/ 426 h 463"/>
                <a:gd name="T66" fmla="*/ 40 w 106"/>
                <a:gd name="T67" fmla="*/ 424 h 463"/>
                <a:gd name="T68" fmla="*/ 29 w 106"/>
                <a:gd name="T69" fmla="*/ 421 h 463"/>
                <a:gd name="T70" fmla="*/ 22 w 106"/>
                <a:gd name="T71" fmla="*/ 417 h 463"/>
                <a:gd name="T72" fmla="*/ 17 w 106"/>
                <a:gd name="T73" fmla="*/ 412 h 463"/>
                <a:gd name="T74" fmla="*/ 9 w 106"/>
                <a:gd name="T75" fmla="*/ 406 h 463"/>
                <a:gd name="T76" fmla="*/ 4 w 106"/>
                <a:gd name="T77" fmla="*/ 398 h 463"/>
                <a:gd name="T78" fmla="*/ 1 w 106"/>
                <a:gd name="T79" fmla="*/ 392 h 463"/>
                <a:gd name="T80" fmla="*/ 0 w 106"/>
                <a:gd name="T81" fmla="*/ 382 h 463"/>
                <a:gd name="T82" fmla="*/ 0 w 106"/>
                <a:gd name="T83" fmla="*/ 375 h 463"/>
                <a:gd name="T84" fmla="*/ 0 w 106"/>
                <a:gd name="T85" fmla="*/ 53 h 463"/>
                <a:gd name="T86" fmla="*/ 0 w 106"/>
                <a:gd name="T87" fmla="*/ 53 h 46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06" h="463">
                  <a:moveTo>
                    <a:pt x="0" y="57"/>
                  </a:moveTo>
                  <a:lnTo>
                    <a:pt x="0" y="47"/>
                  </a:lnTo>
                  <a:lnTo>
                    <a:pt x="1" y="40"/>
                  </a:lnTo>
                  <a:lnTo>
                    <a:pt x="4" y="32"/>
                  </a:lnTo>
                  <a:lnTo>
                    <a:pt x="9" y="25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7" y="7"/>
                  </a:lnTo>
                  <a:lnTo>
                    <a:pt x="36" y="2"/>
                  </a:lnTo>
                  <a:lnTo>
                    <a:pt x="43" y="0"/>
                  </a:lnTo>
                  <a:lnTo>
                    <a:pt x="52" y="0"/>
                  </a:lnTo>
                  <a:lnTo>
                    <a:pt x="61" y="0"/>
                  </a:lnTo>
                  <a:lnTo>
                    <a:pt x="69" y="2"/>
                  </a:lnTo>
                  <a:lnTo>
                    <a:pt x="78" y="7"/>
                  </a:lnTo>
                  <a:lnTo>
                    <a:pt x="84" y="12"/>
                  </a:lnTo>
                  <a:lnTo>
                    <a:pt x="89" y="17"/>
                  </a:lnTo>
                  <a:lnTo>
                    <a:pt x="95" y="25"/>
                  </a:lnTo>
                  <a:lnTo>
                    <a:pt x="98" y="32"/>
                  </a:lnTo>
                  <a:lnTo>
                    <a:pt x="103" y="40"/>
                  </a:lnTo>
                  <a:lnTo>
                    <a:pt x="105" y="47"/>
                  </a:lnTo>
                  <a:lnTo>
                    <a:pt x="105" y="57"/>
                  </a:lnTo>
                  <a:lnTo>
                    <a:pt x="105" y="404"/>
                  </a:lnTo>
                  <a:lnTo>
                    <a:pt x="105" y="412"/>
                  </a:lnTo>
                  <a:lnTo>
                    <a:pt x="103" y="422"/>
                  </a:lnTo>
                  <a:lnTo>
                    <a:pt x="98" y="429"/>
                  </a:lnTo>
                  <a:lnTo>
                    <a:pt x="95" y="437"/>
                  </a:lnTo>
                  <a:lnTo>
                    <a:pt x="89" y="444"/>
                  </a:lnTo>
                  <a:lnTo>
                    <a:pt x="84" y="449"/>
                  </a:lnTo>
                  <a:lnTo>
                    <a:pt x="78" y="454"/>
                  </a:lnTo>
                  <a:lnTo>
                    <a:pt x="69" y="457"/>
                  </a:lnTo>
                  <a:lnTo>
                    <a:pt x="61" y="459"/>
                  </a:lnTo>
                  <a:lnTo>
                    <a:pt x="52" y="462"/>
                  </a:lnTo>
                  <a:lnTo>
                    <a:pt x="43" y="459"/>
                  </a:lnTo>
                  <a:lnTo>
                    <a:pt x="36" y="457"/>
                  </a:lnTo>
                  <a:lnTo>
                    <a:pt x="27" y="454"/>
                  </a:lnTo>
                  <a:lnTo>
                    <a:pt x="20" y="449"/>
                  </a:lnTo>
                  <a:lnTo>
                    <a:pt x="15" y="444"/>
                  </a:lnTo>
                  <a:lnTo>
                    <a:pt x="9" y="437"/>
                  </a:lnTo>
                  <a:lnTo>
                    <a:pt x="4" y="429"/>
                  </a:lnTo>
                  <a:lnTo>
                    <a:pt x="1" y="422"/>
                  </a:lnTo>
                  <a:lnTo>
                    <a:pt x="0" y="412"/>
                  </a:lnTo>
                  <a:lnTo>
                    <a:pt x="0" y="404"/>
                  </a:lnTo>
                  <a:lnTo>
                    <a:pt x="0" y="5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44" name="Freeform 274"/>
            <p:cNvSpPr>
              <a:spLocks/>
            </p:cNvSpPr>
            <p:nvPr/>
          </p:nvSpPr>
          <p:spPr bwMode="auto">
            <a:xfrm>
              <a:off x="1676" y="3604"/>
              <a:ext cx="139" cy="446"/>
            </a:xfrm>
            <a:custGeom>
              <a:avLst/>
              <a:gdLst>
                <a:gd name="T0" fmla="*/ 0 w 133"/>
                <a:gd name="T1" fmla="*/ 53 h 463"/>
                <a:gd name="T2" fmla="*/ 0 w 133"/>
                <a:gd name="T3" fmla="*/ 43 h 463"/>
                <a:gd name="T4" fmla="*/ 2 w 133"/>
                <a:gd name="T5" fmla="*/ 38 h 463"/>
                <a:gd name="T6" fmla="*/ 5 w 133"/>
                <a:gd name="T7" fmla="*/ 30 h 463"/>
                <a:gd name="T8" fmla="*/ 11 w 133"/>
                <a:gd name="T9" fmla="*/ 23 h 463"/>
                <a:gd name="T10" fmla="*/ 21 w 133"/>
                <a:gd name="T11" fmla="*/ 15 h 463"/>
                <a:gd name="T12" fmla="*/ 27 w 133"/>
                <a:gd name="T13" fmla="*/ 12 h 463"/>
                <a:gd name="T14" fmla="*/ 38 w 133"/>
                <a:gd name="T15" fmla="*/ 7 h 463"/>
                <a:gd name="T16" fmla="*/ 50 w 133"/>
                <a:gd name="T17" fmla="*/ 2 h 463"/>
                <a:gd name="T18" fmla="*/ 59 w 133"/>
                <a:gd name="T19" fmla="*/ 0 h 463"/>
                <a:gd name="T20" fmla="*/ 72 w 133"/>
                <a:gd name="T21" fmla="*/ 0 h 463"/>
                <a:gd name="T22" fmla="*/ 84 w 133"/>
                <a:gd name="T23" fmla="*/ 0 h 463"/>
                <a:gd name="T24" fmla="*/ 94 w 133"/>
                <a:gd name="T25" fmla="*/ 2 h 463"/>
                <a:gd name="T26" fmla="*/ 107 w 133"/>
                <a:gd name="T27" fmla="*/ 7 h 463"/>
                <a:gd name="T28" fmla="*/ 116 w 133"/>
                <a:gd name="T29" fmla="*/ 12 h 463"/>
                <a:gd name="T30" fmla="*/ 122 w 133"/>
                <a:gd name="T31" fmla="*/ 15 h 463"/>
                <a:gd name="T32" fmla="*/ 131 w 133"/>
                <a:gd name="T33" fmla="*/ 23 h 463"/>
                <a:gd name="T34" fmla="*/ 135 w 133"/>
                <a:gd name="T35" fmla="*/ 30 h 463"/>
                <a:gd name="T36" fmla="*/ 141 w 133"/>
                <a:gd name="T37" fmla="*/ 38 h 463"/>
                <a:gd name="T38" fmla="*/ 144 w 133"/>
                <a:gd name="T39" fmla="*/ 43 h 463"/>
                <a:gd name="T40" fmla="*/ 144 w 133"/>
                <a:gd name="T41" fmla="*/ 53 h 463"/>
                <a:gd name="T42" fmla="*/ 144 w 133"/>
                <a:gd name="T43" fmla="*/ 375 h 463"/>
                <a:gd name="T44" fmla="*/ 144 w 133"/>
                <a:gd name="T45" fmla="*/ 382 h 463"/>
                <a:gd name="T46" fmla="*/ 141 w 133"/>
                <a:gd name="T47" fmla="*/ 392 h 463"/>
                <a:gd name="T48" fmla="*/ 135 w 133"/>
                <a:gd name="T49" fmla="*/ 398 h 463"/>
                <a:gd name="T50" fmla="*/ 131 w 133"/>
                <a:gd name="T51" fmla="*/ 406 h 463"/>
                <a:gd name="T52" fmla="*/ 122 w 133"/>
                <a:gd name="T53" fmla="*/ 412 h 463"/>
                <a:gd name="T54" fmla="*/ 116 w 133"/>
                <a:gd name="T55" fmla="*/ 417 h 463"/>
                <a:gd name="T56" fmla="*/ 107 w 133"/>
                <a:gd name="T57" fmla="*/ 421 h 463"/>
                <a:gd name="T58" fmla="*/ 94 w 133"/>
                <a:gd name="T59" fmla="*/ 424 h 463"/>
                <a:gd name="T60" fmla="*/ 84 w 133"/>
                <a:gd name="T61" fmla="*/ 426 h 463"/>
                <a:gd name="T62" fmla="*/ 72 w 133"/>
                <a:gd name="T63" fmla="*/ 429 h 463"/>
                <a:gd name="T64" fmla="*/ 59 w 133"/>
                <a:gd name="T65" fmla="*/ 426 h 463"/>
                <a:gd name="T66" fmla="*/ 50 w 133"/>
                <a:gd name="T67" fmla="*/ 424 h 463"/>
                <a:gd name="T68" fmla="*/ 38 w 133"/>
                <a:gd name="T69" fmla="*/ 421 h 463"/>
                <a:gd name="T70" fmla="*/ 27 w 133"/>
                <a:gd name="T71" fmla="*/ 417 h 463"/>
                <a:gd name="T72" fmla="*/ 21 w 133"/>
                <a:gd name="T73" fmla="*/ 412 h 463"/>
                <a:gd name="T74" fmla="*/ 11 w 133"/>
                <a:gd name="T75" fmla="*/ 406 h 463"/>
                <a:gd name="T76" fmla="*/ 5 w 133"/>
                <a:gd name="T77" fmla="*/ 398 h 463"/>
                <a:gd name="T78" fmla="*/ 2 w 133"/>
                <a:gd name="T79" fmla="*/ 392 h 463"/>
                <a:gd name="T80" fmla="*/ 0 w 133"/>
                <a:gd name="T81" fmla="*/ 382 h 463"/>
                <a:gd name="T82" fmla="*/ 0 w 133"/>
                <a:gd name="T83" fmla="*/ 375 h 463"/>
                <a:gd name="T84" fmla="*/ 0 w 133"/>
                <a:gd name="T85" fmla="*/ 53 h 463"/>
                <a:gd name="T86" fmla="*/ 0 w 133"/>
                <a:gd name="T87" fmla="*/ 53 h 46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3" h="463">
                  <a:moveTo>
                    <a:pt x="0" y="57"/>
                  </a:moveTo>
                  <a:lnTo>
                    <a:pt x="0" y="47"/>
                  </a:lnTo>
                  <a:lnTo>
                    <a:pt x="2" y="40"/>
                  </a:lnTo>
                  <a:lnTo>
                    <a:pt x="5" y="32"/>
                  </a:lnTo>
                  <a:lnTo>
                    <a:pt x="11" y="25"/>
                  </a:lnTo>
                  <a:lnTo>
                    <a:pt x="19" y="17"/>
                  </a:lnTo>
                  <a:lnTo>
                    <a:pt x="25" y="12"/>
                  </a:lnTo>
                  <a:lnTo>
                    <a:pt x="34" y="7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66" y="0"/>
                  </a:lnTo>
                  <a:lnTo>
                    <a:pt x="77" y="0"/>
                  </a:lnTo>
                  <a:lnTo>
                    <a:pt x="86" y="2"/>
                  </a:lnTo>
                  <a:lnTo>
                    <a:pt x="98" y="7"/>
                  </a:lnTo>
                  <a:lnTo>
                    <a:pt x="106" y="12"/>
                  </a:lnTo>
                  <a:lnTo>
                    <a:pt x="112" y="17"/>
                  </a:lnTo>
                  <a:lnTo>
                    <a:pt x="120" y="25"/>
                  </a:lnTo>
                  <a:lnTo>
                    <a:pt x="123" y="32"/>
                  </a:lnTo>
                  <a:lnTo>
                    <a:pt x="129" y="40"/>
                  </a:lnTo>
                  <a:lnTo>
                    <a:pt x="132" y="47"/>
                  </a:lnTo>
                  <a:lnTo>
                    <a:pt x="132" y="57"/>
                  </a:lnTo>
                  <a:lnTo>
                    <a:pt x="132" y="404"/>
                  </a:lnTo>
                  <a:lnTo>
                    <a:pt x="132" y="412"/>
                  </a:lnTo>
                  <a:lnTo>
                    <a:pt x="129" y="422"/>
                  </a:lnTo>
                  <a:lnTo>
                    <a:pt x="123" y="429"/>
                  </a:lnTo>
                  <a:lnTo>
                    <a:pt x="120" y="437"/>
                  </a:lnTo>
                  <a:lnTo>
                    <a:pt x="112" y="444"/>
                  </a:lnTo>
                  <a:lnTo>
                    <a:pt x="106" y="449"/>
                  </a:lnTo>
                  <a:lnTo>
                    <a:pt x="98" y="454"/>
                  </a:lnTo>
                  <a:lnTo>
                    <a:pt x="86" y="457"/>
                  </a:lnTo>
                  <a:lnTo>
                    <a:pt x="77" y="459"/>
                  </a:lnTo>
                  <a:lnTo>
                    <a:pt x="66" y="462"/>
                  </a:lnTo>
                  <a:lnTo>
                    <a:pt x="54" y="459"/>
                  </a:lnTo>
                  <a:lnTo>
                    <a:pt x="46" y="457"/>
                  </a:lnTo>
                  <a:lnTo>
                    <a:pt x="34" y="454"/>
                  </a:lnTo>
                  <a:lnTo>
                    <a:pt x="25" y="449"/>
                  </a:lnTo>
                  <a:lnTo>
                    <a:pt x="19" y="444"/>
                  </a:lnTo>
                  <a:lnTo>
                    <a:pt x="11" y="437"/>
                  </a:lnTo>
                  <a:lnTo>
                    <a:pt x="5" y="429"/>
                  </a:lnTo>
                  <a:lnTo>
                    <a:pt x="2" y="422"/>
                  </a:lnTo>
                  <a:lnTo>
                    <a:pt x="0" y="412"/>
                  </a:lnTo>
                  <a:lnTo>
                    <a:pt x="0" y="404"/>
                  </a:lnTo>
                  <a:lnTo>
                    <a:pt x="0" y="5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45" name="Rectangle 275"/>
            <p:cNvSpPr>
              <a:spLocks noChangeArrowheads="1"/>
            </p:cNvSpPr>
            <p:nvPr/>
          </p:nvSpPr>
          <p:spPr bwMode="auto">
            <a:xfrm>
              <a:off x="1653" y="390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4846" name="Rectangle 276"/>
            <p:cNvSpPr>
              <a:spLocks noChangeArrowheads="1"/>
            </p:cNvSpPr>
            <p:nvPr/>
          </p:nvSpPr>
          <p:spPr bwMode="auto">
            <a:xfrm>
              <a:off x="1636" y="3698"/>
              <a:ext cx="18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24847" name="Rectangle 277"/>
            <p:cNvSpPr>
              <a:spLocks noChangeArrowheads="1"/>
            </p:cNvSpPr>
            <p:nvPr/>
          </p:nvSpPr>
          <p:spPr bwMode="auto">
            <a:xfrm>
              <a:off x="1701" y="3698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endParaRPr kumimoji="0" lang="en-US" altLang="zh-TW" sz="1000" b="0">
                <a:solidFill>
                  <a:srgbClr val="000000"/>
                </a:solidFill>
              </a:endParaRPr>
            </a:p>
            <a:p>
              <a:pPr algn="ctr" eaLnBrk="0" hangingPunct="0"/>
              <a:endParaRPr kumimoji="0" lang="en-US" altLang="zh-TW" sz="1000" b="0">
                <a:solidFill>
                  <a:srgbClr val="000000"/>
                </a:solidFill>
              </a:endParaRPr>
            </a:p>
          </p:txBody>
        </p:sp>
        <p:sp>
          <p:nvSpPr>
            <p:cNvPr id="24848" name="Rectangle 278"/>
            <p:cNvSpPr>
              <a:spLocks noChangeArrowheads="1"/>
            </p:cNvSpPr>
            <p:nvPr/>
          </p:nvSpPr>
          <p:spPr bwMode="auto">
            <a:xfrm>
              <a:off x="1651" y="375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u</a:t>
              </a:r>
            </a:p>
          </p:txBody>
        </p:sp>
        <p:sp>
          <p:nvSpPr>
            <p:cNvPr id="24849" name="Rectangle 279"/>
            <p:cNvSpPr>
              <a:spLocks noChangeArrowheads="1"/>
            </p:cNvSpPr>
            <p:nvPr/>
          </p:nvSpPr>
          <p:spPr bwMode="auto">
            <a:xfrm>
              <a:off x="1694" y="375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endParaRPr kumimoji="0" lang="en-US" altLang="zh-TW" sz="1000" b="0">
                <a:solidFill>
                  <a:srgbClr val="000000"/>
                </a:solidFill>
              </a:endParaRPr>
            </a:p>
            <a:p>
              <a:pPr algn="ctr" eaLnBrk="0" hangingPunct="0"/>
              <a:endParaRPr kumimoji="0" lang="en-US" altLang="zh-TW" sz="1000" b="0">
                <a:solidFill>
                  <a:srgbClr val="000000"/>
                </a:solidFill>
              </a:endParaRPr>
            </a:p>
          </p:txBody>
        </p:sp>
        <p:sp>
          <p:nvSpPr>
            <p:cNvPr id="24850" name="Rectangle 280"/>
            <p:cNvSpPr>
              <a:spLocks noChangeArrowheads="1"/>
            </p:cNvSpPr>
            <p:nvPr/>
          </p:nvSpPr>
          <p:spPr bwMode="auto">
            <a:xfrm>
              <a:off x="1651" y="3817"/>
              <a:ext cx="15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4851" name="Rectangle 281"/>
            <p:cNvSpPr>
              <a:spLocks noChangeArrowheads="1"/>
            </p:cNvSpPr>
            <p:nvPr/>
          </p:nvSpPr>
          <p:spPr bwMode="auto">
            <a:xfrm>
              <a:off x="1649" y="3600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0</a:t>
              </a:r>
            </a:p>
          </p:txBody>
        </p:sp>
      </p:grpSp>
      <p:sp>
        <p:nvSpPr>
          <p:cNvPr id="24834" name="Rectangle 288"/>
          <p:cNvSpPr>
            <a:spLocks noChangeArrowheads="1"/>
          </p:cNvSpPr>
          <p:nvPr/>
        </p:nvSpPr>
        <p:spPr bwMode="auto">
          <a:xfrm>
            <a:off x="7319963" y="2230438"/>
            <a:ext cx="5635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EB7500"/>
                </a:solidFill>
              </a:rPr>
              <a:t>PCSrc</a:t>
            </a:r>
          </a:p>
        </p:txBody>
      </p:sp>
      <p:sp>
        <p:nvSpPr>
          <p:cNvPr id="24835" name="AutoShape 289"/>
          <p:cNvSpPr>
            <a:spLocks noChangeArrowheads="1"/>
          </p:cNvSpPr>
          <p:nvPr/>
        </p:nvSpPr>
        <p:spPr bwMode="auto">
          <a:xfrm>
            <a:off x="8229600" y="3429000"/>
            <a:ext cx="381000" cy="304800"/>
          </a:xfrm>
          <a:prstGeom prst="flowChartDelay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836" name="AutoShape 290"/>
          <p:cNvCxnSpPr>
            <a:cxnSpLocks noChangeShapeType="1"/>
            <a:stCxn id="24835" idx="3"/>
          </p:cNvCxnSpPr>
          <p:nvPr/>
        </p:nvCxnSpPr>
        <p:spPr bwMode="auto">
          <a:xfrm flipH="1" flipV="1">
            <a:off x="7620000" y="1828800"/>
            <a:ext cx="990600" cy="1752600"/>
          </a:xfrm>
          <a:prstGeom prst="bentConnector4">
            <a:avLst>
              <a:gd name="adj1" fmla="val -23079"/>
              <a:gd name="adj2" fmla="val 100722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837" name="Text Box 291"/>
          <p:cNvSpPr txBox="1">
            <a:spLocks noChangeArrowheads="1"/>
          </p:cNvSpPr>
          <p:nvPr/>
        </p:nvSpPr>
        <p:spPr bwMode="auto">
          <a:xfrm>
            <a:off x="7467600" y="3352800"/>
            <a:ext cx="584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000" b="0">
                <a:solidFill>
                  <a:srgbClr val="ED7500"/>
                </a:solidFill>
              </a:rPr>
              <a:t>Branch</a:t>
            </a:r>
          </a:p>
        </p:txBody>
      </p:sp>
      <p:sp>
        <p:nvSpPr>
          <p:cNvPr id="24838" name="Line 292"/>
          <p:cNvSpPr>
            <a:spLocks noChangeShapeType="1"/>
          </p:cNvSpPr>
          <p:nvPr/>
        </p:nvSpPr>
        <p:spPr bwMode="auto">
          <a:xfrm>
            <a:off x="8001000" y="3505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39" name="Line 293"/>
          <p:cNvSpPr>
            <a:spLocks noChangeShapeType="1"/>
          </p:cNvSpPr>
          <p:nvPr/>
        </p:nvSpPr>
        <p:spPr bwMode="auto">
          <a:xfrm>
            <a:off x="7164388" y="3573463"/>
            <a:ext cx="0" cy="684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40" name="Line 294"/>
          <p:cNvSpPr>
            <a:spLocks noChangeShapeType="1"/>
          </p:cNvSpPr>
          <p:nvPr/>
        </p:nvSpPr>
        <p:spPr bwMode="auto">
          <a:xfrm>
            <a:off x="7164388" y="3573463"/>
            <a:ext cx="1057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41" name="Line 295"/>
          <p:cNvSpPr>
            <a:spLocks noChangeShapeType="1"/>
          </p:cNvSpPr>
          <p:nvPr/>
        </p:nvSpPr>
        <p:spPr bwMode="auto">
          <a:xfrm>
            <a:off x="7620000" y="1828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Overview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2157413"/>
          </a:xfrm>
        </p:spPr>
        <p:txBody>
          <a:bodyPr/>
          <a:lstStyle/>
          <a:p>
            <a:pPr eaLnBrk="1" hangingPunct="1"/>
            <a:r>
              <a:rPr lang="en-US" altLang="zh-TW" smtClean="0"/>
              <a:t>CPU can be abstracted as state machine</a:t>
            </a:r>
          </a:p>
          <a:p>
            <a:pPr eaLnBrk="1" hangingPunct="1"/>
            <a:r>
              <a:rPr lang="en-US" altLang="zh-TW" smtClean="0"/>
              <a:t>An execution </a:t>
            </a:r>
            <a:r>
              <a:rPr lang="en-US" altLang="zh-CN" smtClean="0"/>
              <a:t>that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Read contents from state element</a:t>
            </a:r>
          </a:p>
          <a:p>
            <a:pPr lvl="1" eaLnBrk="1" hangingPunct="1"/>
            <a:r>
              <a:rPr lang="en-US" altLang="zh-TW" smtClean="0"/>
              <a:t>Send values through combinational logic</a:t>
            </a:r>
          </a:p>
          <a:p>
            <a:pPr lvl="1" eaLnBrk="1" hangingPunct="1"/>
            <a:r>
              <a:rPr lang="en-US" altLang="zh-TW" smtClean="0"/>
              <a:t>Write contents to state element</a:t>
            </a:r>
          </a:p>
        </p:txBody>
      </p:sp>
      <p:sp>
        <p:nvSpPr>
          <p:cNvPr id="40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66DB8DFA-029E-430B-96AA-7B352002F51B}" type="slidenum">
              <a:rPr kumimoji="0" lang="en-US" altLang="zh-TW" b="0" smtClean="0">
                <a:latin typeface="Arial Black" pitchFamily="34" charset="0"/>
              </a:rPr>
              <a:pPr eaLnBrk="1" hangingPunct="1"/>
              <a:t>2</a:t>
            </a:fld>
            <a:endParaRPr kumimoji="0" lang="en-US" altLang="zh-TW" b="0" smtClean="0">
              <a:latin typeface="Arial Black" pitchFamily="34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1371600" y="5013325"/>
            <a:ext cx="152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0"/>
              <a:t>State Element</a:t>
            </a:r>
          </a:p>
          <a:p>
            <a:pPr algn="ctr"/>
            <a:r>
              <a:rPr lang="en-US" altLang="zh-TW" b="0"/>
              <a:t>#1</a:t>
            </a:r>
          </a:p>
        </p:txBody>
      </p:sp>
      <p:sp>
        <p:nvSpPr>
          <p:cNvPr id="4102" name="Oval 5"/>
          <p:cNvSpPr>
            <a:spLocks noChangeArrowheads="1"/>
          </p:cNvSpPr>
          <p:nvPr/>
        </p:nvSpPr>
        <p:spPr bwMode="auto">
          <a:xfrm>
            <a:off x="3505200" y="5013325"/>
            <a:ext cx="25146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0"/>
              <a:t>Combinational Logic</a:t>
            </a:r>
          </a:p>
        </p:txBody>
      </p:sp>
      <p:cxnSp>
        <p:nvCxnSpPr>
          <p:cNvPr id="4103" name="AutoShape 6"/>
          <p:cNvCxnSpPr>
            <a:cxnSpLocks noChangeShapeType="1"/>
            <a:stCxn id="4101" idx="3"/>
            <a:endCxn id="4102" idx="2"/>
          </p:cNvCxnSpPr>
          <p:nvPr/>
        </p:nvCxnSpPr>
        <p:spPr bwMode="auto">
          <a:xfrm>
            <a:off x="2895600" y="5470525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7"/>
          <p:cNvSpPr>
            <a:spLocks noChangeArrowheads="1"/>
          </p:cNvSpPr>
          <p:nvPr/>
        </p:nvSpPr>
        <p:spPr bwMode="auto">
          <a:xfrm>
            <a:off x="6629400" y="5013325"/>
            <a:ext cx="152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0"/>
              <a:t>State Element</a:t>
            </a:r>
          </a:p>
          <a:p>
            <a:pPr algn="ctr"/>
            <a:r>
              <a:rPr lang="en-US" altLang="zh-TW" b="0"/>
              <a:t>#2</a:t>
            </a:r>
          </a:p>
        </p:txBody>
      </p:sp>
      <p:cxnSp>
        <p:nvCxnSpPr>
          <p:cNvPr id="4105" name="AutoShape 8"/>
          <p:cNvCxnSpPr>
            <a:cxnSpLocks noChangeShapeType="1"/>
            <a:stCxn id="4102" idx="6"/>
            <a:endCxn id="4104" idx="1"/>
          </p:cNvCxnSpPr>
          <p:nvPr/>
        </p:nvCxnSpPr>
        <p:spPr bwMode="auto">
          <a:xfrm>
            <a:off x="6019800" y="5470525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Datapath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908C98A3-CD97-4BF7-9BC8-17139A146846}" type="slidenum">
              <a:rPr kumimoji="0" lang="en-US" altLang="zh-TW" b="0" smtClean="0">
                <a:latin typeface="Arial Black" pitchFamily="34" charset="0"/>
              </a:rPr>
              <a:pPr eaLnBrk="1" hangingPunct="1"/>
              <a:t>20</a:t>
            </a:fld>
            <a:endParaRPr kumimoji="0" lang="en-US" altLang="zh-TW" b="0" smtClean="0">
              <a:latin typeface="Arial Black" pitchFamily="34" charset="0"/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595313" y="1584325"/>
            <a:ext cx="2100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/>
              <a:t>lw $s0, (100)$s1</a:t>
            </a:r>
          </a:p>
        </p:txBody>
      </p:sp>
      <p:sp>
        <p:nvSpPr>
          <p:cNvPr id="25605" name="Line 6"/>
          <p:cNvSpPr>
            <a:spLocks noChangeShapeType="1"/>
          </p:cNvSpPr>
          <p:nvPr/>
        </p:nvSpPr>
        <p:spPr bwMode="auto">
          <a:xfrm>
            <a:off x="8682038" y="4229100"/>
            <a:ext cx="0" cy="1809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8275638" y="4027488"/>
            <a:ext cx="8683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EB7500"/>
                </a:solidFill>
              </a:rPr>
              <a:t>MemToReg</a:t>
            </a:r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7531100" y="5367338"/>
            <a:ext cx="7826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EB7500"/>
                </a:solidFill>
              </a:rPr>
              <a:t>MemRead</a:t>
            </a: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7326313" y="3751263"/>
            <a:ext cx="790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EB7500"/>
                </a:solidFill>
              </a:rPr>
              <a:t>MemWrite</a:t>
            </a:r>
          </a:p>
        </p:txBody>
      </p:sp>
      <p:sp>
        <p:nvSpPr>
          <p:cNvPr id="25609" name="Freeform 10"/>
          <p:cNvSpPr>
            <a:spLocks/>
          </p:cNvSpPr>
          <p:nvPr/>
        </p:nvSpPr>
        <p:spPr bwMode="auto">
          <a:xfrm>
            <a:off x="6388100" y="4775200"/>
            <a:ext cx="141288" cy="741363"/>
          </a:xfrm>
          <a:custGeom>
            <a:avLst/>
            <a:gdLst>
              <a:gd name="T0" fmla="*/ 221322723 w 86"/>
              <a:gd name="T1" fmla="*/ 0 h 485"/>
              <a:gd name="T2" fmla="*/ 229420497 w 86"/>
              <a:gd name="T3" fmla="*/ 1130898049 h 485"/>
              <a:gd name="T4" fmla="*/ 0 w 86"/>
              <a:gd name="T5" fmla="*/ 1130898049 h 4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" h="485">
                <a:moveTo>
                  <a:pt x="82" y="0"/>
                </a:moveTo>
                <a:lnTo>
                  <a:pt x="85" y="484"/>
                </a:lnTo>
                <a:lnTo>
                  <a:pt x="0" y="484"/>
                </a:lnTo>
              </a:path>
            </a:pathLst>
          </a:custGeom>
          <a:noFill/>
          <a:ln w="25400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1"/>
          <p:cNvSpPr>
            <a:spLocks noChangeShapeType="1"/>
          </p:cNvSpPr>
          <p:nvPr/>
        </p:nvSpPr>
        <p:spPr bwMode="auto">
          <a:xfrm>
            <a:off x="7615238" y="2416175"/>
            <a:ext cx="0" cy="107950"/>
          </a:xfrm>
          <a:prstGeom prst="line">
            <a:avLst/>
          </a:prstGeom>
          <a:noFill/>
          <a:ln w="25400">
            <a:solidFill>
              <a:srgbClr val="EB75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2"/>
          <p:cNvSpPr>
            <a:spLocks noChangeShapeType="1"/>
          </p:cNvSpPr>
          <p:nvPr/>
        </p:nvSpPr>
        <p:spPr bwMode="auto">
          <a:xfrm>
            <a:off x="4735513" y="3468688"/>
            <a:ext cx="0" cy="106362"/>
          </a:xfrm>
          <a:prstGeom prst="line">
            <a:avLst/>
          </a:prstGeom>
          <a:noFill/>
          <a:ln w="25400">
            <a:solidFill>
              <a:srgbClr val="EB75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3"/>
          <p:cNvSpPr>
            <a:spLocks noChangeShapeType="1"/>
          </p:cNvSpPr>
          <p:nvPr/>
        </p:nvSpPr>
        <p:spPr bwMode="auto">
          <a:xfrm>
            <a:off x="4114800" y="5373688"/>
            <a:ext cx="771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14"/>
          <p:cNvSpPr>
            <a:spLocks noChangeShapeType="1"/>
          </p:cNvSpPr>
          <p:nvPr/>
        </p:nvSpPr>
        <p:spPr bwMode="auto">
          <a:xfrm flipH="1" flipV="1">
            <a:off x="4656138" y="5316538"/>
            <a:ext cx="68262" cy="117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Freeform 15"/>
          <p:cNvSpPr>
            <a:spLocks/>
          </p:cNvSpPr>
          <p:nvPr/>
        </p:nvSpPr>
        <p:spPr bwMode="auto">
          <a:xfrm>
            <a:off x="747713" y="3749675"/>
            <a:ext cx="319087" cy="515938"/>
          </a:xfrm>
          <a:custGeom>
            <a:avLst/>
            <a:gdLst>
              <a:gd name="T0" fmla="*/ 524813797 w 193"/>
              <a:gd name="T1" fmla="*/ 787543379 h 337"/>
              <a:gd name="T2" fmla="*/ 524813797 w 193"/>
              <a:gd name="T3" fmla="*/ 0 h 337"/>
              <a:gd name="T4" fmla="*/ 0 w 193"/>
              <a:gd name="T5" fmla="*/ 0 h 337"/>
              <a:gd name="T6" fmla="*/ 0 w 193"/>
              <a:gd name="T7" fmla="*/ 787543379 h 337"/>
              <a:gd name="T8" fmla="*/ 524813797 w 193"/>
              <a:gd name="T9" fmla="*/ 787543379 h 337"/>
              <a:gd name="T10" fmla="*/ 524813797 w 193"/>
              <a:gd name="T11" fmla="*/ 787543379 h 3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3" h="337">
                <a:moveTo>
                  <a:pt x="192" y="336"/>
                </a:moveTo>
                <a:lnTo>
                  <a:pt x="192" y="0"/>
                </a:lnTo>
                <a:lnTo>
                  <a:pt x="0" y="0"/>
                </a:lnTo>
                <a:lnTo>
                  <a:pt x="0" y="336"/>
                </a:lnTo>
                <a:lnTo>
                  <a:pt x="192" y="3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Freeform 16"/>
          <p:cNvSpPr>
            <a:spLocks/>
          </p:cNvSpPr>
          <p:nvPr/>
        </p:nvSpPr>
        <p:spPr bwMode="auto">
          <a:xfrm>
            <a:off x="1357313" y="3713163"/>
            <a:ext cx="1058862" cy="1219200"/>
          </a:xfrm>
          <a:custGeom>
            <a:avLst/>
            <a:gdLst>
              <a:gd name="T0" fmla="*/ 1751853209 w 639"/>
              <a:gd name="T1" fmla="*/ 1862714258 h 797"/>
              <a:gd name="T2" fmla="*/ 1751853209 w 639"/>
              <a:gd name="T3" fmla="*/ 0 h 797"/>
              <a:gd name="T4" fmla="*/ 0 w 639"/>
              <a:gd name="T5" fmla="*/ 0 h 797"/>
              <a:gd name="T6" fmla="*/ 0 w 639"/>
              <a:gd name="T7" fmla="*/ 1862714258 h 797"/>
              <a:gd name="T8" fmla="*/ 1751853209 w 639"/>
              <a:gd name="T9" fmla="*/ 1862714258 h 797"/>
              <a:gd name="T10" fmla="*/ 1751853209 w 639"/>
              <a:gd name="T11" fmla="*/ 1862714258 h 7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39" h="797">
                <a:moveTo>
                  <a:pt x="638" y="796"/>
                </a:moveTo>
                <a:lnTo>
                  <a:pt x="638" y="0"/>
                </a:lnTo>
                <a:lnTo>
                  <a:pt x="0" y="0"/>
                </a:lnTo>
                <a:lnTo>
                  <a:pt x="0" y="796"/>
                </a:lnTo>
                <a:lnTo>
                  <a:pt x="638" y="79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Freeform 17"/>
          <p:cNvSpPr>
            <a:spLocks/>
          </p:cNvSpPr>
          <p:nvPr/>
        </p:nvSpPr>
        <p:spPr bwMode="auto">
          <a:xfrm>
            <a:off x="1357313" y="3713163"/>
            <a:ext cx="1058862" cy="1219200"/>
          </a:xfrm>
          <a:custGeom>
            <a:avLst/>
            <a:gdLst>
              <a:gd name="T0" fmla="*/ 1751853209 w 639"/>
              <a:gd name="T1" fmla="*/ 1862714258 h 797"/>
              <a:gd name="T2" fmla="*/ 1751853209 w 639"/>
              <a:gd name="T3" fmla="*/ 0 h 797"/>
              <a:gd name="T4" fmla="*/ 0 w 639"/>
              <a:gd name="T5" fmla="*/ 0 h 797"/>
              <a:gd name="T6" fmla="*/ 0 w 639"/>
              <a:gd name="T7" fmla="*/ 1862714258 h 797"/>
              <a:gd name="T8" fmla="*/ 1751853209 w 639"/>
              <a:gd name="T9" fmla="*/ 1862714258 h 797"/>
              <a:gd name="T10" fmla="*/ 1751853209 w 639"/>
              <a:gd name="T11" fmla="*/ 1862714258 h 7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39" h="797">
                <a:moveTo>
                  <a:pt x="638" y="796"/>
                </a:moveTo>
                <a:lnTo>
                  <a:pt x="638" y="0"/>
                </a:lnTo>
                <a:lnTo>
                  <a:pt x="0" y="0"/>
                </a:lnTo>
                <a:lnTo>
                  <a:pt x="0" y="796"/>
                </a:lnTo>
                <a:lnTo>
                  <a:pt x="638" y="79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Rectangle 18"/>
          <p:cNvSpPr>
            <a:spLocks noChangeArrowheads="1"/>
          </p:cNvSpPr>
          <p:nvPr/>
        </p:nvSpPr>
        <p:spPr bwMode="auto">
          <a:xfrm>
            <a:off x="1304925" y="3852863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25618" name="Rectangle 19"/>
          <p:cNvSpPr>
            <a:spLocks noChangeArrowheads="1"/>
          </p:cNvSpPr>
          <p:nvPr/>
        </p:nvSpPr>
        <p:spPr bwMode="auto">
          <a:xfrm>
            <a:off x="1398588" y="38528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5619" name="Rectangle 20"/>
          <p:cNvSpPr>
            <a:spLocks noChangeArrowheads="1"/>
          </p:cNvSpPr>
          <p:nvPr/>
        </p:nvSpPr>
        <p:spPr bwMode="auto">
          <a:xfrm>
            <a:off x="1470025" y="38528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5620" name="Rectangle 21"/>
          <p:cNvSpPr>
            <a:spLocks noChangeArrowheads="1"/>
          </p:cNvSpPr>
          <p:nvPr/>
        </p:nvSpPr>
        <p:spPr bwMode="auto">
          <a:xfrm>
            <a:off x="1539875" y="38528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5621" name="Rectangle 22"/>
          <p:cNvSpPr>
            <a:spLocks noChangeArrowheads="1"/>
          </p:cNvSpPr>
          <p:nvPr/>
        </p:nvSpPr>
        <p:spPr bwMode="auto">
          <a:xfrm>
            <a:off x="1606550" y="385286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5622" name="Rectangle 23"/>
          <p:cNvSpPr>
            <a:spLocks noChangeArrowheads="1"/>
          </p:cNvSpPr>
          <p:nvPr/>
        </p:nvSpPr>
        <p:spPr bwMode="auto">
          <a:xfrm>
            <a:off x="1304925" y="39830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5623" name="Rectangle 24"/>
          <p:cNvSpPr>
            <a:spLocks noChangeArrowheads="1"/>
          </p:cNvSpPr>
          <p:nvPr/>
        </p:nvSpPr>
        <p:spPr bwMode="auto">
          <a:xfrm>
            <a:off x="1377950" y="39830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5624" name="Rectangle 25"/>
          <p:cNvSpPr>
            <a:spLocks noChangeArrowheads="1"/>
          </p:cNvSpPr>
          <p:nvPr/>
        </p:nvSpPr>
        <p:spPr bwMode="auto">
          <a:xfrm>
            <a:off x="1446213" y="39830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5625" name="Rectangle 26"/>
          <p:cNvSpPr>
            <a:spLocks noChangeArrowheads="1"/>
          </p:cNvSpPr>
          <p:nvPr/>
        </p:nvSpPr>
        <p:spPr bwMode="auto">
          <a:xfrm>
            <a:off x="1519238" y="3983038"/>
            <a:ext cx="2270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25626" name="Rectangle 27"/>
          <p:cNvSpPr>
            <a:spLocks noChangeArrowheads="1"/>
          </p:cNvSpPr>
          <p:nvPr/>
        </p:nvSpPr>
        <p:spPr bwMode="auto">
          <a:xfrm>
            <a:off x="1560513" y="39830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5627" name="Rectangle 28"/>
          <p:cNvSpPr>
            <a:spLocks noChangeArrowheads="1"/>
          </p:cNvSpPr>
          <p:nvPr/>
        </p:nvSpPr>
        <p:spPr bwMode="auto">
          <a:xfrm>
            <a:off x="1630363" y="3983038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5628" name="Rectangle 29"/>
          <p:cNvSpPr>
            <a:spLocks noChangeArrowheads="1"/>
          </p:cNvSpPr>
          <p:nvPr/>
        </p:nvSpPr>
        <p:spPr bwMode="auto">
          <a:xfrm>
            <a:off x="1695450" y="3983038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5629" name="Rectangle 30"/>
          <p:cNvSpPr>
            <a:spLocks noChangeArrowheads="1"/>
          </p:cNvSpPr>
          <p:nvPr/>
        </p:nvSpPr>
        <p:spPr bwMode="auto">
          <a:xfrm>
            <a:off x="1695450" y="4164013"/>
            <a:ext cx="21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25630" name="Rectangle 31"/>
          <p:cNvSpPr>
            <a:spLocks noChangeArrowheads="1"/>
          </p:cNvSpPr>
          <p:nvPr/>
        </p:nvSpPr>
        <p:spPr bwMode="auto">
          <a:xfrm>
            <a:off x="1730375" y="4164013"/>
            <a:ext cx="2555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5631" name="Rectangle 32"/>
          <p:cNvSpPr>
            <a:spLocks noChangeArrowheads="1"/>
          </p:cNvSpPr>
          <p:nvPr/>
        </p:nvSpPr>
        <p:spPr bwMode="auto">
          <a:xfrm>
            <a:off x="1801813" y="4164013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5632" name="Rectangle 33"/>
          <p:cNvSpPr>
            <a:spLocks noChangeArrowheads="1"/>
          </p:cNvSpPr>
          <p:nvPr/>
        </p:nvSpPr>
        <p:spPr bwMode="auto">
          <a:xfrm>
            <a:off x="1866900" y="4164013"/>
            <a:ext cx="21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5633" name="Rectangle 34"/>
          <p:cNvSpPr>
            <a:spLocks noChangeArrowheads="1"/>
          </p:cNvSpPr>
          <p:nvPr/>
        </p:nvSpPr>
        <p:spPr bwMode="auto">
          <a:xfrm>
            <a:off x="1900238" y="4164013"/>
            <a:ext cx="2270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25634" name="Rectangle 35"/>
          <p:cNvSpPr>
            <a:spLocks noChangeArrowheads="1"/>
          </p:cNvSpPr>
          <p:nvPr/>
        </p:nvSpPr>
        <p:spPr bwMode="auto">
          <a:xfrm>
            <a:off x="1941513" y="416401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25635" name="Rectangle 36"/>
          <p:cNvSpPr>
            <a:spLocks noChangeArrowheads="1"/>
          </p:cNvSpPr>
          <p:nvPr/>
        </p:nvSpPr>
        <p:spPr bwMode="auto">
          <a:xfrm>
            <a:off x="2016125" y="4164013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5636" name="Rectangle 37"/>
          <p:cNvSpPr>
            <a:spLocks noChangeArrowheads="1"/>
          </p:cNvSpPr>
          <p:nvPr/>
        </p:nvSpPr>
        <p:spPr bwMode="auto">
          <a:xfrm>
            <a:off x="2078038" y="4164013"/>
            <a:ext cx="21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5637" name="Rectangle 38"/>
          <p:cNvSpPr>
            <a:spLocks noChangeArrowheads="1"/>
          </p:cNvSpPr>
          <p:nvPr/>
        </p:nvSpPr>
        <p:spPr bwMode="auto">
          <a:xfrm>
            <a:off x="2111375" y="4164013"/>
            <a:ext cx="212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25638" name="Rectangle 39"/>
          <p:cNvSpPr>
            <a:spLocks noChangeArrowheads="1"/>
          </p:cNvSpPr>
          <p:nvPr/>
        </p:nvSpPr>
        <p:spPr bwMode="auto">
          <a:xfrm>
            <a:off x="2141538" y="416401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25639" name="Rectangle 40"/>
          <p:cNvSpPr>
            <a:spLocks noChangeArrowheads="1"/>
          </p:cNvSpPr>
          <p:nvPr/>
        </p:nvSpPr>
        <p:spPr bwMode="auto">
          <a:xfrm>
            <a:off x="2211388" y="4164013"/>
            <a:ext cx="252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5640" name="Rectangle 41"/>
          <p:cNvSpPr>
            <a:spLocks noChangeArrowheads="1"/>
          </p:cNvSpPr>
          <p:nvPr/>
        </p:nvSpPr>
        <p:spPr bwMode="auto">
          <a:xfrm>
            <a:off x="2278063" y="416401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5641" name="Rectangle 42"/>
          <p:cNvSpPr>
            <a:spLocks noChangeArrowheads="1"/>
          </p:cNvSpPr>
          <p:nvPr/>
        </p:nvSpPr>
        <p:spPr bwMode="auto">
          <a:xfrm>
            <a:off x="1917700" y="4298950"/>
            <a:ext cx="21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[</a:t>
            </a:r>
          </a:p>
        </p:txBody>
      </p:sp>
      <p:sp>
        <p:nvSpPr>
          <p:cNvPr id="25642" name="Rectangle 43"/>
          <p:cNvSpPr>
            <a:spLocks noChangeArrowheads="1"/>
          </p:cNvSpPr>
          <p:nvPr/>
        </p:nvSpPr>
        <p:spPr bwMode="auto">
          <a:xfrm>
            <a:off x="1951038" y="42989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643" name="Rectangle 44"/>
          <p:cNvSpPr>
            <a:spLocks noChangeArrowheads="1"/>
          </p:cNvSpPr>
          <p:nvPr/>
        </p:nvSpPr>
        <p:spPr bwMode="auto">
          <a:xfrm>
            <a:off x="2017713" y="42989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5644" name="Rectangle 45"/>
          <p:cNvSpPr>
            <a:spLocks noChangeArrowheads="1"/>
          </p:cNvSpPr>
          <p:nvPr/>
        </p:nvSpPr>
        <p:spPr bwMode="auto">
          <a:xfrm>
            <a:off x="2092325" y="42989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–</a:t>
            </a:r>
          </a:p>
        </p:txBody>
      </p:sp>
      <p:sp>
        <p:nvSpPr>
          <p:cNvPr id="25645" name="Rectangle 46"/>
          <p:cNvSpPr>
            <a:spLocks noChangeArrowheads="1"/>
          </p:cNvSpPr>
          <p:nvPr/>
        </p:nvSpPr>
        <p:spPr bwMode="auto">
          <a:xfrm>
            <a:off x="2187575" y="42989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5646" name="Rectangle 47"/>
          <p:cNvSpPr>
            <a:spLocks noChangeArrowheads="1"/>
          </p:cNvSpPr>
          <p:nvPr/>
        </p:nvSpPr>
        <p:spPr bwMode="auto">
          <a:xfrm>
            <a:off x="2257425" y="4298950"/>
            <a:ext cx="21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25647" name="Freeform 48"/>
          <p:cNvSpPr>
            <a:spLocks/>
          </p:cNvSpPr>
          <p:nvPr/>
        </p:nvSpPr>
        <p:spPr bwMode="auto">
          <a:xfrm>
            <a:off x="7313613" y="4124325"/>
            <a:ext cx="992187" cy="1106488"/>
          </a:xfrm>
          <a:custGeom>
            <a:avLst/>
            <a:gdLst>
              <a:gd name="T0" fmla="*/ 1643459874 w 598"/>
              <a:gd name="T1" fmla="*/ 1691041172 h 723"/>
              <a:gd name="T2" fmla="*/ 1643459874 w 598"/>
              <a:gd name="T3" fmla="*/ 0 h 723"/>
              <a:gd name="T4" fmla="*/ 0 w 598"/>
              <a:gd name="T5" fmla="*/ 0 h 723"/>
              <a:gd name="T6" fmla="*/ 0 w 598"/>
              <a:gd name="T7" fmla="*/ 1691041172 h 723"/>
              <a:gd name="T8" fmla="*/ 1643459874 w 598"/>
              <a:gd name="T9" fmla="*/ 1691041172 h 723"/>
              <a:gd name="T10" fmla="*/ 1643459874 w 598"/>
              <a:gd name="T11" fmla="*/ 1691041172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98" h="723">
                <a:moveTo>
                  <a:pt x="597" y="722"/>
                </a:moveTo>
                <a:lnTo>
                  <a:pt x="597" y="0"/>
                </a:lnTo>
                <a:lnTo>
                  <a:pt x="0" y="0"/>
                </a:lnTo>
                <a:lnTo>
                  <a:pt x="0" y="722"/>
                </a:lnTo>
                <a:lnTo>
                  <a:pt x="597" y="72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8" name="Freeform 49"/>
          <p:cNvSpPr>
            <a:spLocks/>
          </p:cNvSpPr>
          <p:nvPr/>
        </p:nvSpPr>
        <p:spPr bwMode="auto">
          <a:xfrm>
            <a:off x="7350125" y="4124325"/>
            <a:ext cx="955675" cy="1106488"/>
          </a:xfrm>
          <a:custGeom>
            <a:avLst/>
            <a:gdLst>
              <a:gd name="T0" fmla="*/ 1582863265 w 576"/>
              <a:gd name="T1" fmla="*/ 1691041172 h 723"/>
              <a:gd name="T2" fmla="*/ 1582863265 w 576"/>
              <a:gd name="T3" fmla="*/ 0 h 723"/>
              <a:gd name="T4" fmla="*/ 0 w 576"/>
              <a:gd name="T5" fmla="*/ 0 h 723"/>
              <a:gd name="T6" fmla="*/ 0 w 576"/>
              <a:gd name="T7" fmla="*/ 1691041172 h 723"/>
              <a:gd name="T8" fmla="*/ 1582863265 w 576"/>
              <a:gd name="T9" fmla="*/ 1691041172 h 723"/>
              <a:gd name="T10" fmla="*/ 1582863265 w 576"/>
              <a:gd name="T11" fmla="*/ 1691041172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6" h="723">
                <a:moveTo>
                  <a:pt x="575" y="722"/>
                </a:moveTo>
                <a:lnTo>
                  <a:pt x="575" y="0"/>
                </a:lnTo>
                <a:lnTo>
                  <a:pt x="0" y="0"/>
                </a:lnTo>
                <a:lnTo>
                  <a:pt x="0" y="722"/>
                </a:lnTo>
                <a:lnTo>
                  <a:pt x="575" y="72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9" name="Freeform 50"/>
          <p:cNvSpPr>
            <a:spLocks/>
          </p:cNvSpPr>
          <p:nvPr/>
        </p:nvSpPr>
        <p:spPr bwMode="auto">
          <a:xfrm>
            <a:off x="1190625" y="2574925"/>
            <a:ext cx="549275" cy="1450975"/>
          </a:xfrm>
          <a:custGeom>
            <a:avLst/>
            <a:gdLst>
              <a:gd name="T0" fmla="*/ 908736491 w 331"/>
              <a:gd name="T1" fmla="*/ 0 h 949"/>
              <a:gd name="T2" fmla="*/ 0 w 331"/>
              <a:gd name="T3" fmla="*/ 0 h 949"/>
              <a:gd name="T4" fmla="*/ 0 w 331"/>
              <a:gd name="T5" fmla="*/ 2147483647 h 9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1" h="949">
                <a:moveTo>
                  <a:pt x="330" y="0"/>
                </a:moveTo>
                <a:lnTo>
                  <a:pt x="0" y="0"/>
                </a:lnTo>
                <a:lnTo>
                  <a:pt x="0" y="94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0" name="Line 51"/>
          <p:cNvSpPr>
            <a:spLocks noChangeShapeType="1"/>
          </p:cNvSpPr>
          <p:nvPr/>
        </p:nvSpPr>
        <p:spPr bwMode="auto">
          <a:xfrm flipH="1">
            <a:off x="1565275" y="3138488"/>
            <a:ext cx="1730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51" name="Freeform 52"/>
          <p:cNvSpPr>
            <a:spLocks/>
          </p:cNvSpPr>
          <p:nvPr/>
        </p:nvSpPr>
        <p:spPr bwMode="auto">
          <a:xfrm>
            <a:off x="1782763" y="2382838"/>
            <a:ext cx="487362" cy="949325"/>
          </a:xfrm>
          <a:custGeom>
            <a:avLst/>
            <a:gdLst>
              <a:gd name="T0" fmla="*/ 0 w 294"/>
              <a:gd name="T1" fmla="*/ 0 h 620"/>
              <a:gd name="T2" fmla="*/ 0 w 294"/>
              <a:gd name="T3" fmla="*/ 583775159 h 620"/>
              <a:gd name="T4" fmla="*/ 208844563 w 294"/>
              <a:gd name="T5" fmla="*/ 724443688 h 620"/>
              <a:gd name="T6" fmla="*/ 0 w 294"/>
              <a:gd name="T7" fmla="*/ 865112217 h 620"/>
              <a:gd name="T8" fmla="*/ 0 w 294"/>
              <a:gd name="T9" fmla="*/ 1451233128 h 620"/>
              <a:gd name="T10" fmla="*/ 805148547 w 294"/>
              <a:gd name="T11" fmla="*/ 1005782276 h 620"/>
              <a:gd name="T12" fmla="*/ 805148547 w 294"/>
              <a:gd name="T13" fmla="*/ 445450851 h 620"/>
              <a:gd name="T14" fmla="*/ 0 w 294"/>
              <a:gd name="T15" fmla="*/ 0 h 620"/>
              <a:gd name="T16" fmla="*/ 0 w 294"/>
              <a:gd name="T17" fmla="*/ 0 h 6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94" h="620">
                <a:moveTo>
                  <a:pt x="0" y="0"/>
                </a:moveTo>
                <a:lnTo>
                  <a:pt x="0" y="249"/>
                </a:lnTo>
                <a:lnTo>
                  <a:pt x="76" y="309"/>
                </a:lnTo>
                <a:lnTo>
                  <a:pt x="0" y="369"/>
                </a:lnTo>
                <a:lnTo>
                  <a:pt x="0" y="619"/>
                </a:lnTo>
                <a:lnTo>
                  <a:pt x="293" y="429"/>
                </a:lnTo>
                <a:lnTo>
                  <a:pt x="293" y="19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2" name="Rectangle 53"/>
          <p:cNvSpPr>
            <a:spLocks noChangeArrowheads="1"/>
          </p:cNvSpPr>
          <p:nvPr/>
        </p:nvSpPr>
        <p:spPr bwMode="auto">
          <a:xfrm>
            <a:off x="1847850" y="2732088"/>
            <a:ext cx="431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25653" name="Line 54"/>
          <p:cNvSpPr>
            <a:spLocks noChangeShapeType="1"/>
          </p:cNvSpPr>
          <p:nvPr/>
        </p:nvSpPr>
        <p:spPr bwMode="auto">
          <a:xfrm flipH="1">
            <a:off x="6022975" y="4660900"/>
            <a:ext cx="1651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54" name="Freeform 55"/>
          <p:cNvSpPr>
            <a:spLocks/>
          </p:cNvSpPr>
          <p:nvPr/>
        </p:nvSpPr>
        <p:spPr bwMode="auto">
          <a:xfrm>
            <a:off x="5886450" y="5183188"/>
            <a:ext cx="427038" cy="754062"/>
          </a:xfrm>
          <a:custGeom>
            <a:avLst/>
            <a:gdLst>
              <a:gd name="T0" fmla="*/ 347886424 w 257"/>
              <a:gd name="T1" fmla="*/ 1148663258 h 492"/>
              <a:gd name="T2" fmla="*/ 411388802 w 257"/>
              <a:gd name="T3" fmla="*/ 1148663258 h 492"/>
              <a:gd name="T4" fmla="*/ 463848011 w 257"/>
              <a:gd name="T5" fmla="*/ 1125173920 h 492"/>
              <a:gd name="T6" fmla="*/ 513547258 w 257"/>
              <a:gd name="T7" fmla="*/ 1089938380 h 492"/>
              <a:gd name="T8" fmla="*/ 557723259 w 257"/>
              <a:gd name="T9" fmla="*/ 1042958172 h 492"/>
              <a:gd name="T10" fmla="*/ 604659222 w 257"/>
              <a:gd name="T11" fmla="*/ 984233295 h 492"/>
              <a:gd name="T12" fmla="*/ 635030430 w 257"/>
              <a:gd name="T13" fmla="*/ 920809324 h 492"/>
              <a:gd name="T14" fmla="*/ 668163262 w 257"/>
              <a:gd name="T15" fmla="*/ 843292670 h 492"/>
              <a:gd name="T16" fmla="*/ 684728016 w 257"/>
              <a:gd name="T17" fmla="*/ 761076922 h 492"/>
              <a:gd name="T18" fmla="*/ 698532809 w 257"/>
              <a:gd name="T19" fmla="*/ 674165146 h 492"/>
              <a:gd name="T20" fmla="*/ 706816017 w 257"/>
              <a:gd name="T21" fmla="*/ 580204730 h 492"/>
              <a:gd name="T22" fmla="*/ 698532809 w 257"/>
              <a:gd name="T23" fmla="*/ 486244313 h 492"/>
              <a:gd name="T24" fmla="*/ 684728016 w 257"/>
              <a:gd name="T25" fmla="*/ 396981457 h 492"/>
              <a:gd name="T26" fmla="*/ 668163262 w 257"/>
              <a:gd name="T27" fmla="*/ 310068149 h 492"/>
              <a:gd name="T28" fmla="*/ 635030430 w 257"/>
              <a:gd name="T29" fmla="*/ 239598603 h 492"/>
              <a:gd name="T30" fmla="*/ 604659222 w 257"/>
              <a:gd name="T31" fmla="*/ 169129056 h 492"/>
              <a:gd name="T32" fmla="*/ 557723259 w 257"/>
              <a:gd name="T33" fmla="*/ 110402647 h 492"/>
              <a:gd name="T34" fmla="*/ 513547258 w 257"/>
              <a:gd name="T35" fmla="*/ 63422438 h 492"/>
              <a:gd name="T36" fmla="*/ 463848011 w 257"/>
              <a:gd name="T37" fmla="*/ 28188432 h 492"/>
              <a:gd name="T38" fmla="*/ 411388802 w 257"/>
              <a:gd name="T39" fmla="*/ 11744669 h 492"/>
              <a:gd name="T40" fmla="*/ 353408008 w 257"/>
              <a:gd name="T41" fmla="*/ 0 h 492"/>
              <a:gd name="T42" fmla="*/ 298188838 w 257"/>
              <a:gd name="T43" fmla="*/ 11744669 h 492"/>
              <a:gd name="T44" fmla="*/ 237446421 w 257"/>
              <a:gd name="T45" fmla="*/ 28188432 h 492"/>
              <a:gd name="T46" fmla="*/ 187748835 w 257"/>
              <a:gd name="T47" fmla="*/ 63422438 h 492"/>
              <a:gd name="T48" fmla="*/ 143572834 w 257"/>
              <a:gd name="T49" fmla="*/ 110402647 h 492"/>
              <a:gd name="T50" fmla="*/ 99396833 w 257"/>
              <a:gd name="T51" fmla="*/ 169129056 h 492"/>
              <a:gd name="T52" fmla="*/ 66264002 w 257"/>
              <a:gd name="T53" fmla="*/ 239598603 h 492"/>
              <a:gd name="T54" fmla="*/ 35892793 w 257"/>
              <a:gd name="T55" fmla="*/ 310068149 h 492"/>
              <a:gd name="T56" fmla="*/ 16566416 w 257"/>
              <a:gd name="T57" fmla="*/ 396981457 h 492"/>
              <a:gd name="T58" fmla="*/ 2761623 w 257"/>
              <a:gd name="T59" fmla="*/ 486244313 h 492"/>
              <a:gd name="T60" fmla="*/ 0 w 257"/>
              <a:gd name="T61" fmla="*/ 580204730 h 492"/>
              <a:gd name="T62" fmla="*/ 2761623 w 257"/>
              <a:gd name="T63" fmla="*/ 674165146 h 492"/>
              <a:gd name="T64" fmla="*/ 16566416 w 257"/>
              <a:gd name="T65" fmla="*/ 761076922 h 492"/>
              <a:gd name="T66" fmla="*/ 35892793 w 257"/>
              <a:gd name="T67" fmla="*/ 843292670 h 492"/>
              <a:gd name="T68" fmla="*/ 66264002 w 257"/>
              <a:gd name="T69" fmla="*/ 920809324 h 492"/>
              <a:gd name="T70" fmla="*/ 99396833 w 257"/>
              <a:gd name="T71" fmla="*/ 984233295 h 492"/>
              <a:gd name="T72" fmla="*/ 143572834 w 257"/>
              <a:gd name="T73" fmla="*/ 1042958172 h 492"/>
              <a:gd name="T74" fmla="*/ 187748835 w 257"/>
              <a:gd name="T75" fmla="*/ 1089938380 h 492"/>
              <a:gd name="T76" fmla="*/ 237446421 w 257"/>
              <a:gd name="T77" fmla="*/ 1125173920 h 492"/>
              <a:gd name="T78" fmla="*/ 298188838 w 257"/>
              <a:gd name="T79" fmla="*/ 1148663258 h 492"/>
              <a:gd name="T80" fmla="*/ 353408008 w 257"/>
              <a:gd name="T81" fmla="*/ 1153360819 h 492"/>
              <a:gd name="T82" fmla="*/ 353408008 w 257"/>
              <a:gd name="T83" fmla="*/ 1153360819 h 492"/>
              <a:gd name="T84" fmla="*/ 347886424 w 257"/>
              <a:gd name="T85" fmla="*/ 1148663258 h 49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57" h="492">
                <a:moveTo>
                  <a:pt x="126" y="489"/>
                </a:moveTo>
                <a:lnTo>
                  <a:pt x="149" y="489"/>
                </a:lnTo>
                <a:lnTo>
                  <a:pt x="168" y="479"/>
                </a:lnTo>
                <a:lnTo>
                  <a:pt x="186" y="464"/>
                </a:lnTo>
                <a:lnTo>
                  <a:pt x="202" y="444"/>
                </a:lnTo>
                <a:lnTo>
                  <a:pt x="219" y="419"/>
                </a:lnTo>
                <a:lnTo>
                  <a:pt x="230" y="392"/>
                </a:lnTo>
                <a:lnTo>
                  <a:pt x="242" y="359"/>
                </a:lnTo>
                <a:lnTo>
                  <a:pt x="248" y="324"/>
                </a:lnTo>
                <a:lnTo>
                  <a:pt x="253" y="287"/>
                </a:lnTo>
                <a:lnTo>
                  <a:pt x="256" y="247"/>
                </a:lnTo>
                <a:lnTo>
                  <a:pt x="253" y="207"/>
                </a:lnTo>
                <a:lnTo>
                  <a:pt x="248" y="169"/>
                </a:lnTo>
                <a:lnTo>
                  <a:pt x="242" y="132"/>
                </a:lnTo>
                <a:lnTo>
                  <a:pt x="230" y="102"/>
                </a:lnTo>
                <a:lnTo>
                  <a:pt x="219" y="72"/>
                </a:lnTo>
                <a:lnTo>
                  <a:pt x="202" y="47"/>
                </a:lnTo>
                <a:lnTo>
                  <a:pt x="186" y="27"/>
                </a:lnTo>
                <a:lnTo>
                  <a:pt x="168" y="12"/>
                </a:lnTo>
                <a:lnTo>
                  <a:pt x="149" y="5"/>
                </a:lnTo>
                <a:lnTo>
                  <a:pt x="128" y="0"/>
                </a:lnTo>
                <a:lnTo>
                  <a:pt x="108" y="5"/>
                </a:lnTo>
                <a:lnTo>
                  <a:pt x="86" y="12"/>
                </a:lnTo>
                <a:lnTo>
                  <a:pt x="68" y="27"/>
                </a:lnTo>
                <a:lnTo>
                  <a:pt x="52" y="47"/>
                </a:lnTo>
                <a:lnTo>
                  <a:pt x="36" y="72"/>
                </a:lnTo>
                <a:lnTo>
                  <a:pt x="24" y="102"/>
                </a:lnTo>
                <a:lnTo>
                  <a:pt x="13" y="132"/>
                </a:lnTo>
                <a:lnTo>
                  <a:pt x="6" y="169"/>
                </a:lnTo>
                <a:lnTo>
                  <a:pt x="1" y="207"/>
                </a:lnTo>
                <a:lnTo>
                  <a:pt x="0" y="247"/>
                </a:lnTo>
                <a:lnTo>
                  <a:pt x="1" y="287"/>
                </a:lnTo>
                <a:lnTo>
                  <a:pt x="6" y="324"/>
                </a:lnTo>
                <a:lnTo>
                  <a:pt x="13" y="359"/>
                </a:lnTo>
                <a:lnTo>
                  <a:pt x="24" y="392"/>
                </a:lnTo>
                <a:lnTo>
                  <a:pt x="36" y="419"/>
                </a:lnTo>
                <a:lnTo>
                  <a:pt x="52" y="444"/>
                </a:lnTo>
                <a:lnTo>
                  <a:pt x="68" y="464"/>
                </a:lnTo>
                <a:lnTo>
                  <a:pt x="86" y="479"/>
                </a:lnTo>
                <a:lnTo>
                  <a:pt x="108" y="489"/>
                </a:lnTo>
                <a:lnTo>
                  <a:pt x="128" y="491"/>
                </a:lnTo>
                <a:lnTo>
                  <a:pt x="126" y="4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5" name="Freeform 56"/>
          <p:cNvSpPr>
            <a:spLocks/>
          </p:cNvSpPr>
          <p:nvPr/>
        </p:nvSpPr>
        <p:spPr bwMode="auto">
          <a:xfrm>
            <a:off x="5838825" y="5183188"/>
            <a:ext cx="536575" cy="754062"/>
          </a:xfrm>
          <a:custGeom>
            <a:avLst/>
            <a:gdLst>
              <a:gd name="T0" fmla="*/ 436081458 w 324"/>
              <a:gd name="T1" fmla="*/ 1148663258 h 492"/>
              <a:gd name="T2" fmla="*/ 515618765 w 324"/>
              <a:gd name="T3" fmla="*/ 1148663258 h 492"/>
              <a:gd name="T4" fmla="*/ 581441944 w 324"/>
              <a:gd name="T5" fmla="*/ 1125173920 h 492"/>
              <a:gd name="T6" fmla="*/ 644522629 w 324"/>
              <a:gd name="T7" fmla="*/ 1089938380 h 492"/>
              <a:gd name="T8" fmla="*/ 699375830 w 324"/>
              <a:gd name="T9" fmla="*/ 1042958172 h 492"/>
              <a:gd name="T10" fmla="*/ 756971525 w 324"/>
              <a:gd name="T11" fmla="*/ 984233295 h 492"/>
              <a:gd name="T12" fmla="*/ 795369760 w 324"/>
              <a:gd name="T13" fmla="*/ 920809324 h 492"/>
              <a:gd name="T14" fmla="*/ 836508832 w 324"/>
              <a:gd name="T15" fmla="*/ 843292670 h 492"/>
              <a:gd name="T16" fmla="*/ 858450444 w 324"/>
              <a:gd name="T17" fmla="*/ 761076922 h 492"/>
              <a:gd name="T18" fmla="*/ 874907067 w 324"/>
              <a:gd name="T19" fmla="*/ 674165146 h 492"/>
              <a:gd name="T20" fmla="*/ 885877045 w 324"/>
              <a:gd name="T21" fmla="*/ 580204730 h 492"/>
              <a:gd name="T22" fmla="*/ 874907067 w 324"/>
              <a:gd name="T23" fmla="*/ 486244313 h 492"/>
              <a:gd name="T24" fmla="*/ 858450444 w 324"/>
              <a:gd name="T25" fmla="*/ 396981457 h 492"/>
              <a:gd name="T26" fmla="*/ 836508832 w 324"/>
              <a:gd name="T27" fmla="*/ 310068149 h 492"/>
              <a:gd name="T28" fmla="*/ 795369760 w 324"/>
              <a:gd name="T29" fmla="*/ 239598603 h 492"/>
              <a:gd name="T30" fmla="*/ 756971525 w 324"/>
              <a:gd name="T31" fmla="*/ 169129056 h 492"/>
              <a:gd name="T32" fmla="*/ 699375830 w 324"/>
              <a:gd name="T33" fmla="*/ 110402647 h 492"/>
              <a:gd name="T34" fmla="*/ 644522629 w 324"/>
              <a:gd name="T35" fmla="*/ 63422438 h 492"/>
              <a:gd name="T36" fmla="*/ 581441944 w 324"/>
              <a:gd name="T37" fmla="*/ 28188432 h 492"/>
              <a:gd name="T38" fmla="*/ 515618765 w 324"/>
              <a:gd name="T39" fmla="*/ 11744669 h 492"/>
              <a:gd name="T40" fmla="*/ 444310598 w 324"/>
              <a:gd name="T41" fmla="*/ 0 h 492"/>
              <a:gd name="T42" fmla="*/ 373000774 w 324"/>
              <a:gd name="T43" fmla="*/ 11744669 h 492"/>
              <a:gd name="T44" fmla="*/ 298948455 w 324"/>
              <a:gd name="T45" fmla="*/ 28188432 h 492"/>
              <a:gd name="T46" fmla="*/ 235867771 w 324"/>
              <a:gd name="T47" fmla="*/ 63422438 h 492"/>
              <a:gd name="T48" fmla="*/ 181014570 w 324"/>
              <a:gd name="T49" fmla="*/ 110402647 h 492"/>
              <a:gd name="T50" fmla="*/ 123418874 w 324"/>
              <a:gd name="T51" fmla="*/ 169129056 h 492"/>
              <a:gd name="T52" fmla="*/ 85022296 w 324"/>
              <a:gd name="T53" fmla="*/ 239598603 h 492"/>
              <a:gd name="T54" fmla="*/ 46625718 w 324"/>
              <a:gd name="T55" fmla="*/ 310068149 h 492"/>
              <a:gd name="T56" fmla="*/ 21941612 w 324"/>
              <a:gd name="T57" fmla="*/ 396981457 h 492"/>
              <a:gd name="T58" fmla="*/ 5484989 w 324"/>
              <a:gd name="T59" fmla="*/ 486244313 h 492"/>
              <a:gd name="T60" fmla="*/ 0 w 324"/>
              <a:gd name="T61" fmla="*/ 580204730 h 492"/>
              <a:gd name="T62" fmla="*/ 5484989 w 324"/>
              <a:gd name="T63" fmla="*/ 674165146 h 492"/>
              <a:gd name="T64" fmla="*/ 21941612 w 324"/>
              <a:gd name="T65" fmla="*/ 761076922 h 492"/>
              <a:gd name="T66" fmla="*/ 46625718 w 324"/>
              <a:gd name="T67" fmla="*/ 843292670 h 492"/>
              <a:gd name="T68" fmla="*/ 85022296 w 324"/>
              <a:gd name="T69" fmla="*/ 920809324 h 492"/>
              <a:gd name="T70" fmla="*/ 123418874 w 324"/>
              <a:gd name="T71" fmla="*/ 984233295 h 492"/>
              <a:gd name="T72" fmla="*/ 181014570 w 324"/>
              <a:gd name="T73" fmla="*/ 1042958172 h 492"/>
              <a:gd name="T74" fmla="*/ 235867771 w 324"/>
              <a:gd name="T75" fmla="*/ 1089938380 h 492"/>
              <a:gd name="T76" fmla="*/ 298948455 w 324"/>
              <a:gd name="T77" fmla="*/ 1125173920 h 492"/>
              <a:gd name="T78" fmla="*/ 373000774 w 324"/>
              <a:gd name="T79" fmla="*/ 1148663258 h 492"/>
              <a:gd name="T80" fmla="*/ 444310598 w 324"/>
              <a:gd name="T81" fmla="*/ 1153360819 h 492"/>
              <a:gd name="T82" fmla="*/ 444310598 w 324"/>
              <a:gd name="T83" fmla="*/ 1153360819 h 49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24" h="492">
                <a:moveTo>
                  <a:pt x="159" y="489"/>
                </a:moveTo>
                <a:lnTo>
                  <a:pt x="188" y="489"/>
                </a:lnTo>
                <a:lnTo>
                  <a:pt x="212" y="479"/>
                </a:lnTo>
                <a:lnTo>
                  <a:pt x="235" y="464"/>
                </a:lnTo>
                <a:lnTo>
                  <a:pt x="255" y="444"/>
                </a:lnTo>
                <a:lnTo>
                  <a:pt x="276" y="419"/>
                </a:lnTo>
                <a:lnTo>
                  <a:pt x="290" y="392"/>
                </a:lnTo>
                <a:lnTo>
                  <a:pt x="305" y="359"/>
                </a:lnTo>
                <a:lnTo>
                  <a:pt x="313" y="324"/>
                </a:lnTo>
                <a:lnTo>
                  <a:pt x="319" y="287"/>
                </a:lnTo>
                <a:lnTo>
                  <a:pt x="323" y="247"/>
                </a:lnTo>
                <a:lnTo>
                  <a:pt x="319" y="207"/>
                </a:lnTo>
                <a:lnTo>
                  <a:pt x="313" y="169"/>
                </a:lnTo>
                <a:lnTo>
                  <a:pt x="305" y="132"/>
                </a:lnTo>
                <a:lnTo>
                  <a:pt x="290" y="102"/>
                </a:lnTo>
                <a:lnTo>
                  <a:pt x="276" y="72"/>
                </a:lnTo>
                <a:lnTo>
                  <a:pt x="255" y="47"/>
                </a:lnTo>
                <a:lnTo>
                  <a:pt x="235" y="27"/>
                </a:lnTo>
                <a:lnTo>
                  <a:pt x="212" y="12"/>
                </a:lnTo>
                <a:lnTo>
                  <a:pt x="188" y="5"/>
                </a:lnTo>
                <a:lnTo>
                  <a:pt x="162" y="0"/>
                </a:lnTo>
                <a:lnTo>
                  <a:pt x="136" y="5"/>
                </a:lnTo>
                <a:lnTo>
                  <a:pt x="109" y="12"/>
                </a:lnTo>
                <a:lnTo>
                  <a:pt x="86" y="27"/>
                </a:lnTo>
                <a:lnTo>
                  <a:pt x="66" y="47"/>
                </a:lnTo>
                <a:lnTo>
                  <a:pt x="45" y="72"/>
                </a:lnTo>
                <a:lnTo>
                  <a:pt x="31" y="102"/>
                </a:lnTo>
                <a:lnTo>
                  <a:pt x="17" y="132"/>
                </a:lnTo>
                <a:lnTo>
                  <a:pt x="8" y="169"/>
                </a:lnTo>
                <a:lnTo>
                  <a:pt x="2" y="207"/>
                </a:lnTo>
                <a:lnTo>
                  <a:pt x="0" y="247"/>
                </a:lnTo>
                <a:lnTo>
                  <a:pt x="2" y="287"/>
                </a:lnTo>
                <a:lnTo>
                  <a:pt x="8" y="324"/>
                </a:lnTo>
                <a:lnTo>
                  <a:pt x="17" y="359"/>
                </a:lnTo>
                <a:lnTo>
                  <a:pt x="31" y="392"/>
                </a:lnTo>
                <a:lnTo>
                  <a:pt x="45" y="419"/>
                </a:lnTo>
                <a:lnTo>
                  <a:pt x="66" y="444"/>
                </a:lnTo>
                <a:lnTo>
                  <a:pt x="86" y="464"/>
                </a:lnTo>
                <a:lnTo>
                  <a:pt x="109" y="479"/>
                </a:lnTo>
                <a:lnTo>
                  <a:pt x="136" y="489"/>
                </a:lnTo>
                <a:lnTo>
                  <a:pt x="162" y="491"/>
                </a:lnTo>
              </a:path>
            </a:pathLst>
          </a:custGeom>
          <a:noFill/>
          <a:ln w="25400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6" name="Freeform 57"/>
          <p:cNvSpPr>
            <a:spLocks/>
          </p:cNvSpPr>
          <p:nvPr/>
        </p:nvSpPr>
        <p:spPr bwMode="auto">
          <a:xfrm>
            <a:off x="1165225" y="3998913"/>
            <a:ext cx="55563" cy="55562"/>
          </a:xfrm>
          <a:custGeom>
            <a:avLst/>
            <a:gdLst>
              <a:gd name="T0" fmla="*/ 37388996 w 34"/>
              <a:gd name="T1" fmla="*/ 76224890 h 36"/>
              <a:gd name="T2" fmla="*/ 48071800 w 34"/>
              <a:gd name="T3" fmla="*/ 83372324 h 36"/>
              <a:gd name="T4" fmla="*/ 53412385 w 34"/>
              <a:gd name="T5" fmla="*/ 76224890 h 36"/>
              <a:gd name="T6" fmla="*/ 61424897 w 34"/>
              <a:gd name="T7" fmla="*/ 76224890 h 36"/>
              <a:gd name="T8" fmla="*/ 66765481 w 34"/>
              <a:gd name="T9" fmla="*/ 71461992 h 36"/>
              <a:gd name="T10" fmla="*/ 74777993 w 34"/>
              <a:gd name="T11" fmla="*/ 71461992 h 36"/>
              <a:gd name="T12" fmla="*/ 74777993 w 34"/>
              <a:gd name="T13" fmla="*/ 64316102 h 36"/>
              <a:gd name="T14" fmla="*/ 80118578 w 34"/>
              <a:gd name="T15" fmla="*/ 59551660 h 36"/>
              <a:gd name="T16" fmla="*/ 80118578 w 34"/>
              <a:gd name="T17" fmla="*/ 52405770 h 36"/>
              <a:gd name="T18" fmla="*/ 88131089 w 34"/>
              <a:gd name="T19" fmla="*/ 47641328 h 36"/>
              <a:gd name="T20" fmla="*/ 88131089 w 34"/>
              <a:gd name="T21" fmla="*/ 40495438 h 36"/>
              <a:gd name="T22" fmla="*/ 88131089 w 34"/>
              <a:gd name="T23" fmla="*/ 35730996 h 36"/>
              <a:gd name="T24" fmla="*/ 80118578 w 34"/>
              <a:gd name="T25" fmla="*/ 23820664 h 36"/>
              <a:gd name="T26" fmla="*/ 80118578 w 34"/>
              <a:gd name="T27" fmla="*/ 16674774 h 36"/>
              <a:gd name="T28" fmla="*/ 74777993 w 34"/>
              <a:gd name="T29" fmla="*/ 11910332 h 36"/>
              <a:gd name="T30" fmla="*/ 74777993 w 34"/>
              <a:gd name="T31" fmla="*/ 11910332 h 36"/>
              <a:gd name="T32" fmla="*/ 66765481 w 34"/>
              <a:gd name="T33" fmla="*/ 4764442 h 36"/>
              <a:gd name="T34" fmla="*/ 61424897 w 34"/>
              <a:gd name="T35" fmla="*/ 0 h 36"/>
              <a:gd name="T36" fmla="*/ 53412385 w 34"/>
              <a:gd name="T37" fmla="*/ 0 h 36"/>
              <a:gd name="T38" fmla="*/ 48071800 w 34"/>
              <a:gd name="T39" fmla="*/ 0 h 36"/>
              <a:gd name="T40" fmla="*/ 42729581 w 34"/>
              <a:gd name="T41" fmla="*/ 0 h 36"/>
              <a:gd name="T42" fmla="*/ 29376485 w 34"/>
              <a:gd name="T43" fmla="*/ 0 h 36"/>
              <a:gd name="T44" fmla="*/ 24035900 w 34"/>
              <a:gd name="T45" fmla="*/ 0 h 36"/>
              <a:gd name="T46" fmla="*/ 16023389 w 34"/>
              <a:gd name="T47" fmla="*/ 0 h 36"/>
              <a:gd name="T48" fmla="*/ 10682804 w 34"/>
              <a:gd name="T49" fmla="*/ 4764442 h 36"/>
              <a:gd name="T50" fmla="*/ 10682804 w 34"/>
              <a:gd name="T51" fmla="*/ 11910332 h 36"/>
              <a:gd name="T52" fmla="*/ 2670292 w 34"/>
              <a:gd name="T53" fmla="*/ 11910332 h 36"/>
              <a:gd name="T54" fmla="*/ 0 w 34"/>
              <a:gd name="T55" fmla="*/ 16674774 h 36"/>
              <a:gd name="T56" fmla="*/ 0 w 34"/>
              <a:gd name="T57" fmla="*/ 23820664 h 36"/>
              <a:gd name="T58" fmla="*/ 0 w 34"/>
              <a:gd name="T59" fmla="*/ 35730996 h 36"/>
              <a:gd name="T60" fmla="*/ 0 w 34"/>
              <a:gd name="T61" fmla="*/ 40495438 h 36"/>
              <a:gd name="T62" fmla="*/ 0 w 34"/>
              <a:gd name="T63" fmla="*/ 47641328 h 36"/>
              <a:gd name="T64" fmla="*/ 0 w 34"/>
              <a:gd name="T65" fmla="*/ 52405770 h 36"/>
              <a:gd name="T66" fmla="*/ 0 w 34"/>
              <a:gd name="T67" fmla="*/ 59551660 h 36"/>
              <a:gd name="T68" fmla="*/ 2670292 w 34"/>
              <a:gd name="T69" fmla="*/ 64316102 h 36"/>
              <a:gd name="T70" fmla="*/ 10682804 w 34"/>
              <a:gd name="T71" fmla="*/ 71461992 h 36"/>
              <a:gd name="T72" fmla="*/ 10682804 w 34"/>
              <a:gd name="T73" fmla="*/ 71461992 h 36"/>
              <a:gd name="T74" fmla="*/ 16023389 w 34"/>
              <a:gd name="T75" fmla="*/ 76224890 h 36"/>
              <a:gd name="T76" fmla="*/ 24035900 w 34"/>
              <a:gd name="T77" fmla="*/ 76224890 h 36"/>
              <a:gd name="T78" fmla="*/ 29376485 w 34"/>
              <a:gd name="T79" fmla="*/ 83372324 h 36"/>
              <a:gd name="T80" fmla="*/ 42729581 w 34"/>
              <a:gd name="T81" fmla="*/ 83372324 h 36"/>
              <a:gd name="T82" fmla="*/ 42729581 w 34"/>
              <a:gd name="T83" fmla="*/ 83372324 h 36"/>
              <a:gd name="T84" fmla="*/ 37388996 w 34"/>
              <a:gd name="T85" fmla="*/ 76224890 h 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4" h="36">
                <a:moveTo>
                  <a:pt x="14" y="32"/>
                </a:moveTo>
                <a:lnTo>
                  <a:pt x="18" y="35"/>
                </a:lnTo>
                <a:lnTo>
                  <a:pt x="20" y="32"/>
                </a:lnTo>
                <a:lnTo>
                  <a:pt x="23" y="32"/>
                </a:lnTo>
                <a:lnTo>
                  <a:pt x="25" y="30"/>
                </a:lnTo>
                <a:lnTo>
                  <a:pt x="28" y="30"/>
                </a:lnTo>
                <a:lnTo>
                  <a:pt x="28" y="27"/>
                </a:lnTo>
                <a:lnTo>
                  <a:pt x="30" y="25"/>
                </a:lnTo>
                <a:lnTo>
                  <a:pt x="30" y="22"/>
                </a:lnTo>
                <a:lnTo>
                  <a:pt x="33" y="20"/>
                </a:lnTo>
                <a:lnTo>
                  <a:pt x="33" y="17"/>
                </a:lnTo>
                <a:lnTo>
                  <a:pt x="33" y="15"/>
                </a:lnTo>
                <a:lnTo>
                  <a:pt x="30" y="10"/>
                </a:lnTo>
                <a:lnTo>
                  <a:pt x="30" y="7"/>
                </a:lnTo>
                <a:lnTo>
                  <a:pt x="28" y="5"/>
                </a:lnTo>
                <a:lnTo>
                  <a:pt x="25" y="2"/>
                </a:lnTo>
                <a:lnTo>
                  <a:pt x="23" y="0"/>
                </a:lnTo>
                <a:lnTo>
                  <a:pt x="20" y="0"/>
                </a:lnTo>
                <a:lnTo>
                  <a:pt x="18" y="0"/>
                </a:lnTo>
                <a:lnTo>
                  <a:pt x="16" y="0"/>
                </a:lnTo>
                <a:lnTo>
                  <a:pt x="11" y="0"/>
                </a:lnTo>
                <a:lnTo>
                  <a:pt x="9" y="0"/>
                </a:lnTo>
                <a:lnTo>
                  <a:pt x="6" y="0"/>
                </a:lnTo>
                <a:lnTo>
                  <a:pt x="4" y="2"/>
                </a:lnTo>
                <a:lnTo>
                  <a:pt x="4" y="5"/>
                </a:lnTo>
                <a:lnTo>
                  <a:pt x="1" y="5"/>
                </a:lnTo>
                <a:lnTo>
                  <a:pt x="0" y="7"/>
                </a:lnTo>
                <a:lnTo>
                  <a:pt x="0" y="10"/>
                </a:lnTo>
                <a:lnTo>
                  <a:pt x="0" y="15"/>
                </a:lnTo>
                <a:lnTo>
                  <a:pt x="0" y="17"/>
                </a:lnTo>
                <a:lnTo>
                  <a:pt x="0" y="20"/>
                </a:lnTo>
                <a:lnTo>
                  <a:pt x="0" y="22"/>
                </a:lnTo>
                <a:lnTo>
                  <a:pt x="0" y="25"/>
                </a:lnTo>
                <a:lnTo>
                  <a:pt x="1" y="27"/>
                </a:lnTo>
                <a:lnTo>
                  <a:pt x="4" y="30"/>
                </a:lnTo>
                <a:lnTo>
                  <a:pt x="6" y="32"/>
                </a:lnTo>
                <a:lnTo>
                  <a:pt x="9" y="32"/>
                </a:lnTo>
                <a:lnTo>
                  <a:pt x="11" y="35"/>
                </a:lnTo>
                <a:lnTo>
                  <a:pt x="16" y="35"/>
                </a:lnTo>
                <a:lnTo>
                  <a:pt x="14" y="3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7" name="Rectangle 58"/>
          <p:cNvSpPr>
            <a:spLocks noChangeArrowheads="1"/>
          </p:cNvSpPr>
          <p:nvPr/>
        </p:nvSpPr>
        <p:spPr bwMode="auto">
          <a:xfrm>
            <a:off x="1362075" y="30146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5658" name="Line 59"/>
          <p:cNvSpPr>
            <a:spLocks noChangeShapeType="1"/>
          </p:cNvSpPr>
          <p:nvPr/>
        </p:nvSpPr>
        <p:spPr bwMode="auto">
          <a:xfrm flipH="1">
            <a:off x="6854825" y="3143250"/>
            <a:ext cx="617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59" name="Freeform 60"/>
          <p:cNvSpPr>
            <a:spLocks/>
          </p:cNvSpPr>
          <p:nvPr/>
        </p:nvSpPr>
        <p:spPr bwMode="auto">
          <a:xfrm>
            <a:off x="8593138" y="4379913"/>
            <a:ext cx="177800" cy="708025"/>
          </a:xfrm>
          <a:custGeom>
            <a:avLst/>
            <a:gdLst>
              <a:gd name="T0" fmla="*/ 0 w 107"/>
              <a:gd name="T1" fmla="*/ 135631899 h 463"/>
              <a:gd name="T2" fmla="*/ 0 w 107"/>
              <a:gd name="T3" fmla="*/ 116925053 h 463"/>
              <a:gd name="T4" fmla="*/ 2761716 w 107"/>
              <a:gd name="T5" fmla="*/ 93538819 h 463"/>
              <a:gd name="T6" fmla="*/ 16566972 w 107"/>
              <a:gd name="T7" fmla="*/ 77170137 h 463"/>
              <a:gd name="T8" fmla="*/ 30373890 w 107"/>
              <a:gd name="T9" fmla="*/ 58461762 h 463"/>
              <a:gd name="T10" fmla="*/ 41417430 w 107"/>
              <a:gd name="T11" fmla="*/ 42093080 h 463"/>
              <a:gd name="T12" fmla="*/ 63507834 w 107"/>
              <a:gd name="T13" fmla="*/ 30400728 h 463"/>
              <a:gd name="T14" fmla="*/ 80074806 w 107"/>
              <a:gd name="T15" fmla="*/ 18708375 h 463"/>
              <a:gd name="T16" fmla="*/ 99403493 w 107"/>
              <a:gd name="T17" fmla="*/ 11692352 h 463"/>
              <a:gd name="T18" fmla="*/ 118730520 w 107"/>
              <a:gd name="T19" fmla="*/ 7016023 h 463"/>
              <a:gd name="T20" fmla="*/ 143580978 w 107"/>
              <a:gd name="T21" fmla="*/ 0 h 463"/>
              <a:gd name="T22" fmla="*/ 168433097 w 107"/>
              <a:gd name="T23" fmla="*/ 7016023 h 463"/>
              <a:gd name="T24" fmla="*/ 190521839 w 107"/>
              <a:gd name="T25" fmla="*/ 11692352 h 463"/>
              <a:gd name="T26" fmla="*/ 215372297 w 107"/>
              <a:gd name="T27" fmla="*/ 18708375 h 463"/>
              <a:gd name="T28" fmla="*/ 231939269 w 107"/>
              <a:gd name="T29" fmla="*/ 30400728 h 463"/>
              <a:gd name="T30" fmla="*/ 245746187 w 107"/>
              <a:gd name="T31" fmla="*/ 42093080 h 463"/>
              <a:gd name="T32" fmla="*/ 265073213 w 107"/>
              <a:gd name="T33" fmla="*/ 58461762 h 463"/>
              <a:gd name="T34" fmla="*/ 278880131 w 107"/>
              <a:gd name="T35" fmla="*/ 77170137 h 463"/>
              <a:gd name="T36" fmla="*/ 284401901 w 107"/>
              <a:gd name="T37" fmla="*/ 93538819 h 463"/>
              <a:gd name="T38" fmla="*/ 292685387 w 107"/>
              <a:gd name="T39" fmla="*/ 116925053 h 463"/>
              <a:gd name="T40" fmla="*/ 292685387 w 107"/>
              <a:gd name="T41" fmla="*/ 140309758 h 463"/>
              <a:gd name="T42" fmla="*/ 292685387 w 107"/>
              <a:gd name="T43" fmla="*/ 947088188 h 463"/>
              <a:gd name="T44" fmla="*/ 292685387 w 107"/>
              <a:gd name="T45" fmla="*/ 970472893 h 463"/>
              <a:gd name="T46" fmla="*/ 284401901 w 107"/>
              <a:gd name="T47" fmla="*/ 986841575 h 463"/>
              <a:gd name="T48" fmla="*/ 278880131 w 107"/>
              <a:gd name="T49" fmla="*/ 1010226280 h 463"/>
              <a:gd name="T50" fmla="*/ 265073213 w 107"/>
              <a:gd name="T51" fmla="*/ 1028934655 h 463"/>
              <a:gd name="T52" fmla="*/ 245746187 w 107"/>
              <a:gd name="T53" fmla="*/ 1040627008 h 463"/>
              <a:gd name="T54" fmla="*/ 231939269 w 107"/>
              <a:gd name="T55" fmla="*/ 1056997218 h 463"/>
              <a:gd name="T56" fmla="*/ 215372297 w 107"/>
              <a:gd name="T57" fmla="*/ 1064011712 h 463"/>
              <a:gd name="T58" fmla="*/ 190521839 w 107"/>
              <a:gd name="T59" fmla="*/ 1075704065 h 463"/>
              <a:gd name="T60" fmla="*/ 168433097 w 107"/>
              <a:gd name="T61" fmla="*/ 1080381923 h 463"/>
              <a:gd name="T62" fmla="*/ 143580978 w 107"/>
              <a:gd name="T63" fmla="*/ 1080381923 h 463"/>
              <a:gd name="T64" fmla="*/ 118730520 w 107"/>
              <a:gd name="T65" fmla="*/ 1080381923 h 463"/>
              <a:gd name="T66" fmla="*/ 99403493 w 107"/>
              <a:gd name="T67" fmla="*/ 1075704065 h 463"/>
              <a:gd name="T68" fmla="*/ 80074806 w 107"/>
              <a:gd name="T69" fmla="*/ 1064011712 h 463"/>
              <a:gd name="T70" fmla="*/ 63507834 w 107"/>
              <a:gd name="T71" fmla="*/ 1056997218 h 463"/>
              <a:gd name="T72" fmla="*/ 41417430 w 107"/>
              <a:gd name="T73" fmla="*/ 1040627008 h 463"/>
              <a:gd name="T74" fmla="*/ 30373890 w 107"/>
              <a:gd name="T75" fmla="*/ 1028934655 h 463"/>
              <a:gd name="T76" fmla="*/ 16566972 w 107"/>
              <a:gd name="T77" fmla="*/ 1010226280 h 463"/>
              <a:gd name="T78" fmla="*/ 2761716 w 107"/>
              <a:gd name="T79" fmla="*/ 986841575 h 463"/>
              <a:gd name="T80" fmla="*/ 0 w 107"/>
              <a:gd name="T81" fmla="*/ 970472893 h 463"/>
              <a:gd name="T82" fmla="*/ 0 w 107"/>
              <a:gd name="T83" fmla="*/ 947088188 h 463"/>
              <a:gd name="T84" fmla="*/ 0 w 107"/>
              <a:gd name="T85" fmla="*/ 140309758 h 463"/>
              <a:gd name="T86" fmla="*/ 0 w 107"/>
              <a:gd name="T87" fmla="*/ 140309758 h 463"/>
              <a:gd name="T88" fmla="*/ 0 w 107"/>
              <a:gd name="T89" fmla="*/ 135631899 h 46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07" h="463">
                <a:moveTo>
                  <a:pt x="0" y="58"/>
                </a:moveTo>
                <a:lnTo>
                  <a:pt x="0" y="50"/>
                </a:lnTo>
                <a:lnTo>
                  <a:pt x="1" y="40"/>
                </a:lnTo>
                <a:lnTo>
                  <a:pt x="6" y="33"/>
                </a:lnTo>
                <a:lnTo>
                  <a:pt x="11" y="25"/>
                </a:lnTo>
                <a:lnTo>
                  <a:pt x="15" y="18"/>
                </a:lnTo>
                <a:lnTo>
                  <a:pt x="23" y="13"/>
                </a:lnTo>
                <a:lnTo>
                  <a:pt x="29" y="8"/>
                </a:lnTo>
                <a:lnTo>
                  <a:pt x="36" y="5"/>
                </a:lnTo>
                <a:lnTo>
                  <a:pt x="43" y="3"/>
                </a:lnTo>
                <a:lnTo>
                  <a:pt x="52" y="0"/>
                </a:lnTo>
                <a:lnTo>
                  <a:pt x="61" y="3"/>
                </a:lnTo>
                <a:lnTo>
                  <a:pt x="69" y="5"/>
                </a:lnTo>
                <a:lnTo>
                  <a:pt x="78" y="8"/>
                </a:lnTo>
                <a:lnTo>
                  <a:pt x="84" y="13"/>
                </a:lnTo>
                <a:lnTo>
                  <a:pt x="89" y="18"/>
                </a:lnTo>
                <a:lnTo>
                  <a:pt x="96" y="25"/>
                </a:lnTo>
                <a:lnTo>
                  <a:pt x="101" y="33"/>
                </a:lnTo>
                <a:lnTo>
                  <a:pt x="103" y="40"/>
                </a:lnTo>
                <a:lnTo>
                  <a:pt x="106" y="50"/>
                </a:lnTo>
                <a:lnTo>
                  <a:pt x="106" y="60"/>
                </a:lnTo>
                <a:lnTo>
                  <a:pt x="106" y="405"/>
                </a:lnTo>
                <a:lnTo>
                  <a:pt x="106" y="415"/>
                </a:lnTo>
                <a:lnTo>
                  <a:pt x="103" y="422"/>
                </a:lnTo>
                <a:lnTo>
                  <a:pt x="101" y="432"/>
                </a:lnTo>
                <a:lnTo>
                  <a:pt x="96" y="440"/>
                </a:lnTo>
                <a:lnTo>
                  <a:pt x="89" y="445"/>
                </a:lnTo>
                <a:lnTo>
                  <a:pt x="84" y="452"/>
                </a:lnTo>
                <a:lnTo>
                  <a:pt x="78" y="455"/>
                </a:lnTo>
                <a:lnTo>
                  <a:pt x="69" y="460"/>
                </a:lnTo>
                <a:lnTo>
                  <a:pt x="61" y="462"/>
                </a:lnTo>
                <a:lnTo>
                  <a:pt x="52" y="462"/>
                </a:lnTo>
                <a:lnTo>
                  <a:pt x="43" y="462"/>
                </a:lnTo>
                <a:lnTo>
                  <a:pt x="36" y="460"/>
                </a:lnTo>
                <a:lnTo>
                  <a:pt x="29" y="455"/>
                </a:lnTo>
                <a:lnTo>
                  <a:pt x="23" y="452"/>
                </a:lnTo>
                <a:lnTo>
                  <a:pt x="15" y="445"/>
                </a:lnTo>
                <a:lnTo>
                  <a:pt x="11" y="440"/>
                </a:lnTo>
                <a:lnTo>
                  <a:pt x="6" y="432"/>
                </a:lnTo>
                <a:lnTo>
                  <a:pt x="1" y="422"/>
                </a:lnTo>
                <a:lnTo>
                  <a:pt x="0" y="415"/>
                </a:lnTo>
                <a:lnTo>
                  <a:pt x="0" y="405"/>
                </a:lnTo>
                <a:lnTo>
                  <a:pt x="0" y="60"/>
                </a:lnTo>
                <a:lnTo>
                  <a:pt x="0" y="5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0" name="Freeform 61"/>
          <p:cNvSpPr>
            <a:spLocks/>
          </p:cNvSpPr>
          <p:nvPr/>
        </p:nvSpPr>
        <p:spPr bwMode="auto">
          <a:xfrm>
            <a:off x="8593138" y="4379913"/>
            <a:ext cx="177800" cy="708025"/>
          </a:xfrm>
          <a:custGeom>
            <a:avLst/>
            <a:gdLst>
              <a:gd name="T0" fmla="*/ 0 w 107"/>
              <a:gd name="T1" fmla="*/ 135631899 h 463"/>
              <a:gd name="T2" fmla="*/ 0 w 107"/>
              <a:gd name="T3" fmla="*/ 116925053 h 463"/>
              <a:gd name="T4" fmla="*/ 2761716 w 107"/>
              <a:gd name="T5" fmla="*/ 93538819 h 463"/>
              <a:gd name="T6" fmla="*/ 16566972 w 107"/>
              <a:gd name="T7" fmla="*/ 77170137 h 463"/>
              <a:gd name="T8" fmla="*/ 30373890 w 107"/>
              <a:gd name="T9" fmla="*/ 58461762 h 463"/>
              <a:gd name="T10" fmla="*/ 41417430 w 107"/>
              <a:gd name="T11" fmla="*/ 42093080 h 463"/>
              <a:gd name="T12" fmla="*/ 63507834 w 107"/>
              <a:gd name="T13" fmla="*/ 30400728 h 463"/>
              <a:gd name="T14" fmla="*/ 80074806 w 107"/>
              <a:gd name="T15" fmla="*/ 18708375 h 463"/>
              <a:gd name="T16" fmla="*/ 99403493 w 107"/>
              <a:gd name="T17" fmla="*/ 11692352 h 463"/>
              <a:gd name="T18" fmla="*/ 118730520 w 107"/>
              <a:gd name="T19" fmla="*/ 7016023 h 463"/>
              <a:gd name="T20" fmla="*/ 143580978 w 107"/>
              <a:gd name="T21" fmla="*/ 0 h 463"/>
              <a:gd name="T22" fmla="*/ 168433097 w 107"/>
              <a:gd name="T23" fmla="*/ 7016023 h 463"/>
              <a:gd name="T24" fmla="*/ 190521839 w 107"/>
              <a:gd name="T25" fmla="*/ 11692352 h 463"/>
              <a:gd name="T26" fmla="*/ 215372297 w 107"/>
              <a:gd name="T27" fmla="*/ 18708375 h 463"/>
              <a:gd name="T28" fmla="*/ 231939269 w 107"/>
              <a:gd name="T29" fmla="*/ 30400728 h 463"/>
              <a:gd name="T30" fmla="*/ 245746187 w 107"/>
              <a:gd name="T31" fmla="*/ 42093080 h 463"/>
              <a:gd name="T32" fmla="*/ 265073213 w 107"/>
              <a:gd name="T33" fmla="*/ 58461762 h 463"/>
              <a:gd name="T34" fmla="*/ 278880131 w 107"/>
              <a:gd name="T35" fmla="*/ 77170137 h 463"/>
              <a:gd name="T36" fmla="*/ 284401901 w 107"/>
              <a:gd name="T37" fmla="*/ 93538819 h 463"/>
              <a:gd name="T38" fmla="*/ 292685387 w 107"/>
              <a:gd name="T39" fmla="*/ 116925053 h 463"/>
              <a:gd name="T40" fmla="*/ 292685387 w 107"/>
              <a:gd name="T41" fmla="*/ 140309758 h 463"/>
              <a:gd name="T42" fmla="*/ 292685387 w 107"/>
              <a:gd name="T43" fmla="*/ 947088188 h 463"/>
              <a:gd name="T44" fmla="*/ 292685387 w 107"/>
              <a:gd name="T45" fmla="*/ 970472893 h 463"/>
              <a:gd name="T46" fmla="*/ 284401901 w 107"/>
              <a:gd name="T47" fmla="*/ 986841575 h 463"/>
              <a:gd name="T48" fmla="*/ 278880131 w 107"/>
              <a:gd name="T49" fmla="*/ 1010226280 h 463"/>
              <a:gd name="T50" fmla="*/ 265073213 w 107"/>
              <a:gd name="T51" fmla="*/ 1028934655 h 463"/>
              <a:gd name="T52" fmla="*/ 245746187 w 107"/>
              <a:gd name="T53" fmla="*/ 1040627008 h 463"/>
              <a:gd name="T54" fmla="*/ 231939269 w 107"/>
              <a:gd name="T55" fmla="*/ 1056997218 h 463"/>
              <a:gd name="T56" fmla="*/ 215372297 w 107"/>
              <a:gd name="T57" fmla="*/ 1064011712 h 463"/>
              <a:gd name="T58" fmla="*/ 190521839 w 107"/>
              <a:gd name="T59" fmla="*/ 1075704065 h 463"/>
              <a:gd name="T60" fmla="*/ 168433097 w 107"/>
              <a:gd name="T61" fmla="*/ 1080381923 h 463"/>
              <a:gd name="T62" fmla="*/ 143580978 w 107"/>
              <a:gd name="T63" fmla="*/ 1080381923 h 463"/>
              <a:gd name="T64" fmla="*/ 118730520 w 107"/>
              <a:gd name="T65" fmla="*/ 1080381923 h 463"/>
              <a:gd name="T66" fmla="*/ 99403493 w 107"/>
              <a:gd name="T67" fmla="*/ 1075704065 h 463"/>
              <a:gd name="T68" fmla="*/ 80074806 w 107"/>
              <a:gd name="T69" fmla="*/ 1064011712 h 463"/>
              <a:gd name="T70" fmla="*/ 63507834 w 107"/>
              <a:gd name="T71" fmla="*/ 1056997218 h 463"/>
              <a:gd name="T72" fmla="*/ 41417430 w 107"/>
              <a:gd name="T73" fmla="*/ 1040627008 h 463"/>
              <a:gd name="T74" fmla="*/ 30373890 w 107"/>
              <a:gd name="T75" fmla="*/ 1028934655 h 463"/>
              <a:gd name="T76" fmla="*/ 16566972 w 107"/>
              <a:gd name="T77" fmla="*/ 1010226280 h 463"/>
              <a:gd name="T78" fmla="*/ 2761716 w 107"/>
              <a:gd name="T79" fmla="*/ 986841575 h 463"/>
              <a:gd name="T80" fmla="*/ 0 w 107"/>
              <a:gd name="T81" fmla="*/ 970472893 h 463"/>
              <a:gd name="T82" fmla="*/ 0 w 107"/>
              <a:gd name="T83" fmla="*/ 947088188 h 463"/>
              <a:gd name="T84" fmla="*/ 0 w 107"/>
              <a:gd name="T85" fmla="*/ 140309758 h 463"/>
              <a:gd name="T86" fmla="*/ 0 w 107"/>
              <a:gd name="T87" fmla="*/ 140309758 h 46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07" h="463">
                <a:moveTo>
                  <a:pt x="0" y="58"/>
                </a:moveTo>
                <a:lnTo>
                  <a:pt x="0" y="50"/>
                </a:lnTo>
                <a:lnTo>
                  <a:pt x="1" y="40"/>
                </a:lnTo>
                <a:lnTo>
                  <a:pt x="6" y="33"/>
                </a:lnTo>
                <a:lnTo>
                  <a:pt x="11" y="25"/>
                </a:lnTo>
                <a:lnTo>
                  <a:pt x="15" y="18"/>
                </a:lnTo>
                <a:lnTo>
                  <a:pt x="23" y="13"/>
                </a:lnTo>
                <a:lnTo>
                  <a:pt x="29" y="8"/>
                </a:lnTo>
                <a:lnTo>
                  <a:pt x="36" y="5"/>
                </a:lnTo>
                <a:lnTo>
                  <a:pt x="43" y="3"/>
                </a:lnTo>
                <a:lnTo>
                  <a:pt x="52" y="0"/>
                </a:lnTo>
                <a:lnTo>
                  <a:pt x="61" y="3"/>
                </a:lnTo>
                <a:lnTo>
                  <a:pt x="69" y="5"/>
                </a:lnTo>
                <a:lnTo>
                  <a:pt x="78" y="8"/>
                </a:lnTo>
                <a:lnTo>
                  <a:pt x="84" y="13"/>
                </a:lnTo>
                <a:lnTo>
                  <a:pt x="89" y="18"/>
                </a:lnTo>
                <a:lnTo>
                  <a:pt x="96" y="25"/>
                </a:lnTo>
                <a:lnTo>
                  <a:pt x="101" y="33"/>
                </a:lnTo>
                <a:lnTo>
                  <a:pt x="103" y="40"/>
                </a:lnTo>
                <a:lnTo>
                  <a:pt x="106" y="50"/>
                </a:lnTo>
                <a:lnTo>
                  <a:pt x="106" y="60"/>
                </a:lnTo>
                <a:lnTo>
                  <a:pt x="106" y="405"/>
                </a:lnTo>
                <a:lnTo>
                  <a:pt x="106" y="415"/>
                </a:lnTo>
                <a:lnTo>
                  <a:pt x="103" y="422"/>
                </a:lnTo>
                <a:lnTo>
                  <a:pt x="101" y="432"/>
                </a:lnTo>
                <a:lnTo>
                  <a:pt x="96" y="440"/>
                </a:lnTo>
                <a:lnTo>
                  <a:pt x="89" y="445"/>
                </a:lnTo>
                <a:lnTo>
                  <a:pt x="84" y="452"/>
                </a:lnTo>
                <a:lnTo>
                  <a:pt x="78" y="455"/>
                </a:lnTo>
                <a:lnTo>
                  <a:pt x="69" y="460"/>
                </a:lnTo>
                <a:lnTo>
                  <a:pt x="61" y="462"/>
                </a:lnTo>
                <a:lnTo>
                  <a:pt x="52" y="462"/>
                </a:lnTo>
                <a:lnTo>
                  <a:pt x="43" y="462"/>
                </a:lnTo>
                <a:lnTo>
                  <a:pt x="36" y="460"/>
                </a:lnTo>
                <a:lnTo>
                  <a:pt x="29" y="455"/>
                </a:lnTo>
                <a:lnTo>
                  <a:pt x="23" y="452"/>
                </a:lnTo>
                <a:lnTo>
                  <a:pt x="15" y="445"/>
                </a:lnTo>
                <a:lnTo>
                  <a:pt x="11" y="440"/>
                </a:lnTo>
                <a:lnTo>
                  <a:pt x="6" y="432"/>
                </a:lnTo>
                <a:lnTo>
                  <a:pt x="1" y="422"/>
                </a:lnTo>
                <a:lnTo>
                  <a:pt x="0" y="415"/>
                </a:lnTo>
                <a:lnTo>
                  <a:pt x="0" y="405"/>
                </a:lnTo>
                <a:lnTo>
                  <a:pt x="0" y="6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1" name="Freeform 62"/>
          <p:cNvSpPr>
            <a:spLocks/>
          </p:cNvSpPr>
          <p:nvPr/>
        </p:nvSpPr>
        <p:spPr bwMode="auto">
          <a:xfrm>
            <a:off x="4810125" y="5000625"/>
            <a:ext cx="527050" cy="738188"/>
          </a:xfrm>
          <a:custGeom>
            <a:avLst/>
            <a:gdLst>
              <a:gd name="T0" fmla="*/ 434017388 w 318"/>
              <a:gd name="T1" fmla="*/ 1118859172 h 483"/>
              <a:gd name="T2" fmla="*/ 502689683 w 318"/>
              <a:gd name="T3" fmla="*/ 1114187038 h 483"/>
              <a:gd name="T4" fmla="*/ 574109930 w 318"/>
              <a:gd name="T5" fmla="*/ 1095500030 h 483"/>
              <a:gd name="T6" fmla="*/ 637289634 w 318"/>
              <a:gd name="T7" fmla="*/ 1060462846 h 483"/>
              <a:gd name="T8" fmla="*/ 692228796 w 318"/>
              <a:gd name="T9" fmla="*/ 1013746092 h 483"/>
              <a:gd name="T10" fmla="*/ 741673710 w 318"/>
              <a:gd name="T11" fmla="*/ 955351294 h 483"/>
              <a:gd name="T12" fmla="*/ 788372329 w 318"/>
              <a:gd name="T13" fmla="*/ 892284363 h 483"/>
              <a:gd name="T14" fmla="*/ 818588205 w 318"/>
              <a:gd name="T15" fmla="*/ 822209995 h 483"/>
              <a:gd name="T16" fmla="*/ 851552033 w 318"/>
              <a:gd name="T17" fmla="*/ 740456056 h 483"/>
              <a:gd name="T18" fmla="*/ 865286824 w 318"/>
              <a:gd name="T19" fmla="*/ 651694680 h 483"/>
              <a:gd name="T20" fmla="*/ 870781071 w 318"/>
              <a:gd name="T21" fmla="*/ 558261170 h 483"/>
              <a:gd name="T22" fmla="*/ 865286824 w 318"/>
              <a:gd name="T23" fmla="*/ 471836626 h 483"/>
              <a:gd name="T24" fmla="*/ 851552033 w 318"/>
              <a:gd name="T25" fmla="*/ 385410553 h 483"/>
              <a:gd name="T26" fmla="*/ 818588205 w 318"/>
              <a:gd name="T27" fmla="*/ 303656614 h 483"/>
              <a:gd name="T28" fmla="*/ 788372329 w 318"/>
              <a:gd name="T29" fmla="*/ 233582246 h 483"/>
              <a:gd name="T30" fmla="*/ 741673710 w 318"/>
              <a:gd name="T31" fmla="*/ 168178483 h 483"/>
              <a:gd name="T32" fmla="*/ 692228796 w 318"/>
              <a:gd name="T33" fmla="*/ 109783686 h 483"/>
              <a:gd name="T34" fmla="*/ 637289634 w 318"/>
              <a:gd name="T35" fmla="*/ 63066931 h 483"/>
              <a:gd name="T36" fmla="*/ 574109930 w 318"/>
              <a:gd name="T37" fmla="*/ 28029747 h 483"/>
              <a:gd name="T38" fmla="*/ 502689683 w 318"/>
              <a:gd name="T39" fmla="*/ 11679571 h 483"/>
              <a:gd name="T40" fmla="*/ 434017388 w 318"/>
              <a:gd name="T41" fmla="*/ 0 h 483"/>
              <a:gd name="T42" fmla="*/ 365343436 w 318"/>
              <a:gd name="T43" fmla="*/ 11679571 h 483"/>
              <a:gd name="T44" fmla="*/ 293923189 w 318"/>
              <a:gd name="T45" fmla="*/ 28029747 h 483"/>
              <a:gd name="T46" fmla="*/ 238984027 w 318"/>
              <a:gd name="T47" fmla="*/ 63066931 h 483"/>
              <a:gd name="T48" fmla="*/ 181298570 w 318"/>
              <a:gd name="T49" fmla="*/ 109783686 h 483"/>
              <a:gd name="T50" fmla="*/ 126359409 w 318"/>
              <a:gd name="T51" fmla="*/ 168178483 h 483"/>
              <a:gd name="T52" fmla="*/ 87901333 w 318"/>
              <a:gd name="T53" fmla="*/ 233582246 h 483"/>
              <a:gd name="T54" fmla="*/ 49444914 w 318"/>
              <a:gd name="T55" fmla="*/ 303656614 h 483"/>
              <a:gd name="T56" fmla="*/ 24723286 w 318"/>
              <a:gd name="T57" fmla="*/ 385410553 h 483"/>
              <a:gd name="T58" fmla="*/ 2746295 w 318"/>
              <a:gd name="T59" fmla="*/ 471836626 h 483"/>
              <a:gd name="T60" fmla="*/ 0 w 318"/>
              <a:gd name="T61" fmla="*/ 558261170 h 483"/>
              <a:gd name="T62" fmla="*/ 2746295 w 318"/>
              <a:gd name="T63" fmla="*/ 651694680 h 483"/>
              <a:gd name="T64" fmla="*/ 24723286 w 318"/>
              <a:gd name="T65" fmla="*/ 740456056 h 483"/>
              <a:gd name="T66" fmla="*/ 49444914 w 318"/>
              <a:gd name="T67" fmla="*/ 822209995 h 483"/>
              <a:gd name="T68" fmla="*/ 87901333 w 318"/>
              <a:gd name="T69" fmla="*/ 892284363 h 483"/>
              <a:gd name="T70" fmla="*/ 126359409 w 318"/>
              <a:gd name="T71" fmla="*/ 955351294 h 483"/>
              <a:gd name="T72" fmla="*/ 181298570 w 318"/>
              <a:gd name="T73" fmla="*/ 1013746092 h 483"/>
              <a:gd name="T74" fmla="*/ 238984027 w 318"/>
              <a:gd name="T75" fmla="*/ 1060462846 h 483"/>
              <a:gd name="T76" fmla="*/ 293923189 w 318"/>
              <a:gd name="T77" fmla="*/ 1095500030 h 483"/>
              <a:gd name="T78" fmla="*/ 365343436 w 318"/>
              <a:gd name="T79" fmla="*/ 1114187038 h 483"/>
              <a:gd name="T80" fmla="*/ 434017388 w 318"/>
              <a:gd name="T81" fmla="*/ 1125866609 h 483"/>
              <a:gd name="T82" fmla="*/ 434017388 w 318"/>
              <a:gd name="T83" fmla="*/ 1125866609 h 483"/>
              <a:gd name="T84" fmla="*/ 434017388 w 318"/>
              <a:gd name="T85" fmla="*/ 1118859172 h 48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18" h="483">
                <a:moveTo>
                  <a:pt x="158" y="479"/>
                </a:moveTo>
                <a:lnTo>
                  <a:pt x="183" y="477"/>
                </a:lnTo>
                <a:lnTo>
                  <a:pt x="209" y="469"/>
                </a:lnTo>
                <a:lnTo>
                  <a:pt x="232" y="454"/>
                </a:lnTo>
                <a:lnTo>
                  <a:pt x="252" y="434"/>
                </a:lnTo>
                <a:lnTo>
                  <a:pt x="270" y="409"/>
                </a:lnTo>
                <a:lnTo>
                  <a:pt x="287" y="382"/>
                </a:lnTo>
                <a:lnTo>
                  <a:pt x="298" y="352"/>
                </a:lnTo>
                <a:lnTo>
                  <a:pt x="310" y="317"/>
                </a:lnTo>
                <a:lnTo>
                  <a:pt x="315" y="279"/>
                </a:lnTo>
                <a:lnTo>
                  <a:pt x="317" y="239"/>
                </a:lnTo>
                <a:lnTo>
                  <a:pt x="315" y="202"/>
                </a:lnTo>
                <a:lnTo>
                  <a:pt x="310" y="165"/>
                </a:lnTo>
                <a:lnTo>
                  <a:pt x="298" y="130"/>
                </a:lnTo>
                <a:lnTo>
                  <a:pt x="287" y="100"/>
                </a:lnTo>
                <a:lnTo>
                  <a:pt x="270" y="72"/>
                </a:lnTo>
                <a:lnTo>
                  <a:pt x="252" y="47"/>
                </a:lnTo>
                <a:lnTo>
                  <a:pt x="232" y="27"/>
                </a:lnTo>
                <a:lnTo>
                  <a:pt x="209" y="12"/>
                </a:lnTo>
                <a:lnTo>
                  <a:pt x="183" y="5"/>
                </a:lnTo>
                <a:lnTo>
                  <a:pt x="158" y="0"/>
                </a:lnTo>
                <a:lnTo>
                  <a:pt x="133" y="5"/>
                </a:lnTo>
                <a:lnTo>
                  <a:pt x="107" y="12"/>
                </a:lnTo>
                <a:lnTo>
                  <a:pt x="87" y="27"/>
                </a:lnTo>
                <a:lnTo>
                  <a:pt x="66" y="47"/>
                </a:lnTo>
                <a:lnTo>
                  <a:pt x="46" y="72"/>
                </a:lnTo>
                <a:lnTo>
                  <a:pt x="32" y="100"/>
                </a:lnTo>
                <a:lnTo>
                  <a:pt x="18" y="130"/>
                </a:lnTo>
                <a:lnTo>
                  <a:pt x="9" y="165"/>
                </a:lnTo>
                <a:lnTo>
                  <a:pt x="1" y="202"/>
                </a:lnTo>
                <a:lnTo>
                  <a:pt x="0" y="239"/>
                </a:lnTo>
                <a:lnTo>
                  <a:pt x="1" y="279"/>
                </a:lnTo>
                <a:lnTo>
                  <a:pt x="9" y="317"/>
                </a:lnTo>
                <a:lnTo>
                  <a:pt x="18" y="352"/>
                </a:lnTo>
                <a:lnTo>
                  <a:pt x="32" y="382"/>
                </a:lnTo>
                <a:lnTo>
                  <a:pt x="46" y="409"/>
                </a:lnTo>
                <a:lnTo>
                  <a:pt x="66" y="434"/>
                </a:lnTo>
                <a:lnTo>
                  <a:pt x="87" y="454"/>
                </a:lnTo>
                <a:lnTo>
                  <a:pt x="107" y="469"/>
                </a:lnTo>
                <a:lnTo>
                  <a:pt x="133" y="477"/>
                </a:lnTo>
                <a:lnTo>
                  <a:pt x="158" y="482"/>
                </a:lnTo>
                <a:lnTo>
                  <a:pt x="158" y="47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2" name="Freeform 63"/>
          <p:cNvSpPr>
            <a:spLocks/>
          </p:cNvSpPr>
          <p:nvPr/>
        </p:nvSpPr>
        <p:spPr bwMode="auto">
          <a:xfrm>
            <a:off x="4810125" y="5000625"/>
            <a:ext cx="527050" cy="738188"/>
          </a:xfrm>
          <a:custGeom>
            <a:avLst/>
            <a:gdLst>
              <a:gd name="T0" fmla="*/ 434017388 w 318"/>
              <a:gd name="T1" fmla="*/ 1118859172 h 483"/>
              <a:gd name="T2" fmla="*/ 502689683 w 318"/>
              <a:gd name="T3" fmla="*/ 1114187038 h 483"/>
              <a:gd name="T4" fmla="*/ 574109930 w 318"/>
              <a:gd name="T5" fmla="*/ 1095500030 h 483"/>
              <a:gd name="T6" fmla="*/ 637289634 w 318"/>
              <a:gd name="T7" fmla="*/ 1060462846 h 483"/>
              <a:gd name="T8" fmla="*/ 692228796 w 318"/>
              <a:gd name="T9" fmla="*/ 1013746092 h 483"/>
              <a:gd name="T10" fmla="*/ 741673710 w 318"/>
              <a:gd name="T11" fmla="*/ 955351294 h 483"/>
              <a:gd name="T12" fmla="*/ 788372329 w 318"/>
              <a:gd name="T13" fmla="*/ 892284363 h 483"/>
              <a:gd name="T14" fmla="*/ 818588205 w 318"/>
              <a:gd name="T15" fmla="*/ 822209995 h 483"/>
              <a:gd name="T16" fmla="*/ 851552033 w 318"/>
              <a:gd name="T17" fmla="*/ 740456056 h 483"/>
              <a:gd name="T18" fmla="*/ 865286824 w 318"/>
              <a:gd name="T19" fmla="*/ 651694680 h 483"/>
              <a:gd name="T20" fmla="*/ 870781071 w 318"/>
              <a:gd name="T21" fmla="*/ 558261170 h 483"/>
              <a:gd name="T22" fmla="*/ 865286824 w 318"/>
              <a:gd name="T23" fmla="*/ 471836626 h 483"/>
              <a:gd name="T24" fmla="*/ 851552033 w 318"/>
              <a:gd name="T25" fmla="*/ 385410553 h 483"/>
              <a:gd name="T26" fmla="*/ 818588205 w 318"/>
              <a:gd name="T27" fmla="*/ 303656614 h 483"/>
              <a:gd name="T28" fmla="*/ 788372329 w 318"/>
              <a:gd name="T29" fmla="*/ 233582246 h 483"/>
              <a:gd name="T30" fmla="*/ 741673710 w 318"/>
              <a:gd name="T31" fmla="*/ 168178483 h 483"/>
              <a:gd name="T32" fmla="*/ 692228796 w 318"/>
              <a:gd name="T33" fmla="*/ 109783686 h 483"/>
              <a:gd name="T34" fmla="*/ 637289634 w 318"/>
              <a:gd name="T35" fmla="*/ 63066931 h 483"/>
              <a:gd name="T36" fmla="*/ 574109930 w 318"/>
              <a:gd name="T37" fmla="*/ 28029747 h 483"/>
              <a:gd name="T38" fmla="*/ 502689683 w 318"/>
              <a:gd name="T39" fmla="*/ 11679571 h 483"/>
              <a:gd name="T40" fmla="*/ 434017388 w 318"/>
              <a:gd name="T41" fmla="*/ 0 h 483"/>
              <a:gd name="T42" fmla="*/ 365343436 w 318"/>
              <a:gd name="T43" fmla="*/ 11679571 h 483"/>
              <a:gd name="T44" fmla="*/ 293923189 w 318"/>
              <a:gd name="T45" fmla="*/ 28029747 h 483"/>
              <a:gd name="T46" fmla="*/ 238984027 w 318"/>
              <a:gd name="T47" fmla="*/ 63066931 h 483"/>
              <a:gd name="T48" fmla="*/ 181298570 w 318"/>
              <a:gd name="T49" fmla="*/ 109783686 h 483"/>
              <a:gd name="T50" fmla="*/ 126359409 w 318"/>
              <a:gd name="T51" fmla="*/ 168178483 h 483"/>
              <a:gd name="T52" fmla="*/ 87901333 w 318"/>
              <a:gd name="T53" fmla="*/ 233582246 h 483"/>
              <a:gd name="T54" fmla="*/ 49444914 w 318"/>
              <a:gd name="T55" fmla="*/ 303656614 h 483"/>
              <a:gd name="T56" fmla="*/ 24723286 w 318"/>
              <a:gd name="T57" fmla="*/ 385410553 h 483"/>
              <a:gd name="T58" fmla="*/ 2746295 w 318"/>
              <a:gd name="T59" fmla="*/ 471836626 h 483"/>
              <a:gd name="T60" fmla="*/ 0 w 318"/>
              <a:gd name="T61" fmla="*/ 558261170 h 483"/>
              <a:gd name="T62" fmla="*/ 2746295 w 318"/>
              <a:gd name="T63" fmla="*/ 651694680 h 483"/>
              <a:gd name="T64" fmla="*/ 24723286 w 318"/>
              <a:gd name="T65" fmla="*/ 740456056 h 483"/>
              <a:gd name="T66" fmla="*/ 49444914 w 318"/>
              <a:gd name="T67" fmla="*/ 822209995 h 483"/>
              <a:gd name="T68" fmla="*/ 87901333 w 318"/>
              <a:gd name="T69" fmla="*/ 892284363 h 483"/>
              <a:gd name="T70" fmla="*/ 126359409 w 318"/>
              <a:gd name="T71" fmla="*/ 955351294 h 483"/>
              <a:gd name="T72" fmla="*/ 181298570 w 318"/>
              <a:gd name="T73" fmla="*/ 1013746092 h 483"/>
              <a:gd name="T74" fmla="*/ 238984027 w 318"/>
              <a:gd name="T75" fmla="*/ 1060462846 h 483"/>
              <a:gd name="T76" fmla="*/ 293923189 w 318"/>
              <a:gd name="T77" fmla="*/ 1095500030 h 483"/>
              <a:gd name="T78" fmla="*/ 365343436 w 318"/>
              <a:gd name="T79" fmla="*/ 1114187038 h 483"/>
              <a:gd name="T80" fmla="*/ 434017388 w 318"/>
              <a:gd name="T81" fmla="*/ 1125866609 h 483"/>
              <a:gd name="T82" fmla="*/ 434017388 w 318"/>
              <a:gd name="T83" fmla="*/ 1125866609 h 48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18" h="483">
                <a:moveTo>
                  <a:pt x="158" y="479"/>
                </a:moveTo>
                <a:lnTo>
                  <a:pt x="183" y="477"/>
                </a:lnTo>
                <a:lnTo>
                  <a:pt x="209" y="469"/>
                </a:lnTo>
                <a:lnTo>
                  <a:pt x="232" y="454"/>
                </a:lnTo>
                <a:lnTo>
                  <a:pt x="252" y="434"/>
                </a:lnTo>
                <a:lnTo>
                  <a:pt x="270" y="409"/>
                </a:lnTo>
                <a:lnTo>
                  <a:pt x="287" y="382"/>
                </a:lnTo>
                <a:lnTo>
                  <a:pt x="298" y="352"/>
                </a:lnTo>
                <a:lnTo>
                  <a:pt x="310" y="317"/>
                </a:lnTo>
                <a:lnTo>
                  <a:pt x="315" y="279"/>
                </a:lnTo>
                <a:lnTo>
                  <a:pt x="317" y="239"/>
                </a:lnTo>
                <a:lnTo>
                  <a:pt x="315" y="202"/>
                </a:lnTo>
                <a:lnTo>
                  <a:pt x="310" y="165"/>
                </a:lnTo>
                <a:lnTo>
                  <a:pt x="298" y="130"/>
                </a:lnTo>
                <a:lnTo>
                  <a:pt x="287" y="100"/>
                </a:lnTo>
                <a:lnTo>
                  <a:pt x="270" y="72"/>
                </a:lnTo>
                <a:lnTo>
                  <a:pt x="252" y="47"/>
                </a:lnTo>
                <a:lnTo>
                  <a:pt x="232" y="27"/>
                </a:lnTo>
                <a:lnTo>
                  <a:pt x="209" y="12"/>
                </a:lnTo>
                <a:lnTo>
                  <a:pt x="183" y="5"/>
                </a:lnTo>
                <a:lnTo>
                  <a:pt x="158" y="0"/>
                </a:lnTo>
                <a:lnTo>
                  <a:pt x="133" y="5"/>
                </a:lnTo>
                <a:lnTo>
                  <a:pt x="107" y="12"/>
                </a:lnTo>
                <a:lnTo>
                  <a:pt x="87" y="27"/>
                </a:lnTo>
                <a:lnTo>
                  <a:pt x="66" y="47"/>
                </a:lnTo>
                <a:lnTo>
                  <a:pt x="46" y="72"/>
                </a:lnTo>
                <a:lnTo>
                  <a:pt x="32" y="100"/>
                </a:lnTo>
                <a:lnTo>
                  <a:pt x="18" y="130"/>
                </a:lnTo>
                <a:lnTo>
                  <a:pt x="9" y="165"/>
                </a:lnTo>
                <a:lnTo>
                  <a:pt x="1" y="202"/>
                </a:lnTo>
                <a:lnTo>
                  <a:pt x="0" y="239"/>
                </a:lnTo>
                <a:lnTo>
                  <a:pt x="1" y="279"/>
                </a:lnTo>
                <a:lnTo>
                  <a:pt x="9" y="317"/>
                </a:lnTo>
                <a:lnTo>
                  <a:pt x="18" y="352"/>
                </a:lnTo>
                <a:lnTo>
                  <a:pt x="32" y="382"/>
                </a:lnTo>
                <a:lnTo>
                  <a:pt x="46" y="409"/>
                </a:lnTo>
                <a:lnTo>
                  <a:pt x="66" y="434"/>
                </a:lnTo>
                <a:lnTo>
                  <a:pt x="87" y="454"/>
                </a:lnTo>
                <a:lnTo>
                  <a:pt x="107" y="469"/>
                </a:lnTo>
                <a:lnTo>
                  <a:pt x="133" y="477"/>
                </a:lnTo>
                <a:lnTo>
                  <a:pt x="158" y="4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3" name="Rectangle 64"/>
          <p:cNvSpPr>
            <a:spLocks noChangeArrowheads="1"/>
          </p:cNvSpPr>
          <p:nvPr/>
        </p:nvSpPr>
        <p:spPr bwMode="auto">
          <a:xfrm>
            <a:off x="4506913" y="51133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5664" name="Rectangle 65"/>
          <p:cNvSpPr>
            <a:spLocks noChangeArrowheads="1"/>
          </p:cNvSpPr>
          <p:nvPr/>
        </p:nvSpPr>
        <p:spPr bwMode="auto">
          <a:xfrm>
            <a:off x="4575175" y="51133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665" name="Line 66"/>
          <p:cNvSpPr>
            <a:spLocks noChangeShapeType="1"/>
          </p:cNvSpPr>
          <p:nvPr/>
        </p:nvSpPr>
        <p:spPr bwMode="auto">
          <a:xfrm flipH="1" flipV="1">
            <a:off x="5473700" y="5316538"/>
            <a:ext cx="68263" cy="117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6" name="Rectangle 67"/>
          <p:cNvSpPr>
            <a:spLocks noChangeArrowheads="1"/>
          </p:cNvSpPr>
          <p:nvPr/>
        </p:nvSpPr>
        <p:spPr bwMode="auto">
          <a:xfrm>
            <a:off x="5297488" y="51244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667" name="Rectangle 68"/>
          <p:cNvSpPr>
            <a:spLocks noChangeArrowheads="1"/>
          </p:cNvSpPr>
          <p:nvPr/>
        </p:nvSpPr>
        <p:spPr bwMode="auto">
          <a:xfrm>
            <a:off x="5365750" y="51244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5668" name="Rectangle 69"/>
          <p:cNvSpPr>
            <a:spLocks noChangeArrowheads="1"/>
          </p:cNvSpPr>
          <p:nvPr/>
        </p:nvSpPr>
        <p:spPr bwMode="auto">
          <a:xfrm>
            <a:off x="8558213" y="486092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5669" name="Freeform 70"/>
          <p:cNvSpPr>
            <a:spLocks/>
          </p:cNvSpPr>
          <p:nvPr/>
        </p:nvSpPr>
        <p:spPr bwMode="auto">
          <a:xfrm>
            <a:off x="5272088" y="2613025"/>
            <a:ext cx="2205037" cy="249238"/>
          </a:xfrm>
          <a:custGeom>
            <a:avLst/>
            <a:gdLst>
              <a:gd name="T0" fmla="*/ 2147483647 w 1330"/>
              <a:gd name="T1" fmla="*/ 0 h 163"/>
              <a:gd name="T2" fmla="*/ 0 w 1330"/>
              <a:gd name="T3" fmla="*/ 0 h 163"/>
              <a:gd name="T4" fmla="*/ 0 w 1330"/>
              <a:gd name="T5" fmla="*/ 378763778 h 1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0" h="163">
                <a:moveTo>
                  <a:pt x="1329" y="0"/>
                </a:moveTo>
                <a:lnTo>
                  <a:pt x="0" y="0"/>
                </a:lnTo>
                <a:lnTo>
                  <a:pt x="0" y="16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0" name="Line 71"/>
          <p:cNvSpPr>
            <a:spLocks noChangeShapeType="1"/>
          </p:cNvSpPr>
          <p:nvPr/>
        </p:nvSpPr>
        <p:spPr bwMode="auto">
          <a:xfrm flipH="1">
            <a:off x="2355850" y="2855913"/>
            <a:ext cx="3954463" cy="4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1" name="Freeform 72"/>
          <p:cNvSpPr>
            <a:spLocks/>
          </p:cNvSpPr>
          <p:nvPr/>
        </p:nvSpPr>
        <p:spPr bwMode="auto">
          <a:xfrm>
            <a:off x="5243513" y="2833688"/>
            <a:ext cx="55562" cy="53975"/>
          </a:xfrm>
          <a:custGeom>
            <a:avLst/>
            <a:gdLst>
              <a:gd name="T0" fmla="*/ 36852759 w 33"/>
              <a:gd name="T1" fmla="*/ 78677558 h 36"/>
              <a:gd name="T2" fmla="*/ 51027804 w 33"/>
              <a:gd name="T3" fmla="*/ 78677558 h 36"/>
              <a:gd name="T4" fmla="*/ 59532157 w 33"/>
              <a:gd name="T5" fmla="*/ 78677558 h 36"/>
              <a:gd name="T6" fmla="*/ 62365819 w 33"/>
              <a:gd name="T7" fmla="*/ 74181141 h 36"/>
              <a:gd name="T8" fmla="*/ 70870173 w 33"/>
              <a:gd name="T9" fmla="*/ 74181141 h 36"/>
              <a:gd name="T10" fmla="*/ 76540864 w 33"/>
              <a:gd name="T11" fmla="*/ 67437265 h 36"/>
              <a:gd name="T12" fmla="*/ 85045218 w 33"/>
              <a:gd name="T13" fmla="*/ 62942347 h 36"/>
              <a:gd name="T14" fmla="*/ 85045218 w 33"/>
              <a:gd name="T15" fmla="*/ 56198470 h 36"/>
              <a:gd name="T16" fmla="*/ 90714225 w 33"/>
              <a:gd name="T17" fmla="*/ 51702053 h 36"/>
              <a:gd name="T18" fmla="*/ 90714225 w 33"/>
              <a:gd name="T19" fmla="*/ 44958176 h 36"/>
              <a:gd name="T20" fmla="*/ 90714225 w 33"/>
              <a:gd name="T21" fmla="*/ 40463258 h 36"/>
              <a:gd name="T22" fmla="*/ 90714225 w 33"/>
              <a:gd name="T23" fmla="*/ 33719382 h 36"/>
              <a:gd name="T24" fmla="*/ 90714225 w 33"/>
              <a:gd name="T25" fmla="*/ 29222965 h 36"/>
              <a:gd name="T26" fmla="*/ 85045218 w 33"/>
              <a:gd name="T27" fmla="*/ 22479088 h 36"/>
              <a:gd name="T28" fmla="*/ 85045218 w 33"/>
              <a:gd name="T29" fmla="*/ 17982671 h 36"/>
              <a:gd name="T30" fmla="*/ 76540864 w 33"/>
              <a:gd name="T31" fmla="*/ 11240294 h 36"/>
              <a:gd name="T32" fmla="*/ 70870173 w 33"/>
              <a:gd name="T33" fmla="*/ 6743876 h 36"/>
              <a:gd name="T34" fmla="*/ 62365819 w 33"/>
              <a:gd name="T35" fmla="*/ 6743876 h 36"/>
              <a:gd name="T36" fmla="*/ 59532157 w 33"/>
              <a:gd name="T37" fmla="*/ 0 h 36"/>
              <a:gd name="T38" fmla="*/ 51027804 w 33"/>
              <a:gd name="T39" fmla="*/ 0 h 36"/>
              <a:gd name="T40" fmla="*/ 45357113 w 33"/>
              <a:gd name="T41" fmla="*/ 0 h 36"/>
              <a:gd name="T42" fmla="*/ 36852759 w 33"/>
              <a:gd name="T43" fmla="*/ 0 h 36"/>
              <a:gd name="T44" fmla="*/ 31183752 w 33"/>
              <a:gd name="T45" fmla="*/ 0 h 36"/>
              <a:gd name="T46" fmla="*/ 25513060 w 33"/>
              <a:gd name="T47" fmla="*/ 6743876 h 36"/>
              <a:gd name="T48" fmla="*/ 19844052 w 33"/>
              <a:gd name="T49" fmla="*/ 6743876 h 36"/>
              <a:gd name="T50" fmla="*/ 11339699 w 33"/>
              <a:gd name="T51" fmla="*/ 11240294 h 36"/>
              <a:gd name="T52" fmla="*/ 5669008 w 33"/>
              <a:gd name="T53" fmla="*/ 17982671 h 36"/>
              <a:gd name="T54" fmla="*/ 5669008 w 33"/>
              <a:gd name="T55" fmla="*/ 22479088 h 36"/>
              <a:gd name="T56" fmla="*/ 0 w 33"/>
              <a:gd name="T57" fmla="*/ 29222965 h 36"/>
              <a:gd name="T58" fmla="*/ 0 w 33"/>
              <a:gd name="T59" fmla="*/ 33719382 h 36"/>
              <a:gd name="T60" fmla="*/ 0 w 33"/>
              <a:gd name="T61" fmla="*/ 40463258 h 36"/>
              <a:gd name="T62" fmla="*/ 0 w 33"/>
              <a:gd name="T63" fmla="*/ 44958176 h 36"/>
              <a:gd name="T64" fmla="*/ 0 w 33"/>
              <a:gd name="T65" fmla="*/ 51702053 h 36"/>
              <a:gd name="T66" fmla="*/ 5669008 w 33"/>
              <a:gd name="T67" fmla="*/ 56198470 h 36"/>
              <a:gd name="T68" fmla="*/ 5669008 w 33"/>
              <a:gd name="T69" fmla="*/ 62942347 h 36"/>
              <a:gd name="T70" fmla="*/ 11339699 w 33"/>
              <a:gd name="T71" fmla="*/ 67437265 h 36"/>
              <a:gd name="T72" fmla="*/ 19844052 w 33"/>
              <a:gd name="T73" fmla="*/ 74181141 h 36"/>
              <a:gd name="T74" fmla="*/ 25513060 w 33"/>
              <a:gd name="T75" fmla="*/ 74181141 h 36"/>
              <a:gd name="T76" fmla="*/ 31183752 w 33"/>
              <a:gd name="T77" fmla="*/ 78677558 h 36"/>
              <a:gd name="T78" fmla="*/ 36852759 w 33"/>
              <a:gd name="T79" fmla="*/ 78677558 h 36"/>
              <a:gd name="T80" fmla="*/ 45357113 w 33"/>
              <a:gd name="T81" fmla="*/ 78677558 h 36"/>
              <a:gd name="T82" fmla="*/ 45357113 w 33"/>
              <a:gd name="T83" fmla="*/ 78677558 h 36"/>
              <a:gd name="T84" fmla="*/ 36852759 w 33"/>
              <a:gd name="T85" fmla="*/ 78677558 h 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3" h="36">
                <a:moveTo>
                  <a:pt x="13" y="35"/>
                </a:moveTo>
                <a:lnTo>
                  <a:pt x="18" y="35"/>
                </a:lnTo>
                <a:lnTo>
                  <a:pt x="21" y="35"/>
                </a:lnTo>
                <a:lnTo>
                  <a:pt x="22" y="33"/>
                </a:lnTo>
                <a:lnTo>
                  <a:pt x="25" y="33"/>
                </a:lnTo>
                <a:lnTo>
                  <a:pt x="27" y="30"/>
                </a:lnTo>
                <a:lnTo>
                  <a:pt x="30" y="28"/>
                </a:lnTo>
                <a:lnTo>
                  <a:pt x="30" y="25"/>
                </a:lnTo>
                <a:lnTo>
                  <a:pt x="32" y="23"/>
                </a:lnTo>
                <a:lnTo>
                  <a:pt x="32" y="20"/>
                </a:lnTo>
                <a:lnTo>
                  <a:pt x="32" y="18"/>
                </a:lnTo>
                <a:lnTo>
                  <a:pt x="32" y="15"/>
                </a:lnTo>
                <a:lnTo>
                  <a:pt x="32" y="13"/>
                </a:lnTo>
                <a:lnTo>
                  <a:pt x="30" y="10"/>
                </a:lnTo>
                <a:lnTo>
                  <a:pt x="30" y="8"/>
                </a:lnTo>
                <a:lnTo>
                  <a:pt x="27" y="5"/>
                </a:lnTo>
                <a:lnTo>
                  <a:pt x="25" y="3"/>
                </a:lnTo>
                <a:lnTo>
                  <a:pt x="22" y="3"/>
                </a:lnTo>
                <a:lnTo>
                  <a:pt x="21" y="0"/>
                </a:lnTo>
                <a:lnTo>
                  <a:pt x="18" y="0"/>
                </a:lnTo>
                <a:lnTo>
                  <a:pt x="16" y="0"/>
                </a:lnTo>
                <a:lnTo>
                  <a:pt x="13" y="0"/>
                </a:lnTo>
                <a:lnTo>
                  <a:pt x="11" y="0"/>
                </a:lnTo>
                <a:lnTo>
                  <a:pt x="9" y="3"/>
                </a:lnTo>
                <a:lnTo>
                  <a:pt x="7" y="3"/>
                </a:lnTo>
                <a:lnTo>
                  <a:pt x="4" y="5"/>
                </a:lnTo>
                <a:lnTo>
                  <a:pt x="2" y="8"/>
                </a:lnTo>
                <a:lnTo>
                  <a:pt x="2" y="10"/>
                </a:lnTo>
                <a:lnTo>
                  <a:pt x="0" y="13"/>
                </a:lnTo>
                <a:lnTo>
                  <a:pt x="0" y="15"/>
                </a:lnTo>
                <a:lnTo>
                  <a:pt x="0" y="18"/>
                </a:lnTo>
                <a:lnTo>
                  <a:pt x="0" y="20"/>
                </a:lnTo>
                <a:lnTo>
                  <a:pt x="0" y="23"/>
                </a:lnTo>
                <a:lnTo>
                  <a:pt x="2" y="25"/>
                </a:lnTo>
                <a:lnTo>
                  <a:pt x="2" y="28"/>
                </a:lnTo>
                <a:lnTo>
                  <a:pt x="4" y="30"/>
                </a:lnTo>
                <a:lnTo>
                  <a:pt x="7" y="33"/>
                </a:lnTo>
                <a:lnTo>
                  <a:pt x="9" y="33"/>
                </a:lnTo>
                <a:lnTo>
                  <a:pt x="11" y="35"/>
                </a:lnTo>
                <a:lnTo>
                  <a:pt x="13" y="35"/>
                </a:lnTo>
                <a:lnTo>
                  <a:pt x="16" y="35"/>
                </a:lnTo>
                <a:lnTo>
                  <a:pt x="13" y="35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2" name="Line 73"/>
          <p:cNvSpPr>
            <a:spLocks noChangeShapeType="1"/>
          </p:cNvSpPr>
          <p:nvPr/>
        </p:nvSpPr>
        <p:spPr bwMode="auto">
          <a:xfrm flipH="1">
            <a:off x="3548063" y="4191000"/>
            <a:ext cx="6207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3" name="Freeform 74"/>
          <p:cNvSpPr>
            <a:spLocks/>
          </p:cNvSpPr>
          <p:nvPr/>
        </p:nvSpPr>
        <p:spPr bwMode="auto">
          <a:xfrm>
            <a:off x="4140200" y="3575050"/>
            <a:ext cx="1143000" cy="1357313"/>
          </a:xfrm>
          <a:custGeom>
            <a:avLst/>
            <a:gdLst>
              <a:gd name="T0" fmla="*/ 1885171435 w 690"/>
              <a:gd name="T1" fmla="*/ 2074658276 h 887"/>
              <a:gd name="T2" fmla="*/ 1890659491 w 690"/>
              <a:gd name="T3" fmla="*/ 0 h 887"/>
              <a:gd name="T4" fmla="*/ 0 w 690"/>
              <a:gd name="T5" fmla="*/ 0 h 887"/>
              <a:gd name="T6" fmla="*/ 0 w 690"/>
              <a:gd name="T7" fmla="*/ 2074658276 h 887"/>
              <a:gd name="T8" fmla="*/ 1890659491 w 690"/>
              <a:gd name="T9" fmla="*/ 2074658276 h 887"/>
              <a:gd name="T10" fmla="*/ 1890659491 w 690"/>
              <a:gd name="T11" fmla="*/ 2074658276 h 887"/>
              <a:gd name="T12" fmla="*/ 1885171435 w 690"/>
              <a:gd name="T13" fmla="*/ 2074658276 h 8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90" h="887">
                <a:moveTo>
                  <a:pt x="687" y="886"/>
                </a:moveTo>
                <a:lnTo>
                  <a:pt x="689" y="0"/>
                </a:lnTo>
                <a:lnTo>
                  <a:pt x="0" y="0"/>
                </a:lnTo>
                <a:lnTo>
                  <a:pt x="0" y="886"/>
                </a:lnTo>
                <a:lnTo>
                  <a:pt x="689" y="886"/>
                </a:lnTo>
                <a:lnTo>
                  <a:pt x="687" y="8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4" name="Freeform 75"/>
          <p:cNvSpPr>
            <a:spLocks/>
          </p:cNvSpPr>
          <p:nvPr/>
        </p:nvSpPr>
        <p:spPr bwMode="auto">
          <a:xfrm>
            <a:off x="4168775" y="3575050"/>
            <a:ext cx="1114425" cy="1350963"/>
          </a:xfrm>
          <a:custGeom>
            <a:avLst/>
            <a:gdLst>
              <a:gd name="T0" fmla="*/ 1837156935 w 673"/>
              <a:gd name="T1" fmla="*/ 2064591228 h 883"/>
              <a:gd name="T2" fmla="*/ 1842641297 w 673"/>
              <a:gd name="T3" fmla="*/ 0 h 883"/>
              <a:gd name="T4" fmla="*/ 0 w 673"/>
              <a:gd name="T5" fmla="*/ 0 h 883"/>
              <a:gd name="T6" fmla="*/ 0 w 673"/>
              <a:gd name="T7" fmla="*/ 2064591228 h 883"/>
              <a:gd name="T8" fmla="*/ 1842641297 w 673"/>
              <a:gd name="T9" fmla="*/ 2064591228 h 883"/>
              <a:gd name="T10" fmla="*/ 1842641297 w 673"/>
              <a:gd name="T11" fmla="*/ 2064591228 h 8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73" h="883">
                <a:moveTo>
                  <a:pt x="670" y="882"/>
                </a:moveTo>
                <a:lnTo>
                  <a:pt x="672" y="0"/>
                </a:lnTo>
                <a:lnTo>
                  <a:pt x="0" y="0"/>
                </a:lnTo>
                <a:lnTo>
                  <a:pt x="0" y="882"/>
                </a:lnTo>
                <a:lnTo>
                  <a:pt x="672" y="8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5" name="Rectangle 76"/>
          <p:cNvSpPr>
            <a:spLocks noChangeArrowheads="1"/>
          </p:cNvSpPr>
          <p:nvPr/>
        </p:nvSpPr>
        <p:spPr bwMode="auto">
          <a:xfrm>
            <a:off x="5167313" y="42179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5676" name="Rectangle 77"/>
          <p:cNvSpPr>
            <a:spLocks noChangeArrowheads="1"/>
          </p:cNvSpPr>
          <p:nvPr/>
        </p:nvSpPr>
        <p:spPr bwMode="auto">
          <a:xfrm>
            <a:off x="4394200" y="3983038"/>
            <a:ext cx="185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5677" name="Line 78"/>
          <p:cNvSpPr>
            <a:spLocks noChangeShapeType="1"/>
          </p:cNvSpPr>
          <p:nvPr/>
        </p:nvSpPr>
        <p:spPr bwMode="auto">
          <a:xfrm flipH="1">
            <a:off x="3937000" y="4484688"/>
            <a:ext cx="230188" cy="174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8" name="Freeform 79"/>
          <p:cNvSpPr>
            <a:spLocks/>
          </p:cNvSpPr>
          <p:nvPr/>
        </p:nvSpPr>
        <p:spPr bwMode="auto">
          <a:xfrm>
            <a:off x="2590800" y="4379913"/>
            <a:ext cx="1525588" cy="995362"/>
          </a:xfrm>
          <a:custGeom>
            <a:avLst/>
            <a:gdLst>
              <a:gd name="T0" fmla="*/ 2147483647 w 921"/>
              <a:gd name="T1" fmla="*/ 1521879403 h 650"/>
              <a:gd name="T2" fmla="*/ 0 w 921"/>
              <a:gd name="T3" fmla="*/ 1521879403 h 650"/>
              <a:gd name="T4" fmla="*/ 0 w 921"/>
              <a:gd name="T5" fmla="*/ 0 h 6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21" h="650">
                <a:moveTo>
                  <a:pt x="920" y="649"/>
                </a:moveTo>
                <a:lnTo>
                  <a:pt x="0" y="649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9" name="Line 80"/>
          <p:cNvSpPr>
            <a:spLocks noChangeShapeType="1"/>
          </p:cNvSpPr>
          <p:nvPr/>
        </p:nvSpPr>
        <p:spPr bwMode="auto">
          <a:xfrm flipH="1">
            <a:off x="5634038" y="4870450"/>
            <a:ext cx="157162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80" name="Freeform 81"/>
          <p:cNvSpPr>
            <a:spLocks/>
          </p:cNvSpPr>
          <p:nvPr/>
        </p:nvSpPr>
        <p:spPr bwMode="auto">
          <a:xfrm>
            <a:off x="5327650" y="4873625"/>
            <a:ext cx="307975" cy="501650"/>
          </a:xfrm>
          <a:custGeom>
            <a:avLst/>
            <a:gdLst>
              <a:gd name="T0" fmla="*/ 0 w 185"/>
              <a:gd name="T1" fmla="*/ 764895426 h 328"/>
              <a:gd name="T2" fmla="*/ 509923364 w 185"/>
              <a:gd name="T3" fmla="*/ 764895426 h 328"/>
              <a:gd name="T4" fmla="*/ 509923364 w 185"/>
              <a:gd name="T5" fmla="*/ 0 h 3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5" h="328">
                <a:moveTo>
                  <a:pt x="0" y="327"/>
                </a:moveTo>
                <a:lnTo>
                  <a:pt x="184" y="327"/>
                </a:lnTo>
                <a:lnTo>
                  <a:pt x="184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1" name="Freeform 82"/>
          <p:cNvSpPr>
            <a:spLocks/>
          </p:cNvSpPr>
          <p:nvPr/>
        </p:nvSpPr>
        <p:spPr bwMode="auto">
          <a:xfrm>
            <a:off x="5611813" y="4846638"/>
            <a:ext cx="49212" cy="50800"/>
          </a:xfrm>
          <a:custGeom>
            <a:avLst/>
            <a:gdLst>
              <a:gd name="T0" fmla="*/ 34981530 w 30"/>
              <a:gd name="T1" fmla="*/ 71092291 h 33"/>
              <a:gd name="T2" fmla="*/ 40363682 w 30"/>
              <a:gd name="T3" fmla="*/ 75832085 h 33"/>
              <a:gd name="T4" fmla="*/ 48436091 w 30"/>
              <a:gd name="T5" fmla="*/ 71092291 h 33"/>
              <a:gd name="T6" fmla="*/ 51127987 w 30"/>
              <a:gd name="T7" fmla="*/ 71092291 h 33"/>
              <a:gd name="T8" fmla="*/ 59200396 w 30"/>
              <a:gd name="T9" fmla="*/ 71092291 h 33"/>
              <a:gd name="T10" fmla="*/ 64582548 w 30"/>
              <a:gd name="T11" fmla="*/ 63983370 h 33"/>
              <a:gd name="T12" fmla="*/ 64582548 w 30"/>
              <a:gd name="T13" fmla="*/ 59243576 h 33"/>
              <a:gd name="T14" fmla="*/ 72654956 w 30"/>
              <a:gd name="T15" fmla="*/ 52134655 h 33"/>
              <a:gd name="T16" fmla="*/ 72654956 w 30"/>
              <a:gd name="T17" fmla="*/ 52134655 h 33"/>
              <a:gd name="T18" fmla="*/ 72654956 w 30"/>
              <a:gd name="T19" fmla="*/ 47394861 h 33"/>
              <a:gd name="T20" fmla="*/ 78037109 w 30"/>
              <a:gd name="T21" fmla="*/ 40285939 h 33"/>
              <a:gd name="T22" fmla="*/ 72654956 w 30"/>
              <a:gd name="T23" fmla="*/ 35546145 h 33"/>
              <a:gd name="T24" fmla="*/ 72654956 w 30"/>
              <a:gd name="T25" fmla="*/ 28437224 h 33"/>
              <a:gd name="T26" fmla="*/ 72654956 w 30"/>
              <a:gd name="T27" fmla="*/ 23697430 h 33"/>
              <a:gd name="T28" fmla="*/ 64582548 w 30"/>
              <a:gd name="T29" fmla="*/ 16588509 h 33"/>
              <a:gd name="T30" fmla="*/ 64582548 w 30"/>
              <a:gd name="T31" fmla="*/ 11848715 h 33"/>
              <a:gd name="T32" fmla="*/ 59200396 w 30"/>
              <a:gd name="T33" fmla="*/ 11848715 h 33"/>
              <a:gd name="T34" fmla="*/ 51127987 w 30"/>
              <a:gd name="T35" fmla="*/ 4739794 h 33"/>
              <a:gd name="T36" fmla="*/ 48436091 w 30"/>
              <a:gd name="T37" fmla="*/ 4739794 h 33"/>
              <a:gd name="T38" fmla="*/ 40363682 w 30"/>
              <a:gd name="T39" fmla="*/ 0 h 33"/>
              <a:gd name="T40" fmla="*/ 34981530 w 30"/>
              <a:gd name="T41" fmla="*/ 0 h 33"/>
              <a:gd name="T42" fmla="*/ 26909122 w 30"/>
              <a:gd name="T43" fmla="*/ 0 h 33"/>
              <a:gd name="T44" fmla="*/ 24218866 w 30"/>
              <a:gd name="T45" fmla="*/ 4739794 h 33"/>
              <a:gd name="T46" fmla="*/ 24218866 w 30"/>
              <a:gd name="T47" fmla="*/ 4739794 h 33"/>
              <a:gd name="T48" fmla="*/ 16144817 w 30"/>
              <a:gd name="T49" fmla="*/ 11848715 h 33"/>
              <a:gd name="T50" fmla="*/ 10764305 w 30"/>
              <a:gd name="T51" fmla="*/ 11848715 h 33"/>
              <a:gd name="T52" fmla="*/ 2690256 w 30"/>
              <a:gd name="T53" fmla="*/ 16588509 h 33"/>
              <a:gd name="T54" fmla="*/ 2690256 w 30"/>
              <a:gd name="T55" fmla="*/ 23697430 h 33"/>
              <a:gd name="T56" fmla="*/ 2690256 w 30"/>
              <a:gd name="T57" fmla="*/ 28437224 h 33"/>
              <a:gd name="T58" fmla="*/ 0 w 30"/>
              <a:gd name="T59" fmla="*/ 35546145 h 33"/>
              <a:gd name="T60" fmla="*/ 0 w 30"/>
              <a:gd name="T61" fmla="*/ 40285939 h 33"/>
              <a:gd name="T62" fmla="*/ 0 w 30"/>
              <a:gd name="T63" fmla="*/ 47394861 h 33"/>
              <a:gd name="T64" fmla="*/ 2690256 w 30"/>
              <a:gd name="T65" fmla="*/ 52134655 h 33"/>
              <a:gd name="T66" fmla="*/ 2690256 w 30"/>
              <a:gd name="T67" fmla="*/ 52134655 h 33"/>
              <a:gd name="T68" fmla="*/ 2690256 w 30"/>
              <a:gd name="T69" fmla="*/ 59243576 h 33"/>
              <a:gd name="T70" fmla="*/ 10764305 w 30"/>
              <a:gd name="T71" fmla="*/ 63983370 h 33"/>
              <a:gd name="T72" fmla="*/ 16144817 w 30"/>
              <a:gd name="T73" fmla="*/ 71092291 h 33"/>
              <a:gd name="T74" fmla="*/ 24218866 w 30"/>
              <a:gd name="T75" fmla="*/ 71092291 h 33"/>
              <a:gd name="T76" fmla="*/ 24218866 w 30"/>
              <a:gd name="T77" fmla="*/ 71092291 h 33"/>
              <a:gd name="T78" fmla="*/ 26909122 w 30"/>
              <a:gd name="T79" fmla="*/ 75832085 h 33"/>
              <a:gd name="T80" fmla="*/ 34981530 w 30"/>
              <a:gd name="T81" fmla="*/ 75832085 h 33"/>
              <a:gd name="T82" fmla="*/ 34981530 w 30"/>
              <a:gd name="T83" fmla="*/ 75832085 h 33"/>
              <a:gd name="T84" fmla="*/ 34981530 w 30"/>
              <a:gd name="T85" fmla="*/ 71092291 h 3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0" h="33">
                <a:moveTo>
                  <a:pt x="13" y="30"/>
                </a:moveTo>
                <a:lnTo>
                  <a:pt x="15" y="32"/>
                </a:lnTo>
                <a:lnTo>
                  <a:pt x="18" y="30"/>
                </a:lnTo>
                <a:lnTo>
                  <a:pt x="19" y="30"/>
                </a:lnTo>
                <a:lnTo>
                  <a:pt x="22" y="30"/>
                </a:lnTo>
                <a:lnTo>
                  <a:pt x="24" y="27"/>
                </a:lnTo>
                <a:lnTo>
                  <a:pt x="24" y="25"/>
                </a:lnTo>
                <a:lnTo>
                  <a:pt x="27" y="22"/>
                </a:lnTo>
                <a:lnTo>
                  <a:pt x="27" y="20"/>
                </a:lnTo>
                <a:lnTo>
                  <a:pt x="29" y="17"/>
                </a:lnTo>
                <a:lnTo>
                  <a:pt x="27" y="15"/>
                </a:lnTo>
                <a:lnTo>
                  <a:pt x="27" y="12"/>
                </a:lnTo>
                <a:lnTo>
                  <a:pt x="27" y="10"/>
                </a:lnTo>
                <a:lnTo>
                  <a:pt x="24" y="7"/>
                </a:lnTo>
                <a:lnTo>
                  <a:pt x="24" y="5"/>
                </a:lnTo>
                <a:lnTo>
                  <a:pt x="22" y="5"/>
                </a:lnTo>
                <a:lnTo>
                  <a:pt x="19" y="2"/>
                </a:lnTo>
                <a:lnTo>
                  <a:pt x="18" y="2"/>
                </a:lnTo>
                <a:lnTo>
                  <a:pt x="15" y="0"/>
                </a:lnTo>
                <a:lnTo>
                  <a:pt x="13" y="0"/>
                </a:lnTo>
                <a:lnTo>
                  <a:pt x="10" y="0"/>
                </a:lnTo>
                <a:lnTo>
                  <a:pt x="9" y="2"/>
                </a:lnTo>
                <a:lnTo>
                  <a:pt x="6" y="5"/>
                </a:lnTo>
                <a:lnTo>
                  <a:pt x="4" y="5"/>
                </a:lnTo>
                <a:lnTo>
                  <a:pt x="1" y="7"/>
                </a:lnTo>
                <a:lnTo>
                  <a:pt x="1" y="10"/>
                </a:lnTo>
                <a:lnTo>
                  <a:pt x="1" y="12"/>
                </a:lnTo>
                <a:lnTo>
                  <a:pt x="0" y="15"/>
                </a:lnTo>
                <a:lnTo>
                  <a:pt x="0" y="17"/>
                </a:lnTo>
                <a:lnTo>
                  <a:pt x="0" y="20"/>
                </a:lnTo>
                <a:lnTo>
                  <a:pt x="1" y="22"/>
                </a:lnTo>
                <a:lnTo>
                  <a:pt x="1" y="25"/>
                </a:lnTo>
                <a:lnTo>
                  <a:pt x="4" y="27"/>
                </a:lnTo>
                <a:lnTo>
                  <a:pt x="6" y="30"/>
                </a:lnTo>
                <a:lnTo>
                  <a:pt x="9" y="30"/>
                </a:lnTo>
                <a:lnTo>
                  <a:pt x="10" y="32"/>
                </a:lnTo>
                <a:lnTo>
                  <a:pt x="13" y="32"/>
                </a:lnTo>
                <a:lnTo>
                  <a:pt x="13" y="3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2" name="Line 83"/>
          <p:cNvSpPr>
            <a:spLocks noChangeShapeType="1"/>
          </p:cNvSpPr>
          <p:nvPr/>
        </p:nvSpPr>
        <p:spPr bwMode="auto">
          <a:xfrm flipH="1">
            <a:off x="5289550" y="4029075"/>
            <a:ext cx="893763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83" name="Freeform 84"/>
          <p:cNvSpPr>
            <a:spLocks/>
          </p:cNvSpPr>
          <p:nvPr/>
        </p:nvSpPr>
        <p:spPr bwMode="auto">
          <a:xfrm>
            <a:off x="6245225" y="3902075"/>
            <a:ext cx="819150" cy="962025"/>
          </a:xfrm>
          <a:custGeom>
            <a:avLst/>
            <a:gdLst>
              <a:gd name="T0" fmla="*/ 0 w 494"/>
              <a:gd name="T1" fmla="*/ 0 h 628"/>
              <a:gd name="T2" fmla="*/ 0 w 494"/>
              <a:gd name="T3" fmla="*/ 591363508 h 628"/>
              <a:gd name="T4" fmla="*/ 175976303 w 494"/>
              <a:gd name="T5" fmla="*/ 732163832 h 628"/>
              <a:gd name="T6" fmla="*/ 0 w 494"/>
              <a:gd name="T7" fmla="*/ 880004709 h 628"/>
              <a:gd name="T8" fmla="*/ 0 w 494"/>
              <a:gd name="T9" fmla="*/ 1471366685 h 628"/>
              <a:gd name="T10" fmla="*/ 1355563911 w 494"/>
              <a:gd name="T11" fmla="*/ 1013764481 h 628"/>
              <a:gd name="T12" fmla="*/ 1355563911 w 494"/>
              <a:gd name="T13" fmla="*/ 445869482 h 628"/>
              <a:gd name="T14" fmla="*/ 0 w 494"/>
              <a:gd name="T15" fmla="*/ 0 h 628"/>
              <a:gd name="T16" fmla="*/ 0 w 494"/>
              <a:gd name="T17" fmla="*/ 0 h 6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4" h="628">
                <a:moveTo>
                  <a:pt x="0" y="0"/>
                </a:moveTo>
                <a:lnTo>
                  <a:pt x="0" y="252"/>
                </a:lnTo>
                <a:lnTo>
                  <a:pt x="64" y="312"/>
                </a:lnTo>
                <a:lnTo>
                  <a:pt x="0" y="375"/>
                </a:lnTo>
                <a:lnTo>
                  <a:pt x="0" y="627"/>
                </a:lnTo>
                <a:lnTo>
                  <a:pt x="493" y="432"/>
                </a:lnTo>
                <a:lnTo>
                  <a:pt x="493" y="19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4" name="Freeform 85"/>
          <p:cNvSpPr>
            <a:spLocks/>
          </p:cNvSpPr>
          <p:nvPr/>
        </p:nvSpPr>
        <p:spPr bwMode="auto">
          <a:xfrm>
            <a:off x="6245225" y="3902075"/>
            <a:ext cx="788988" cy="962025"/>
          </a:xfrm>
          <a:custGeom>
            <a:avLst/>
            <a:gdLst>
              <a:gd name="T0" fmla="*/ 0 w 476"/>
              <a:gd name="T1" fmla="*/ 0 h 628"/>
              <a:gd name="T2" fmla="*/ 0 w 476"/>
              <a:gd name="T3" fmla="*/ 591363508 h 628"/>
              <a:gd name="T4" fmla="*/ 170340189 w 476"/>
              <a:gd name="T5" fmla="*/ 732163832 h 628"/>
              <a:gd name="T6" fmla="*/ 0 w 476"/>
              <a:gd name="T7" fmla="*/ 880004709 h 628"/>
              <a:gd name="T8" fmla="*/ 0 w 476"/>
              <a:gd name="T9" fmla="*/ 1471366685 h 628"/>
              <a:gd name="T10" fmla="*/ 1305029248 w 476"/>
              <a:gd name="T11" fmla="*/ 1013764481 h 628"/>
              <a:gd name="T12" fmla="*/ 1305029248 w 476"/>
              <a:gd name="T13" fmla="*/ 445869482 h 628"/>
              <a:gd name="T14" fmla="*/ 0 w 476"/>
              <a:gd name="T15" fmla="*/ 0 h 628"/>
              <a:gd name="T16" fmla="*/ 0 w 476"/>
              <a:gd name="T17" fmla="*/ 0 h 6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76" h="628">
                <a:moveTo>
                  <a:pt x="0" y="0"/>
                </a:moveTo>
                <a:lnTo>
                  <a:pt x="0" y="252"/>
                </a:lnTo>
                <a:lnTo>
                  <a:pt x="62" y="312"/>
                </a:lnTo>
                <a:lnTo>
                  <a:pt x="0" y="375"/>
                </a:lnTo>
                <a:lnTo>
                  <a:pt x="0" y="627"/>
                </a:lnTo>
                <a:lnTo>
                  <a:pt x="475" y="432"/>
                </a:lnTo>
                <a:lnTo>
                  <a:pt x="475" y="19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5" name="Freeform 86"/>
          <p:cNvSpPr>
            <a:spLocks/>
          </p:cNvSpPr>
          <p:nvPr/>
        </p:nvSpPr>
        <p:spPr bwMode="auto">
          <a:xfrm>
            <a:off x="6275388" y="2684463"/>
            <a:ext cx="788987" cy="960437"/>
          </a:xfrm>
          <a:custGeom>
            <a:avLst/>
            <a:gdLst>
              <a:gd name="T0" fmla="*/ 0 w 476"/>
              <a:gd name="T1" fmla="*/ 0 h 628"/>
              <a:gd name="T2" fmla="*/ 5494731 w 476"/>
              <a:gd name="T3" fmla="*/ 589411622 h 628"/>
              <a:gd name="T4" fmla="*/ 175834704 w 476"/>
              <a:gd name="T5" fmla="*/ 729748597 h 628"/>
              <a:gd name="T6" fmla="*/ 5494731 w 476"/>
              <a:gd name="T7" fmla="*/ 870084042 h 628"/>
              <a:gd name="T8" fmla="*/ 5494731 w 476"/>
              <a:gd name="T9" fmla="*/ 1466513890 h 628"/>
              <a:gd name="T10" fmla="*/ 1305025936 w 476"/>
              <a:gd name="T11" fmla="*/ 1010421017 h 628"/>
              <a:gd name="T12" fmla="*/ 1305025936 w 476"/>
              <a:gd name="T13" fmla="*/ 444397870 h 628"/>
              <a:gd name="T14" fmla="*/ 5494731 w 476"/>
              <a:gd name="T15" fmla="*/ 0 h 628"/>
              <a:gd name="T16" fmla="*/ 5494731 w 476"/>
              <a:gd name="T17" fmla="*/ 0 h 628"/>
              <a:gd name="T18" fmla="*/ 0 w 476"/>
              <a:gd name="T19" fmla="*/ 0 h 6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76" h="628">
                <a:moveTo>
                  <a:pt x="0" y="0"/>
                </a:moveTo>
                <a:lnTo>
                  <a:pt x="2" y="252"/>
                </a:lnTo>
                <a:lnTo>
                  <a:pt x="64" y="312"/>
                </a:lnTo>
                <a:lnTo>
                  <a:pt x="2" y="372"/>
                </a:lnTo>
                <a:lnTo>
                  <a:pt x="2" y="627"/>
                </a:lnTo>
                <a:lnTo>
                  <a:pt x="475" y="432"/>
                </a:lnTo>
                <a:lnTo>
                  <a:pt x="475" y="19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6" name="Freeform 87"/>
          <p:cNvSpPr>
            <a:spLocks/>
          </p:cNvSpPr>
          <p:nvPr/>
        </p:nvSpPr>
        <p:spPr bwMode="auto">
          <a:xfrm>
            <a:off x="6275388" y="2684463"/>
            <a:ext cx="788987" cy="960437"/>
          </a:xfrm>
          <a:custGeom>
            <a:avLst/>
            <a:gdLst>
              <a:gd name="T0" fmla="*/ 0 w 476"/>
              <a:gd name="T1" fmla="*/ 0 h 628"/>
              <a:gd name="T2" fmla="*/ 5494731 w 476"/>
              <a:gd name="T3" fmla="*/ 589411622 h 628"/>
              <a:gd name="T4" fmla="*/ 175834704 w 476"/>
              <a:gd name="T5" fmla="*/ 729748597 h 628"/>
              <a:gd name="T6" fmla="*/ 5494731 w 476"/>
              <a:gd name="T7" fmla="*/ 870084042 h 628"/>
              <a:gd name="T8" fmla="*/ 5494731 w 476"/>
              <a:gd name="T9" fmla="*/ 1466513890 h 628"/>
              <a:gd name="T10" fmla="*/ 1305025936 w 476"/>
              <a:gd name="T11" fmla="*/ 1010421017 h 628"/>
              <a:gd name="T12" fmla="*/ 1305025936 w 476"/>
              <a:gd name="T13" fmla="*/ 444397870 h 628"/>
              <a:gd name="T14" fmla="*/ 5494731 w 476"/>
              <a:gd name="T15" fmla="*/ 0 h 628"/>
              <a:gd name="T16" fmla="*/ 5494731 w 476"/>
              <a:gd name="T17" fmla="*/ 0 h 6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76" h="628">
                <a:moveTo>
                  <a:pt x="0" y="0"/>
                </a:moveTo>
                <a:lnTo>
                  <a:pt x="2" y="252"/>
                </a:lnTo>
                <a:lnTo>
                  <a:pt x="64" y="312"/>
                </a:lnTo>
                <a:lnTo>
                  <a:pt x="2" y="372"/>
                </a:lnTo>
                <a:lnTo>
                  <a:pt x="2" y="627"/>
                </a:lnTo>
                <a:lnTo>
                  <a:pt x="475" y="432"/>
                </a:lnTo>
                <a:lnTo>
                  <a:pt x="475" y="190"/>
                </a:lnTo>
                <a:lnTo>
                  <a:pt x="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7" name="Rectangle 88"/>
          <p:cNvSpPr>
            <a:spLocks noChangeArrowheads="1"/>
          </p:cNvSpPr>
          <p:nvPr/>
        </p:nvSpPr>
        <p:spPr bwMode="auto">
          <a:xfrm>
            <a:off x="6624638" y="4117975"/>
            <a:ext cx="444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Zero</a:t>
            </a:r>
          </a:p>
        </p:txBody>
      </p:sp>
      <p:sp>
        <p:nvSpPr>
          <p:cNvPr id="25688" name="Rectangle 89"/>
          <p:cNvSpPr>
            <a:spLocks noChangeArrowheads="1"/>
          </p:cNvSpPr>
          <p:nvPr/>
        </p:nvSpPr>
        <p:spPr bwMode="auto">
          <a:xfrm>
            <a:off x="8535988" y="4532313"/>
            <a:ext cx="2921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25689" name="Rectangle 90"/>
          <p:cNvSpPr>
            <a:spLocks noChangeArrowheads="1"/>
          </p:cNvSpPr>
          <p:nvPr/>
        </p:nvSpPr>
        <p:spPr bwMode="auto">
          <a:xfrm>
            <a:off x="8632825" y="453231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5690" name="Rectangle 91"/>
          <p:cNvSpPr>
            <a:spLocks noChangeArrowheads="1"/>
          </p:cNvSpPr>
          <p:nvPr/>
        </p:nvSpPr>
        <p:spPr bwMode="auto">
          <a:xfrm>
            <a:off x="8553450" y="46275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25691" name="Rectangle 92"/>
          <p:cNvSpPr>
            <a:spLocks noChangeArrowheads="1"/>
          </p:cNvSpPr>
          <p:nvPr/>
        </p:nvSpPr>
        <p:spPr bwMode="auto">
          <a:xfrm>
            <a:off x="8623300" y="462756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5692" name="Rectangle 93"/>
          <p:cNvSpPr>
            <a:spLocks noChangeArrowheads="1"/>
          </p:cNvSpPr>
          <p:nvPr/>
        </p:nvSpPr>
        <p:spPr bwMode="auto">
          <a:xfrm>
            <a:off x="8553450" y="4722813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5693" name="Rectangle 94"/>
          <p:cNvSpPr>
            <a:spLocks noChangeArrowheads="1"/>
          </p:cNvSpPr>
          <p:nvPr/>
        </p:nvSpPr>
        <p:spPr bwMode="auto">
          <a:xfrm>
            <a:off x="8553450" y="43751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5694" name="Freeform 95"/>
          <p:cNvSpPr>
            <a:spLocks/>
          </p:cNvSpPr>
          <p:nvPr/>
        </p:nvSpPr>
        <p:spPr bwMode="auto">
          <a:xfrm>
            <a:off x="7529513" y="2528888"/>
            <a:ext cx="176212" cy="708025"/>
          </a:xfrm>
          <a:custGeom>
            <a:avLst/>
            <a:gdLst>
              <a:gd name="T0" fmla="*/ 0 w 106"/>
              <a:gd name="T1" fmla="*/ 133293735 h 463"/>
              <a:gd name="T2" fmla="*/ 0 w 106"/>
              <a:gd name="T3" fmla="*/ 109909030 h 463"/>
              <a:gd name="T4" fmla="*/ 2762871 w 106"/>
              <a:gd name="T5" fmla="*/ 93538819 h 463"/>
              <a:gd name="T6" fmla="*/ 11054809 w 106"/>
              <a:gd name="T7" fmla="*/ 74831973 h 463"/>
              <a:gd name="T8" fmla="*/ 24870828 w 106"/>
              <a:gd name="T9" fmla="*/ 58461762 h 463"/>
              <a:gd name="T10" fmla="*/ 41453042 w 106"/>
              <a:gd name="T11" fmla="*/ 39754916 h 463"/>
              <a:gd name="T12" fmla="*/ 55270722 w 106"/>
              <a:gd name="T13" fmla="*/ 28062563 h 463"/>
              <a:gd name="T14" fmla="*/ 74614145 w 106"/>
              <a:gd name="T15" fmla="*/ 16368682 h 463"/>
              <a:gd name="T16" fmla="*/ 99486635 w 106"/>
              <a:gd name="T17" fmla="*/ 4676329 h 463"/>
              <a:gd name="T18" fmla="*/ 118830058 w 106"/>
              <a:gd name="T19" fmla="*/ 0 h 463"/>
              <a:gd name="T20" fmla="*/ 143702548 w 106"/>
              <a:gd name="T21" fmla="*/ 0 h 463"/>
              <a:gd name="T22" fmla="*/ 168573376 w 106"/>
              <a:gd name="T23" fmla="*/ 0 h 463"/>
              <a:gd name="T24" fmla="*/ 190681333 w 106"/>
              <a:gd name="T25" fmla="*/ 4676329 h 463"/>
              <a:gd name="T26" fmla="*/ 215552160 w 106"/>
              <a:gd name="T27" fmla="*/ 16368682 h 463"/>
              <a:gd name="T28" fmla="*/ 232134374 w 106"/>
              <a:gd name="T29" fmla="*/ 28062563 h 463"/>
              <a:gd name="T30" fmla="*/ 245952055 w 106"/>
              <a:gd name="T31" fmla="*/ 39754916 h 463"/>
              <a:gd name="T32" fmla="*/ 262532607 w 106"/>
              <a:gd name="T33" fmla="*/ 58461762 h 463"/>
              <a:gd name="T34" fmla="*/ 270822883 w 106"/>
              <a:gd name="T35" fmla="*/ 74831973 h 463"/>
              <a:gd name="T36" fmla="*/ 284640563 w 106"/>
              <a:gd name="T37" fmla="*/ 93538819 h 463"/>
              <a:gd name="T38" fmla="*/ 290167968 w 106"/>
              <a:gd name="T39" fmla="*/ 109909030 h 463"/>
              <a:gd name="T40" fmla="*/ 290167968 w 106"/>
              <a:gd name="T41" fmla="*/ 133293735 h 463"/>
              <a:gd name="T42" fmla="*/ 290167968 w 106"/>
              <a:gd name="T43" fmla="*/ 944750024 h 463"/>
              <a:gd name="T44" fmla="*/ 290167968 w 106"/>
              <a:gd name="T45" fmla="*/ 963456870 h 463"/>
              <a:gd name="T46" fmla="*/ 284640563 w 106"/>
              <a:gd name="T47" fmla="*/ 986841575 h 463"/>
              <a:gd name="T48" fmla="*/ 270822883 w 106"/>
              <a:gd name="T49" fmla="*/ 1003211786 h 463"/>
              <a:gd name="T50" fmla="*/ 262532607 w 106"/>
              <a:gd name="T51" fmla="*/ 1021918632 h 463"/>
              <a:gd name="T52" fmla="*/ 245952055 w 106"/>
              <a:gd name="T53" fmla="*/ 1038288843 h 463"/>
              <a:gd name="T54" fmla="*/ 232134374 w 106"/>
              <a:gd name="T55" fmla="*/ 1049981195 h 463"/>
              <a:gd name="T56" fmla="*/ 215552160 w 106"/>
              <a:gd name="T57" fmla="*/ 1061673548 h 463"/>
              <a:gd name="T58" fmla="*/ 190681333 w 106"/>
              <a:gd name="T59" fmla="*/ 1068689571 h 463"/>
              <a:gd name="T60" fmla="*/ 168573376 w 106"/>
              <a:gd name="T61" fmla="*/ 1073365900 h 463"/>
              <a:gd name="T62" fmla="*/ 143702548 w 106"/>
              <a:gd name="T63" fmla="*/ 1080381923 h 463"/>
              <a:gd name="T64" fmla="*/ 118830058 w 106"/>
              <a:gd name="T65" fmla="*/ 1073365900 h 463"/>
              <a:gd name="T66" fmla="*/ 99486635 w 106"/>
              <a:gd name="T67" fmla="*/ 1068689571 h 463"/>
              <a:gd name="T68" fmla="*/ 74614145 w 106"/>
              <a:gd name="T69" fmla="*/ 1061673548 h 463"/>
              <a:gd name="T70" fmla="*/ 55270722 w 106"/>
              <a:gd name="T71" fmla="*/ 1049981195 h 463"/>
              <a:gd name="T72" fmla="*/ 41453042 w 106"/>
              <a:gd name="T73" fmla="*/ 1038288843 h 463"/>
              <a:gd name="T74" fmla="*/ 24870828 w 106"/>
              <a:gd name="T75" fmla="*/ 1021918632 h 463"/>
              <a:gd name="T76" fmla="*/ 11054809 w 106"/>
              <a:gd name="T77" fmla="*/ 1003211786 h 463"/>
              <a:gd name="T78" fmla="*/ 2762871 w 106"/>
              <a:gd name="T79" fmla="*/ 986841575 h 463"/>
              <a:gd name="T80" fmla="*/ 0 w 106"/>
              <a:gd name="T81" fmla="*/ 963456870 h 463"/>
              <a:gd name="T82" fmla="*/ 0 w 106"/>
              <a:gd name="T83" fmla="*/ 944750024 h 463"/>
              <a:gd name="T84" fmla="*/ 0 w 106"/>
              <a:gd name="T85" fmla="*/ 133293735 h 463"/>
              <a:gd name="T86" fmla="*/ 0 w 106"/>
              <a:gd name="T87" fmla="*/ 133293735 h 46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06" h="463">
                <a:moveTo>
                  <a:pt x="0" y="57"/>
                </a:moveTo>
                <a:lnTo>
                  <a:pt x="0" y="47"/>
                </a:lnTo>
                <a:lnTo>
                  <a:pt x="1" y="40"/>
                </a:lnTo>
                <a:lnTo>
                  <a:pt x="4" y="32"/>
                </a:lnTo>
                <a:lnTo>
                  <a:pt x="9" y="25"/>
                </a:lnTo>
                <a:lnTo>
                  <a:pt x="15" y="17"/>
                </a:lnTo>
                <a:lnTo>
                  <a:pt x="20" y="12"/>
                </a:lnTo>
                <a:lnTo>
                  <a:pt x="27" y="7"/>
                </a:lnTo>
                <a:lnTo>
                  <a:pt x="36" y="2"/>
                </a:lnTo>
                <a:lnTo>
                  <a:pt x="43" y="0"/>
                </a:lnTo>
                <a:lnTo>
                  <a:pt x="52" y="0"/>
                </a:lnTo>
                <a:lnTo>
                  <a:pt x="61" y="0"/>
                </a:lnTo>
                <a:lnTo>
                  <a:pt x="69" y="2"/>
                </a:lnTo>
                <a:lnTo>
                  <a:pt x="78" y="7"/>
                </a:lnTo>
                <a:lnTo>
                  <a:pt x="84" y="12"/>
                </a:lnTo>
                <a:lnTo>
                  <a:pt x="89" y="17"/>
                </a:lnTo>
                <a:lnTo>
                  <a:pt x="95" y="25"/>
                </a:lnTo>
                <a:lnTo>
                  <a:pt x="98" y="32"/>
                </a:lnTo>
                <a:lnTo>
                  <a:pt x="103" y="40"/>
                </a:lnTo>
                <a:lnTo>
                  <a:pt x="105" y="47"/>
                </a:lnTo>
                <a:lnTo>
                  <a:pt x="105" y="57"/>
                </a:lnTo>
                <a:lnTo>
                  <a:pt x="105" y="404"/>
                </a:lnTo>
                <a:lnTo>
                  <a:pt x="105" y="412"/>
                </a:lnTo>
                <a:lnTo>
                  <a:pt x="103" y="422"/>
                </a:lnTo>
                <a:lnTo>
                  <a:pt x="98" y="429"/>
                </a:lnTo>
                <a:lnTo>
                  <a:pt x="95" y="437"/>
                </a:lnTo>
                <a:lnTo>
                  <a:pt x="89" y="444"/>
                </a:lnTo>
                <a:lnTo>
                  <a:pt x="84" y="449"/>
                </a:lnTo>
                <a:lnTo>
                  <a:pt x="78" y="454"/>
                </a:lnTo>
                <a:lnTo>
                  <a:pt x="69" y="457"/>
                </a:lnTo>
                <a:lnTo>
                  <a:pt x="61" y="459"/>
                </a:lnTo>
                <a:lnTo>
                  <a:pt x="52" y="462"/>
                </a:lnTo>
                <a:lnTo>
                  <a:pt x="43" y="459"/>
                </a:lnTo>
                <a:lnTo>
                  <a:pt x="36" y="457"/>
                </a:lnTo>
                <a:lnTo>
                  <a:pt x="27" y="454"/>
                </a:lnTo>
                <a:lnTo>
                  <a:pt x="20" y="449"/>
                </a:lnTo>
                <a:lnTo>
                  <a:pt x="15" y="444"/>
                </a:lnTo>
                <a:lnTo>
                  <a:pt x="9" y="437"/>
                </a:lnTo>
                <a:lnTo>
                  <a:pt x="4" y="429"/>
                </a:lnTo>
                <a:lnTo>
                  <a:pt x="1" y="422"/>
                </a:lnTo>
                <a:lnTo>
                  <a:pt x="0" y="412"/>
                </a:lnTo>
                <a:lnTo>
                  <a:pt x="0" y="404"/>
                </a:lnTo>
                <a:lnTo>
                  <a:pt x="0" y="5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95" name="Freeform 96"/>
          <p:cNvSpPr>
            <a:spLocks/>
          </p:cNvSpPr>
          <p:nvPr/>
        </p:nvSpPr>
        <p:spPr bwMode="auto">
          <a:xfrm>
            <a:off x="7529513" y="2528888"/>
            <a:ext cx="220662" cy="708025"/>
          </a:xfrm>
          <a:custGeom>
            <a:avLst/>
            <a:gdLst>
              <a:gd name="T0" fmla="*/ 0 w 133"/>
              <a:gd name="T1" fmla="*/ 133293735 h 463"/>
              <a:gd name="T2" fmla="*/ 0 w 133"/>
              <a:gd name="T3" fmla="*/ 109909030 h 463"/>
              <a:gd name="T4" fmla="*/ 5504936 w 133"/>
              <a:gd name="T5" fmla="*/ 93538819 h 463"/>
              <a:gd name="T6" fmla="*/ 13764000 w 133"/>
              <a:gd name="T7" fmla="*/ 74831973 h 463"/>
              <a:gd name="T8" fmla="*/ 30278808 w 133"/>
              <a:gd name="T9" fmla="*/ 58461762 h 463"/>
              <a:gd name="T10" fmla="*/ 52300212 w 133"/>
              <a:gd name="T11" fmla="*/ 39754916 h 463"/>
              <a:gd name="T12" fmla="*/ 68816680 w 133"/>
              <a:gd name="T13" fmla="*/ 28062563 h 463"/>
              <a:gd name="T14" fmla="*/ 93590552 w 133"/>
              <a:gd name="T15" fmla="*/ 16368682 h 463"/>
              <a:gd name="T16" fmla="*/ 126621828 w 133"/>
              <a:gd name="T17" fmla="*/ 4676329 h 463"/>
              <a:gd name="T18" fmla="*/ 148643232 w 133"/>
              <a:gd name="T19" fmla="*/ 0 h 463"/>
              <a:gd name="T20" fmla="*/ 181674509 w 133"/>
              <a:gd name="T21" fmla="*/ 0 h 463"/>
              <a:gd name="T22" fmla="*/ 211954976 w 133"/>
              <a:gd name="T23" fmla="*/ 0 h 463"/>
              <a:gd name="T24" fmla="*/ 236728848 w 133"/>
              <a:gd name="T25" fmla="*/ 4676329 h 463"/>
              <a:gd name="T26" fmla="*/ 269760125 w 133"/>
              <a:gd name="T27" fmla="*/ 16368682 h 463"/>
              <a:gd name="T28" fmla="*/ 291781529 w 133"/>
              <a:gd name="T29" fmla="*/ 28062563 h 463"/>
              <a:gd name="T30" fmla="*/ 308297996 w 133"/>
              <a:gd name="T31" fmla="*/ 39754916 h 463"/>
              <a:gd name="T32" fmla="*/ 330319400 w 133"/>
              <a:gd name="T33" fmla="*/ 58461762 h 463"/>
              <a:gd name="T34" fmla="*/ 338576805 w 133"/>
              <a:gd name="T35" fmla="*/ 74831973 h 463"/>
              <a:gd name="T36" fmla="*/ 355093272 w 133"/>
              <a:gd name="T37" fmla="*/ 93538819 h 463"/>
              <a:gd name="T38" fmla="*/ 363350677 w 133"/>
              <a:gd name="T39" fmla="*/ 109909030 h 463"/>
              <a:gd name="T40" fmla="*/ 363350677 w 133"/>
              <a:gd name="T41" fmla="*/ 133293735 h 463"/>
              <a:gd name="T42" fmla="*/ 363350677 w 133"/>
              <a:gd name="T43" fmla="*/ 944750024 h 463"/>
              <a:gd name="T44" fmla="*/ 363350677 w 133"/>
              <a:gd name="T45" fmla="*/ 963456870 h 463"/>
              <a:gd name="T46" fmla="*/ 355093272 w 133"/>
              <a:gd name="T47" fmla="*/ 986841575 h 463"/>
              <a:gd name="T48" fmla="*/ 338576805 w 133"/>
              <a:gd name="T49" fmla="*/ 1003211786 h 463"/>
              <a:gd name="T50" fmla="*/ 330319400 w 133"/>
              <a:gd name="T51" fmla="*/ 1021918632 h 463"/>
              <a:gd name="T52" fmla="*/ 308297996 w 133"/>
              <a:gd name="T53" fmla="*/ 1038288843 h 463"/>
              <a:gd name="T54" fmla="*/ 291781529 w 133"/>
              <a:gd name="T55" fmla="*/ 1049981195 h 463"/>
              <a:gd name="T56" fmla="*/ 269760125 w 133"/>
              <a:gd name="T57" fmla="*/ 1061673548 h 463"/>
              <a:gd name="T58" fmla="*/ 236728848 w 133"/>
              <a:gd name="T59" fmla="*/ 1068689571 h 463"/>
              <a:gd name="T60" fmla="*/ 211954976 w 133"/>
              <a:gd name="T61" fmla="*/ 1073365900 h 463"/>
              <a:gd name="T62" fmla="*/ 181674509 w 133"/>
              <a:gd name="T63" fmla="*/ 1080381923 h 463"/>
              <a:gd name="T64" fmla="*/ 148643232 w 133"/>
              <a:gd name="T65" fmla="*/ 1073365900 h 463"/>
              <a:gd name="T66" fmla="*/ 126621828 w 133"/>
              <a:gd name="T67" fmla="*/ 1068689571 h 463"/>
              <a:gd name="T68" fmla="*/ 93590552 w 133"/>
              <a:gd name="T69" fmla="*/ 1061673548 h 463"/>
              <a:gd name="T70" fmla="*/ 68816680 w 133"/>
              <a:gd name="T71" fmla="*/ 1049981195 h 463"/>
              <a:gd name="T72" fmla="*/ 52300212 w 133"/>
              <a:gd name="T73" fmla="*/ 1038288843 h 463"/>
              <a:gd name="T74" fmla="*/ 30278808 w 133"/>
              <a:gd name="T75" fmla="*/ 1021918632 h 463"/>
              <a:gd name="T76" fmla="*/ 13764000 w 133"/>
              <a:gd name="T77" fmla="*/ 1003211786 h 463"/>
              <a:gd name="T78" fmla="*/ 5504936 w 133"/>
              <a:gd name="T79" fmla="*/ 986841575 h 463"/>
              <a:gd name="T80" fmla="*/ 0 w 133"/>
              <a:gd name="T81" fmla="*/ 963456870 h 463"/>
              <a:gd name="T82" fmla="*/ 0 w 133"/>
              <a:gd name="T83" fmla="*/ 944750024 h 463"/>
              <a:gd name="T84" fmla="*/ 0 w 133"/>
              <a:gd name="T85" fmla="*/ 133293735 h 463"/>
              <a:gd name="T86" fmla="*/ 0 w 133"/>
              <a:gd name="T87" fmla="*/ 133293735 h 46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3" h="463">
                <a:moveTo>
                  <a:pt x="0" y="57"/>
                </a:moveTo>
                <a:lnTo>
                  <a:pt x="0" y="47"/>
                </a:lnTo>
                <a:lnTo>
                  <a:pt x="2" y="40"/>
                </a:lnTo>
                <a:lnTo>
                  <a:pt x="5" y="32"/>
                </a:lnTo>
                <a:lnTo>
                  <a:pt x="11" y="25"/>
                </a:lnTo>
                <a:lnTo>
                  <a:pt x="19" y="17"/>
                </a:lnTo>
                <a:lnTo>
                  <a:pt x="25" y="12"/>
                </a:lnTo>
                <a:lnTo>
                  <a:pt x="34" y="7"/>
                </a:lnTo>
                <a:lnTo>
                  <a:pt x="46" y="2"/>
                </a:lnTo>
                <a:lnTo>
                  <a:pt x="54" y="0"/>
                </a:lnTo>
                <a:lnTo>
                  <a:pt x="66" y="0"/>
                </a:lnTo>
                <a:lnTo>
                  <a:pt x="77" y="0"/>
                </a:lnTo>
                <a:lnTo>
                  <a:pt x="86" y="2"/>
                </a:lnTo>
                <a:lnTo>
                  <a:pt x="98" y="7"/>
                </a:lnTo>
                <a:lnTo>
                  <a:pt x="106" y="12"/>
                </a:lnTo>
                <a:lnTo>
                  <a:pt x="112" y="17"/>
                </a:lnTo>
                <a:lnTo>
                  <a:pt x="120" y="25"/>
                </a:lnTo>
                <a:lnTo>
                  <a:pt x="123" y="32"/>
                </a:lnTo>
                <a:lnTo>
                  <a:pt x="129" y="40"/>
                </a:lnTo>
                <a:lnTo>
                  <a:pt x="132" y="47"/>
                </a:lnTo>
                <a:lnTo>
                  <a:pt x="132" y="57"/>
                </a:lnTo>
                <a:lnTo>
                  <a:pt x="132" y="404"/>
                </a:lnTo>
                <a:lnTo>
                  <a:pt x="132" y="412"/>
                </a:lnTo>
                <a:lnTo>
                  <a:pt x="129" y="422"/>
                </a:lnTo>
                <a:lnTo>
                  <a:pt x="123" y="429"/>
                </a:lnTo>
                <a:lnTo>
                  <a:pt x="120" y="437"/>
                </a:lnTo>
                <a:lnTo>
                  <a:pt x="112" y="444"/>
                </a:lnTo>
                <a:lnTo>
                  <a:pt x="106" y="449"/>
                </a:lnTo>
                <a:lnTo>
                  <a:pt x="98" y="454"/>
                </a:lnTo>
                <a:lnTo>
                  <a:pt x="86" y="457"/>
                </a:lnTo>
                <a:lnTo>
                  <a:pt x="77" y="459"/>
                </a:lnTo>
                <a:lnTo>
                  <a:pt x="66" y="462"/>
                </a:lnTo>
                <a:lnTo>
                  <a:pt x="54" y="459"/>
                </a:lnTo>
                <a:lnTo>
                  <a:pt x="46" y="457"/>
                </a:lnTo>
                <a:lnTo>
                  <a:pt x="34" y="454"/>
                </a:lnTo>
                <a:lnTo>
                  <a:pt x="25" y="449"/>
                </a:lnTo>
                <a:lnTo>
                  <a:pt x="19" y="444"/>
                </a:lnTo>
                <a:lnTo>
                  <a:pt x="11" y="437"/>
                </a:lnTo>
                <a:lnTo>
                  <a:pt x="5" y="429"/>
                </a:lnTo>
                <a:lnTo>
                  <a:pt x="2" y="422"/>
                </a:lnTo>
                <a:lnTo>
                  <a:pt x="0" y="412"/>
                </a:lnTo>
                <a:lnTo>
                  <a:pt x="0" y="404"/>
                </a:lnTo>
                <a:lnTo>
                  <a:pt x="0" y="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96" name="Rectangle 97"/>
          <p:cNvSpPr>
            <a:spLocks noChangeArrowheads="1"/>
          </p:cNvSpPr>
          <p:nvPr/>
        </p:nvSpPr>
        <p:spPr bwMode="auto">
          <a:xfrm>
            <a:off x="7493000" y="30051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5697" name="Rectangle 98"/>
          <p:cNvSpPr>
            <a:spLocks noChangeArrowheads="1"/>
          </p:cNvSpPr>
          <p:nvPr/>
        </p:nvSpPr>
        <p:spPr bwMode="auto">
          <a:xfrm>
            <a:off x="7466013" y="2678113"/>
            <a:ext cx="290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25698" name="Rectangle 99"/>
          <p:cNvSpPr>
            <a:spLocks noChangeArrowheads="1"/>
          </p:cNvSpPr>
          <p:nvPr/>
        </p:nvSpPr>
        <p:spPr bwMode="auto">
          <a:xfrm>
            <a:off x="7569200" y="267811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5699" name="Rectangle 100"/>
          <p:cNvSpPr>
            <a:spLocks noChangeArrowheads="1"/>
          </p:cNvSpPr>
          <p:nvPr/>
        </p:nvSpPr>
        <p:spPr bwMode="auto">
          <a:xfrm>
            <a:off x="7489825" y="277018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25700" name="Rectangle 101"/>
          <p:cNvSpPr>
            <a:spLocks noChangeArrowheads="1"/>
          </p:cNvSpPr>
          <p:nvPr/>
        </p:nvSpPr>
        <p:spPr bwMode="auto">
          <a:xfrm>
            <a:off x="7558088" y="27701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5701" name="Rectangle 102"/>
          <p:cNvSpPr>
            <a:spLocks noChangeArrowheads="1"/>
          </p:cNvSpPr>
          <p:nvPr/>
        </p:nvSpPr>
        <p:spPr bwMode="auto">
          <a:xfrm>
            <a:off x="7489825" y="2867025"/>
            <a:ext cx="2492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5702" name="Rectangle 103"/>
          <p:cNvSpPr>
            <a:spLocks noChangeArrowheads="1"/>
          </p:cNvSpPr>
          <p:nvPr/>
        </p:nvSpPr>
        <p:spPr bwMode="auto">
          <a:xfrm>
            <a:off x="7486650" y="25225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5703" name="Freeform 104"/>
          <p:cNvSpPr>
            <a:spLocks/>
          </p:cNvSpPr>
          <p:nvPr/>
        </p:nvSpPr>
        <p:spPr bwMode="auto">
          <a:xfrm>
            <a:off x="5843588" y="4311650"/>
            <a:ext cx="177800" cy="704850"/>
          </a:xfrm>
          <a:custGeom>
            <a:avLst/>
            <a:gdLst>
              <a:gd name="T0" fmla="*/ 0 w 107"/>
              <a:gd name="T1" fmla="*/ 128574731 h 461"/>
              <a:gd name="T2" fmla="*/ 5521770 w 107"/>
              <a:gd name="T3" fmla="*/ 112210285 h 461"/>
              <a:gd name="T4" fmla="*/ 5521770 w 107"/>
              <a:gd name="T5" fmla="*/ 88832505 h 461"/>
              <a:gd name="T6" fmla="*/ 19328688 w 107"/>
              <a:gd name="T7" fmla="*/ 70131811 h 461"/>
              <a:gd name="T8" fmla="*/ 30373890 w 107"/>
              <a:gd name="T9" fmla="*/ 53767365 h 461"/>
              <a:gd name="T10" fmla="*/ 44179146 w 107"/>
              <a:gd name="T11" fmla="*/ 35065141 h 461"/>
              <a:gd name="T12" fmla="*/ 63507834 w 107"/>
              <a:gd name="T13" fmla="*/ 23377780 h 461"/>
              <a:gd name="T14" fmla="*/ 82834860 w 107"/>
              <a:gd name="T15" fmla="*/ 11688890 h 461"/>
              <a:gd name="T16" fmla="*/ 99403493 w 107"/>
              <a:gd name="T17" fmla="*/ 7013334 h 461"/>
              <a:gd name="T18" fmla="*/ 127014006 w 107"/>
              <a:gd name="T19" fmla="*/ 0 h 461"/>
              <a:gd name="T20" fmla="*/ 143580978 w 107"/>
              <a:gd name="T21" fmla="*/ 0 h 461"/>
              <a:gd name="T22" fmla="*/ 168433097 w 107"/>
              <a:gd name="T23" fmla="*/ 0 h 461"/>
              <a:gd name="T24" fmla="*/ 193283555 w 107"/>
              <a:gd name="T25" fmla="*/ 7013334 h 461"/>
              <a:gd name="T26" fmla="*/ 215372297 w 107"/>
              <a:gd name="T27" fmla="*/ 11688890 h 461"/>
              <a:gd name="T28" fmla="*/ 231939269 w 107"/>
              <a:gd name="T29" fmla="*/ 23377780 h 461"/>
              <a:gd name="T30" fmla="*/ 254029673 w 107"/>
              <a:gd name="T31" fmla="*/ 35065141 h 461"/>
              <a:gd name="T32" fmla="*/ 265073213 w 107"/>
              <a:gd name="T33" fmla="*/ 53767365 h 461"/>
              <a:gd name="T34" fmla="*/ 278880131 w 107"/>
              <a:gd name="T35" fmla="*/ 70131811 h 461"/>
              <a:gd name="T36" fmla="*/ 284401901 w 107"/>
              <a:gd name="T37" fmla="*/ 88832505 h 461"/>
              <a:gd name="T38" fmla="*/ 292685387 w 107"/>
              <a:gd name="T39" fmla="*/ 112210285 h 461"/>
              <a:gd name="T40" fmla="*/ 292685387 w 107"/>
              <a:gd name="T41" fmla="*/ 135588065 h 461"/>
              <a:gd name="T42" fmla="*/ 292685387 w 107"/>
              <a:gd name="T43" fmla="*/ 939760757 h 461"/>
              <a:gd name="T44" fmla="*/ 292685387 w 107"/>
              <a:gd name="T45" fmla="*/ 963138537 h 461"/>
              <a:gd name="T46" fmla="*/ 284401901 w 107"/>
              <a:gd name="T47" fmla="*/ 986516316 h 461"/>
              <a:gd name="T48" fmla="*/ 278880131 w 107"/>
              <a:gd name="T49" fmla="*/ 1005217011 h 461"/>
              <a:gd name="T50" fmla="*/ 265073213 w 107"/>
              <a:gd name="T51" fmla="*/ 1021581457 h 461"/>
              <a:gd name="T52" fmla="*/ 254029673 w 107"/>
              <a:gd name="T53" fmla="*/ 1040283681 h 461"/>
              <a:gd name="T54" fmla="*/ 231939269 w 107"/>
              <a:gd name="T55" fmla="*/ 1051971042 h 461"/>
              <a:gd name="T56" fmla="*/ 215372297 w 107"/>
              <a:gd name="T57" fmla="*/ 1063659932 h 461"/>
              <a:gd name="T58" fmla="*/ 193283555 w 107"/>
              <a:gd name="T59" fmla="*/ 1068335488 h 461"/>
              <a:gd name="T60" fmla="*/ 168433097 w 107"/>
              <a:gd name="T61" fmla="*/ 1075348822 h 461"/>
              <a:gd name="T62" fmla="*/ 143580978 w 107"/>
              <a:gd name="T63" fmla="*/ 1075348822 h 461"/>
              <a:gd name="T64" fmla="*/ 127014006 w 107"/>
              <a:gd name="T65" fmla="*/ 1075348822 h 461"/>
              <a:gd name="T66" fmla="*/ 99403493 w 107"/>
              <a:gd name="T67" fmla="*/ 1068335488 h 461"/>
              <a:gd name="T68" fmla="*/ 82834860 w 107"/>
              <a:gd name="T69" fmla="*/ 1063659932 h 461"/>
              <a:gd name="T70" fmla="*/ 63507834 w 107"/>
              <a:gd name="T71" fmla="*/ 1051971042 h 461"/>
              <a:gd name="T72" fmla="*/ 44179146 w 107"/>
              <a:gd name="T73" fmla="*/ 1040283681 h 461"/>
              <a:gd name="T74" fmla="*/ 30373890 w 107"/>
              <a:gd name="T75" fmla="*/ 1021581457 h 461"/>
              <a:gd name="T76" fmla="*/ 19328688 w 107"/>
              <a:gd name="T77" fmla="*/ 1005217011 h 461"/>
              <a:gd name="T78" fmla="*/ 5521770 w 107"/>
              <a:gd name="T79" fmla="*/ 986516316 h 461"/>
              <a:gd name="T80" fmla="*/ 5521770 w 107"/>
              <a:gd name="T81" fmla="*/ 963138537 h 461"/>
              <a:gd name="T82" fmla="*/ 0 w 107"/>
              <a:gd name="T83" fmla="*/ 939760757 h 461"/>
              <a:gd name="T84" fmla="*/ 0 w 107"/>
              <a:gd name="T85" fmla="*/ 135588065 h 461"/>
              <a:gd name="T86" fmla="*/ 0 w 107"/>
              <a:gd name="T87" fmla="*/ 135588065 h 461"/>
              <a:gd name="T88" fmla="*/ 0 w 107"/>
              <a:gd name="T89" fmla="*/ 128574731 h 46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07" h="461">
                <a:moveTo>
                  <a:pt x="0" y="55"/>
                </a:moveTo>
                <a:lnTo>
                  <a:pt x="2" y="48"/>
                </a:lnTo>
                <a:lnTo>
                  <a:pt x="2" y="38"/>
                </a:lnTo>
                <a:lnTo>
                  <a:pt x="7" y="30"/>
                </a:lnTo>
                <a:lnTo>
                  <a:pt x="11" y="23"/>
                </a:lnTo>
                <a:lnTo>
                  <a:pt x="16" y="15"/>
                </a:lnTo>
                <a:lnTo>
                  <a:pt x="23" y="10"/>
                </a:lnTo>
                <a:lnTo>
                  <a:pt x="30" y="5"/>
                </a:lnTo>
                <a:lnTo>
                  <a:pt x="36" y="3"/>
                </a:lnTo>
                <a:lnTo>
                  <a:pt x="46" y="0"/>
                </a:lnTo>
                <a:lnTo>
                  <a:pt x="52" y="0"/>
                </a:lnTo>
                <a:lnTo>
                  <a:pt x="61" y="0"/>
                </a:lnTo>
                <a:lnTo>
                  <a:pt x="70" y="3"/>
                </a:lnTo>
                <a:lnTo>
                  <a:pt x="78" y="5"/>
                </a:lnTo>
                <a:lnTo>
                  <a:pt x="84" y="10"/>
                </a:lnTo>
                <a:lnTo>
                  <a:pt x="92" y="15"/>
                </a:lnTo>
                <a:lnTo>
                  <a:pt x="96" y="23"/>
                </a:lnTo>
                <a:lnTo>
                  <a:pt x="101" y="30"/>
                </a:lnTo>
                <a:lnTo>
                  <a:pt x="103" y="38"/>
                </a:lnTo>
                <a:lnTo>
                  <a:pt x="106" y="48"/>
                </a:lnTo>
                <a:lnTo>
                  <a:pt x="106" y="58"/>
                </a:lnTo>
                <a:lnTo>
                  <a:pt x="106" y="402"/>
                </a:lnTo>
                <a:lnTo>
                  <a:pt x="106" y="412"/>
                </a:lnTo>
                <a:lnTo>
                  <a:pt x="103" y="422"/>
                </a:lnTo>
                <a:lnTo>
                  <a:pt x="101" y="430"/>
                </a:lnTo>
                <a:lnTo>
                  <a:pt x="96" y="437"/>
                </a:lnTo>
                <a:lnTo>
                  <a:pt x="92" y="445"/>
                </a:lnTo>
                <a:lnTo>
                  <a:pt x="84" y="450"/>
                </a:lnTo>
                <a:lnTo>
                  <a:pt x="78" y="455"/>
                </a:lnTo>
                <a:lnTo>
                  <a:pt x="70" y="457"/>
                </a:lnTo>
                <a:lnTo>
                  <a:pt x="61" y="460"/>
                </a:lnTo>
                <a:lnTo>
                  <a:pt x="52" y="460"/>
                </a:lnTo>
                <a:lnTo>
                  <a:pt x="46" y="460"/>
                </a:lnTo>
                <a:lnTo>
                  <a:pt x="36" y="457"/>
                </a:lnTo>
                <a:lnTo>
                  <a:pt x="30" y="455"/>
                </a:lnTo>
                <a:lnTo>
                  <a:pt x="23" y="450"/>
                </a:lnTo>
                <a:lnTo>
                  <a:pt x="16" y="445"/>
                </a:lnTo>
                <a:lnTo>
                  <a:pt x="11" y="437"/>
                </a:lnTo>
                <a:lnTo>
                  <a:pt x="7" y="430"/>
                </a:lnTo>
                <a:lnTo>
                  <a:pt x="2" y="422"/>
                </a:lnTo>
                <a:lnTo>
                  <a:pt x="2" y="412"/>
                </a:lnTo>
                <a:lnTo>
                  <a:pt x="0" y="402"/>
                </a:lnTo>
                <a:lnTo>
                  <a:pt x="0" y="58"/>
                </a:lnTo>
                <a:lnTo>
                  <a:pt x="0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4" name="Freeform 105"/>
          <p:cNvSpPr>
            <a:spLocks/>
          </p:cNvSpPr>
          <p:nvPr/>
        </p:nvSpPr>
        <p:spPr bwMode="auto">
          <a:xfrm>
            <a:off x="5843588" y="4311650"/>
            <a:ext cx="177800" cy="704850"/>
          </a:xfrm>
          <a:custGeom>
            <a:avLst/>
            <a:gdLst>
              <a:gd name="T0" fmla="*/ 0 w 107"/>
              <a:gd name="T1" fmla="*/ 128574731 h 461"/>
              <a:gd name="T2" fmla="*/ 5521770 w 107"/>
              <a:gd name="T3" fmla="*/ 112210285 h 461"/>
              <a:gd name="T4" fmla="*/ 5521770 w 107"/>
              <a:gd name="T5" fmla="*/ 88832505 h 461"/>
              <a:gd name="T6" fmla="*/ 19328688 w 107"/>
              <a:gd name="T7" fmla="*/ 70131811 h 461"/>
              <a:gd name="T8" fmla="*/ 30373890 w 107"/>
              <a:gd name="T9" fmla="*/ 53767365 h 461"/>
              <a:gd name="T10" fmla="*/ 44179146 w 107"/>
              <a:gd name="T11" fmla="*/ 35065141 h 461"/>
              <a:gd name="T12" fmla="*/ 63507834 w 107"/>
              <a:gd name="T13" fmla="*/ 23377780 h 461"/>
              <a:gd name="T14" fmla="*/ 82834860 w 107"/>
              <a:gd name="T15" fmla="*/ 11688890 h 461"/>
              <a:gd name="T16" fmla="*/ 99403493 w 107"/>
              <a:gd name="T17" fmla="*/ 7013334 h 461"/>
              <a:gd name="T18" fmla="*/ 127014006 w 107"/>
              <a:gd name="T19" fmla="*/ 0 h 461"/>
              <a:gd name="T20" fmla="*/ 143580978 w 107"/>
              <a:gd name="T21" fmla="*/ 0 h 461"/>
              <a:gd name="T22" fmla="*/ 168433097 w 107"/>
              <a:gd name="T23" fmla="*/ 0 h 461"/>
              <a:gd name="T24" fmla="*/ 193283555 w 107"/>
              <a:gd name="T25" fmla="*/ 7013334 h 461"/>
              <a:gd name="T26" fmla="*/ 215372297 w 107"/>
              <a:gd name="T27" fmla="*/ 11688890 h 461"/>
              <a:gd name="T28" fmla="*/ 231939269 w 107"/>
              <a:gd name="T29" fmla="*/ 23377780 h 461"/>
              <a:gd name="T30" fmla="*/ 254029673 w 107"/>
              <a:gd name="T31" fmla="*/ 35065141 h 461"/>
              <a:gd name="T32" fmla="*/ 265073213 w 107"/>
              <a:gd name="T33" fmla="*/ 53767365 h 461"/>
              <a:gd name="T34" fmla="*/ 278880131 w 107"/>
              <a:gd name="T35" fmla="*/ 70131811 h 461"/>
              <a:gd name="T36" fmla="*/ 284401901 w 107"/>
              <a:gd name="T37" fmla="*/ 88832505 h 461"/>
              <a:gd name="T38" fmla="*/ 292685387 w 107"/>
              <a:gd name="T39" fmla="*/ 112210285 h 461"/>
              <a:gd name="T40" fmla="*/ 292685387 w 107"/>
              <a:gd name="T41" fmla="*/ 135588065 h 461"/>
              <a:gd name="T42" fmla="*/ 292685387 w 107"/>
              <a:gd name="T43" fmla="*/ 939760757 h 461"/>
              <a:gd name="T44" fmla="*/ 292685387 w 107"/>
              <a:gd name="T45" fmla="*/ 963138537 h 461"/>
              <a:gd name="T46" fmla="*/ 284401901 w 107"/>
              <a:gd name="T47" fmla="*/ 986516316 h 461"/>
              <a:gd name="T48" fmla="*/ 278880131 w 107"/>
              <a:gd name="T49" fmla="*/ 1005217011 h 461"/>
              <a:gd name="T50" fmla="*/ 265073213 w 107"/>
              <a:gd name="T51" fmla="*/ 1021581457 h 461"/>
              <a:gd name="T52" fmla="*/ 254029673 w 107"/>
              <a:gd name="T53" fmla="*/ 1040283681 h 461"/>
              <a:gd name="T54" fmla="*/ 231939269 w 107"/>
              <a:gd name="T55" fmla="*/ 1051971042 h 461"/>
              <a:gd name="T56" fmla="*/ 215372297 w 107"/>
              <a:gd name="T57" fmla="*/ 1063659932 h 461"/>
              <a:gd name="T58" fmla="*/ 193283555 w 107"/>
              <a:gd name="T59" fmla="*/ 1068335488 h 461"/>
              <a:gd name="T60" fmla="*/ 168433097 w 107"/>
              <a:gd name="T61" fmla="*/ 1075348822 h 461"/>
              <a:gd name="T62" fmla="*/ 143580978 w 107"/>
              <a:gd name="T63" fmla="*/ 1075348822 h 461"/>
              <a:gd name="T64" fmla="*/ 127014006 w 107"/>
              <a:gd name="T65" fmla="*/ 1075348822 h 461"/>
              <a:gd name="T66" fmla="*/ 99403493 w 107"/>
              <a:gd name="T67" fmla="*/ 1068335488 h 461"/>
              <a:gd name="T68" fmla="*/ 82834860 w 107"/>
              <a:gd name="T69" fmla="*/ 1063659932 h 461"/>
              <a:gd name="T70" fmla="*/ 63507834 w 107"/>
              <a:gd name="T71" fmla="*/ 1051971042 h 461"/>
              <a:gd name="T72" fmla="*/ 44179146 w 107"/>
              <a:gd name="T73" fmla="*/ 1040283681 h 461"/>
              <a:gd name="T74" fmla="*/ 30373890 w 107"/>
              <a:gd name="T75" fmla="*/ 1021581457 h 461"/>
              <a:gd name="T76" fmla="*/ 19328688 w 107"/>
              <a:gd name="T77" fmla="*/ 1005217011 h 461"/>
              <a:gd name="T78" fmla="*/ 5521770 w 107"/>
              <a:gd name="T79" fmla="*/ 986516316 h 461"/>
              <a:gd name="T80" fmla="*/ 5521770 w 107"/>
              <a:gd name="T81" fmla="*/ 963138537 h 461"/>
              <a:gd name="T82" fmla="*/ 0 w 107"/>
              <a:gd name="T83" fmla="*/ 939760757 h 461"/>
              <a:gd name="T84" fmla="*/ 0 w 107"/>
              <a:gd name="T85" fmla="*/ 135588065 h 461"/>
              <a:gd name="T86" fmla="*/ 0 w 107"/>
              <a:gd name="T87" fmla="*/ 135588065 h 4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07" h="461">
                <a:moveTo>
                  <a:pt x="0" y="55"/>
                </a:moveTo>
                <a:lnTo>
                  <a:pt x="2" y="48"/>
                </a:lnTo>
                <a:lnTo>
                  <a:pt x="2" y="38"/>
                </a:lnTo>
                <a:lnTo>
                  <a:pt x="7" y="30"/>
                </a:lnTo>
                <a:lnTo>
                  <a:pt x="11" y="23"/>
                </a:lnTo>
                <a:lnTo>
                  <a:pt x="16" y="15"/>
                </a:lnTo>
                <a:lnTo>
                  <a:pt x="23" y="10"/>
                </a:lnTo>
                <a:lnTo>
                  <a:pt x="30" y="5"/>
                </a:lnTo>
                <a:lnTo>
                  <a:pt x="36" y="3"/>
                </a:lnTo>
                <a:lnTo>
                  <a:pt x="46" y="0"/>
                </a:lnTo>
                <a:lnTo>
                  <a:pt x="52" y="0"/>
                </a:lnTo>
                <a:lnTo>
                  <a:pt x="61" y="0"/>
                </a:lnTo>
                <a:lnTo>
                  <a:pt x="70" y="3"/>
                </a:lnTo>
                <a:lnTo>
                  <a:pt x="78" y="5"/>
                </a:lnTo>
                <a:lnTo>
                  <a:pt x="84" y="10"/>
                </a:lnTo>
                <a:lnTo>
                  <a:pt x="92" y="15"/>
                </a:lnTo>
                <a:lnTo>
                  <a:pt x="96" y="23"/>
                </a:lnTo>
                <a:lnTo>
                  <a:pt x="101" y="30"/>
                </a:lnTo>
                <a:lnTo>
                  <a:pt x="103" y="38"/>
                </a:lnTo>
                <a:lnTo>
                  <a:pt x="106" y="48"/>
                </a:lnTo>
                <a:lnTo>
                  <a:pt x="106" y="58"/>
                </a:lnTo>
                <a:lnTo>
                  <a:pt x="106" y="402"/>
                </a:lnTo>
                <a:lnTo>
                  <a:pt x="106" y="412"/>
                </a:lnTo>
                <a:lnTo>
                  <a:pt x="103" y="422"/>
                </a:lnTo>
                <a:lnTo>
                  <a:pt x="101" y="430"/>
                </a:lnTo>
                <a:lnTo>
                  <a:pt x="96" y="437"/>
                </a:lnTo>
                <a:lnTo>
                  <a:pt x="92" y="445"/>
                </a:lnTo>
                <a:lnTo>
                  <a:pt x="84" y="450"/>
                </a:lnTo>
                <a:lnTo>
                  <a:pt x="78" y="455"/>
                </a:lnTo>
                <a:lnTo>
                  <a:pt x="70" y="457"/>
                </a:lnTo>
                <a:lnTo>
                  <a:pt x="61" y="460"/>
                </a:lnTo>
                <a:lnTo>
                  <a:pt x="52" y="460"/>
                </a:lnTo>
                <a:lnTo>
                  <a:pt x="46" y="460"/>
                </a:lnTo>
                <a:lnTo>
                  <a:pt x="36" y="457"/>
                </a:lnTo>
                <a:lnTo>
                  <a:pt x="30" y="455"/>
                </a:lnTo>
                <a:lnTo>
                  <a:pt x="23" y="450"/>
                </a:lnTo>
                <a:lnTo>
                  <a:pt x="16" y="445"/>
                </a:lnTo>
                <a:lnTo>
                  <a:pt x="11" y="437"/>
                </a:lnTo>
                <a:lnTo>
                  <a:pt x="7" y="430"/>
                </a:lnTo>
                <a:lnTo>
                  <a:pt x="2" y="422"/>
                </a:lnTo>
                <a:lnTo>
                  <a:pt x="2" y="412"/>
                </a:lnTo>
                <a:lnTo>
                  <a:pt x="0" y="402"/>
                </a:lnTo>
                <a:lnTo>
                  <a:pt x="0" y="5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5" name="Rectangle 106"/>
          <p:cNvSpPr>
            <a:spLocks noChangeArrowheads="1"/>
          </p:cNvSpPr>
          <p:nvPr/>
        </p:nvSpPr>
        <p:spPr bwMode="auto">
          <a:xfrm>
            <a:off x="5808663" y="478790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5706" name="Rectangle 107"/>
          <p:cNvSpPr>
            <a:spLocks noChangeArrowheads="1"/>
          </p:cNvSpPr>
          <p:nvPr/>
        </p:nvSpPr>
        <p:spPr bwMode="auto">
          <a:xfrm>
            <a:off x="5786438" y="4459288"/>
            <a:ext cx="290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25707" name="Rectangle 108"/>
          <p:cNvSpPr>
            <a:spLocks noChangeArrowheads="1"/>
          </p:cNvSpPr>
          <p:nvPr/>
        </p:nvSpPr>
        <p:spPr bwMode="auto">
          <a:xfrm>
            <a:off x="5888038" y="44592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5708" name="Rectangle 109"/>
          <p:cNvSpPr>
            <a:spLocks noChangeArrowheads="1"/>
          </p:cNvSpPr>
          <p:nvPr/>
        </p:nvSpPr>
        <p:spPr bwMode="auto">
          <a:xfrm>
            <a:off x="5805488" y="45545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25709" name="Rectangle 110"/>
          <p:cNvSpPr>
            <a:spLocks noChangeArrowheads="1"/>
          </p:cNvSpPr>
          <p:nvPr/>
        </p:nvSpPr>
        <p:spPr bwMode="auto">
          <a:xfrm>
            <a:off x="5872163" y="455453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5710" name="Rectangle 111"/>
          <p:cNvSpPr>
            <a:spLocks noChangeArrowheads="1"/>
          </p:cNvSpPr>
          <p:nvPr/>
        </p:nvSpPr>
        <p:spPr bwMode="auto">
          <a:xfrm>
            <a:off x="5805488" y="4649788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5711" name="Rectangle 112"/>
          <p:cNvSpPr>
            <a:spLocks noChangeArrowheads="1"/>
          </p:cNvSpPr>
          <p:nvPr/>
        </p:nvSpPr>
        <p:spPr bwMode="auto">
          <a:xfrm>
            <a:off x="5805488" y="430212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5712" name="Freeform 113"/>
          <p:cNvSpPr>
            <a:spLocks/>
          </p:cNvSpPr>
          <p:nvPr/>
        </p:nvSpPr>
        <p:spPr bwMode="auto">
          <a:xfrm>
            <a:off x="3756025" y="4251325"/>
            <a:ext cx="176213" cy="708025"/>
          </a:xfrm>
          <a:custGeom>
            <a:avLst/>
            <a:gdLst>
              <a:gd name="T0" fmla="*/ 0 w 107"/>
              <a:gd name="T1" fmla="*/ 133871896 h 462"/>
              <a:gd name="T2" fmla="*/ 2712363 w 107"/>
              <a:gd name="T3" fmla="*/ 110386002 h 462"/>
              <a:gd name="T4" fmla="*/ 10847804 w 107"/>
              <a:gd name="T5" fmla="*/ 91595754 h 462"/>
              <a:gd name="T6" fmla="*/ 16272529 w 107"/>
              <a:gd name="T7" fmla="*/ 75156394 h 462"/>
              <a:gd name="T8" fmla="*/ 29832696 w 107"/>
              <a:gd name="T9" fmla="*/ 56367679 h 462"/>
              <a:gd name="T10" fmla="*/ 40682147 w 107"/>
              <a:gd name="T11" fmla="*/ 39926786 h 462"/>
              <a:gd name="T12" fmla="*/ 62379402 w 107"/>
              <a:gd name="T13" fmla="*/ 28183073 h 462"/>
              <a:gd name="T14" fmla="*/ 78651931 w 107"/>
              <a:gd name="T15" fmla="*/ 16440892 h 462"/>
              <a:gd name="T16" fmla="*/ 97636824 w 107"/>
              <a:gd name="T17" fmla="*/ 4697179 h 462"/>
              <a:gd name="T18" fmla="*/ 124757157 w 107"/>
              <a:gd name="T19" fmla="*/ 0 h 462"/>
              <a:gd name="T20" fmla="*/ 141029687 w 107"/>
              <a:gd name="T21" fmla="*/ 0 h 462"/>
              <a:gd name="T22" fmla="*/ 165439304 w 107"/>
              <a:gd name="T23" fmla="*/ 0 h 462"/>
              <a:gd name="T24" fmla="*/ 189848922 w 107"/>
              <a:gd name="T25" fmla="*/ 4697179 h 462"/>
              <a:gd name="T26" fmla="*/ 211544530 w 107"/>
              <a:gd name="T27" fmla="*/ 16440892 h 462"/>
              <a:gd name="T28" fmla="*/ 227817059 w 107"/>
              <a:gd name="T29" fmla="*/ 28183073 h 462"/>
              <a:gd name="T30" fmla="*/ 249514314 w 107"/>
              <a:gd name="T31" fmla="*/ 39926786 h 462"/>
              <a:gd name="T32" fmla="*/ 260363765 w 107"/>
              <a:gd name="T33" fmla="*/ 56367679 h 462"/>
              <a:gd name="T34" fmla="*/ 273923932 w 107"/>
              <a:gd name="T35" fmla="*/ 75156394 h 462"/>
              <a:gd name="T36" fmla="*/ 279348657 w 107"/>
              <a:gd name="T37" fmla="*/ 91595754 h 462"/>
              <a:gd name="T38" fmla="*/ 287484099 w 107"/>
              <a:gd name="T39" fmla="*/ 110386002 h 462"/>
              <a:gd name="T40" fmla="*/ 287484099 w 107"/>
              <a:gd name="T41" fmla="*/ 133871896 h 462"/>
              <a:gd name="T42" fmla="*/ 287484099 w 107"/>
              <a:gd name="T43" fmla="*/ 948843919 h 462"/>
              <a:gd name="T44" fmla="*/ 287484099 w 107"/>
              <a:gd name="T45" fmla="*/ 965283278 h 462"/>
              <a:gd name="T46" fmla="*/ 279348657 w 107"/>
              <a:gd name="T47" fmla="*/ 988770705 h 462"/>
              <a:gd name="T48" fmla="*/ 273923932 w 107"/>
              <a:gd name="T49" fmla="*/ 1007559421 h 462"/>
              <a:gd name="T50" fmla="*/ 260363765 w 107"/>
              <a:gd name="T51" fmla="*/ 1023998780 h 462"/>
              <a:gd name="T52" fmla="*/ 249514314 w 107"/>
              <a:gd name="T53" fmla="*/ 1042789028 h 462"/>
              <a:gd name="T54" fmla="*/ 227817059 w 107"/>
              <a:gd name="T55" fmla="*/ 1054531209 h 462"/>
              <a:gd name="T56" fmla="*/ 211544530 w 107"/>
              <a:gd name="T57" fmla="*/ 1066274922 h 462"/>
              <a:gd name="T58" fmla="*/ 189848922 w 107"/>
              <a:gd name="T59" fmla="*/ 1078017103 h 462"/>
              <a:gd name="T60" fmla="*/ 165439304 w 107"/>
              <a:gd name="T61" fmla="*/ 1078017103 h 462"/>
              <a:gd name="T62" fmla="*/ 141029687 w 107"/>
              <a:gd name="T63" fmla="*/ 1082714282 h 462"/>
              <a:gd name="T64" fmla="*/ 124757157 w 107"/>
              <a:gd name="T65" fmla="*/ 1078017103 h 462"/>
              <a:gd name="T66" fmla="*/ 97636824 w 107"/>
              <a:gd name="T67" fmla="*/ 1078017103 h 462"/>
              <a:gd name="T68" fmla="*/ 78651931 w 107"/>
              <a:gd name="T69" fmla="*/ 1066274922 h 462"/>
              <a:gd name="T70" fmla="*/ 62379402 w 107"/>
              <a:gd name="T71" fmla="*/ 1054531209 h 462"/>
              <a:gd name="T72" fmla="*/ 40682147 w 107"/>
              <a:gd name="T73" fmla="*/ 1042789028 h 462"/>
              <a:gd name="T74" fmla="*/ 29832696 w 107"/>
              <a:gd name="T75" fmla="*/ 1023998780 h 462"/>
              <a:gd name="T76" fmla="*/ 16272529 w 107"/>
              <a:gd name="T77" fmla="*/ 1007559421 h 462"/>
              <a:gd name="T78" fmla="*/ 10847804 w 107"/>
              <a:gd name="T79" fmla="*/ 988770705 h 462"/>
              <a:gd name="T80" fmla="*/ 2712363 w 107"/>
              <a:gd name="T81" fmla="*/ 965283278 h 462"/>
              <a:gd name="T82" fmla="*/ 0 w 107"/>
              <a:gd name="T83" fmla="*/ 948843919 h 462"/>
              <a:gd name="T84" fmla="*/ 0 w 107"/>
              <a:gd name="T85" fmla="*/ 133871896 h 462"/>
              <a:gd name="T86" fmla="*/ 0 w 107"/>
              <a:gd name="T87" fmla="*/ 133871896 h 46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07" h="462">
                <a:moveTo>
                  <a:pt x="0" y="57"/>
                </a:moveTo>
                <a:lnTo>
                  <a:pt x="1" y="47"/>
                </a:lnTo>
                <a:lnTo>
                  <a:pt x="4" y="39"/>
                </a:lnTo>
                <a:lnTo>
                  <a:pt x="6" y="32"/>
                </a:lnTo>
                <a:lnTo>
                  <a:pt x="11" y="24"/>
                </a:lnTo>
                <a:lnTo>
                  <a:pt x="15" y="17"/>
                </a:lnTo>
                <a:lnTo>
                  <a:pt x="23" y="12"/>
                </a:lnTo>
                <a:lnTo>
                  <a:pt x="29" y="7"/>
                </a:lnTo>
                <a:lnTo>
                  <a:pt x="36" y="2"/>
                </a:lnTo>
                <a:lnTo>
                  <a:pt x="46" y="0"/>
                </a:lnTo>
                <a:lnTo>
                  <a:pt x="52" y="0"/>
                </a:lnTo>
                <a:lnTo>
                  <a:pt x="61" y="0"/>
                </a:lnTo>
                <a:lnTo>
                  <a:pt x="70" y="2"/>
                </a:lnTo>
                <a:lnTo>
                  <a:pt x="78" y="7"/>
                </a:lnTo>
                <a:lnTo>
                  <a:pt x="84" y="12"/>
                </a:lnTo>
                <a:lnTo>
                  <a:pt x="92" y="17"/>
                </a:lnTo>
                <a:lnTo>
                  <a:pt x="96" y="24"/>
                </a:lnTo>
                <a:lnTo>
                  <a:pt x="101" y="32"/>
                </a:lnTo>
                <a:lnTo>
                  <a:pt x="103" y="39"/>
                </a:lnTo>
                <a:lnTo>
                  <a:pt x="106" y="47"/>
                </a:lnTo>
                <a:lnTo>
                  <a:pt x="106" y="57"/>
                </a:lnTo>
                <a:lnTo>
                  <a:pt x="106" y="404"/>
                </a:lnTo>
                <a:lnTo>
                  <a:pt x="106" y="411"/>
                </a:lnTo>
                <a:lnTo>
                  <a:pt x="103" y="421"/>
                </a:lnTo>
                <a:lnTo>
                  <a:pt x="101" y="429"/>
                </a:lnTo>
                <a:lnTo>
                  <a:pt x="96" y="436"/>
                </a:lnTo>
                <a:lnTo>
                  <a:pt x="92" y="444"/>
                </a:lnTo>
                <a:lnTo>
                  <a:pt x="84" y="449"/>
                </a:lnTo>
                <a:lnTo>
                  <a:pt x="78" y="454"/>
                </a:lnTo>
                <a:lnTo>
                  <a:pt x="70" y="459"/>
                </a:lnTo>
                <a:lnTo>
                  <a:pt x="61" y="459"/>
                </a:lnTo>
                <a:lnTo>
                  <a:pt x="52" y="461"/>
                </a:lnTo>
                <a:lnTo>
                  <a:pt x="46" y="459"/>
                </a:lnTo>
                <a:lnTo>
                  <a:pt x="36" y="459"/>
                </a:lnTo>
                <a:lnTo>
                  <a:pt x="29" y="454"/>
                </a:lnTo>
                <a:lnTo>
                  <a:pt x="23" y="449"/>
                </a:lnTo>
                <a:lnTo>
                  <a:pt x="15" y="444"/>
                </a:lnTo>
                <a:lnTo>
                  <a:pt x="11" y="436"/>
                </a:lnTo>
                <a:lnTo>
                  <a:pt x="6" y="429"/>
                </a:lnTo>
                <a:lnTo>
                  <a:pt x="4" y="421"/>
                </a:lnTo>
                <a:lnTo>
                  <a:pt x="1" y="411"/>
                </a:lnTo>
                <a:lnTo>
                  <a:pt x="0" y="404"/>
                </a:lnTo>
                <a:lnTo>
                  <a:pt x="0" y="5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13" name="Freeform 122"/>
          <p:cNvSpPr>
            <a:spLocks/>
          </p:cNvSpPr>
          <p:nvPr/>
        </p:nvSpPr>
        <p:spPr bwMode="auto">
          <a:xfrm>
            <a:off x="5735638" y="3100388"/>
            <a:ext cx="441325" cy="639762"/>
          </a:xfrm>
          <a:custGeom>
            <a:avLst/>
            <a:gdLst>
              <a:gd name="T0" fmla="*/ 360599026 w 266"/>
              <a:gd name="T1" fmla="*/ 976832395 h 418"/>
              <a:gd name="T2" fmla="*/ 423910913 w 266"/>
              <a:gd name="T3" fmla="*/ 972147439 h 418"/>
              <a:gd name="T4" fmla="*/ 481716192 w 266"/>
              <a:gd name="T5" fmla="*/ 953407616 h 418"/>
              <a:gd name="T6" fmla="*/ 531264049 w 266"/>
              <a:gd name="T7" fmla="*/ 925297882 h 418"/>
              <a:gd name="T8" fmla="*/ 583566038 w 266"/>
              <a:gd name="T9" fmla="*/ 883131750 h 418"/>
              <a:gd name="T10" fmla="*/ 622102338 w 266"/>
              <a:gd name="T11" fmla="*/ 836282193 h 418"/>
              <a:gd name="T12" fmla="*/ 660640297 w 266"/>
              <a:gd name="T13" fmla="*/ 777717951 h 418"/>
              <a:gd name="T14" fmla="*/ 690919174 w 266"/>
              <a:gd name="T15" fmla="*/ 714470284 h 418"/>
              <a:gd name="T16" fmla="*/ 710188154 w 266"/>
              <a:gd name="T17" fmla="*/ 644194418 h 418"/>
              <a:gd name="T18" fmla="*/ 729457133 w 266"/>
              <a:gd name="T19" fmla="*/ 566891884 h 418"/>
              <a:gd name="T20" fmla="*/ 729457133 w 266"/>
              <a:gd name="T21" fmla="*/ 491931062 h 418"/>
              <a:gd name="T22" fmla="*/ 729457133 w 266"/>
              <a:gd name="T23" fmla="*/ 409942042 h 418"/>
              <a:gd name="T24" fmla="*/ 710188154 w 266"/>
              <a:gd name="T25" fmla="*/ 332637977 h 418"/>
              <a:gd name="T26" fmla="*/ 690919174 w 266"/>
              <a:gd name="T27" fmla="*/ 262362111 h 418"/>
              <a:gd name="T28" fmla="*/ 660640297 w 266"/>
              <a:gd name="T29" fmla="*/ 199114444 h 418"/>
              <a:gd name="T30" fmla="*/ 622102338 w 266"/>
              <a:gd name="T31" fmla="*/ 140551732 h 418"/>
              <a:gd name="T32" fmla="*/ 583566038 w 266"/>
              <a:gd name="T33" fmla="*/ 93700645 h 418"/>
              <a:gd name="T34" fmla="*/ 531264049 w 266"/>
              <a:gd name="T35" fmla="*/ 53877756 h 418"/>
              <a:gd name="T36" fmla="*/ 481716192 w 266"/>
              <a:gd name="T37" fmla="*/ 23424778 h 418"/>
              <a:gd name="T38" fmla="*/ 423910913 w 266"/>
              <a:gd name="T39" fmla="*/ 7028199 h 418"/>
              <a:gd name="T40" fmla="*/ 360599026 w 266"/>
              <a:gd name="T41" fmla="*/ 0 h 418"/>
              <a:gd name="T42" fmla="*/ 302793746 w 266"/>
              <a:gd name="T43" fmla="*/ 7028199 h 418"/>
              <a:gd name="T44" fmla="*/ 247739282 w 266"/>
              <a:gd name="T45" fmla="*/ 23424778 h 418"/>
              <a:gd name="T46" fmla="*/ 198191426 w 266"/>
              <a:gd name="T47" fmla="*/ 53877756 h 418"/>
              <a:gd name="T48" fmla="*/ 145891095 w 266"/>
              <a:gd name="T49" fmla="*/ 93700645 h 418"/>
              <a:gd name="T50" fmla="*/ 107354795 w 266"/>
              <a:gd name="T51" fmla="*/ 140551732 h 418"/>
              <a:gd name="T52" fmla="*/ 68816836 w 266"/>
              <a:gd name="T53" fmla="*/ 199114444 h 418"/>
              <a:gd name="T54" fmla="*/ 35785485 w 266"/>
              <a:gd name="T55" fmla="*/ 262362111 h 418"/>
              <a:gd name="T56" fmla="*/ 19268980 w 266"/>
              <a:gd name="T57" fmla="*/ 332637977 h 418"/>
              <a:gd name="T58" fmla="*/ 0 w 266"/>
              <a:gd name="T59" fmla="*/ 409942042 h 418"/>
              <a:gd name="T60" fmla="*/ 0 w 266"/>
              <a:gd name="T61" fmla="*/ 491931062 h 418"/>
              <a:gd name="T62" fmla="*/ 0 w 266"/>
              <a:gd name="T63" fmla="*/ 566891884 h 418"/>
              <a:gd name="T64" fmla="*/ 19268980 w 266"/>
              <a:gd name="T65" fmla="*/ 644194418 h 418"/>
              <a:gd name="T66" fmla="*/ 35785485 w 266"/>
              <a:gd name="T67" fmla="*/ 714470284 h 418"/>
              <a:gd name="T68" fmla="*/ 68816836 w 266"/>
              <a:gd name="T69" fmla="*/ 777717951 h 418"/>
              <a:gd name="T70" fmla="*/ 107354795 w 266"/>
              <a:gd name="T71" fmla="*/ 836282193 h 418"/>
              <a:gd name="T72" fmla="*/ 145891095 w 266"/>
              <a:gd name="T73" fmla="*/ 883131750 h 418"/>
              <a:gd name="T74" fmla="*/ 198191426 w 266"/>
              <a:gd name="T75" fmla="*/ 925297882 h 418"/>
              <a:gd name="T76" fmla="*/ 247739282 w 266"/>
              <a:gd name="T77" fmla="*/ 953407616 h 418"/>
              <a:gd name="T78" fmla="*/ 302793746 w 266"/>
              <a:gd name="T79" fmla="*/ 972147439 h 418"/>
              <a:gd name="T80" fmla="*/ 360599026 w 266"/>
              <a:gd name="T81" fmla="*/ 976832395 h 418"/>
              <a:gd name="T82" fmla="*/ 360599026 w 266"/>
              <a:gd name="T83" fmla="*/ 976832395 h 41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66" h="418">
                <a:moveTo>
                  <a:pt x="131" y="417"/>
                </a:moveTo>
                <a:lnTo>
                  <a:pt x="154" y="415"/>
                </a:lnTo>
                <a:lnTo>
                  <a:pt x="175" y="407"/>
                </a:lnTo>
                <a:lnTo>
                  <a:pt x="193" y="395"/>
                </a:lnTo>
                <a:lnTo>
                  <a:pt x="212" y="377"/>
                </a:lnTo>
                <a:lnTo>
                  <a:pt x="226" y="357"/>
                </a:lnTo>
                <a:lnTo>
                  <a:pt x="240" y="332"/>
                </a:lnTo>
                <a:lnTo>
                  <a:pt x="251" y="305"/>
                </a:lnTo>
                <a:lnTo>
                  <a:pt x="258" y="275"/>
                </a:lnTo>
                <a:lnTo>
                  <a:pt x="265" y="242"/>
                </a:lnTo>
                <a:lnTo>
                  <a:pt x="265" y="210"/>
                </a:lnTo>
                <a:lnTo>
                  <a:pt x="265" y="175"/>
                </a:lnTo>
                <a:lnTo>
                  <a:pt x="258" y="142"/>
                </a:lnTo>
                <a:lnTo>
                  <a:pt x="251" y="112"/>
                </a:lnTo>
                <a:lnTo>
                  <a:pt x="240" y="85"/>
                </a:lnTo>
                <a:lnTo>
                  <a:pt x="226" y="60"/>
                </a:lnTo>
                <a:lnTo>
                  <a:pt x="212" y="40"/>
                </a:lnTo>
                <a:lnTo>
                  <a:pt x="193" y="23"/>
                </a:lnTo>
                <a:lnTo>
                  <a:pt x="175" y="10"/>
                </a:lnTo>
                <a:lnTo>
                  <a:pt x="154" y="3"/>
                </a:lnTo>
                <a:lnTo>
                  <a:pt x="131" y="0"/>
                </a:lnTo>
                <a:lnTo>
                  <a:pt x="110" y="3"/>
                </a:lnTo>
                <a:lnTo>
                  <a:pt x="90" y="10"/>
                </a:lnTo>
                <a:lnTo>
                  <a:pt x="72" y="23"/>
                </a:lnTo>
                <a:lnTo>
                  <a:pt x="53" y="40"/>
                </a:lnTo>
                <a:lnTo>
                  <a:pt x="39" y="60"/>
                </a:lnTo>
                <a:lnTo>
                  <a:pt x="25" y="85"/>
                </a:lnTo>
                <a:lnTo>
                  <a:pt x="13" y="112"/>
                </a:lnTo>
                <a:lnTo>
                  <a:pt x="7" y="142"/>
                </a:lnTo>
                <a:lnTo>
                  <a:pt x="0" y="175"/>
                </a:lnTo>
                <a:lnTo>
                  <a:pt x="0" y="210"/>
                </a:lnTo>
                <a:lnTo>
                  <a:pt x="0" y="242"/>
                </a:lnTo>
                <a:lnTo>
                  <a:pt x="7" y="275"/>
                </a:lnTo>
                <a:lnTo>
                  <a:pt x="13" y="305"/>
                </a:lnTo>
                <a:lnTo>
                  <a:pt x="25" y="332"/>
                </a:lnTo>
                <a:lnTo>
                  <a:pt x="39" y="357"/>
                </a:lnTo>
                <a:lnTo>
                  <a:pt x="53" y="377"/>
                </a:lnTo>
                <a:lnTo>
                  <a:pt x="72" y="395"/>
                </a:lnTo>
                <a:lnTo>
                  <a:pt x="90" y="407"/>
                </a:lnTo>
                <a:lnTo>
                  <a:pt x="110" y="415"/>
                </a:lnTo>
                <a:lnTo>
                  <a:pt x="131" y="4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14" name="Freeform 123"/>
          <p:cNvSpPr>
            <a:spLocks/>
          </p:cNvSpPr>
          <p:nvPr/>
        </p:nvSpPr>
        <p:spPr bwMode="auto">
          <a:xfrm>
            <a:off x="5735638" y="3100388"/>
            <a:ext cx="441325" cy="639762"/>
          </a:xfrm>
          <a:custGeom>
            <a:avLst/>
            <a:gdLst>
              <a:gd name="T0" fmla="*/ 360599026 w 266"/>
              <a:gd name="T1" fmla="*/ 976832395 h 418"/>
              <a:gd name="T2" fmla="*/ 423910913 w 266"/>
              <a:gd name="T3" fmla="*/ 972147439 h 418"/>
              <a:gd name="T4" fmla="*/ 481716192 w 266"/>
              <a:gd name="T5" fmla="*/ 953407616 h 418"/>
              <a:gd name="T6" fmla="*/ 531264049 w 266"/>
              <a:gd name="T7" fmla="*/ 925297882 h 418"/>
              <a:gd name="T8" fmla="*/ 583566038 w 266"/>
              <a:gd name="T9" fmla="*/ 883131750 h 418"/>
              <a:gd name="T10" fmla="*/ 622102338 w 266"/>
              <a:gd name="T11" fmla="*/ 836282193 h 418"/>
              <a:gd name="T12" fmla="*/ 660640297 w 266"/>
              <a:gd name="T13" fmla="*/ 777717951 h 418"/>
              <a:gd name="T14" fmla="*/ 690919174 w 266"/>
              <a:gd name="T15" fmla="*/ 714470284 h 418"/>
              <a:gd name="T16" fmla="*/ 710188154 w 266"/>
              <a:gd name="T17" fmla="*/ 644194418 h 418"/>
              <a:gd name="T18" fmla="*/ 729457133 w 266"/>
              <a:gd name="T19" fmla="*/ 566891884 h 418"/>
              <a:gd name="T20" fmla="*/ 729457133 w 266"/>
              <a:gd name="T21" fmla="*/ 491931062 h 418"/>
              <a:gd name="T22" fmla="*/ 729457133 w 266"/>
              <a:gd name="T23" fmla="*/ 409942042 h 418"/>
              <a:gd name="T24" fmla="*/ 710188154 w 266"/>
              <a:gd name="T25" fmla="*/ 332637977 h 418"/>
              <a:gd name="T26" fmla="*/ 690919174 w 266"/>
              <a:gd name="T27" fmla="*/ 262362111 h 418"/>
              <a:gd name="T28" fmla="*/ 660640297 w 266"/>
              <a:gd name="T29" fmla="*/ 199114444 h 418"/>
              <a:gd name="T30" fmla="*/ 622102338 w 266"/>
              <a:gd name="T31" fmla="*/ 140551732 h 418"/>
              <a:gd name="T32" fmla="*/ 583566038 w 266"/>
              <a:gd name="T33" fmla="*/ 93700645 h 418"/>
              <a:gd name="T34" fmla="*/ 531264049 w 266"/>
              <a:gd name="T35" fmla="*/ 53877756 h 418"/>
              <a:gd name="T36" fmla="*/ 481716192 w 266"/>
              <a:gd name="T37" fmla="*/ 23424778 h 418"/>
              <a:gd name="T38" fmla="*/ 423910913 w 266"/>
              <a:gd name="T39" fmla="*/ 7028199 h 418"/>
              <a:gd name="T40" fmla="*/ 360599026 w 266"/>
              <a:gd name="T41" fmla="*/ 0 h 418"/>
              <a:gd name="T42" fmla="*/ 302793746 w 266"/>
              <a:gd name="T43" fmla="*/ 7028199 h 418"/>
              <a:gd name="T44" fmla="*/ 247739282 w 266"/>
              <a:gd name="T45" fmla="*/ 23424778 h 418"/>
              <a:gd name="T46" fmla="*/ 198191426 w 266"/>
              <a:gd name="T47" fmla="*/ 53877756 h 418"/>
              <a:gd name="T48" fmla="*/ 145891095 w 266"/>
              <a:gd name="T49" fmla="*/ 93700645 h 418"/>
              <a:gd name="T50" fmla="*/ 107354795 w 266"/>
              <a:gd name="T51" fmla="*/ 140551732 h 418"/>
              <a:gd name="T52" fmla="*/ 68816836 w 266"/>
              <a:gd name="T53" fmla="*/ 199114444 h 418"/>
              <a:gd name="T54" fmla="*/ 35785485 w 266"/>
              <a:gd name="T55" fmla="*/ 262362111 h 418"/>
              <a:gd name="T56" fmla="*/ 19268980 w 266"/>
              <a:gd name="T57" fmla="*/ 332637977 h 418"/>
              <a:gd name="T58" fmla="*/ 0 w 266"/>
              <a:gd name="T59" fmla="*/ 409942042 h 418"/>
              <a:gd name="T60" fmla="*/ 0 w 266"/>
              <a:gd name="T61" fmla="*/ 491931062 h 418"/>
              <a:gd name="T62" fmla="*/ 0 w 266"/>
              <a:gd name="T63" fmla="*/ 566891884 h 418"/>
              <a:gd name="T64" fmla="*/ 19268980 w 266"/>
              <a:gd name="T65" fmla="*/ 644194418 h 418"/>
              <a:gd name="T66" fmla="*/ 35785485 w 266"/>
              <a:gd name="T67" fmla="*/ 714470284 h 418"/>
              <a:gd name="T68" fmla="*/ 68816836 w 266"/>
              <a:gd name="T69" fmla="*/ 777717951 h 418"/>
              <a:gd name="T70" fmla="*/ 107354795 w 266"/>
              <a:gd name="T71" fmla="*/ 836282193 h 418"/>
              <a:gd name="T72" fmla="*/ 145891095 w 266"/>
              <a:gd name="T73" fmla="*/ 883131750 h 418"/>
              <a:gd name="T74" fmla="*/ 198191426 w 266"/>
              <a:gd name="T75" fmla="*/ 925297882 h 418"/>
              <a:gd name="T76" fmla="*/ 247739282 w 266"/>
              <a:gd name="T77" fmla="*/ 953407616 h 418"/>
              <a:gd name="T78" fmla="*/ 302793746 w 266"/>
              <a:gd name="T79" fmla="*/ 972147439 h 418"/>
              <a:gd name="T80" fmla="*/ 360599026 w 266"/>
              <a:gd name="T81" fmla="*/ 976832395 h 418"/>
              <a:gd name="T82" fmla="*/ 360599026 w 266"/>
              <a:gd name="T83" fmla="*/ 976832395 h 41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66" h="418">
                <a:moveTo>
                  <a:pt x="131" y="417"/>
                </a:moveTo>
                <a:lnTo>
                  <a:pt x="154" y="415"/>
                </a:lnTo>
                <a:lnTo>
                  <a:pt x="175" y="407"/>
                </a:lnTo>
                <a:lnTo>
                  <a:pt x="193" y="395"/>
                </a:lnTo>
                <a:lnTo>
                  <a:pt x="212" y="377"/>
                </a:lnTo>
                <a:lnTo>
                  <a:pt x="226" y="357"/>
                </a:lnTo>
                <a:lnTo>
                  <a:pt x="240" y="332"/>
                </a:lnTo>
                <a:lnTo>
                  <a:pt x="251" y="305"/>
                </a:lnTo>
                <a:lnTo>
                  <a:pt x="258" y="275"/>
                </a:lnTo>
                <a:lnTo>
                  <a:pt x="265" y="242"/>
                </a:lnTo>
                <a:lnTo>
                  <a:pt x="265" y="210"/>
                </a:lnTo>
                <a:lnTo>
                  <a:pt x="265" y="175"/>
                </a:lnTo>
                <a:lnTo>
                  <a:pt x="258" y="142"/>
                </a:lnTo>
                <a:lnTo>
                  <a:pt x="251" y="112"/>
                </a:lnTo>
                <a:lnTo>
                  <a:pt x="240" y="85"/>
                </a:lnTo>
                <a:lnTo>
                  <a:pt x="226" y="60"/>
                </a:lnTo>
                <a:lnTo>
                  <a:pt x="212" y="40"/>
                </a:lnTo>
                <a:lnTo>
                  <a:pt x="193" y="23"/>
                </a:lnTo>
                <a:lnTo>
                  <a:pt x="175" y="10"/>
                </a:lnTo>
                <a:lnTo>
                  <a:pt x="154" y="3"/>
                </a:lnTo>
                <a:lnTo>
                  <a:pt x="131" y="0"/>
                </a:lnTo>
                <a:lnTo>
                  <a:pt x="110" y="3"/>
                </a:lnTo>
                <a:lnTo>
                  <a:pt x="90" y="10"/>
                </a:lnTo>
                <a:lnTo>
                  <a:pt x="72" y="23"/>
                </a:lnTo>
                <a:lnTo>
                  <a:pt x="53" y="40"/>
                </a:lnTo>
                <a:lnTo>
                  <a:pt x="39" y="60"/>
                </a:lnTo>
                <a:lnTo>
                  <a:pt x="25" y="85"/>
                </a:lnTo>
                <a:lnTo>
                  <a:pt x="13" y="112"/>
                </a:lnTo>
                <a:lnTo>
                  <a:pt x="7" y="142"/>
                </a:lnTo>
                <a:lnTo>
                  <a:pt x="0" y="175"/>
                </a:lnTo>
                <a:lnTo>
                  <a:pt x="0" y="210"/>
                </a:lnTo>
                <a:lnTo>
                  <a:pt x="0" y="242"/>
                </a:lnTo>
                <a:lnTo>
                  <a:pt x="7" y="275"/>
                </a:lnTo>
                <a:lnTo>
                  <a:pt x="13" y="305"/>
                </a:lnTo>
                <a:lnTo>
                  <a:pt x="25" y="332"/>
                </a:lnTo>
                <a:lnTo>
                  <a:pt x="39" y="357"/>
                </a:lnTo>
                <a:lnTo>
                  <a:pt x="53" y="377"/>
                </a:lnTo>
                <a:lnTo>
                  <a:pt x="72" y="395"/>
                </a:lnTo>
                <a:lnTo>
                  <a:pt x="90" y="407"/>
                </a:lnTo>
                <a:lnTo>
                  <a:pt x="110" y="415"/>
                </a:lnTo>
                <a:lnTo>
                  <a:pt x="131" y="4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15" name="Line 124"/>
          <p:cNvSpPr>
            <a:spLocks noChangeShapeType="1"/>
          </p:cNvSpPr>
          <p:nvPr/>
        </p:nvSpPr>
        <p:spPr bwMode="auto">
          <a:xfrm>
            <a:off x="2414588" y="4376738"/>
            <a:ext cx="1762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16" name="Freeform 125"/>
          <p:cNvSpPr>
            <a:spLocks/>
          </p:cNvSpPr>
          <p:nvPr/>
        </p:nvSpPr>
        <p:spPr bwMode="auto">
          <a:xfrm>
            <a:off x="2566988" y="4354513"/>
            <a:ext cx="47625" cy="47625"/>
          </a:xfrm>
          <a:custGeom>
            <a:avLst/>
            <a:gdLst>
              <a:gd name="T0" fmla="*/ 37756772 w 29"/>
              <a:gd name="T1" fmla="*/ 70806085 h 31"/>
              <a:gd name="T2" fmla="*/ 40454974 w 29"/>
              <a:gd name="T3" fmla="*/ 70806085 h 31"/>
              <a:gd name="T4" fmla="*/ 48544655 w 29"/>
              <a:gd name="T5" fmla="*/ 70806085 h 31"/>
              <a:gd name="T6" fmla="*/ 53939418 w 29"/>
              <a:gd name="T7" fmla="*/ 70806085 h 31"/>
              <a:gd name="T8" fmla="*/ 62030741 w 29"/>
              <a:gd name="T9" fmla="*/ 63725323 h 31"/>
              <a:gd name="T10" fmla="*/ 62030741 w 29"/>
              <a:gd name="T11" fmla="*/ 63725323 h 31"/>
              <a:gd name="T12" fmla="*/ 67423862 w 29"/>
              <a:gd name="T13" fmla="*/ 59004302 h 31"/>
              <a:gd name="T14" fmla="*/ 75515185 w 29"/>
              <a:gd name="T15" fmla="*/ 51923540 h 31"/>
              <a:gd name="T16" fmla="*/ 75515185 w 29"/>
              <a:gd name="T17" fmla="*/ 47204056 h 31"/>
              <a:gd name="T18" fmla="*/ 75515185 w 29"/>
              <a:gd name="T19" fmla="*/ 40123294 h 31"/>
              <a:gd name="T20" fmla="*/ 75515185 w 29"/>
              <a:gd name="T21" fmla="*/ 35402274 h 31"/>
              <a:gd name="T22" fmla="*/ 75515185 w 29"/>
              <a:gd name="T23" fmla="*/ 28321512 h 31"/>
              <a:gd name="T24" fmla="*/ 75515185 w 29"/>
              <a:gd name="T25" fmla="*/ 23602028 h 31"/>
              <a:gd name="T26" fmla="*/ 75515185 w 29"/>
              <a:gd name="T27" fmla="*/ 16521266 h 31"/>
              <a:gd name="T28" fmla="*/ 67423862 w 29"/>
              <a:gd name="T29" fmla="*/ 16521266 h 31"/>
              <a:gd name="T30" fmla="*/ 62030741 w 29"/>
              <a:gd name="T31" fmla="*/ 11800246 h 31"/>
              <a:gd name="T32" fmla="*/ 62030741 w 29"/>
              <a:gd name="T33" fmla="*/ 4721020 h 31"/>
              <a:gd name="T34" fmla="*/ 53939418 w 29"/>
              <a:gd name="T35" fmla="*/ 4721020 h 31"/>
              <a:gd name="T36" fmla="*/ 48544655 w 29"/>
              <a:gd name="T37" fmla="*/ 0 h 31"/>
              <a:gd name="T38" fmla="*/ 40454974 w 29"/>
              <a:gd name="T39" fmla="*/ 0 h 31"/>
              <a:gd name="T40" fmla="*/ 37756772 w 29"/>
              <a:gd name="T41" fmla="*/ 0 h 31"/>
              <a:gd name="T42" fmla="*/ 29667091 w 29"/>
              <a:gd name="T43" fmla="*/ 0 h 31"/>
              <a:gd name="T44" fmla="*/ 24272328 w 29"/>
              <a:gd name="T45" fmla="*/ 0 h 31"/>
              <a:gd name="T46" fmla="*/ 16181004 w 29"/>
              <a:gd name="T47" fmla="*/ 4721020 h 31"/>
              <a:gd name="T48" fmla="*/ 10787884 w 29"/>
              <a:gd name="T49" fmla="*/ 4721020 h 31"/>
              <a:gd name="T50" fmla="*/ 10787884 w 29"/>
              <a:gd name="T51" fmla="*/ 11800246 h 31"/>
              <a:gd name="T52" fmla="*/ 2696560 w 29"/>
              <a:gd name="T53" fmla="*/ 16521266 h 31"/>
              <a:gd name="T54" fmla="*/ 2696560 w 29"/>
              <a:gd name="T55" fmla="*/ 16521266 h 31"/>
              <a:gd name="T56" fmla="*/ 0 w 29"/>
              <a:gd name="T57" fmla="*/ 23602028 h 31"/>
              <a:gd name="T58" fmla="*/ 0 w 29"/>
              <a:gd name="T59" fmla="*/ 28321512 h 31"/>
              <a:gd name="T60" fmla="*/ 0 w 29"/>
              <a:gd name="T61" fmla="*/ 35402274 h 31"/>
              <a:gd name="T62" fmla="*/ 0 w 29"/>
              <a:gd name="T63" fmla="*/ 40123294 h 31"/>
              <a:gd name="T64" fmla="*/ 0 w 29"/>
              <a:gd name="T65" fmla="*/ 47204056 h 31"/>
              <a:gd name="T66" fmla="*/ 2696560 w 29"/>
              <a:gd name="T67" fmla="*/ 51923540 h 31"/>
              <a:gd name="T68" fmla="*/ 2696560 w 29"/>
              <a:gd name="T69" fmla="*/ 59004302 h 31"/>
              <a:gd name="T70" fmla="*/ 10787884 w 29"/>
              <a:gd name="T71" fmla="*/ 63725323 h 31"/>
              <a:gd name="T72" fmla="*/ 10787884 w 29"/>
              <a:gd name="T73" fmla="*/ 63725323 h 31"/>
              <a:gd name="T74" fmla="*/ 16181004 w 29"/>
              <a:gd name="T75" fmla="*/ 70806085 h 31"/>
              <a:gd name="T76" fmla="*/ 24272328 w 29"/>
              <a:gd name="T77" fmla="*/ 70806085 h 31"/>
              <a:gd name="T78" fmla="*/ 29667091 w 29"/>
              <a:gd name="T79" fmla="*/ 70806085 h 31"/>
              <a:gd name="T80" fmla="*/ 37756772 w 29"/>
              <a:gd name="T81" fmla="*/ 70806085 h 31"/>
              <a:gd name="T82" fmla="*/ 37756772 w 29"/>
              <a:gd name="T83" fmla="*/ 70806085 h 3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9" h="31">
                <a:moveTo>
                  <a:pt x="14" y="30"/>
                </a:moveTo>
                <a:lnTo>
                  <a:pt x="15" y="30"/>
                </a:lnTo>
                <a:lnTo>
                  <a:pt x="18" y="30"/>
                </a:lnTo>
                <a:lnTo>
                  <a:pt x="20" y="30"/>
                </a:lnTo>
                <a:lnTo>
                  <a:pt x="23" y="27"/>
                </a:lnTo>
                <a:lnTo>
                  <a:pt x="25" y="25"/>
                </a:lnTo>
                <a:lnTo>
                  <a:pt x="28" y="22"/>
                </a:lnTo>
                <a:lnTo>
                  <a:pt x="28" y="20"/>
                </a:lnTo>
                <a:lnTo>
                  <a:pt x="28" y="17"/>
                </a:lnTo>
                <a:lnTo>
                  <a:pt x="28" y="15"/>
                </a:lnTo>
                <a:lnTo>
                  <a:pt x="28" y="12"/>
                </a:lnTo>
                <a:lnTo>
                  <a:pt x="28" y="10"/>
                </a:lnTo>
                <a:lnTo>
                  <a:pt x="28" y="7"/>
                </a:lnTo>
                <a:lnTo>
                  <a:pt x="25" y="7"/>
                </a:lnTo>
                <a:lnTo>
                  <a:pt x="23" y="5"/>
                </a:lnTo>
                <a:lnTo>
                  <a:pt x="23" y="2"/>
                </a:lnTo>
                <a:lnTo>
                  <a:pt x="20" y="2"/>
                </a:lnTo>
                <a:lnTo>
                  <a:pt x="18" y="0"/>
                </a:lnTo>
                <a:lnTo>
                  <a:pt x="15" y="0"/>
                </a:lnTo>
                <a:lnTo>
                  <a:pt x="14" y="0"/>
                </a:lnTo>
                <a:lnTo>
                  <a:pt x="11" y="0"/>
                </a:lnTo>
                <a:lnTo>
                  <a:pt x="9" y="0"/>
                </a:lnTo>
                <a:lnTo>
                  <a:pt x="6" y="2"/>
                </a:lnTo>
                <a:lnTo>
                  <a:pt x="4" y="2"/>
                </a:lnTo>
                <a:lnTo>
                  <a:pt x="4" y="5"/>
                </a:lnTo>
                <a:lnTo>
                  <a:pt x="1" y="7"/>
                </a:lnTo>
                <a:lnTo>
                  <a:pt x="0" y="10"/>
                </a:lnTo>
                <a:lnTo>
                  <a:pt x="0" y="12"/>
                </a:lnTo>
                <a:lnTo>
                  <a:pt x="0" y="15"/>
                </a:lnTo>
                <a:lnTo>
                  <a:pt x="0" y="17"/>
                </a:lnTo>
                <a:lnTo>
                  <a:pt x="0" y="20"/>
                </a:lnTo>
                <a:lnTo>
                  <a:pt x="1" y="22"/>
                </a:lnTo>
                <a:lnTo>
                  <a:pt x="1" y="25"/>
                </a:lnTo>
                <a:lnTo>
                  <a:pt x="4" y="27"/>
                </a:lnTo>
                <a:lnTo>
                  <a:pt x="6" y="30"/>
                </a:lnTo>
                <a:lnTo>
                  <a:pt x="9" y="30"/>
                </a:lnTo>
                <a:lnTo>
                  <a:pt x="11" y="30"/>
                </a:lnTo>
                <a:lnTo>
                  <a:pt x="14" y="3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17" name="Freeform 126"/>
          <p:cNvSpPr>
            <a:spLocks/>
          </p:cNvSpPr>
          <p:nvPr/>
        </p:nvSpPr>
        <p:spPr bwMode="auto">
          <a:xfrm>
            <a:off x="5611813" y="4849813"/>
            <a:ext cx="46037" cy="47625"/>
          </a:xfrm>
          <a:custGeom>
            <a:avLst/>
            <a:gdLst>
              <a:gd name="T0" fmla="*/ 35142673 w 28"/>
              <a:gd name="T1" fmla="*/ 66085065 h 31"/>
              <a:gd name="T2" fmla="*/ 40550376 w 28"/>
              <a:gd name="T3" fmla="*/ 70806085 h 31"/>
              <a:gd name="T4" fmla="*/ 48659465 w 28"/>
              <a:gd name="T5" fmla="*/ 70806085 h 31"/>
              <a:gd name="T6" fmla="*/ 51362494 w 28"/>
              <a:gd name="T7" fmla="*/ 66085065 h 31"/>
              <a:gd name="T8" fmla="*/ 59473227 w 28"/>
              <a:gd name="T9" fmla="*/ 66085065 h 31"/>
              <a:gd name="T10" fmla="*/ 59473227 w 28"/>
              <a:gd name="T11" fmla="*/ 59004302 h 31"/>
              <a:gd name="T12" fmla="*/ 64879286 w 28"/>
              <a:gd name="T13" fmla="*/ 54284819 h 31"/>
              <a:gd name="T14" fmla="*/ 72990019 w 28"/>
              <a:gd name="T15" fmla="*/ 54284819 h 31"/>
              <a:gd name="T16" fmla="*/ 72990019 w 28"/>
              <a:gd name="T17" fmla="*/ 47204056 h 31"/>
              <a:gd name="T18" fmla="*/ 72990019 w 28"/>
              <a:gd name="T19" fmla="*/ 42483036 h 31"/>
              <a:gd name="T20" fmla="*/ 72990019 w 28"/>
              <a:gd name="T21" fmla="*/ 35402274 h 31"/>
              <a:gd name="T22" fmla="*/ 72990019 w 28"/>
              <a:gd name="T23" fmla="*/ 30682790 h 31"/>
              <a:gd name="T24" fmla="*/ 72990019 w 28"/>
              <a:gd name="T25" fmla="*/ 23602028 h 31"/>
              <a:gd name="T26" fmla="*/ 72990019 w 28"/>
              <a:gd name="T27" fmla="*/ 18881008 h 31"/>
              <a:gd name="T28" fmla="*/ 64879286 w 28"/>
              <a:gd name="T29" fmla="*/ 11800246 h 31"/>
              <a:gd name="T30" fmla="*/ 59473227 w 28"/>
              <a:gd name="T31" fmla="*/ 7080762 h 31"/>
              <a:gd name="T32" fmla="*/ 59473227 w 28"/>
              <a:gd name="T33" fmla="*/ 7080762 h 31"/>
              <a:gd name="T34" fmla="*/ 51362494 w 28"/>
              <a:gd name="T35" fmla="*/ 0 h 31"/>
              <a:gd name="T36" fmla="*/ 48659465 w 28"/>
              <a:gd name="T37" fmla="*/ 0 h 31"/>
              <a:gd name="T38" fmla="*/ 40550376 w 28"/>
              <a:gd name="T39" fmla="*/ 0 h 31"/>
              <a:gd name="T40" fmla="*/ 35142673 w 28"/>
              <a:gd name="T41" fmla="*/ 0 h 31"/>
              <a:gd name="T42" fmla="*/ 27033584 w 28"/>
              <a:gd name="T43" fmla="*/ 0 h 31"/>
              <a:gd name="T44" fmla="*/ 24330555 w 28"/>
              <a:gd name="T45" fmla="*/ 0 h 31"/>
              <a:gd name="T46" fmla="*/ 16219822 w 28"/>
              <a:gd name="T47" fmla="*/ 0 h 31"/>
              <a:gd name="T48" fmla="*/ 10813762 w 28"/>
              <a:gd name="T49" fmla="*/ 7080762 h 31"/>
              <a:gd name="T50" fmla="*/ 10813762 w 28"/>
              <a:gd name="T51" fmla="*/ 7080762 h 31"/>
              <a:gd name="T52" fmla="*/ 2703030 w 28"/>
              <a:gd name="T53" fmla="*/ 11800246 h 31"/>
              <a:gd name="T54" fmla="*/ 2703030 w 28"/>
              <a:gd name="T55" fmla="*/ 18881008 h 31"/>
              <a:gd name="T56" fmla="*/ 0 w 28"/>
              <a:gd name="T57" fmla="*/ 23602028 h 31"/>
              <a:gd name="T58" fmla="*/ 0 w 28"/>
              <a:gd name="T59" fmla="*/ 30682790 h 31"/>
              <a:gd name="T60" fmla="*/ 0 w 28"/>
              <a:gd name="T61" fmla="*/ 35402274 h 31"/>
              <a:gd name="T62" fmla="*/ 0 w 28"/>
              <a:gd name="T63" fmla="*/ 42483036 h 31"/>
              <a:gd name="T64" fmla="*/ 0 w 28"/>
              <a:gd name="T65" fmla="*/ 47204056 h 31"/>
              <a:gd name="T66" fmla="*/ 2703030 w 28"/>
              <a:gd name="T67" fmla="*/ 54284819 h 31"/>
              <a:gd name="T68" fmla="*/ 2703030 w 28"/>
              <a:gd name="T69" fmla="*/ 54284819 h 31"/>
              <a:gd name="T70" fmla="*/ 10813762 w 28"/>
              <a:gd name="T71" fmla="*/ 59004302 h 31"/>
              <a:gd name="T72" fmla="*/ 10813762 w 28"/>
              <a:gd name="T73" fmla="*/ 66085065 h 31"/>
              <a:gd name="T74" fmla="*/ 16219822 w 28"/>
              <a:gd name="T75" fmla="*/ 66085065 h 31"/>
              <a:gd name="T76" fmla="*/ 24330555 w 28"/>
              <a:gd name="T77" fmla="*/ 70806085 h 31"/>
              <a:gd name="T78" fmla="*/ 27033584 w 28"/>
              <a:gd name="T79" fmla="*/ 70806085 h 31"/>
              <a:gd name="T80" fmla="*/ 35142673 w 28"/>
              <a:gd name="T81" fmla="*/ 70806085 h 31"/>
              <a:gd name="T82" fmla="*/ 35142673 w 28"/>
              <a:gd name="T83" fmla="*/ 70806085 h 31"/>
              <a:gd name="T84" fmla="*/ 35142673 w 28"/>
              <a:gd name="T85" fmla="*/ 66085065 h 3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" h="31">
                <a:moveTo>
                  <a:pt x="13" y="28"/>
                </a:moveTo>
                <a:lnTo>
                  <a:pt x="15" y="30"/>
                </a:lnTo>
                <a:lnTo>
                  <a:pt x="18" y="30"/>
                </a:lnTo>
                <a:lnTo>
                  <a:pt x="19" y="28"/>
                </a:lnTo>
                <a:lnTo>
                  <a:pt x="22" y="28"/>
                </a:lnTo>
                <a:lnTo>
                  <a:pt x="22" y="25"/>
                </a:lnTo>
                <a:lnTo>
                  <a:pt x="24" y="23"/>
                </a:lnTo>
                <a:lnTo>
                  <a:pt x="27" y="23"/>
                </a:lnTo>
                <a:lnTo>
                  <a:pt x="27" y="20"/>
                </a:lnTo>
                <a:lnTo>
                  <a:pt x="27" y="18"/>
                </a:lnTo>
                <a:lnTo>
                  <a:pt x="27" y="15"/>
                </a:lnTo>
                <a:lnTo>
                  <a:pt x="27" y="13"/>
                </a:lnTo>
                <a:lnTo>
                  <a:pt x="27" y="10"/>
                </a:lnTo>
                <a:lnTo>
                  <a:pt x="27" y="8"/>
                </a:lnTo>
                <a:lnTo>
                  <a:pt x="24" y="5"/>
                </a:lnTo>
                <a:lnTo>
                  <a:pt x="22" y="3"/>
                </a:lnTo>
                <a:lnTo>
                  <a:pt x="19" y="0"/>
                </a:lnTo>
                <a:lnTo>
                  <a:pt x="18" y="0"/>
                </a:lnTo>
                <a:lnTo>
                  <a:pt x="15" y="0"/>
                </a:lnTo>
                <a:lnTo>
                  <a:pt x="13" y="0"/>
                </a:lnTo>
                <a:lnTo>
                  <a:pt x="10" y="0"/>
                </a:lnTo>
                <a:lnTo>
                  <a:pt x="9" y="0"/>
                </a:lnTo>
                <a:lnTo>
                  <a:pt x="6" y="0"/>
                </a:lnTo>
                <a:lnTo>
                  <a:pt x="4" y="3"/>
                </a:lnTo>
                <a:lnTo>
                  <a:pt x="1" y="5"/>
                </a:lnTo>
                <a:lnTo>
                  <a:pt x="1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8"/>
                </a:lnTo>
                <a:lnTo>
                  <a:pt x="0" y="20"/>
                </a:lnTo>
                <a:lnTo>
                  <a:pt x="1" y="23"/>
                </a:lnTo>
                <a:lnTo>
                  <a:pt x="4" y="25"/>
                </a:lnTo>
                <a:lnTo>
                  <a:pt x="4" y="28"/>
                </a:lnTo>
                <a:lnTo>
                  <a:pt x="6" y="28"/>
                </a:lnTo>
                <a:lnTo>
                  <a:pt x="9" y="30"/>
                </a:lnTo>
                <a:lnTo>
                  <a:pt x="10" y="30"/>
                </a:lnTo>
                <a:lnTo>
                  <a:pt x="13" y="30"/>
                </a:lnTo>
                <a:lnTo>
                  <a:pt x="13" y="2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18" name="Freeform 127"/>
          <p:cNvSpPr>
            <a:spLocks/>
          </p:cNvSpPr>
          <p:nvPr/>
        </p:nvSpPr>
        <p:spPr bwMode="auto">
          <a:xfrm>
            <a:off x="7146925" y="4471988"/>
            <a:ext cx="46038" cy="47625"/>
          </a:xfrm>
          <a:custGeom>
            <a:avLst/>
            <a:gdLst>
              <a:gd name="T0" fmla="*/ 35145080 w 28"/>
              <a:gd name="T1" fmla="*/ 70806085 h 31"/>
              <a:gd name="T2" fmla="*/ 43254345 w 28"/>
              <a:gd name="T3" fmla="*/ 70806085 h 31"/>
              <a:gd name="T4" fmla="*/ 48662166 w 28"/>
              <a:gd name="T5" fmla="*/ 70806085 h 31"/>
              <a:gd name="T6" fmla="*/ 54068343 w 28"/>
              <a:gd name="T7" fmla="*/ 66085065 h 31"/>
              <a:gd name="T8" fmla="*/ 59476163 w 28"/>
              <a:gd name="T9" fmla="*/ 66085065 h 31"/>
              <a:gd name="T10" fmla="*/ 67585428 w 28"/>
              <a:gd name="T11" fmla="*/ 59004302 h 31"/>
              <a:gd name="T12" fmla="*/ 67585428 w 28"/>
              <a:gd name="T13" fmla="*/ 59004302 h 31"/>
              <a:gd name="T14" fmla="*/ 72993249 w 28"/>
              <a:gd name="T15" fmla="*/ 54284819 h 31"/>
              <a:gd name="T16" fmla="*/ 72993249 w 28"/>
              <a:gd name="T17" fmla="*/ 47204056 h 31"/>
              <a:gd name="T18" fmla="*/ 72993249 w 28"/>
              <a:gd name="T19" fmla="*/ 42483036 h 31"/>
              <a:gd name="T20" fmla="*/ 72993249 w 28"/>
              <a:gd name="T21" fmla="*/ 35402274 h 31"/>
              <a:gd name="T22" fmla="*/ 72993249 w 28"/>
              <a:gd name="T23" fmla="*/ 30682790 h 31"/>
              <a:gd name="T24" fmla="*/ 72993249 w 28"/>
              <a:gd name="T25" fmla="*/ 23602028 h 31"/>
              <a:gd name="T26" fmla="*/ 72993249 w 28"/>
              <a:gd name="T27" fmla="*/ 18881008 h 31"/>
              <a:gd name="T28" fmla="*/ 67585428 w 28"/>
              <a:gd name="T29" fmla="*/ 11800246 h 31"/>
              <a:gd name="T30" fmla="*/ 67585428 w 28"/>
              <a:gd name="T31" fmla="*/ 7080762 h 31"/>
              <a:gd name="T32" fmla="*/ 59476163 w 28"/>
              <a:gd name="T33" fmla="*/ 7080762 h 31"/>
              <a:gd name="T34" fmla="*/ 54068343 w 28"/>
              <a:gd name="T35" fmla="*/ 0 h 31"/>
              <a:gd name="T36" fmla="*/ 48662166 w 28"/>
              <a:gd name="T37" fmla="*/ 0 h 31"/>
              <a:gd name="T38" fmla="*/ 43254345 w 28"/>
              <a:gd name="T39" fmla="*/ 0 h 31"/>
              <a:gd name="T40" fmla="*/ 35145080 w 28"/>
              <a:gd name="T41" fmla="*/ 0 h 31"/>
              <a:gd name="T42" fmla="*/ 29737260 w 28"/>
              <a:gd name="T43" fmla="*/ 0 h 31"/>
              <a:gd name="T44" fmla="*/ 24331083 w 28"/>
              <a:gd name="T45" fmla="*/ 0 h 31"/>
              <a:gd name="T46" fmla="*/ 18924906 w 28"/>
              <a:gd name="T47" fmla="*/ 0 h 31"/>
              <a:gd name="T48" fmla="*/ 18924906 w 28"/>
              <a:gd name="T49" fmla="*/ 7080762 h 31"/>
              <a:gd name="T50" fmla="*/ 10813997 w 28"/>
              <a:gd name="T51" fmla="*/ 7080762 h 31"/>
              <a:gd name="T52" fmla="*/ 5406177 w 28"/>
              <a:gd name="T53" fmla="*/ 11800246 h 31"/>
              <a:gd name="T54" fmla="*/ 5406177 w 28"/>
              <a:gd name="T55" fmla="*/ 18881008 h 31"/>
              <a:gd name="T56" fmla="*/ 0 w 28"/>
              <a:gd name="T57" fmla="*/ 23602028 h 31"/>
              <a:gd name="T58" fmla="*/ 0 w 28"/>
              <a:gd name="T59" fmla="*/ 30682790 h 31"/>
              <a:gd name="T60" fmla="*/ 0 w 28"/>
              <a:gd name="T61" fmla="*/ 35402274 h 31"/>
              <a:gd name="T62" fmla="*/ 0 w 28"/>
              <a:gd name="T63" fmla="*/ 42483036 h 31"/>
              <a:gd name="T64" fmla="*/ 0 w 28"/>
              <a:gd name="T65" fmla="*/ 47204056 h 31"/>
              <a:gd name="T66" fmla="*/ 5406177 w 28"/>
              <a:gd name="T67" fmla="*/ 54284819 h 31"/>
              <a:gd name="T68" fmla="*/ 5406177 w 28"/>
              <a:gd name="T69" fmla="*/ 59004302 h 31"/>
              <a:gd name="T70" fmla="*/ 10813997 w 28"/>
              <a:gd name="T71" fmla="*/ 59004302 h 31"/>
              <a:gd name="T72" fmla="*/ 18924906 w 28"/>
              <a:gd name="T73" fmla="*/ 66085065 h 31"/>
              <a:gd name="T74" fmla="*/ 18924906 w 28"/>
              <a:gd name="T75" fmla="*/ 66085065 h 31"/>
              <a:gd name="T76" fmla="*/ 24331083 w 28"/>
              <a:gd name="T77" fmla="*/ 70806085 h 31"/>
              <a:gd name="T78" fmla="*/ 29737260 w 28"/>
              <a:gd name="T79" fmla="*/ 70806085 h 31"/>
              <a:gd name="T80" fmla="*/ 35145080 w 28"/>
              <a:gd name="T81" fmla="*/ 70806085 h 31"/>
              <a:gd name="T82" fmla="*/ 35145080 w 28"/>
              <a:gd name="T83" fmla="*/ 70806085 h 3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8" h="31">
                <a:moveTo>
                  <a:pt x="13" y="30"/>
                </a:moveTo>
                <a:lnTo>
                  <a:pt x="16" y="30"/>
                </a:lnTo>
                <a:lnTo>
                  <a:pt x="18" y="30"/>
                </a:lnTo>
                <a:lnTo>
                  <a:pt x="20" y="28"/>
                </a:lnTo>
                <a:lnTo>
                  <a:pt x="22" y="28"/>
                </a:lnTo>
                <a:lnTo>
                  <a:pt x="25" y="25"/>
                </a:lnTo>
                <a:lnTo>
                  <a:pt x="27" y="23"/>
                </a:lnTo>
                <a:lnTo>
                  <a:pt x="27" y="20"/>
                </a:lnTo>
                <a:lnTo>
                  <a:pt x="27" y="18"/>
                </a:lnTo>
                <a:lnTo>
                  <a:pt x="27" y="15"/>
                </a:lnTo>
                <a:lnTo>
                  <a:pt x="27" y="13"/>
                </a:lnTo>
                <a:lnTo>
                  <a:pt x="27" y="10"/>
                </a:lnTo>
                <a:lnTo>
                  <a:pt x="27" y="8"/>
                </a:lnTo>
                <a:lnTo>
                  <a:pt x="25" y="5"/>
                </a:lnTo>
                <a:lnTo>
                  <a:pt x="25" y="3"/>
                </a:lnTo>
                <a:lnTo>
                  <a:pt x="22" y="3"/>
                </a:lnTo>
                <a:lnTo>
                  <a:pt x="20" y="0"/>
                </a:lnTo>
                <a:lnTo>
                  <a:pt x="18" y="0"/>
                </a:lnTo>
                <a:lnTo>
                  <a:pt x="16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7" y="3"/>
                </a:lnTo>
                <a:lnTo>
                  <a:pt x="4" y="3"/>
                </a:lnTo>
                <a:lnTo>
                  <a:pt x="2" y="5"/>
                </a:lnTo>
                <a:lnTo>
                  <a:pt x="2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8"/>
                </a:lnTo>
                <a:lnTo>
                  <a:pt x="0" y="20"/>
                </a:lnTo>
                <a:lnTo>
                  <a:pt x="2" y="23"/>
                </a:lnTo>
                <a:lnTo>
                  <a:pt x="2" y="25"/>
                </a:lnTo>
                <a:lnTo>
                  <a:pt x="4" y="25"/>
                </a:lnTo>
                <a:lnTo>
                  <a:pt x="7" y="28"/>
                </a:lnTo>
                <a:lnTo>
                  <a:pt x="9" y="30"/>
                </a:lnTo>
                <a:lnTo>
                  <a:pt x="11" y="30"/>
                </a:lnTo>
                <a:lnTo>
                  <a:pt x="13" y="3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19" name="Rectangle 128"/>
          <p:cNvSpPr>
            <a:spLocks noChangeArrowheads="1"/>
          </p:cNvSpPr>
          <p:nvPr/>
        </p:nvSpPr>
        <p:spPr bwMode="auto">
          <a:xfrm>
            <a:off x="5753100" y="3228975"/>
            <a:ext cx="481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000000"/>
                </a:solidFill>
              </a:rPr>
              <a:t>Shift</a:t>
            </a:r>
          </a:p>
          <a:p>
            <a:pPr eaLnBrk="0" hangingPunct="0"/>
            <a:r>
              <a:rPr kumimoji="0" lang="en-US" altLang="zh-TW" sz="1000">
                <a:solidFill>
                  <a:srgbClr val="000000"/>
                </a:solidFill>
              </a:rPr>
              <a:t>left 2</a:t>
            </a:r>
          </a:p>
        </p:txBody>
      </p:sp>
      <p:sp>
        <p:nvSpPr>
          <p:cNvPr id="25720" name="Freeform 129"/>
          <p:cNvSpPr>
            <a:spLocks/>
          </p:cNvSpPr>
          <p:nvPr/>
        </p:nvSpPr>
        <p:spPr bwMode="auto">
          <a:xfrm>
            <a:off x="7151688" y="4476750"/>
            <a:ext cx="46037" cy="47625"/>
          </a:xfrm>
          <a:custGeom>
            <a:avLst/>
            <a:gdLst>
              <a:gd name="T0" fmla="*/ 35142673 w 28"/>
              <a:gd name="T1" fmla="*/ 70806085 h 31"/>
              <a:gd name="T2" fmla="*/ 40550376 w 28"/>
              <a:gd name="T3" fmla="*/ 70806085 h 31"/>
              <a:gd name="T4" fmla="*/ 48659465 w 28"/>
              <a:gd name="T5" fmla="*/ 70806085 h 31"/>
              <a:gd name="T6" fmla="*/ 51362494 w 28"/>
              <a:gd name="T7" fmla="*/ 70806085 h 31"/>
              <a:gd name="T8" fmla="*/ 59473227 w 28"/>
              <a:gd name="T9" fmla="*/ 63725323 h 31"/>
              <a:gd name="T10" fmla="*/ 59473227 w 28"/>
              <a:gd name="T11" fmla="*/ 59004302 h 31"/>
              <a:gd name="T12" fmla="*/ 64879286 w 28"/>
              <a:gd name="T13" fmla="*/ 59004302 h 31"/>
              <a:gd name="T14" fmla="*/ 72990019 w 28"/>
              <a:gd name="T15" fmla="*/ 51923540 h 31"/>
              <a:gd name="T16" fmla="*/ 72990019 w 28"/>
              <a:gd name="T17" fmla="*/ 47204056 h 31"/>
              <a:gd name="T18" fmla="*/ 72990019 w 28"/>
              <a:gd name="T19" fmla="*/ 40123294 h 31"/>
              <a:gd name="T20" fmla="*/ 72990019 w 28"/>
              <a:gd name="T21" fmla="*/ 35402274 h 31"/>
              <a:gd name="T22" fmla="*/ 72990019 w 28"/>
              <a:gd name="T23" fmla="*/ 28321512 h 31"/>
              <a:gd name="T24" fmla="*/ 72990019 w 28"/>
              <a:gd name="T25" fmla="*/ 23602028 h 31"/>
              <a:gd name="T26" fmla="*/ 72990019 w 28"/>
              <a:gd name="T27" fmla="*/ 16521266 h 31"/>
              <a:gd name="T28" fmla="*/ 64879286 w 28"/>
              <a:gd name="T29" fmla="*/ 11800246 h 31"/>
              <a:gd name="T30" fmla="*/ 59473227 w 28"/>
              <a:gd name="T31" fmla="*/ 11800246 h 31"/>
              <a:gd name="T32" fmla="*/ 59473227 w 28"/>
              <a:gd name="T33" fmla="*/ 4721020 h 31"/>
              <a:gd name="T34" fmla="*/ 51362494 w 28"/>
              <a:gd name="T35" fmla="*/ 4721020 h 31"/>
              <a:gd name="T36" fmla="*/ 48659465 w 28"/>
              <a:gd name="T37" fmla="*/ 0 h 31"/>
              <a:gd name="T38" fmla="*/ 40550376 w 28"/>
              <a:gd name="T39" fmla="*/ 0 h 31"/>
              <a:gd name="T40" fmla="*/ 35142673 w 28"/>
              <a:gd name="T41" fmla="*/ 0 h 31"/>
              <a:gd name="T42" fmla="*/ 27033584 w 28"/>
              <a:gd name="T43" fmla="*/ 0 h 31"/>
              <a:gd name="T44" fmla="*/ 24330555 w 28"/>
              <a:gd name="T45" fmla="*/ 0 h 31"/>
              <a:gd name="T46" fmla="*/ 16219822 w 28"/>
              <a:gd name="T47" fmla="*/ 4721020 h 31"/>
              <a:gd name="T48" fmla="*/ 10813762 w 28"/>
              <a:gd name="T49" fmla="*/ 4721020 h 31"/>
              <a:gd name="T50" fmla="*/ 10813762 w 28"/>
              <a:gd name="T51" fmla="*/ 11800246 h 31"/>
              <a:gd name="T52" fmla="*/ 2703030 w 28"/>
              <a:gd name="T53" fmla="*/ 11800246 h 31"/>
              <a:gd name="T54" fmla="*/ 2703030 w 28"/>
              <a:gd name="T55" fmla="*/ 16521266 h 31"/>
              <a:gd name="T56" fmla="*/ 0 w 28"/>
              <a:gd name="T57" fmla="*/ 23602028 h 31"/>
              <a:gd name="T58" fmla="*/ 0 w 28"/>
              <a:gd name="T59" fmla="*/ 28321512 h 31"/>
              <a:gd name="T60" fmla="*/ 0 w 28"/>
              <a:gd name="T61" fmla="*/ 35402274 h 31"/>
              <a:gd name="T62" fmla="*/ 0 w 28"/>
              <a:gd name="T63" fmla="*/ 40123294 h 31"/>
              <a:gd name="T64" fmla="*/ 0 w 28"/>
              <a:gd name="T65" fmla="*/ 47204056 h 31"/>
              <a:gd name="T66" fmla="*/ 2703030 w 28"/>
              <a:gd name="T67" fmla="*/ 51923540 h 31"/>
              <a:gd name="T68" fmla="*/ 2703030 w 28"/>
              <a:gd name="T69" fmla="*/ 59004302 h 31"/>
              <a:gd name="T70" fmla="*/ 10813762 w 28"/>
              <a:gd name="T71" fmla="*/ 59004302 h 31"/>
              <a:gd name="T72" fmla="*/ 10813762 w 28"/>
              <a:gd name="T73" fmla="*/ 63725323 h 31"/>
              <a:gd name="T74" fmla="*/ 16219822 w 28"/>
              <a:gd name="T75" fmla="*/ 70806085 h 31"/>
              <a:gd name="T76" fmla="*/ 24330555 w 28"/>
              <a:gd name="T77" fmla="*/ 70806085 h 31"/>
              <a:gd name="T78" fmla="*/ 27033584 w 28"/>
              <a:gd name="T79" fmla="*/ 70806085 h 31"/>
              <a:gd name="T80" fmla="*/ 35142673 w 28"/>
              <a:gd name="T81" fmla="*/ 70806085 h 31"/>
              <a:gd name="T82" fmla="*/ 35142673 w 28"/>
              <a:gd name="T83" fmla="*/ 70806085 h 3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8" h="31">
                <a:moveTo>
                  <a:pt x="13" y="30"/>
                </a:moveTo>
                <a:lnTo>
                  <a:pt x="15" y="30"/>
                </a:lnTo>
                <a:lnTo>
                  <a:pt x="18" y="30"/>
                </a:lnTo>
                <a:lnTo>
                  <a:pt x="19" y="30"/>
                </a:lnTo>
                <a:lnTo>
                  <a:pt x="22" y="27"/>
                </a:lnTo>
                <a:lnTo>
                  <a:pt x="22" y="25"/>
                </a:lnTo>
                <a:lnTo>
                  <a:pt x="24" y="25"/>
                </a:lnTo>
                <a:lnTo>
                  <a:pt x="27" y="22"/>
                </a:lnTo>
                <a:lnTo>
                  <a:pt x="27" y="20"/>
                </a:lnTo>
                <a:lnTo>
                  <a:pt x="27" y="17"/>
                </a:lnTo>
                <a:lnTo>
                  <a:pt x="27" y="15"/>
                </a:lnTo>
                <a:lnTo>
                  <a:pt x="27" y="12"/>
                </a:lnTo>
                <a:lnTo>
                  <a:pt x="27" y="10"/>
                </a:lnTo>
                <a:lnTo>
                  <a:pt x="27" y="7"/>
                </a:lnTo>
                <a:lnTo>
                  <a:pt x="24" y="5"/>
                </a:lnTo>
                <a:lnTo>
                  <a:pt x="22" y="5"/>
                </a:lnTo>
                <a:lnTo>
                  <a:pt x="22" y="2"/>
                </a:lnTo>
                <a:lnTo>
                  <a:pt x="19" y="2"/>
                </a:lnTo>
                <a:lnTo>
                  <a:pt x="18" y="0"/>
                </a:lnTo>
                <a:lnTo>
                  <a:pt x="15" y="0"/>
                </a:lnTo>
                <a:lnTo>
                  <a:pt x="13" y="0"/>
                </a:lnTo>
                <a:lnTo>
                  <a:pt x="10" y="0"/>
                </a:lnTo>
                <a:lnTo>
                  <a:pt x="9" y="0"/>
                </a:lnTo>
                <a:lnTo>
                  <a:pt x="6" y="2"/>
                </a:lnTo>
                <a:lnTo>
                  <a:pt x="4" y="2"/>
                </a:lnTo>
                <a:lnTo>
                  <a:pt x="4" y="5"/>
                </a:lnTo>
                <a:lnTo>
                  <a:pt x="1" y="5"/>
                </a:lnTo>
                <a:lnTo>
                  <a:pt x="1" y="7"/>
                </a:lnTo>
                <a:lnTo>
                  <a:pt x="0" y="10"/>
                </a:lnTo>
                <a:lnTo>
                  <a:pt x="0" y="12"/>
                </a:lnTo>
                <a:lnTo>
                  <a:pt x="0" y="15"/>
                </a:lnTo>
                <a:lnTo>
                  <a:pt x="0" y="17"/>
                </a:lnTo>
                <a:lnTo>
                  <a:pt x="0" y="20"/>
                </a:lnTo>
                <a:lnTo>
                  <a:pt x="1" y="22"/>
                </a:lnTo>
                <a:lnTo>
                  <a:pt x="1" y="25"/>
                </a:lnTo>
                <a:lnTo>
                  <a:pt x="4" y="25"/>
                </a:lnTo>
                <a:lnTo>
                  <a:pt x="4" y="27"/>
                </a:lnTo>
                <a:lnTo>
                  <a:pt x="6" y="30"/>
                </a:lnTo>
                <a:lnTo>
                  <a:pt x="9" y="30"/>
                </a:lnTo>
                <a:lnTo>
                  <a:pt x="10" y="30"/>
                </a:lnTo>
                <a:lnTo>
                  <a:pt x="13" y="3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21" name="Rectangle 130"/>
          <p:cNvSpPr>
            <a:spLocks noChangeArrowheads="1"/>
          </p:cNvSpPr>
          <p:nvPr/>
        </p:nvSpPr>
        <p:spPr bwMode="auto">
          <a:xfrm>
            <a:off x="6305550" y="4276725"/>
            <a:ext cx="4460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000000"/>
                </a:solidFill>
              </a:rPr>
              <a:t>ALU</a:t>
            </a:r>
          </a:p>
        </p:txBody>
      </p:sp>
      <p:sp>
        <p:nvSpPr>
          <p:cNvPr id="25722" name="Freeform 131"/>
          <p:cNvSpPr>
            <a:spLocks/>
          </p:cNvSpPr>
          <p:nvPr/>
        </p:nvSpPr>
        <p:spPr bwMode="auto">
          <a:xfrm>
            <a:off x="5634038" y="3425825"/>
            <a:ext cx="50800" cy="1446213"/>
          </a:xfrm>
          <a:custGeom>
            <a:avLst/>
            <a:gdLst>
              <a:gd name="T0" fmla="*/ 0 w 31"/>
              <a:gd name="T1" fmla="*/ 2147483647 h 945"/>
              <a:gd name="T2" fmla="*/ 0 w 31"/>
              <a:gd name="T3" fmla="*/ 0 h 945"/>
              <a:gd name="T4" fmla="*/ 80560606 w 31"/>
              <a:gd name="T5" fmla="*/ 0 h 9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" h="945">
                <a:moveTo>
                  <a:pt x="0" y="944"/>
                </a:move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23" name="Line 132"/>
          <p:cNvSpPr>
            <a:spLocks noChangeShapeType="1"/>
          </p:cNvSpPr>
          <p:nvPr/>
        </p:nvSpPr>
        <p:spPr bwMode="auto">
          <a:xfrm>
            <a:off x="6173788" y="3425825"/>
            <a:ext cx="714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24" name="Line 133"/>
          <p:cNvSpPr>
            <a:spLocks noChangeShapeType="1"/>
          </p:cNvSpPr>
          <p:nvPr/>
        </p:nvSpPr>
        <p:spPr bwMode="auto">
          <a:xfrm flipH="1">
            <a:off x="7070725" y="4484688"/>
            <a:ext cx="279400" cy="142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25" name="Rectangle 134"/>
          <p:cNvSpPr>
            <a:spLocks noChangeArrowheads="1"/>
          </p:cNvSpPr>
          <p:nvPr/>
        </p:nvSpPr>
        <p:spPr bwMode="auto">
          <a:xfrm>
            <a:off x="6646863" y="2968625"/>
            <a:ext cx="49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ALU</a:t>
            </a:r>
          </a:p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result</a:t>
            </a:r>
          </a:p>
        </p:txBody>
      </p:sp>
      <p:sp>
        <p:nvSpPr>
          <p:cNvPr id="25726" name="Line 135"/>
          <p:cNvSpPr>
            <a:spLocks noChangeShapeType="1"/>
          </p:cNvSpPr>
          <p:nvPr/>
        </p:nvSpPr>
        <p:spPr bwMode="auto">
          <a:xfrm flipH="1">
            <a:off x="5659438" y="3425825"/>
            <a:ext cx="2381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27" name="Freeform 136"/>
          <p:cNvSpPr>
            <a:spLocks/>
          </p:cNvSpPr>
          <p:nvPr/>
        </p:nvSpPr>
        <p:spPr bwMode="auto">
          <a:xfrm>
            <a:off x="5659438" y="3390900"/>
            <a:ext cx="68262" cy="71438"/>
          </a:xfrm>
          <a:custGeom>
            <a:avLst/>
            <a:gdLst>
              <a:gd name="T0" fmla="*/ 0 w 41"/>
              <a:gd name="T1" fmla="*/ 0 h 46"/>
              <a:gd name="T2" fmla="*/ 0 w 41"/>
              <a:gd name="T3" fmla="*/ 108531405 h 46"/>
              <a:gd name="T4" fmla="*/ 110879132 w 41"/>
              <a:gd name="T5" fmla="*/ 53059798 h 46"/>
              <a:gd name="T6" fmla="*/ 0 w 41"/>
              <a:gd name="T7" fmla="*/ 4823618 h 46"/>
              <a:gd name="T8" fmla="*/ 0 w 41"/>
              <a:gd name="T9" fmla="*/ 4823618 h 46"/>
              <a:gd name="T10" fmla="*/ 0 w 41"/>
              <a:gd name="T11" fmla="*/ 0 h 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1" h="46">
                <a:moveTo>
                  <a:pt x="0" y="0"/>
                </a:moveTo>
                <a:lnTo>
                  <a:pt x="0" y="45"/>
                </a:lnTo>
                <a:lnTo>
                  <a:pt x="40" y="22"/>
                </a:lnTo>
                <a:lnTo>
                  <a:pt x="0" y="2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28" name="Line 137"/>
          <p:cNvSpPr>
            <a:spLocks noChangeShapeType="1"/>
          </p:cNvSpPr>
          <p:nvPr/>
        </p:nvSpPr>
        <p:spPr bwMode="auto">
          <a:xfrm flipH="1">
            <a:off x="6207125" y="3422650"/>
            <a:ext cx="222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29" name="Freeform 138"/>
          <p:cNvSpPr>
            <a:spLocks/>
          </p:cNvSpPr>
          <p:nvPr/>
        </p:nvSpPr>
        <p:spPr bwMode="auto">
          <a:xfrm>
            <a:off x="6207125" y="3387725"/>
            <a:ext cx="68263" cy="69850"/>
          </a:xfrm>
          <a:custGeom>
            <a:avLst/>
            <a:gdLst>
              <a:gd name="T0" fmla="*/ 0 w 41"/>
              <a:gd name="T1" fmla="*/ 0 h 46"/>
              <a:gd name="T2" fmla="*/ 0 w 41"/>
              <a:gd name="T3" fmla="*/ 103760657 h 46"/>
              <a:gd name="T4" fmla="*/ 110882421 w 41"/>
              <a:gd name="T5" fmla="*/ 53032853 h 46"/>
              <a:gd name="T6" fmla="*/ 0 w 41"/>
              <a:gd name="T7" fmla="*/ 6916668 h 46"/>
              <a:gd name="T8" fmla="*/ 0 w 41"/>
              <a:gd name="T9" fmla="*/ 6916668 h 46"/>
              <a:gd name="T10" fmla="*/ 0 w 41"/>
              <a:gd name="T11" fmla="*/ 0 h 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1" h="46">
                <a:moveTo>
                  <a:pt x="0" y="0"/>
                </a:moveTo>
                <a:lnTo>
                  <a:pt x="0" y="45"/>
                </a:lnTo>
                <a:lnTo>
                  <a:pt x="40" y="23"/>
                </a:lnTo>
                <a:lnTo>
                  <a:pt x="0" y="3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30" name="Line 139"/>
          <p:cNvSpPr>
            <a:spLocks noChangeShapeType="1"/>
          </p:cNvSpPr>
          <p:nvPr/>
        </p:nvSpPr>
        <p:spPr bwMode="auto">
          <a:xfrm flipH="1">
            <a:off x="6207125" y="2855913"/>
            <a:ext cx="22225" cy="476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31" name="Freeform 140"/>
          <p:cNvSpPr>
            <a:spLocks/>
          </p:cNvSpPr>
          <p:nvPr/>
        </p:nvSpPr>
        <p:spPr bwMode="auto">
          <a:xfrm>
            <a:off x="6207125" y="2825750"/>
            <a:ext cx="68263" cy="66675"/>
          </a:xfrm>
          <a:custGeom>
            <a:avLst/>
            <a:gdLst>
              <a:gd name="T0" fmla="*/ 0 w 41"/>
              <a:gd name="T1" fmla="*/ 0 h 44"/>
              <a:gd name="T2" fmla="*/ 0 w 41"/>
              <a:gd name="T3" fmla="*/ 98739614 h 44"/>
              <a:gd name="T4" fmla="*/ 110882421 w 41"/>
              <a:gd name="T5" fmla="*/ 52814177 h 44"/>
              <a:gd name="T6" fmla="*/ 0 w 41"/>
              <a:gd name="T7" fmla="*/ 0 h 44"/>
              <a:gd name="T8" fmla="*/ 0 w 41"/>
              <a:gd name="T9" fmla="*/ 0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" h="44">
                <a:moveTo>
                  <a:pt x="0" y="0"/>
                </a:moveTo>
                <a:lnTo>
                  <a:pt x="0" y="43"/>
                </a:lnTo>
                <a:lnTo>
                  <a:pt x="40" y="23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32" name="Line 141"/>
          <p:cNvSpPr>
            <a:spLocks noChangeShapeType="1"/>
          </p:cNvSpPr>
          <p:nvPr/>
        </p:nvSpPr>
        <p:spPr bwMode="auto">
          <a:xfrm flipH="1">
            <a:off x="7459663" y="2613025"/>
            <a:ext cx="2381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33" name="Freeform 142"/>
          <p:cNvSpPr>
            <a:spLocks/>
          </p:cNvSpPr>
          <p:nvPr/>
        </p:nvSpPr>
        <p:spPr bwMode="auto">
          <a:xfrm>
            <a:off x="7459663" y="2578100"/>
            <a:ext cx="66675" cy="69850"/>
          </a:xfrm>
          <a:custGeom>
            <a:avLst/>
            <a:gdLst>
              <a:gd name="T0" fmla="*/ 0 w 40"/>
              <a:gd name="T1" fmla="*/ 0 h 46"/>
              <a:gd name="T2" fmla="*/ 0 w 40"/>
              <a:gd name="T3" fmla="*/ 103760657 h 46"/>
              <a:gd name="T4" fmla="*/ 108360210 w 40"/>
              <a:gd name="T5" fmla="*/ 53032853 h 46"/>
              <a:gd name="T6" fmla="*/ 0 w 40"/>
              <a:gd name="T7" fmla="*/ 6916668 h 46"/>
              <a:gd name="T8" fmla="*/ 0 w 40"/>
              <a:gd name="T9" fmla="*/ 6916668 h 46"/>
              <a:gd name="T10" fmla="*/ 0 w 40"/>
              <a:gd name="T11" fmla="*/ 0 h 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" h="46">
                <a:moveTo>
                  <a:pt x="0" y="0"/>
                </a:moveTo>
                <a:lnTo>
                  <a:pt x="0" y="45"/>
                </a:lnTo>
                <a:lnTo>
                  <a:pt x="39" y="23"/>
                </a:lnTo>
                <a:lnTo>
                  <a:pt x="0" y="3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34" name="Line 143"/>
          <p:cNvSpPr>
            <a:spLocks noChangeShapeType="1"/>
          </p:cNvSpPr>
          <p:nvPr/>
        </p:nvSpPr>
        <p:spPr bwMode="auto">
          <a:xfrm flipH="1">
            <a:off x="7459663" y="3138488"/>
            <a:ext cx="23812" cy="476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35" name="Freeform 144"/>
          <p:cNvSpPr>
            <a:spLocks/>
          </p:cNvSpPr>
          <p:nvPr/>
        </p:nvSpPr>
        <p:spPr bwMode="auto">
          <a:xfrm>
            <a:off x="7459663" y="3108325"/>
            <a:ext cx="66675" cy="66675"/>
          </a:xfrm>
          <a:custGeom>
            <a:avLst/>
            <a:gdLst>
              <a:gd name="T0" fmla="*/ 0 w 40"/>
              <a:gd name="T1" fmla="*/ 0 h 44"/>
              <a:gd name="T2" fmla="*/ 0 w 40"/>
              <a:gd name="T3" fmla="*/ 98739614 h 44"/>
              <a:gd name="T4" fmla="*/ 108360210 w 40"/>
              <a:gd name="T5" fmla="*/ 52814177 h 44"/>
              <a:gd name="T6" fmla="*/ 0 w 40"/>
              <a:gd name="T7" fmla="*/ 0 h 44"/>
              <a:gd name="T8" fmla="*/ 0 w 40"/>
              <a:gd name="T9" fmla="*/ 0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" h="44">
                <a:moveTo>
                  <a:pt x="0" y="0"/>
                </a:moveTo>
                <a:lnTo>
                  <a:pt x="0" y="43"/>
                </a:lnTo>
                <a:lnTo>
                  <a:pt x="39" y="23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36" name="Freeform 145"/>
          <p:cNvSpPr>
            <a:spLocks/>
          </p:cNvSpPr>
          <p:nvPr/>
        </p:nvSpPr>
        <p:spPr bwMode="auto">
          <a:xfrm>
            <a:off x="4083050" y="5340350"/>
            <a:ext cx="66675" cy="65088"/>
          </a:xfrm>
          <a:custGeom>
            <a:avLst/>
            <a:gdLst>
              <a:gd name="T0" fmla="*/ 50012918 w 40"/>
              <a:gd name="T1" fmla="*/ 96230337 h 43"/>
              <a:gd name="T2" fmla="*/ 63904654 w 40"/>
              <a:gd name="T3" fmla="*/ 96230337 h 43"/>
              <a:gd name="T4" fmla="*/ 69462015 w 40"/>
              <a:gd name="T5" fmla="*/ 96230337 h 43"/>
              <a:gd name="T6" fmla="*/ 75019376 w 40"/>
              <a:gd name="T7" fmla="*/ 91648445 h 43"/>
              <a:gd name="T8" fmla="*/ 88911113 w 40"/>
              <a:gd name="T9" fmla="*/ 91648445 h 43"/>
              <a:gd name="T10" fmla="*/ 94468474 w 40"/>
              <a:gd name="T11" fmla="*/ 84774849 h 43"/>
              <a:gd name="T12" fmla="*/ 94468474 w 40"/>
              <a:gd name="T13" fmla="*/ 80192957 h 43"/>
              <a:gd name="T14" fmla="*/ 102802849 w 40"/>
              <a:gd name="T15" fmla="*/ 73319361 h 43"/>
              <a:gd name="T16" fmla="*/ 108360210 w 40"/>
              <a:gd name="T17" fmla="*/ 61862360 h 43"/>
              <a:gd name="T18" fmla="*/ 108360210 w 40"/>
              <a:gd name="T19" fmla="*/ 57280467 h 43"/>
              <a:gd name="T20" fmla="*/ 108360210 w 40"/>
              <a:gd name="T21" fmla="*/ 50406872 h 43"/>
              <a:gd name="T22" fmla="*/ 108360210 w 40"/>
              <a:gd name="T23" fmla="*/ 38949870 h 43"/>
              <a:gd name="T24" fmla="*/ 108360210 w 40"/>
              <a:gd name="T25" fmla="*/ 34367978 h 43"/>
              <a:gd name="T26" fmla="*/ 102802849 w 40"/>
              <a:gd name="T27" fmla="*/ 27494382 h 43"/>
              <a:gd name="T28" fmla="*/ 94468474 w 40"/>
              <a:gd name="T29" fmla="*/ 22912490 h 43"/>
              <a:gd name="T30" fmla="*/ 94468474 w 40"/>
              <a:gd name="T31" fmla="*/ 16038894 h 43"/>
              <a:gd name="T32" fmla="*/ 88911113 w 40"/>
              <a:gd name="T33" fmla="*/ 11455488 h 43"/>
              <a:gd name="T34" fmla="*/ 75019376 w 40"/>
              <a:gd name="T35" fmla="*/ 4581892 h 43"/>
              <a:gd name="T36" fmla="*/ 69462015 w 40"/>
              <a:gd name="T37" fmla="*/ 4581892 h 43"/>
              <a:gd name="T38" fmla="*/ 63904654 w 40"/>
              <a:gd name="T39" fmla="*/ 0 h 43"/>
              <a:gd name="T40" fmla="*/ 55570279 w 40"/>
              <a:gd name="T41" fmla="*/ 0 h 43"/>
              <a:gd name="T42" fmla="*/ 41676876 w 40"/>
              <a:gd name="T43" fmla="*/ 0 h 43"/>
              <a:gd name="T44" fmla="*/ 36119514 w 40"/>
              <a:gd name="T45" fmla="*/ 4581892 h 43"/>
              <a:gd name="T46" fmla="*/ 30563820 w 40"/>
              <a:gd name="T47" fmla="*/ 4581892 h 43"/>
              <a:gd name="T48" fmla="*/ 16670417 w 40"/>
              <a:gd name="T49" fmla="*/ 11455488 h 43"/>
              <a:gd name="T50" fmla="*/ 11114723 w 40"/>
              <a:gd name="T51" fmla="*/ 16038894 h 43"/>
              <a:gd name="T52" fmla="*/ 11114723 w 40"/>
              <a:gd name="T53" fmla="*/ 22912490 h 43"/>
              <a:gd name="T54" fmla="*/ 2778681 w 40"/>
              <a:gd name="T55" fmla="*/ 27494382 h 43"/>
              <a:gd name="T56" fmla="*/ 0 w 40"/>
              <a:gd name="T57" fmla="*/ 34367978 h 43"/>
              <a:gd name="T58" fmla="*/ 0 w 40"/>
              <a:gd name="T59" fmla="*/ 38949870 h 43"/>
              <a:gd name="T60" fmla="*/ 0 w 40"/>
              <a:gd name="T61" fmla="*/ 50406872 h 43"/>
              <a:gd name="T62" fmla="*/ 0 w 40"/>
              <a:gd name="T63" fmla="*/ 57280467 h 43"/>
              <a:gd name="T64" fmla="*/ 0 w 40"/>
              <a:gd name="T65" fmla="*/ 61862360 h 43"/>
              <a:gd name="T66" fmla="*/ 2778681 w 40"/>
              <a:gd name="T67" fmla="*/ 73319361 h 43"/>
              <a:gd name="T68" fmla="*/ 11114723 w 40"/>
              <a:gd name="T69" fmla="*/ 80192957 h 43"/>
              <a:gd name="T70" fmla="*/ 11114723 w 40"/>
              <a:gd name="T71" fmla="*/ 84774849 h 43"/>
              <a:gd name="T72" fmla="*/ 16670417 w 40"/>
              <a:gd name="T73" fmla="*/ 91648445 h 43"/>
              <a:gd name="T74" fmla="*/ 30563820 w 40"/>
              <a:gd name="T75" fmla="*/ 91648445 h 43"/>
              <a:gd name="T76" fmla="*/ 36119514 w 40"/>
              <a:gd name="T77" fmla="*/ 96230337 h 43"/>
              <a:gd name="T78" fmla="*/ 41676876 w 40"/>
              <a:gd name="T79" fmla="*/ 96230337 h 43"/>
              <a:gd name="T80" fmla="*/ 55570279 w 40"/>
              <a:gd name="T81" fmla="*/ 96230337 h 43"/>
              <a:gd name="T82" fmla="*/ 55570279 w 40"/>
              <a:gd name="T83" fmla="*/ 96230337 h 43"/>
              <a:gd name="T84" fmla="*/ 50012918 w 40"/>
              <a:gd name="T85" fmla="*/ 96230337 h 4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0" h="43">
                <a:moveTo>
                  <a:pt x="18" y="42"/>
                </a:moveTo>
                <a:lnTo>
                  <a:pt x="23" y="42"/>
                </a:lnTo>
                <a:lnTo>
                  <a:pt x="25" y="42"/>
                </a:lnTo>
                <a:lnTo>
                  <a:pt x="27" y="40"/>
                </a:lnTo>
                <a:lnTo>
                  <a:pt x="32" y="40"/>
                </a:lnTo>
                <a:lnTo>
                  <a:pt x="34" y="37"/>
                </a:lnTo>
                <a:lnTo>
                  <a:pt x="34" y="35"/>
                </a:lnTo>
                <a:lnTo>
                  <a:pt x="37" y="32"/>
                </a:lnTo>
                <a:lnTo>
                  <a:pt x="39" y="27"/>
                </a:lnTo>
                <a:lnTo>
                  <a:pt x="39" y="25"/>
                </a:lnTo>
                <a:lnTo>
                  <a:pt x="39" y="22"/>
                </a:lnTo>
                <a:lnTo>
                  <a:pt x="39" y="17"/>
                </a:lnTo>
                <a:lnTo>
                  <a:pt x="39" y="15"/>
                </a:lnTo>
                <a:lnTo>
                  <a:pt x="37" y="12"/>
                </a:lnTo>
                <a:lnTo>
                  <a:pt x="34" y="10"/>
                </a:lnTo>
                <a:lnTo>
                  <a:pt x="34" y="7"/>
                </a:lnTo>
                <a:lnTo>
                  <a:pt x="32" y="5"/>
                </a:lnTo>
                <a:lnTo>
                  <a:pt x="27" y="2"/>
                </a:lnTo>
                <a:lnTo>
                  <a:pt x="25" y="2"/>
                </a:lnTo>
                <a:lnTo>
                  <a:pt x="23" y="0"/>
                </a:lnTo>
                <a:lnTo>
                  <a:pt x="20" y="0"/>
                </a:lnTo>
                <a:lnTo>
                  <a:pt x="15" y="0"/>
                </a:lnTo>
                <a:lnTo>
                  <a:pt x="13" y="2"/>
                </a:lnTo>
                <a:lnTo>
                  <a:pt x="11" y="2"/>
                </a:lnTo>
                <a:lnTo>
                  <a:pt x="6" y="5"/>
                </a:lnTo>
                <a:lnTo>
                  <a:pt x="4" y="7"/>
                </a:lnTo>
                <a:lnTo>
                  <a:pt x="4" y="10"/>
                </a:lnTo>
                <a:lnTo>
                  <a:pt x="1" y="12"/>
                </a:lnTo>
                <a:lnTo>
                  <a:pt x="0" y="15"/>
                </a:lnTo>
                <a:lnTo>
                  <a:pt x="0" y="17"/>
                </a:lnTo>
                <a:lnTo>
                  <a:pt x="0" y="22"/>
                </a:lnTo>
                <a:lnTo>
                  <a:pt x="0" y="25"/>
                </a:lnTo>
                <a:lnTo>
                  <a:pt x="0" y="27"/>
                </a:lnTo>
                <a:lnTo>
                  <a:pt x="1" y="32"/>
                </a:lnTo>
                <a:lnTo>
                  <a:pt x="4" y="35"/>
                </a:lnTo>
                <a:lnTo>
                  <a:pt x="4" y="37"/>
                </a:lnTo>
                <a:lnTo>
                  <a:pt x="6" y="40"/>
                </a:lnTo>
                <a:lnTo>
                  <a:pt x="11" y="40"/>
                </a:lnTo>
                <a:lnTo>
                  <a:pt x="13" y="42"/>
                </a:lnTo>
                <a:lnTo>
                  <a:pt x="15" y="42"/>
                </a:lnTo>
                <a:lnTo>
                  <a:pt x="20" y="42"/>
                </a:lnTo>
                <a:lnTo>
                  <a:pt x="18" y="4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37" name="Freeform 146"/>
          <p:cNvSpPr>
            <a:spLocks/>
          </p:cNvSpPr>
          <p:nvPr/>
        </p:nvSpPr>
        <p:spPr bwMode="auto">
          <a:xfrm>
            <a:off x="5603875" y="4838700"/>
            <a:ext cx="66675" cy="66675"/>
          </a:xfrm>
          <a:custGeom>
            <a:avLst/>
            <a:gdLst>
              <a:gd name="T0" fmla="*/ 50012918 w 40"/>
              <a:gd name="T1" fmla="*/ 100980063 h 43"/>
              <a:gd name="T2" fmla="*/ 63904654 w 40"/>
              <a:gd name="T3" fmla="*/ 100980063 h 43"/>
              <a:gd name="T4" fmla="*/ 69462015 w 40"/>
              <a:gd name="T5" fmla="*/ 100980063 h 43"/>
              <a:gd name="T6" fmla="*/ 75019376 w 40"/>
              <a:gd name="T7" fmla="*/ 96171710 h 43"/>
              <a:gd name="T8" fmla="*/ 80575071 w 40"/>
              <a:gd name="T9" fmla="*/ 88959956 h 43"/>
              <a:gd name="T10" fmla="*/ 88911113 w 40"/>
              <a:gd name="T11" fmla="*/ 88959956 h 43"/>
              <a:gd name="T12" fmla="*/ 94468474 w 40"/>
              <a:gd name="T13" fmla="*/ 84150052 h 43"/>
              <a:gd name="T14" fmla="*/ 102802849 w 40"/>
              <a:gd name="T15" fmla="*/ 76938298 h 43"/>
              <a:gd name="T16" fmla="*/ 108360210 w 40"/>
              <a:gd name="T17" fmla="*/ 64916641 h 43"/>
              <a:gd name="T18" fmla="*/ 108360210 w 40"/>
              <a:gd name="T19" fmla="*/ 60108288 h 43"/>
              <a:gd name="T20" fmla="*/ 108360210 w 40"/>
              <a:gd name="T21" fmla="*/ 52894983 h 43"/>
              <a:gd name="T22" fmla="*/ 108360210 w 40"/>
              <a:gd name="T23" fmla="*/ 40873326 h 43"/>
              <a:gd name="T24" fmla="*/ 108360210 w 40"/>
              <a:gd name="T25" fmla="*/ 36064973 h 43"/>
              <a:gd name="T26" fmla="*/ 102802849 w 40"/>
              <a:gd name="T27" fmla="*/ 28851668 h 43"/>
              <a:gd name="T28" fmla="*/ 94468474 w 40"/>
              <a:gd name="T29" fmla="*/ 24043315 h 43"/>
              <a:gd name="T30" fmla="*/ 88911113 w 40"/>
              <a:gd name="T31" fmla="*/ 16830010 h 43"/>
              <a:gd name="T32" fmla="*/ 80575071 w 40"/>
              <a:gd name="T33" fmla="*/ 12021658 h 43"/>
              <a:gd name="T34" fmla="*/ 75019376 w 40"/>
              <a:gd name="T35" fmla="*/ 4808353 h 43"/>
              <a:gd name="T36" fmla="*/ 69462015 w 40"/>
              <a:gd name="T37" fmla="*/ 0 h 43"/>
              <a:gd name="T38" fmla="*/ 63904654 w 40"/>
              <a:gd name="T39" fmla="*/ 0 h 43"/>
              <a:gd name="T40" fmla="*/ 50012918 w 40"/>
              <a:gd name="T41" fmla="*/ 0 h 43"/>
              <a:gd name="T42" fmla="*/ 41676876 w 40"/>
              <a:gd name="T43" fmla="*/ 0 h 43"/>
              <a:gd name="T44" fmla="*/ 36119514 w 40"/>
              <a:gd name="T45" fmla="*/ 0 h 43"/>
              <a:gd name="T46" fmla="*/ 25006459 w 40"/>
              <a:gd name="T47" fmla="*/ 4808353 h 43"/>
              <a:gd name="T48" fmla="*/ 16670417 w 40"/>
              <a:gd name="T49" fmla="*/ 12021658 h 43"/>
              <a:gd name="T50" fmla="*/ 11114723 w 40"/>
              <a:gd name="T51" fmla="*/ 16830010 h 43"/>
              <a:gd name="T52" fmla="*/ 2778681 w 40"/>
              <a:gd name="T53" fmla="*/ 24043315 h 43"/>
              <a:gd name="T54" fmla="*/ 2778681 w 40"/>
              <a:gd name="T55" fmla="*/ 28851668 h 43"/>
              <a:gd name="T56" fmla="*/ 0 w 40"/>
              <a:gd name="T57" fmla="*/ 36064973 h 43"/>
              <a:gd name="T58" fmla="*/ 0 w 40"/>
              <a:gd name="T59" fmla="*/ 40873326 h 43"/>
              <a:gd name="T60" fmla="*/ 0 w 40"/>
              <a:gd name="T61" fmla="*/ 52894983 h 43"/>
              <a:gd name="T62" fmla="*/ 0 w 40"/>
              <a:gd name="T63" fmla="*/ 60108288 h 43"/>
              <a:gd name="T64" fmla="*/ 0 w 40"/>
              <a:gd name="T65" fmla="*/ 64916641 h 43"/>
              <a:gd name="T66" fmla="*/ 2778681 w 40"/>
              <a:gd name="T67" fmla="*/ 76938298 h 43"/>
              <a:gd name="T68" fmla="*/ 2778681 w 40"/>
              <a:gd name="T69" fmla="*/ 84150052 h 43"/>
              <a:gd name="T70" fmla="*/ 11114723 w 40"/>
              <a:gd name="T71" fmla="*/ 88959956 h 43"/>
              <a:gd name="T72" fmla="*/ 16670417 w 40"/>
              <a:gd name="T73" fmla="*/ 88959956 h 43"/>
              <a:gd name="T74" fmla="*/ 25006459 w 40"/>
              <a:gd name="T75" fmla="*/ 96171710 h 43"/>
              <a:gd name="T76" fmla="*/ 36119514 w 40"/>
              <a:gd name="T77" fmla="*/ 100980063 h 43"/>
              <a:gd name="T78" fmla="*/ 41676876 w 40"/>
              <a:gd name="T79" fmla="*/ 100980063 h 43"/>
              <a:gd name="T80" fmla="*/ 50012918 w 40"/>
              <a:gd name="T81" fmla="*/ 100980063 h 43"/>
              <a:gd name="T82" fmla="*/ 50012918 w 40"/>
              <a:gd name="T83" fmla="*/ 100980063 h 4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0" h="43">
                <a:moveTo>
                  <a:pt x="18" y="42"/>
                </a:moveTo>
                <a:lnTo>
                  <a:pt x="23" y="42"/>
                </a:lnTo>
                <a:lnTo>
                  <a:pt x="25" y="42"/>
                </a:lnTo>
                <a:lnTo>
                  <a:pt x="27" y="40"/>
                </a:lnTo>
                <a:lnTo>
                  <a:pt x="29" y="37"/>
                </a:lnTo>
                <a:lnTo>
                  <a:pt x="32" y="37"/>
                </a:lnTo>
                <a:lnTo>
                  <a:pt x="34" y="35"/>
                </a:lnTo>
                <a:lnTo>
                  <a:pt x="37" y="32"/>
                </a:lnTo>
                <a:lnTo>
                  <a:pt x="39" y="27"/>
                </a:lnTo>
                <a:lnTo>
                  <a:pt x="39" y="25"/>
                </a:lnTo>
                <a:lnTo>
                  <a:pt x="39" y="22"/>
                </a:lnTo>
                <a:lnTo>
                  <a:pt x="39" y="17"/>
                </a:lnTo>
                <a:lnTo>
                  <a:pt x="39" y="15"/>
                </a:lnTo>
                <a:lnTo>
                  <a:pt x="37" y="12"/>
                </a:lnTo>
                <a:lnTo>
                  <a:pt x="34" y="10"/>
                </a:lnTo>
                <a:lnTo>
                  <a:pt x="32" y="7"/>
                </a:lnTo>
                <a:lnTo>
                  <a:pt x="29" y="5"/>
                </a:lnTo>
                <a:lnTo>
                  <a:pt x="27" y="2"/>
                </a:lnTo>
                <a:lnTo>
                  <a:pt x="25" y="0"/>
                </a:lnTo>
                <a:lnTo>
                  <a:pt x="23" y="0"/>
                </a:lnTo>
                <a:lnTo>
                  <a:pt x="18" y="0"/>
                </a:lnTo>
                <a:lnTo>
                  <a:pt x="15" y="0"/>
                </a:lnTo>
                <a:lnTo>
                  <a:pt x="13" y="0"/>
                </a:lnTo>
                <a:lnTo>
                  <a:pt x="9" y="2"/>
                </a:lnTo>
                <a:lnTo>
                  <a:pt x="6" y="5"/>
                </a:lnTo>
                <a:lnTo>
                  <a:pt x="4" y="7"/>
                </a:lnTo>
                <a:lnTo>
                  <a:pt x="1" y="10"/>
                </a:lnTo>
                <a:lnTo>
                  <a:pt x="1" y="12"/>
                </a:lnTo>
                <a:lnTo>
                  <a:pt x="0" y="15"/>
                </a:lnTo>
                <a:lnTo>
                  <a:pt x="0" y="17"/>
                </a:lnTo>
                <a:lnTo>
                  <a:pt x="0" y="22"/>
                </a:lnTo>
                <a:lnTo>
                  <a:pt x="0" y="25"/>
                </a:lnTo>
                <a:lnTo>
                  <a:pt x="0" y="27"/>
                </a:lnTo>
                <a:lnTo>
                  <a:pt x="1" y="32"/>
                </a:lnTo>
                <a:lnTo>
                  <a:pt x="1" y="35"/>
                </a:lnTo>
                <a:lnTo>
                  <a:pt x="4" y="37"/>
                </a:lnTo>
                <a:lnTo>
                  <a:pt x="6" y="37"/>
                </a:lnTo>
                <a:lnTo>
                  <a:pt x="9" y="40"/>
                </a:lnTo>
                <a:lnTo>
                  <a:pt x="13" y="42"/>
                </a:lnTo>
                <a:lnTo>
                  <a:pt x="15" y="42"/>
                </a:lnTo>
                <a:lnTo>
                  <a:pt x="18" y="4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38" name="Line 147"/>
          <p:cNvSpPr>
            <a:spLocks noChangeShapeType="1"/>
          </p:cNvSpPr>
          <p:nvPr/>
        </p:nvSpPr>
        <p:spPr bwMode="auto">
          <a:xfrm flipH="1">
            <a:off x="5767388" y="4873625"/>
            <a:ext cx="23812" cy="31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39" name="Freeform 148"/>
          <p:cNvSpPr>
            <a:spLocks/>
          </p:cNvSpPr>
          <p:nvPr/>
        </p:nvSpPr>
        <p:spPr bwMode="auto">
          <a:xfrm>
            <a:off x="5767388" y="4841875"/>
            <a:ext cx="68262" cy="68263"/>
          </a:xfrm>
          <a:custGeom>
            <a:avLst/>
            <a:gdLst>
              <a:gd name="T0" fmla="*/ 0 w 41"/>
              <a:gd name="T1" fmla="*/ 0 h 44"/>
              <a:gd name="T2" fmla="*/ 0 w 41"/>
              <a:gd name="T3" fmla="*/ 103499119 h 44"/>
              <a:gd name="T4" fmla="*/ 110879132 w 41"/>
              <a:gd name="T5" fmla="*/ 55359742 h 44"/>
              <a:gd name="T6" fmla="*/ 0 w 41"/>
              <a:gd name="T7" fmla="*/ 0 h 44"/>
              <a:gd name="T8" fmla="*/ 0 w 41"/>
              <a:gd name="T9" fmla="*/ 0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" h="44">
                <a:moveTo>
                  <a:pt x="0" y="0"/>
                </a:moveTo>
                <a:lnTo>
                  <a:pt x="0" y="43"/>
                </a:lnTo>
                <a:lnTo>
                  <a:pt x="40" y="23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40" name="Line 149"/>
          <p:cNvSpPr>
            <a:spLocks noChangeShapeType="1"/>
          </p:cNvSpPr>
          <p:nvPr/>
        </p:nvSpPr>
        <p:spPr bwMode="auto">
          <a:xfrm flipH="1">
            <a:off x="6169025" y="4660900"/>
            <a:ext cx="222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41" name="Freeform 150"/>
          <p:cNvSpPr>
            <a:spLocks/>
          </p:cNvSpPr>
          <p:nvPr/>
        </p:nvSpPr>
        <p:spPr bwMode="auto">
          <a:xfrm>
            <a:off x="6169025" y="4624388"/>
            <a:ext cx="69850" cy="71437"/>
          </a:xfrm>
          <a:custGeom>
            <a:avLst/>
            <a:gdLst>
              <a:gd name="T0" fmla="*/ 0 w 42"/>
              <a:gd name="T1" fmla="*/ 0 h 46"/>
              <a:gd name="T2" fmla="*/ 0 w 42"/>
              <a:gd name="T3" fmla="*/ 108528333 h 46"/>
              <a:gd name="T4" fmla="*/ 113401475 w 42"/>
              <a:gd name="T5" fmla="*/ 55470831 h 46"/>
              <a:gd name="T6" fmla="*/ 0 w 42"/>
              <a:gd name="T7" fmla="*/ 7235326 h 46"/>
              <a:gd name="T8" fmla="*/ 0 w 42"/>
              <a:gd name="T9" fmla="*/ 7235326 h 46"/>
              <a:gd name="T10" fmla="*/ 0 w 42"/>
              <a:gd name="T11" fmla="*/ 0 h 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" h="46">
                <a:moveTo>
                  <a:pt x="0" y="0"/>
                </a:moveTo>
                <a:lnTo>
                  <a:pt x="0" y="45"/>
                </a:lnTo>
                <a:lnTo>
                  <a:pt x="41" y="23"/>
                </a:lnTo>
                <a:lnTo>
                  <a:pt x="0" y="3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42" name="Freeform 151"/>
          <p:cNvSpPr>
            <a:spLocks/>
          </p:cNvSpPr>
          <p:nvPr/>
        </p:nvSpPr>
        <p:spPr bwMode="auto">
          <a:xfrm>
            <a:off x="6169025" y="3998913"/>
            <a:ext cx="69850" cy="69850"/>
          </a:xfrm>
          <a:custGeom>
            <a:avLst/>
            <a:gdLst>
              <a:gd name="T0" fmla="*/ 0 w 42"/>
              <a:gd name="T1" fmla="*/ 0 h 46"/>
              <a:gd name="T2" fmla="*/ 0 w 42"/>
              <a:gd name="T3" fmla="*/ 103760657 h 46"/>
              <a:gd name="T4" fmla="*/ 113401475 w 42"/>
              <a:gd name="T5" fmla="*/ 50727803 h 46"/>
              <a:gd name="T6" fmla="*/ 0 w 42"/>
              <a:gd name="T7" fmla="*/ 0 h 46"/>
              <a:gd name="T8" fmla="*/ 0 w 42"/>
              <a:gd name="T9" fmla="*/ 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46">
                <a:moveTo>
                  <a:pt x="0" y="0"/>
                </a:moveTo>
                <a:lnTo>
                  <a:pt x="0" y="45"/>
                </a:lnTo>
                <a:lnTo>
                  <a:pt x="41" y="22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43" name="Line 152"/>
          <p:cNvSpPr>
            <a:spLocks noChangeShapeType="1"/>
          </p:cNvSpPr>
          <p:nvPr/>
        </p:nvSpPr>
        <p:spPr bwMode="auto">
          <a:xfrm flipH="1">
            <a:off x="8521700" y="4498975"/>
            <a:ext cx="222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44" name="Line 153"/>
          <p:cNvSpPr>
            <a:spLocks noChangeShapeType="1"/>
          </p:cNvSpPr>
          <p:nvPr/>
        </p:nvSpPr>
        <p:spPr bwMode="auto">
          <a:xfrm flipH="1">
            <a:off x="8526463" y="4972050"/>
            <a:ext cx="222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45" name="Line 154"/>
          <p:cNvSpPr>
            <a:spLocks noChangeShapeType="1"/>
          </p:cNvSpPr>
          <p:nvPr/>
        </p:nvSpPr>
        <p:spPr bwMode="auto">
          <a:xfrm flipH="1">
            <a:off x="3678238" y="4376738"/>
            <a:ext cx="222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46" name="Freeform 155"/>
          <p:cNvSpPr>
            <a:spLocks/>
          </p:cNvSpPr>
          <p:nvPr/>
        </p:nvSpPr>
        <p:spPr bwMode="auto">
          <a:xfrm>
            <a:off x="2559050" y="4341813"/>
            <a:ext cx="66675" cy="69850"/>
          </a:xfrm>
          <a:custGeom>
            <a:avLst/>
            <a:gdLst>
              <a:gd name="T0" fmla="*/ 50012918 w 40"/>
              <a:gd name="T1" fmla="*/ 99149038 h 46"/>
              <a:gd name="T2" fmla="*/ 55570279 w 40"/>
              <a:gd name="T3" fmla="*/ 99149038 h 46"/>
              <a:gd name="T4" fmla="*/ 69462015 w 40"/>
              <a:gd name="T5" fmla="*/ 99149038 h 46"/>
              <a:gd name="T6" fmla="*/ 75019376 w 40"/>
              <a:gd name="T7" fmla="*/ 99149038 h 46"/>
              <a:gd name="T8" fmla="*/ 80575071 w 40"/>
              <a:gd name="T9" fmla="*/ 92230851 h 46"/>
              <a:gd name="T10" fmla="*/ 88911113 w 40"/>
              <a:gd name="T11" fmla="*/ 87619233 h 46"/>
              <a:gd name="T12" fmla="*/ 94468474 w 40"/>
              <a:gd name="T13" fmla="*/ 80702564 h 46"/>
              <a:gd name="T14" fmla="*/ 102802849 w 40"/>
              <a:gd name="T15" fmla="*/ 76090946 h 46"/>
              <a:gd name="T16" fmla="*/ 102802849 w 40"/>
              <a:gd name="T17" fmla="*/ 69172759 h 46"/>
              <a:gd name="T18" fmla="*/ 108360210 w 40"/>
              <a:gd name="T19" fmla="*/ 57644472 h 46"/>
              <a:gd name="T20" fmla="*/ 108360210 w 40"/>
              <a:gd name="T21" fmla="*/ 53032853 h 46"/>
              <a:gd name="T22" fmla="*/ 108360210 w 40"/>
              <a:gd name="T23" fmla="*/ 46116185 h 46"/>
              <a:gd name="T24" fmla="*/ 102802849 w 40"/>
              <a:gd name="T25" fmla="*/ 34586379 h 46"/>
              <a:gd name="T26" fmla="*/ 102802849 w 40"/>
              <a:gd name="T27" fmla="*/ 29974761 h 46"/>
              <a:gd name="T28" fmla="*/ 94468474 w 40"/>
              <a:gd name="T29" fmla="*/ 23058092 h 46"/>
              <a:gd name="T30" fmla="*/ 88911113 w 40"/>
              <a:gd name="T31" fmla="*/ 18446474 h 46"/>
              <a:gd name="T32" fmla="*/ 80575071 w 40"/>
              <a:gd name="T33" fmla="*/ 11528287 h 46"/>
              <a:gd name="T34" fmla="*/ 75019376 w 40"/>
              <a:gd name="T35" fmla="*/ 6916668 h 46"/>
              <a:gd name="T36" fmla="*/ 69462015 w 40"/>
              <a:gd name="T37" fmla="*/ 6916668 h 46"/>
              <a:gd name="T38" fmla="*/ 55570279 w 40"/>
              <a:gd name="T39" fmla="*/ 6916668 h 46"/>
              <a:gd name="T40" fmla="*/ 50012918 w 40"/>
              <a:gd name="T41" fmla="*/ 0 h 46"/>
              <a:gd name="T42" fmla="*/ 41676876 w 40"/>
              <a:gd name="T43" fmla="*/ 6916668 h 46"/>
              <a:gd name="T44" fmla="*/ 30563820 w 40"/>
              <a:gd name="T45" fmla="*/ 6916668 h 46"/>
              <a:gd name="T46" fmla="*/ 25006459 w 40"/>
              <a:gd name="T47" fmla="*/ 6916668 h 46"/>
              <a:gd name="T48" fmla="*/ 16670417 w 40"/>
              <a:gd name="T49" fmla="*/ 11528287 h 46"/>
              <a:gd name="T50" fmla="*/ 11114723 w 40"/>
              <a:gd name="T51" fmla="*/ 18446474 h 46"/>
              <a:gd name="T52" fmla="*/ 2778681 w 40"/>
              <a:gd name="T53" fmla="*/ 23058092 h 46"/>
              <a:gd name="T54" fmla="*/ 0 w 40"/>
              <a:gd name="T55" fmla="*/ 29974761 h 46"/>
              <a:gd name="T56" fmla="*/ 0 w 40"/>
              <a:gd name="T57" fmla="*/ 34586379 h 46"/>
              <a:gd name="T58" fmla="*/ 0 w 40"/>
              <a:gd name="T59" fmla="*/ 46116185 h 46"/>
              <a:gd name="T60" fmla="*/ 0 w 40"/>
              <a:gd name="T61" fmla="*/ 53032853 h 46"/>
              <a:gd name="T62" fmla="*/ 0 w 40"/>
              <a:gd name="T63" fmla="*/ 57644472 h 46"/>
              <a:gd name="T64" fmla="*/ 0 w 40"/>
              <a:gd name="T65" fmla="*/ 69172759 h 46"/>
              <a:gd name="T66" fmla="*/ 0 w 40"/>
              <a:gd name="T67" fmla="*/ 76090946 h 46"/>
              <a:gd name="T68" fmla="*/ 2778681 w 40"/>
              <a:gd name="T69" fmla="*/ 80702564 h 46"/>
              <a:gd name="T70" fmla="*/ 11114723 w 40"/>
              <a:gd name="T71" fmla="*/ 87619233 h 46"/>
              <a:gd name="T72" fmla="*/ 16670417 w 40"/>
              <a:gd name="T73" fmla="*/ 92230851 h 46"/>
              <a:gd name="T74" fmla="*/ 25006459 w 40"/>
              <a:gd name="T75" fmla="*/ 99149038 h 46"/>
              <a:gd name="T76" fmla="*/ 30563820 w 40"/>
              <a:gd name="T77" fmla="*/ 99149038 h 46"/>
              <a:gd name="T78" fmla="*/ 41676876 w 40"/>
              <a:gd name="T79" fmla="*/ 99149038 h 46"/>
              <a:gd name="T80" fmla="*/ 50012918 w 40"/>
              <a:gd name="T81" fmla="*/ 103760657 h 46"/>
              <a:gd name="T82" fmla="*/ 50012918 w 40"/>
              <a:gd name="T83" fmla="*/ 103760657 h 46"/>
              <a:gd name="T84" fmla="*/ 50012918 w 40"/>
              <a:gd name="T85" fmla="*/ 99149038 h 4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0" h="46">
                <a:moveTo>
                  <a:pt x="18" y="43"/>
                </a:moveTo>
                <a:lnTo>
                  <a:pt x="20" y="43"/>
                </a:lnTo>
                <a:lnTo>
                  <a:pt x="25" y="43"/>
                </a:lnTo>
                <a:lnTo>
                  <a:pt x="27" y="43"/>
                </a:lnTo>
                <a:lnTo>
                  <a:pt x="29" y="40"/>
                </a:lnTo>
                <a:lnTo>
                  <a:pt x="32" y="38"/>
                </a:lnTo>
                <a:lnTo>
                  <a:pt x="34" y="35"/>
                </a:lnTo>
                <a:lnTo>
                  <a:pt x="37" y="33"/>
                </a:lnTo>
                <a:lnTo>
                  <a:pt x="37" y="30"/>
                </a:lnTo>
                <a:lnTo>
                  <a:pt x="39" y="25"/>
                </a:lnTo>
                <a:lnTo>
                  <a:pt x="39" y="23"/>
                </a:lnTo>
                <a:lnTo>
                  <a:pt x="39" y="20"/>
                </a:lnTo>
                <a:lnTo>
                  <a:pt x="37" y="15"/>
                </a:lnTo>
                <a:lnTo>
                  <a:pt x="37" y="13"/>
                </a:lnTo>
                <a:lnTo>
                  <a:pt x="34" y="10"/>
                </a:lnTo>
                <a:lnTo>
                  <a:pt x="32" y="8"/>
                </a:lnTo>
                <a:lnTo>
                  <a:pt x="29" y="5"/>
                </a:lnTo>
                <a:lnTo>
                  <a:pt x="27" y="3"/>
                </a:lnTo>
                <a:lnTo>
                  <a:pt x="25" y="3"/>
                </a:lnTo>
                <a:lnTo>
                  <a:pt x="20" y="3"/>
                </a:lnTo>
                <a:lnTo>
                  <a:pt x="18" y="0"/>
                </a:lnTo>
                <a:lnTo>
                  <a:pt x="15" y="3"/>
                </a:lnTo>
                <a:lnTo>
                  <a:pt x="11" y="3"/>
                </a:lnTo>
                <a:lnTo>
                  <a:pt x="9" y="3"/>
                </a:lnTo>
                <a:lnTo>
                  <a:pt x="6" y="5"/>
                </a:lnTo>
                <a:lnTo>
                  <a:pt x="4" y="8"/>
                </a:lnTo>
                <a:lnTo>
                  <a:pt x="1" y="10"/>
                </a:lnTo>
                <a:lnTo>
                  <a:pt x="0" y="13"/>
                </a:lnTo>
                <a:lnTo>
                  <a:pt x="0" y="15"/>
                </a:lnTo>
                <a:lnTo>
                  <a:pt x="0" y="20"/>
                </a:lnTo>
                <a:lnTo>
                  <a:pt x="0" y="23"/>
                </a:lnTo>
                <a:lnTo>
                  <a:pt x="0" y="25"/>
                </a:lnTo>
                <a:lnTo>
                  <a:pt x="0" y="30"/>
                </a:lnTo>
                <a:lnTo>
                  <a:pt x="0" y="33"/>
                </a:lnTo>
                <a:lnTo>
                  <a:pt x="1" y="35"/>
                </a:lnTo>
                <a:lnTo>
                  <a:pt x="4" y="38"/>
                </a:lnTo>
                <a:lnTo>
                  <a:pt x="6" y="40"/>
                </a:lnTo>
                <a:lnTo>
                  <a:pt x="9" y="43"/>
                </a:lnTo>
                <a:lnTo>
                  <a:pt x="11" y="43"/>
                </a:lnTo>
                <a:lnTo>
                  <a:pt x="15" y="43"/>
                </a:lnTo>
                <a:lnTo>
                  <a:pt x="18" y="45"/>
                </a:lnTo>
                <a:lnTo>
                  <a:pt x="18" y="43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47" name="Freeform 156"/>
          <p:cNvSpPr>
            <a:spLocks/>
          </p:cNvSpPr>
          <p:nvPr/>
        </p:nvSpPr>
        <p:spPr bwMode="auto">
          <a:xfrm>
            <a:off x="1152525" y="3990975"/>
            <a:ext cx="68263" cy="66675"/>
          </a:xfrm>
          <a:custGeom>
            <a:avLst/>
            <a:gdLst>
              <a:gd name="T0" fmla="*/ 49896923 w 41"/>
              <a:gd name="T1" fmla="*/ 100980063 h 43"/>
              <a:gd name="T2" fmla="*/ 63757642 w 41"/>
              <a:gd name="T3" fmla="*/ 100980063 h 43"/>
              <a:gd name="T4" fmla="*/ 74846217 w 41"/>
              <a:gd name="T5" fmla="*/ 100980063 h 43"/>
              <a:gd name="T6" fmla="*/ 83162648 w 41"/>
              <a:gd name="T7" fmla="*/ 100980063 h 43"/>
              <a:gd name="T8" fmla="*/ 88705271 w 41"/>
              <a:gd name="T9" fmla="*/ 96171710 h 43"/>
              <a:gd name="T10" fmla="*/ 97021702 w 41"/>
              <a:gd name="T11" fmla="*/ 88959956 h 43"/>
              <a:gd name="T12" fmla="*/ 102565990 w 41"/>
              <a:gd name="T13" fmla="*/ 84150052 h 43"/>
              <a:gd name="T14" fmla="*/ 102565990 w 41"/>
              <a:gd name="T15" fmla="*/ 76938298 h 43"/>
              <a:gd name="T16" fmla="*/ 110882421 w 41"/>
              <a:gd name="T17" fmla="*/ 72128395 h 43"/>
              <a:gd name="T18" fmla="*/ 110882421 w 41"/>
              <a:gd name="T19" fmla="*/ 60108288 h 43"/>
              <a:gd name="T20" fmla="*/ 110882421 w 41"/>
              <a:gd name="T21" fmla="*/ 52894983 h 43"/>
              <a:gd name="T22" fmla="*/ 110882421 w 41"/>
              <a:gd name="T23" fmla="*/ 48086630 h 43"/>
              <a:gd name="T24" fmla="*/ 110882421 w 41"/>
              <a:gd name="T25" fmla="*/ 36064973 h 43"/>
              <a:gd name="T26" fmla="*/ 102565990 w 41"/>
              <a:gd name="T27" fmla="*/ 28851668 h 43"/>
              <a:gd name="T28" fmla="*/ 102565990 w 41"/>
              <a:gd name="T29" fmla="*/ 24043315 h 43"/>
              <a:gd name="T30" fmla="*/ 97021702 w 41"/>
              <a:gd name="T31" fmla="*/ 16830010 h 43"/>
              <a:gd name="T32" fmla="*/ 88705271 w 41"/>
              <a:gd name="T33" fmla="*/ 12021658 h 43"/>
              <a:gd name="T34" fmla="*/ 83162648 w 41"/>
              <a:gd name="T35" fmla="*/ 4808353 h 43"/>
              <a:gd name="T36" fmla="*/ 74846217 w 41"/>
              <a:gd name="T37" fmla="*/ 4808353 h 43"/>
              <a:gd name="T38" fmla="*/ 63757642 w 41"/>
              <a:gd name="T39" fmla="*/ 4808353 h 43"/>
              <a:gd name="T40" fmla="*/ 58213354 w 41"/>
              <a:gd name="T41" fmla="*/ 0 h 43"/>
              <a:gd name="T42" fmla="*/ 44352636 w 41"/>
              <a:gd name="T43" fmla="*/ 4808353 h 43"/>
              <a:gd name="T44" fmla="*/ 36036204 w 41"/>
              <a:gd name="T45" fmla="*/ 4808353 h 43"/>
              <a:gd name="T46" fmla="*/ 33264060 w 41"/>
              <a:gd name="T47" fmla="*/ 4808353 h 43"/>
              <a:gd name="T48" fmla="*/ 24949294 w 41"/>
              <a:gd name="T49" fmla="*/ 12021658 h 43"/>
              <a:gd name="T50" fmla="*/ 19405006 w 41"/>
              <a:gd name="T51" fmla="*/ 16830010 h 43"/>
              <a:gd name="T52" fmla="*/ 11088575 w 41"/>
              <a:gd name="T53" fmla="*/ 24043315 h 43"/>
              <a:gd name="T54" fmla="*/ 5544288 w 41"/>
              <a:gd name="T55" fmla="*/ 28851668 h 43"/>
              <a:gd name="T56" fmla="*/ 5544288 w 41"/>
              <a:gd name="T57" fmla="*/ 36064973 h 43"/>
              <a:gd name="T58" fmla="*/ 0 w 41"/>
              <a:gd name="T59" fmla="*/ 48086630 h 43"/>
              <a:gd name="T60" fmla="*/ 0 w 41"/>
              <a:gd name="T61" fmla="*/ 52894983 h 43"/>
              <a:gd name="T62" fmla="*/ 0 w 41"/>
              <a:gd name="T63" fmla="*/ 60108288 h 43"/>
              <a:gd name="T64" fmla="*/ 5544288 w 41"/>
              <a:gd name="T65" fmla="*/ 72128395 h 43"/>
              <a:gd name="T66" fmla="*/ 5544288 w 41"/>
              <a:gd name="T67" fmla="*/ 76938298 h 43"/>
              <a:gd name="T68" fmla="*/ 11088575 w 41"/>
              <a:gd name="T69" fmla="*/ 84150052 h 43"/>
              <a:gd name="T70" fmla="*/ 19405006 w 41"/>
              <a:gd name="T71" fmla="*/ 88959956 h 43"/>
              <a:gd name="T72" fmla="*/ 24949294 w 41"/>
              <a:gd name="T73" fmla="*/ 96171710 h 43"/>
              <a:gd name="T74" fmla="*/ 33264060 w 41"/>
              <a:gd name="T75" fmla="*/ 100980063 h 43"/>
              <a:gd name="T76" fmla="*/ 36036204 w 41"/>
              <a:gd name="T77" fmla="*/ 100980063 h 43"/>
              <a:gd name="T78" fmla="*/ 44352636 w 41"/>
              <a:gd name="T79" fmla="*/ 100980063 h 43"/>
              <a:gd name="T80" fmla="*/ 58213354 w 41"/>
              <a:gd name="T81" fmla="*/ 100980063 h 43"/>
              <a:gd name="T82" fmla="*/ 58213354 w 41"/>
              <a:gd name="T83" fmla="*/ 100980063 h 43"/>
              <a:gd name="T84" fmla="*/ 49896923 w 41"/>
              <a:gd name="T85" fmla="*/ 100980063 h 4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1" h="43">
                <a:moveTo>
                  <a:pt x="18" y="42"/>
                </a:moveTo>
                <a:lnTo>
                  <a:pt x="23" y="42"/>
                </a:lnTo>
                <a:lnTo>
                  <a:pt x="27" y="42"/>
                </a:lnTo>
                <a:lnTo>
                  <a:pt x="30" y="42"/>
                </a:lnTo>
                <a:lnTo>
                  <a:pt x="32" y="40"/>
                </a:lnTo>
                <a:lnTo>
                  <a:pt x="35" y="37"/>
                </a:lnTo>
                <a:lnTo>
                  <a:pt x="37" y="35"/>
                </a:lnTo>
                <a:lnTo>
                  <a:pt x="37" y="32"/>
                </a:lnTo>
                <a:lnTo>
                  <a:pt x="40" y="30"/>
                </a:lnTo>
                <a:lnTo>
                  <a:pt x="40" y="25"/>
                </a:lnTo>
                <a:lnTo>
                  <a:pt x="40" y="22"/>
                </a:lnTo>
                <a:lnTo>
                  <a:pt x="40" y="20"/>
                </a:lnTo>
                <a:lnTo>
                  <a:pt x="40" y="15"/>
                </a:lnTo>
                <a:lnTo>
                  <a:pt x="37" y="12"/>
                </a:lnTo>
                <a:lnTo>
                  <a:pt x="37" y="10"/>
                </a:lnTo>
                <a:lnTo>
                  <a:pt x="35" y="7"/>
                </a:lnTo>
                <a:lnTo>
                  <a:pt x="32" y="5"/>
                </a:lnTo>
                <a:lnTo>
                  <a:pt x="30" y="2"/>
                </a:lnTo>
                <a:lnTo>
                  <a:pt x="27" y="2"/>
                </a:lnTo>
                <a:lnTo>
                  <a:pt x="23" y="2"/>
                </a:lnTo>
                <a:lnTo>
                  <a:pt x="21" y="0"/>
                </a:lnTo>
                <a:lnTo>
                  <a:pt x="16" y="2"/>
                </a:lnTo>
                <a:lnTo>
                  <a:pt x="13" y="2"/>
                </a:lnTo>
                <a:lnTo>
                  <a:pt x="12" y="2"/>
                </a:lnTo>
                <a:lnTo>
                  <a:pt x="9" y="5"/>
                </a:lnTo>
                <a:lnTo>
                  <a:pt x="7" y="7"/>
                </a:lnTo>
                <a:lnTo>
                  <a:pt x="4" y="10"/>
                </a:lnTo>
                <a:lnTo>
                  <a:pt x="2" y="12"/>
                </a:lnTo>
                <a:lnTo>
                  <a:pt x="2" y="15"/>
                </a:lnTo>
                <a:lnTo>
                  <a:pt x="0" y="20"/>
                </a:lnTo>
                <a:lnTo>
                  <a:pt x="0" y="22"/>
                </a:lnTo>
                <a:lnTo>
                  <a:pt x="0" y="25"/>
                </a:lnTo>
                <a:lnTo>
                  <a:pt x="2" y="30"/>
                </a:lnTo>
                <a:lnTo>
                  <a:pt x="2" y="32"/>
                </a:lnTo>
                <a:lnTo>
                  <a:pt x="4" y="35"/>
                </a:lnTo>
                <a:lnTo>
                  <a:pt x="7" y="37"/>
                </a:lnTo>
                <a:lnTo>
                  <a:pt x="9" y="40"/>
                </a:lnTo>
                <a:lnTo>
                  <a:pt x="12" y="42"/>
                </a:lnTo>
                <a:lnTo>
                  <a:pt x="13" y="42"/>
                </a:lnTo>
                <a:lnTo>
                  <a:pt x="16" y="42"/>
                </a:lnTo>
                <a:lnTo>
                  <a:pt x="21" y="42"/>
                </a:lnTo>
                <a:lnTo>
                  <a:pt x="18" y="4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48" name="Line 157"/>
          <p:cNvSpPr>
            <a:spLocks noChangeShapeType="1"/>
          </p:cNvSpPr>
          <p:nvPr/>
        </p:nvSpPr>
        <p:spPr bwMode="auto">
          <a:xfrm flipH="1">
            <a:off x="1703388" y="2570163"/>
            <a:ext cx="2381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49" name="Freeform 158"/>
          <p:cNvSpPr>
            <a:spLocks/>
          </p:cNvSpPr>
          <p:nvPr/>
        </p:nvSpPr>
        <p:spPr bwMode="auto">
          <a:xfrm>
            <a:off x="1703388" y="2536825"/>
            <a:ext cx="71437" cy="69850"/>
          </a:xfrm>
          <a:custGeom>
            <a:avLst/>
            <a:gdLst>
              <a:gd name="T0" fmla="*/ 0 w 43"/>
              <a:gd name="T1" fmla="*/ 0 h 46"/>
              <a:gd name="T2" fmla="*/ 0 w 43"/>
              <a:gd name="T3" fmla="*/ 103760657 h 46"/>
              <a:gd name="T4" fmla="*/ 115920654 w 43"/>
              <a:gd name="T5" fmla="*/ 50727803 h 46"/>
              <a:gd name="T6" fmla="*/ 0 w 43"/>
              <a:gd name="T7" fmla="*/ 0 h 46"/>
              <a:gd name="T8" fmla="*/ 0 w 43"/>
              <a:gd name="T9" fmla="*/ 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" h="46">
                <a:moveTo>
                  <a:pt x="0" y="0"/>
                </a:moveTo>
                <a:lnTo>
                  <a:pt x="0" y="45"/>
                </a:lnTo>
                <a:lnTo>
                  <a:pt x="42" y="22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50" name="Line 159"/>
          <p:cNvSpPr>
            <a:spLocks noChangeShapeType="1"/>
          </p:cNvSpPr>
          <p:nvPr/>
        </p:nvSpPr>
        <p:spPr bwMode="auto">
          <a:xfrm flipH="1">
            <a:off x="1703388" y="3138488"/>
            <a:ext cx="2381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51" name="Freeform 160"/>
          <p:cNvSpPr>
            <a:spLocks/>
          </p:cNvSpPr>
          <p:nvPr/>
        </p:nvSpPr>
        <p:spPr bwMode="auto">
          <a:xfrm>
            <a:off x="1703388" y="3105150"/>
            <a:ext cx="71437" cy="66675"/>
          </a:xfrm>
          <a:custGeom>
            <a:avLst/>
            <a:gdLst>
              <a:gd name="T0" fmla="*/ 0 w 43"/>
              <a:gd name="T1" fmla="*/ 0 h 43"/>
              <a:gd name="T2" fmla="*/ 0 w 43"/>
              <a:gd name="T3" fmla="*/ 100980063 h 43"/>
              <a:gd name="T4" fmla="*/ 115920654 w 43"/>
              <a:gd name="T5" fmla="*/ 52894983 h 43"/>
              <a:gd name="T6" fmla="*/ 0 w 43"/>
              <a:gd name="T7" fmla="*/ 0 h 43"/>
              <a:gd name="T8" fmla="*/ 0 w 43"/>
              <a:gd name="T9" fmla="*/ 0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" h="43">
                <a:moveTo>
                  <a:pt x="0" y="0"/>
                </a:moveTo>
                <a:lnTo>
                  <a:pt x="0" y="42"/>
                </a:lnTo>
                <a:lnTo>
                  <a:pt x="42" y="22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52" name="Freeform 161"/>
          <p:cNvSpPr>
            <a:spLocks/>
          </p:cNvSpPr>
          <p:nvPr/>
        </p:nvSpPr>
        <p:spPr bwMode="auto">
          <a:xfrm>
            <a:off x="5240338" y="2825750"/>
            <a:ext cx="66675" cy="69850"/>
          </a:xfrm>
          <a:custGeom>
            <a:avLst/>
            <a:gdLst>
              <a:gd name="T0" fmla="*/ 50012918 w 40"/>
              <a:gd name="T1" fmla="*/ 99149038 h 46"/>
              <a:gd name="T2" fmla="*/ 63904654 w 40"/>
              <a:gd name="T3" fmla="*/ 99149038 h 46"/>
              <a:gd name="T4" fmla="*/ 69462015 w 40"/>
              <a:gd name="T5" fmla="*/ 99149038 h 46"/>
              <a:gd name="T6" fmla="*/ 75019376 w 40"/>
              <a:gd name="T7" fmla="*/ 99149038 h 46"/>
              <a:gd name="T8" fmla="*/ 80575071 w 40"/>
              <a:gd name="T9" fmla="*/ 92230851 h 46"/>
              <a:gd name="T10" fmla="*/ 88911113 w 40"/>
              <a:gd name="T11" fmla="*/ 87619233 h 46"/>
              <a:gd name="T12" fmla="*/ 94468474 w 40"/>
              <a:gd name="T13" fmla="*/ 80702564 h 46"/>
              <a:gd name="T14" fmla="*/ 102802849 w 40"/>
              <a:gd name="T15" fmla="*/ 76090946 h 46"/>
              <a:gd name="T16" fmla="*/ 102802849 w 40"/>
              <a:gd name="T17" fmla="*/ 69172759 h 46"/>
              <a:gd name="T18" fmla="*/ 108360210 w 40"/>
              <a:gd name="T19" fmla="*/ 57644472 h 46"/>
              <a:gd name="T20" fmla="*/ 108360210 w 40"/>
              <a:gd name="T21" fmla="*/ 53032853 h 46"/>
              <a:gd name="T22" fmla="*/ 108360210 w 40"/>
              <a:gd name="T23" fmla="*/ 46116185 h 46"/>
              <a:gd name="T24" fmla="*/ 102802849 w 40"/>
              <a:gd name="T25" fmla="*/ 34586379 h 46"/>
              <a:gd name="T26" fmla="*/ 102802849 w 40"/>
              <a:gd name="T27" fmla="*/ 29974761 h 46"/>
              <a:gd name="T28" fmla="*/ 94468474 w 40"/>
              <a:gd name="T29" fmla="*/ 23058092 h 46"/>
              <a:gd name="T30" fmla="*/ 88911113 w 40"/>
              <a:gd name="T31" fmla="*/ 18446474 h 46"/>
              <a:gd name="T32" fmla="*/ 80575071 w 40"/>
              <a:gd name="T33" fmla="*/ 11528287 h 46"/>
              <a:gd name="T34" fmla="*/ 75019376 w 40"/>
              <a:gd name="T35" fmla="*/ 6916668 h 46"/>
              <a:gd name="T36" fmla="*/ 69462015 w 40"/>
              <a:gd name="T37" fmla="*/ 6916668 h 46"/>
              <a:gd name="T38" fmla="*/ 63904654 w 40"/>
              <a:gd name="T39" fmla="*/ 6916668 h 46"/>
              <a:gd name="T40" fmla="*/ 50012918 w 40"/>
              <a:gd name="T41" fmla="*/ 0 h 46"/>
              <a:gd name="T42" fmla="*/ 41676876 w 40"/>
              <a:gd name="T43" fmla="*/ 6916668 h 46"/>
              <a:gd name="T44" fmla="*/ 30563820 w 40"/>
              <a:gd name="T45" fmla="*/ 6916668 h 46"/>
              <a:gd name="T46" fmla="*/ 25006459 w 40"/>
              <a:gd name="T47" fmla="*/ 6916668 h 46"/>
              <a:gd name="T48" fmla="*/ 16670417 w 40"/>
              <a:gd name="T49" fmla="*/ 11528287 h 46"/>
              <a:gd name="T50" fmla="*/ 11114723 w 40"/>
              <a:gd name="T51" fmla="*/ 18446474 h 46"/>
              <a:gd name="T52" fmla="*/ 2778681 w 40"/>
              <a:gd name="T53" fmla="*/ 23058092 h 46"/>
              <a:gd name="T54" fmla="*/ 2778681 w 40"/>
              <a:gd name="T55" fmla="*/ 29974761 h 46"/>
              <a:gd name="T56" fmla="*/ 0 w 40"/>
              <a:gd name="T57" fmla="*/ 34586379 h 46"/>
              <a:gd name="T58" fmla="*/ 0 w 40"/>
              <a:gd name="T59" fmla="*/ 46116185 h 46"/>
              <a:gd name="T60" fmla="*/ 0 w 40"/>
              <a:gd name="T61" fmla="*/ 53032853 h 46"/>
              <a:gd name="T62" fmla="*/ 0 w 40"/>
              <a:gd name="T63" fmla="*/ 57644472 h 46"/>
              <a:gd name="T64" fmla="*/ 0 w 40"/>
              <a:gd name="T65" fmla="*/ 69172759 h 46"/>
              <a:gd name="T66" fmla="*/ 2778681 w 40"/>
              <a:gd name="T67" fmla="*/ 76090946 h 46"/>
              <a:gd name="T68" fmla="*/ 2778681 w 40"/>
              <a:gd name="T69" fmla="*/ 80702564 h 46"/>
              <a:gd name="T70" fmla="*/ 11114723 w 40"/>
              <a:gd name="T71" fmla="*/ 87619233 h 46"/>
              <a:gd name="T72" fmla="*/ 16670417 w 40"/>
              <a:gd name="T73" fmla="*/ 92230851 h 46"/>
              <a:gd name="T74" fmla="*/ 25006459 w 40"/>
              <a:gd name="T75" fmla="*/ 99149038 h 46"/>
              <a:gd name="T76" fmla="*/ 30563820 w 40"/>
              <a:gd name="T77" fmla="*/ 99149038 h 46"/>
              <a:gd name="T78" fmla="*/ 41676876 w 40"/>
              <a:gd name="T79" fmla="*/ 99149038 h 46"/>
              <a:gd name="T80" fmla="*/ 50012918 w 40"/>
              <a:gd name="T81" fmla="*/ 103760657 h 46"/>
              <a:gd name="T82" fmla="*/ 50012918 w 40"/>
              <a:gd name="T83" fmla="*/ 103760657 h 46"/>
              <a:gd name="T84" fmla="*/ 50012918 w 40"/>
              <a:gd name="T85" fmla="*/ 99149038 h 4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0" h="46">
                <a:moveTo>
                  <a:pt x="18" y="43"/>
                </a:moveTo>
                <a:lnTo>
                  <a:pt x="23" y="43"/>
                </a:lnTo>
                <a:lnTo>
                  <a:pt x="25" y="43"/>
                </a:lnTo>
                <a:lnTo>
                  <a:pt x="27" y="43"/>
                </a:lnTo>
                <a:lnTo>
                  <a:pt x="29" y="40"/>
                </a:lnTo>
                <a:lnTo>
                  <a:pt x="32" y="38"/>
                </a:lnTo>
                <a:lnTo>
                  <a:pt x="34" y="35"/>
                </a:lnTo>
                <a:lnTo>
                  <a:pt x="37" y="33"/>
                </a:lnTo>
                <a:lnTo>
                  <a:pt x="37" y="30"/>
                </a:lnTo>
                <a:lnTo>
                  <a:pt x="39" y="25"/>
                </a:lnTo>
                <a:lnTo>
                  <a:pt x="39" y="23"/>
                </a:lnTo>
                <a:lnTo>
                  <a:pt x="39" y="20"/>
                </a:lnTo>
                <a:lnTo>
                  <a:pt x="37" y="15"/>
                </a:lnTo>
                <a:lnTo>
                  <a:pt x="37" y="13"/>
                </a:lnTo>
                <a:lnTo>
                  <a:pt x="34" y="10"/>
                </a:lnTo>
                <a:lnTo>
                  <a:pt x="32" y="8"/>
                </a:lnTo>
                <a:lnTo>
                  <a:pt x="29" y="5"/>
                </a:lnTo>
                <a:lnTo>
                  <a:pt x="27" y="3"/>
                </a:lnTo>
                <a:lnTo>
                  <a:pt x="25" y="3"/>
                </a:lnTo>
                <a:lnTo>
                  <a:pt x="23" y="3"/>
                </a:lnTo>
                <a:lnTo>
                  <a:pt x="18" y="0"/>
                </a:lnTo>
                <a:lnTo>
                  <a:pt x="15" y="3"/>
                </a:lnTo>
                <a:lnTo>
                  <a:pt x="11" y="3"/>
                </a:lnTo>
                <a:lnTo>
                  <a:pt x="9" y="3"/>
                </a:lnTo>
                <a:lnTo>
                  <a:pt x="6" y="5"/>
                </a:lnTo>
                <a:lnTo>
                  <a:pt x="4" y="8"/>
                </a:lnTo>
                <a:lnTo>
                  <a:pt x="1" y="10"/>
                </a:lnTo>
                <a:lnTo>
                  <a:pt x="1" y="13"/>
                </a:lnTo>
                <a:lnTo>
                  <a:pt x="0" y="15"/>
                </a:lnTo>
                <a:lnTo>
                  <a:pt x="0" y="20"/>
                </a:lnTo>
                <a:lnTo>
                  <a:pt x="0" y="23"/>
                </a:lnTo>
                <a:lnTo>
                  <a:pt x="0" y="25"/>
                </a:lnTo>
                <a:lnTo>
                  <a:pt x="0" y="30"/>
                </a:lnTo>
                <a:lnTo>
                  <a:pt x="1" y="33"/>
                </a:lnTo>
                <a:lnTo>
                  <a:pt x="1" y="35"/>
                </a:lnTo>
                <a:lnTo>
                  <a:pt x="4" y="38"/>
                </a:lnTo>
                <a:lnTo>
                  <a:pt x="6" y="40"/>
                </a:lnTo>
                <a:lnTo>
                  <a:pt x="9" y="43"/>
                </a:lnTo>
                <a:lnTo>
                  <a:pt x="11" y="43"/>
                </a:lnTo>
                <a:lnTo>
                  <a:pt x="15" y="43"/>
                </a:lnTo>
                <a:lnTo>
                  <a:pt x="18" y="45"/>
                </a:lnTo>
                <a:lnTo>
                  <a:pt x="18" y="43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53" name="Rectangle 162"/>
          <p:cNvSpPr>
            <a:spLocks noChangeArrowheads="1"/>
          </p:cNvSpPr>
          <p:nvPr/>
        </p:nvSpPr>
        <p:spPr bwMode="auto">
          <a:xfrm>
            <a:off x="6302375" y="3025775"/>
            <a:ext cx="431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25754" name="Rectangle 163"/>
          <p:cNvSpPr>
            <a:spLocks noChangeArrowheads="1"/>
          </p:cNvSpPr>
          <p:nvPr/>
        </p:nvSpPr>
        <p:spPr bwMode="auto">
          <a:xfrm>
            <a:off x="6646863" y="4313238"/>
            <a:ext cx="492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ALU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result</a:t>
            </a:r>
          </a:p>
        </p:txBody>
      </p:sp>
      <p:sp>
        <p:nvSpPr>
          <p:cNvPr id="25755" name="Rectangle 164"/>
          <p:cNvSpPr>
            <a:spLocks noChangeArrowheads="1"/>
          </p:cNvSpPr>
          <p:nvPr/>
        </p:nvSpPr>
        <p:spPr bwMode="auto">
          <a:xfrm>
            <a:off x="7281863" y="4365625"/>
            <a:ext cx="647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25756" name="Rectangle 165"/>
          <p:cNvSpPr>
            <a:spLocks noChangeArrowheads="1"/>
          </p:cNvSpPr>
          <p:nvPr/>
        </p:nvSpPr>
        <p:spPr bwMode="auto">
          <a:xfrm>
            <a:off x="7281863" y="4900613"/>
            <a:ext cx="481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Write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25757" name="Freeform 166"/>
          <p:cNvSpPr>
            <a:spLocks/>
          </p:cNvSpPr>
          <p:nvPr/>
        </p:nvSpPr>
        <p:spPr bwMode="auto">
          <a:xfrm>
            <a:off x="5440363" y="4484688"/>
            <a:ext cx="1911350" cy="588962"/>
          </a:xfrm>
          <a:custGeom>
            <a:avLst/>
            <a:gdLst>
              <a:gd name="T0" fmla="*/ 0 w 1153"/>
              <a:gd name="T1" fmla="*/ 0 h 385"/>
              <a:gd name="T2" fmla="*/ 0 w 1153"/>
              <a:gd name="T3" fmla="*/ 898636690 h 385"/>
              <a:gd name="T4" fmla="*/ 2147483647 w 1153"/>
              <a:gd name="T5" fmla="*/ 898636690 h 3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53" h="385">
                <a:moveTo>
                  <a:pt x="0" y="0"/>
                </a:moveTo>
                <a:lnTo>
                  <a:pt x="0" y="384"/>
                </a:lnTo>
                <a:lnTo>
                  <a:pt x="1152" y="38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58" name="Rectangle 167"/>
          <p:cNvSpPr>
            <a:spLocks noChangeArrowheads="1"/>
          </p:cNvSpPr>
          <p:nvPr/>
        </p:nvSpPr>
        <p:spPr bwMode="auto">
          <a:xfrm>
            <a:off x="7521575" y="4606925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>
                <a:solidFill>
                  <a:srgbClr val="000000"/>
                </a:solidFill>
              </a:rPr>
              <a:t>Data 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25759" name="Rectangle 168"/>
          <p:cNvSpPr>
            <a:spLocks noChangeArrowheads="1"/>
          </p:cNvSpPr>
          <p:nvPr/>
        </p:nvSpPr>
        <p:spPr bwMode="auto">
          <a:xfrm>
            <a:off x="7839075" y="4313238"/>
            <a:ext cx="485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Read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25760" name="Line 169"/>
          <p:cNvSpPr>
            <a:spLocks noChangeShapeType="1"/>
          </p:cNvSpPr>
          <p:nvPr/>
        </p:nvSpPr>
        <p:spPr bwMode="auto">
          <a:xfrm>
            <a:off x="7748588" y="3970338"/>
            <a:ext cx="0" cy="146050"/>
          </a:xfrm>
          <a:prstGeom prst="line">
            <a:avLst/>
          </a:prstGeom>
          <a:noFill/>
          <a:ln w="25400">
            <a:solidFill>
              <a:srgbClr val="FF99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61" name="Line 170"/>
          <p:cNvSpPr>
            <a:spLocks noChangeShapeType="1"/>
          </p:cNvSpPr>
          <p:nvPr/>
        </p:nvSpPr>
        <p:spPr bwMode="auto">
          <a:xfrm>
            <a:off x="7827963" y="5218113"/>
            <a:ext cx="0" cy="147637"/>
          </a:xfrm>
          <a:prstGeom prst="line">
            <a:avLst/>
          </a:prstGeom>
          <a:noFill/>
          <a:ln w="25400">
            <a:solidFill>
              <a:srgbClr val="FF99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62" name="Rectangle 171"/>
          <p:cNvSpPr>
            <a:spLocks noChangeArrowheads="1"/>
          </p:cNvSpPr>
          <p:nvPr/>
        </p:nvSpPr>
        <p:spPr bwMode="auto">
          <a:xfrm>
            <a:off x="5808663" y="6011863"/>
            <a:ext cx="8905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EB7500"/>
                </a:solidFill>
              </a:rPr>
              <a:t>ALUOp[2-0]</a:t>
            </a:r>
          </a:p>
        </p:txBody>
      </p:sp>
      <p:sp>
        <p:nvSpPr>
          <p:cNvPr id="25763" name="Line 172"/>
          <p:cNvSpPr>
            <a:spLocks noChangeShapeType="1"/>
          </p:cNvSpPr>
          <p:nvPr/>
        </p:nvSpPr>
        <p:spPr bwMode="auto">
          <a:xfrm>
            <a:off x="6076950" y="5953125"/>
            <a:ext cx="0" cy="73025"/>
          </a:xfrm>
          <a:prstGeom prst="line">
            <a:avLst/>
          </a:prstGeom>
          <a:noFill/>
          <a:ln w="25400">
            <a:solidFill>
              <a:srgbClr val="FF99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64" name="Rectangle 173"/>
          <p:cNvSpPr>
            <a:spLocks noChangeArrowheads="1"/>
          </p:cNvSpPr>
          <p:nvPr/>
        </p:nvSpPr>
        <p:spPr bwMode="auto">
          <a:xfrm>
            <a:off x="5822950" y="5349875"/>
            <a:ext cx="563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kumimoji="0" lang="en-US" altLang="zh-TW" sz="1000" b="0">
                <a:solidFill>
                  <a:srgbClr val="EB7500"/>
                </a:solidFill>
              </a:rPr>
              <a:t>ALU</a:t>
            </a:r>
          </a:p>
          <a:p>
            <a:pPr algn="ctr" eaLnBrk="0" hangingPunct="0"/>
            <a:r>
              <a:rPr kumimoji="0" lang="en-US" altLang="zh-TW" sz="1000" b="0">
                <a:solidFill>
                  <a:srgbClr val="EB7500"/>
                </a:solidFill>
              </a:rPr>
              <a:t>control</a:t>
            </a:r>
          </a:p>
        </p:txBody>
      </p:sp>
      <p:sp>
        <p:nvSpPr>
          <p:cNvPr id="25765" name="Freeform 174"/>
          <p:cNvSpPr>
            <a:spLocks/>
          </p:cNvSpPr>
          <p:nvPr/>
        </p:nvSpPr>
        <p:spPr bwMode="auto">
          <a:xfrm>
            <a:off x="4087813" y="5365750"/>
            <a:ext cx="1752600" cy="661988"/>
          </a:xfrm>
          <a:custGeom>
            <a:avLst/>
            <a:gdLst>
              <a:gd name="T0" fmla="*/ 0 w 1057"/>
              <a:gd name="T1" fmla="*/ 0 h 433"/>
              <a:gd name="T2" fmla="*/ 0 w 1057"/>
              <a:gd name="T3" fmla="*/ 1009736565 h 433"/>
              <a:gd name="T4" fmla="*/ 2111430342 w 1057"/>
              <a:gd name="T5" fmla="*/ 1009736565 h 433"/>
              <a:gd name="T6" fmla="*/ 2111430342 w 1057"/>
              <a:gd name="T7" fmla="*/ 336578855 h 433"/>
              <a:gd name="T8" fmla="*/ 2147483647 w 1057"/>
              <a:gd name="T9" fmla="*/ 336578855 h 4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57" h="433">
                <a:moveTo>
                  <a:pt x="0" y="0"/>
                </a:moveTo>
                <a:lnTo>
                  <a:pt x="0" y="432"/>
                </a:lnTo>
                <a:lnTo>
                  <a:pt x="768" y="432"/>
                </a:lnTo>
                <a:lnTo>
                  <a:pt x="768" y="144"/>
                </a:lnTo>
                <a:lnTo>
                  <a:pt x="1056" y="14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66" name="Rectangle 175"/>
          <p:cNvSpPr>
            <a:spLocks noChangeArrowheads="1"/>
          </p:cNvSpPr>
          <p:nvPr/>
        </p:nvSpPr>
        <p:spPr bwMode="auto">
          <a:xfrm>
            <a:off x="5649913" y="4027488"/>
            <a:ext cx="649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dirty="0">
                <a:solidFill>
                  <a:srgbClr val="EB7500"/>
                </a:solidFill>
              </a:rPr>
              <a:t>ALUSrc</a:t>
            </a:r>
          </a:p>
        </p:txBody>
      </p:sp>
      <p:sp>
        <p:nvSpPr>
          <p:cNvPr id="25767" name="Rectangle 176"/>
          <p:cNvSpPr>
            <a:spLocks noChangeArrowheads="1"/>
          </p:cNvSpPr>
          <p:nvPr/>
        </p:nvSpPr>
        <p:spPr bwMode="auto">
          <a:xfrm>
            <a:off x="4297363" y="3219450"/>
            <a:ext cx="7413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EB7500"/>
                </a:solidFill>
              </a:rPr>
              <a:t>RegWrite</a:t>
            </a:r>
          </a:p>
        </p:txBody>
      </p:sp>
      <p:sp>
        <p:nvSpPr>
          <p:cNvPr id="25768" name="Rectangle 177"/>
          <p:cNvSpPr>
            <a:spLocks noChangeArrowheads="1"/>
          </p:cNvSpPr>
          <p:nvPr/>
        </p:nvSpPr>
        <p:spPr bwMode="auto">
          <a:xfrm>
            <a:off x="3252788" y="4994275"/>
            <a:ext cx="628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EB7500"/>
                </a:solidFill>
              </a:rPr>
              <a:t>RegDst</a:t>
            </a:r>
          </a:p>
        </p:txBody>
      </p:sp>
      <p:sp>
        <p:nvSpPr>
          <p:cNvPr id="25769" name="Line 178"/>
          <p:cNvSpPr>
            <a:spLocks noChangeShapeType="1"/>
          </p:cNvSpPr>
          <p:nvPr/>
        </p:nvSpPr>
        <p:spPr bwMode="auto">
          <a:xfrm>
            <a:off x="3849688" y="4999038"/>
            <a:ext cx="0" cy="73025"/>
          </a:xfrm>
          <a:prstGeom prst="line">
            <a:avLst/>
          </a:prstGeom>
          <a:noFill/>
          <a:ln w="25400">
            <a:solidFill>
              <a:srgbClr val="FF99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70" name="Rectangle 179"/>
          <p:cNvSpPr>
            <a:spLocks noChangeArrowheads="1"/>
          </p:cNvSpPr>
          <p:nvPr/>
        </p:nvSpPr>
        <p:spPr bwMode="auto">
          <a:xfrm>
            <a:off x="7319963" y="2230438"/>
            <a:ext cx="5635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EB7500"/>
                </a:solidFill>
              </a:rPr>
              <a:t>PCSrc</a:t>
            </a:r>
          </a:p>
        </p:txBody>
      </p:sp>
      <p:sp>
        <p:nvSpPr>
          <p:cNvPr id="25771" name="Rectangle 180"/>
          <p:cNvSpPr>
            <a:spLocks noChangeArrowheads="1"/>
          </p:cNvSpPr>
          <p:nvPr/>
        </p:nvSpPr>
        <p:spPr bwMode="auto">
          <a:xfrm>
            <a:off x="1468438" y="4494213"/>
            <a:ext cx="839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kumimoji="0" lang="en-US" altLang="zh-TW" sz="1000">
                <a:solidFill>
                  <a:srgbClr val="000000"/>
                </a:solidFill>
              </a:rPr>
              <a:t>Instruction</a:t>
            </a:r>
          </a:p>
          <a:p>
            <a:pPr algn="ctr" eaLnBrk="0" hangingPunct="0"/>
            <a:r>
              <a:rPr kumimoji="0" lang="en-US" altLang="zh-TW" sz="100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25772" name="Rectangle 181"/>
          <p:cNvSpPr>
            <a:spLocks noChangeArrowheads="1"/>
          </p:cNvSpPr>
          <p:nvPr/>
        </p:nvSpPr>
        <p:spPr bwMode="auto">
          <a:xfrm>
            <a:off x="4552950" y="4641850"/>
            <a:ext cx="760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000000"/>
                </a:solidFill>
              </a:rPr>
              <a:t>Registers</a:t>
            </a:r>
          </a:p>
        </p:txBody>
      </p:sp>
      <p:sp>
        <p:nvSpPr>
          <p:cNvPr id="25773" name="Rectangle 182"/>
          <p:cNvSpPr>
            <a:spLocks noChangeArrowheads="1"/>
          </p:cNvSpPr>
          <p:nvPr/>
        </p:nvSpPr>
        <p:spPr bwMode="auto">
          <a:xfrm>
            <a:off x="4806950" y="5156200"/>
            <a:ext cx="5905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kumimoji="0" lang="en-US" altLang="zh-TW" sz="1000">
                <a:solidFill>
                  <a:srgbClr val="000000"/>
                </a:solidFill>
              </a:rPr>
              <a:t>Sign</a:t>
            </a:r>
          </a:p>
          <a:p>
            <a:pPr algn="ctr" eaLnBrk="0" hangingPunct="0"/>
            <a:r>
              <a:rPr kumimoji="0" lang="en-US" altLang="zh-TW" sz="1000">
                <a:solidFill>
                  <a:srgbClr val="000000"/>
                </a:solidFill>
              </a:rPr>
              <a:t>extend</a:t>
            </a:r>
          </a:p>
        </p:txBody>
      </p:sp>
      <p:sp>
        <p:nvSpPr>
          <p:cNvPr id="25774" name="Rectangle 183"/>
          <p:cNvSpPr>
            <a:spLocks noChangeArrowheads="1"/>
          </p:cNvSpPr>
          <p:nvPr/>
        </p:nvSpPr>
        <p:spPr bwMode="auto">
          <a:xfrm>
            <a:off x="733425" y="3906838"/>
            <a:ext cx="36036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25775" name="Rectangle 184"/>
          <p:cNvSpPr>
            <a:spLocks noChangeArrowheads="1"/>
          </p:cNvSpPr>
          <p:nvPr/>
        </p:nvSpPr>
        <p:spPr bwMode="auto">
          <a:xfrm>
            <a:off x="4816475" y="3871913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Read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data 1</a:t>
            </a:r>
          </a:p>
        </p:txBody>
      </p:sp>
      <p:sp>
        <p:nvSpPr>
          <p:cNvPr id="25776" name="Rectangle 185"/>
          <p:cNvSpPr>
            <a:spLocks noChangeArrowheads="1"/>
          </p:cNvSpPr>
          <p:nvPr/>
        </p:nvSpPr>
        <p:spPr bwMode="auto">
          <a:xfrm>
            <a:off x="4816475" y="4313238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Read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data 2</a:t>
            </a:r>
          </a:p>
        </p:txBody>
      </p:sp>
      <p:sp>
        <p:nvSpPr>
          <p:cNvPr id="25777" name="Line 186"/>
          <p:cNvSpPr>
            <a:spLocks noChangeShapeType="1"/>
          </p:cNvSpPr>
          <p:nvPr/>
        </p:nvSpPr>
        <p:spPr bwMode="auto">
          <a:xfrm>
            <a:off x="5281613" y="4484688"/>
            <a:ext cx="557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78" name="Rectangle 187"/>
          <p:cNvSpPr>
            <a:spLocks noChangeArrowheads="1"/>
          </p:cNvSpPr>
          <p:nvPr/>
        </p:nvSpPr>
        <p:spPr bwMode="auto">
          <a:xfrm>
            <a:off x="4100513" y="3724275"/>
            <a:ext cx="711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Read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register 1</a:t>
            </a:r>
          </a:p>
        </p:txBody>
      </p:sp>
      <p:sp>
        <p:nvSpPr>
          <p:cNvPr id="25779" name="Rectangle 188"/>
          <p:cNvSpPr>
            <a:spLocks noChangeArrowheads="1"/>
          </p:cNvSpPr>
          <p:nvPr/>
        </p:nvSpPr>
        <p:spPr bwMode="auto">
          <a:xfrm>
            <a:off x="4100513" y="4019550"/>
            <a:ext cx="711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Read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register 2</a:t>
            </a:r>
          </a:p>
        </p:txBody>
      </p:sp>
      <p:sp>
        <p:nvSpPr>
          <p:cNvPr id="25780" name="Rectangle 189"/>
          <p:cNvSpPr>
            <a:spLocks noChangeArrowheads="1"/>
          </p:cNvSpPr>
          <p:nvPr/>
        </p:nvSpPr>
        <p:spPr bwMode="auto">
          <a:xfrm>
            <a:off x="4100513" y="4313238"/>
            <a:ext cx="606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Write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register</a:t>
            </a:r>
          </a:p>
        </p:txBody>
      </p:sp>
      <p:sp>
        <p:nvSpPr>
          <p:cNvPr id="25781" name="Rectangle 190"/>
          <p:cNvSpPr>
            <a:spLocks noChangeArrowheads="1"/>
          </p:cNvSpPr>
          <p:nvPr/>
        </p:nvSpPr>
        <p:spPr bwMode="auto">
          <a:xfrm>
            <a:off x="4100513" y="4606925"/>
            <a:ext cx="481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Write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25782" name="Freeform 191"/>
          <p:cNvSpPr>
            <a:spLocks/>
          </p:cNvSpPr>
          <p:nvPr/>
        </p:nvSpPr>
        <p:spPr bwMode="auto">
          <a:xfrm>
            <a:off x="4008438" y="4705350"/>
            <a:ext cx="4935537" cy="1543050"/>
          </a:xfrm>
          <a:custGeom>
            <a:avLst/>
            <a:gdLst>
              <a:gd name="T0" fmla="*/ 2147483647 w 2977"/>
              <a:gd name="T1" fmla="*/ 0 h 1009"/>
              <a:gd name="T2" fmla="*/ 2147483647 w 2977"/>
              <a:gd name="T3" fmla="*/ 0 h 1009"/>
              <a:gd name="T4" fmla="*/ 2147483647 w 2977"/>
              <a:gd name="T5" fmla="*/ 2147483647 h 1009"/>
              <a:gd name="T6" fmla="*/ 0 w 2977"/>
              <a:gd name="T7" fmla="*/ 2147483647 h 1009"/>
              <a:gd name="T8" fmla="*/ 0 w 2977"/>
              <a:gd name="T9" fmla="*/ 112258799 h 1009"/>
              <a:gd name="T10" fmla="*/ 263864717 w 2977"/>
              <a:gd name="T11" fmla="*/ 112258799 h 10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77" h="1009">
                <a:moveTo>
                  <a:pt x="2880" y="0"/>
                </a:moveTo>
                <a:lnTo>
                  <a:pt x="2976" y="0"/>
                </a:lnTo>
                <a:lnTo>
                  <a:pt x="2976" y="1008"/>
                </a:lnTo>
                <a:lnTo>
                  <a:pt x="0" y="1008"/>
                </a:lnTo>
                <a:lnTo>
                  <a:pt x="0" y="48"/>
                </a:lnTo>
                <a:lnTo>
                  <a:pt x="96" y="4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83" name="Rectangle 192"/>
          <p:cNvSpPr>
            <a:spLocks noChangeArrowheads="1"/>
          </p:cNvSpPr>
          <p:nvPr/>
        </p:nvSpPr>
        <p:spPr bwMode="auto">
          <a:xfrm>
            <a:off x="2544763" y="3651250"/>
            <a:ext cx="1193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Instruction [25-21]</a:t>
            </a:r>
          </a:p>
        </p:txBody>
      </p:sp>
      <p:sp>
        <p:nvSpPr>
          <p:cNvPr id="25784" name="Rectangle 193"/>
          <p:cNvSpPr>
            <a:spLocks noChangeArrowheads="1"/>
          </p:cNvSpPr>
          <p:nvPr/>
        </p:nvSpPr>
        <p:spPr bwMode="auto">
          <a:xfrm>
            <a:off x="2546350" y="4019550"/>
            <a:ext cx="1193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Instruction [20-16]</a:t>
            </a:r>
          </a:p>
        </p:txBody>
      </p:sp>
      <p:sp>
        <p:nvSpPr>
          <p:cNvPr id="25785" name="Line 194"/>
          <p:cNvSpPr>
            <a:spLocks noChangeShapeType="1"/>
          </p:cNvSpPr>
          <p:nvPr/>
        </p:nvSpPr>
        <p:spPr bwMode="auto">
          <a:xfrm flipH="1">
            <a:off x="2576513" y="4191000"/>
            <a:ext cx="955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86" name="Freeform 195"/>
          <p:cNvSpPr>
            <a:spLocks/>
          </p:cNvSpPr>
          <p:nvPr/>
        </p:nvSpPr>
        <p:spPr bwMode="auto">
          <a:xfrm>
            <a:off x="2576513" y="3822700"/>
            <a:ext cx="1593850" cy="588963"/>
          </a:xfrm>
          <a:custGeom>
            <a:avLst/>
            <a:gdLst>
              <a:gd name="T0" fmla="*/ 0 w 961"/>
              <a:gd name="T1" fmla="*/ 898639745 h 385"/>
              <a:gd name="T2" fmla="*/ 0 w 961"/>
              <a:gd name="T3" fmla="*/ 0 h 385"/>
              <a:gd name="T4" fmla="*/ 2147483647 w 961"/>
              <a:gd name="T5" fmla="*/ 0 h 3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1" h="385">
                <a:moveTo>
                  <a:pt x="0" y="384"/>
                </a:moveTo>
                <a:lnTo>
                  <a:pt x="0" y="0"/>
                </a:lnTo>
                <a:lnTo>
                  <a:pt x="96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87" name="Rectangle 196"/>
          <p:cNvSpPr>
            <a:spLocks noChangeArrowheads="1"/>
          </p:cNvSpPr>
          <p:nvPr/>
        </p:nvSpPr>
        <p:spPr bwMode="auto">
          <a:xfrm>
            <a:off x="2559050" y="4581525"/>
            <a:ext cx="119538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Instruction [15-11]</a:t>
            </a:r>
          </a:p>
        </p:txBody>
      </p:sp>
      <p:sp>
        <p:nvSpPr>
          <p:cNvPr id="25788" name="Line 197"/>
          <p:cNvSpPr>
            <a:spLocks noChangeShapeType="1"/>
          </p:cNvSpPr>
          <p:nvPr/>
        </p:nvSpPr>
        <p:spPr bwMode="auto">
          <a:xfrm>
            <a:off x="2576513" y="4778375"/>
            <a:ext cx="119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89" name="Rectangle 198"/>
          <p:cNvSpPr>
            <a:spLocks noChangeArrowheads="1"/>
          </p:cNvSpPr>
          <p:nvPr/>
        </p:nvSpPr>
        <p:spPr bwMode="auto">
          <a:xfrm>
            <a:off x="2559050" y="5194300"/>
            <a:ext cx="11239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Instruction [15-0]</a:t>
            </a:r>
          </a:p>
        </p:txBody>
      </p:sp>
      <p:sp>
        <p:nvSpPr>
          <p:cNvPr id="25790" name="Rectangle 199"/>
          <p:cNvSpPr>
            <a:spLocks noChangeArrowheads="1"/>
          </p:cNvSpPr>
          <p:nvPr/>
        </p:nvSpPr>
        <p:spPr bwMode="auto">
          <a:xfrm>
            <a:off x="4100513" y="5854700"/>
            <a:ext cx="10541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Instruction [5-0]</a:t>
            </a:r>
          </a:p>
        </p:txBody>
      </p:sp>
      <p:sp>
        <p:nvSpPr>
          <p:cNvPr id="25791" name="Freeform 200"/>
          <p:cNvSpPr>
            <a:spLocks/>
          </p:cNvSpPr>
          <p:nvPr/>
        </p:nvSpPr>
        <p:spPr bwMode="auto">
          <a:xfrm>
            <a:off x="3452813" y="4191000"/>
            <a:ext cx="319087" cy="220663"/>
          </a:xfrm>
          <a:custGeom>
            <a:avLst/>
            <a:gdLst>
              <a:gd name="T0" fmla="*/ 0 w 193"/>
              <a:gd name="T1" fmla="*/ 0 h 145"/>
              <a:gd name="T2" fmla="*/ 0 w 193"/>
              <a:gd name="T3" fmla="*/ 333491796 h 145"/>
              <a:gd name="T4" fmla="*/ 524813797 w 193"/>
              <a:gd name="T5" fmla="*/ 333491796 h 1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3" h="145">
                <a:moveTo>
                  <a:pt x="0" y="0"/>
                </a:moveTo>
                <a:lnTo>
                  <a:pt x="0" y="144"/>
                </a:lnTo>
                <a:lnTo>
                  <a:pt x="192" y="14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92" name="Freeform 201"/>
          <p:cNvSpPr>
            <a:spLocks/>
          </p:cNvSpPr>
          <p:nvPr/>
        </p:nvSpPr>
        <p:spPr bwMode="auto">
          <a:xfrm>
            <a:off x="7191375" y="4484688"/>
            <a:ext cx="1433513" cy="1103312"/>
          </a:xfrm>
          <a:custGeom>
            <a:avLst/>
            <a:gdLst>
              <a:gd name="T0" fmla="*/ 0 w 865"/>
              <a:gd name="T1" fmla="*/ 0 h 721"/>
              <a:gd name="T2" fmla="*/ 0 w 865"/>
              <a:gd name="T3" fmla="*/ 1686004580 h 721"/>
              <a:gd name="T4" fmla="*/ 2109271028 w 865"/>
              <a:gd name="T5" fmla="*/ 1686004580 h 721"/>
              <a:gd name="T6" fmla="*/ 2109271028 w 865"/>
              <a:gd name="T7" fmla="*/ 786802239 h 721"/>
              <a:gd name="T8" fmla="*/ 2147483647 w 865"/>
              <a:gd name="T9" fmla="*/ 786802239 h 7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65" h="721">
                <a:moveTo>
                  <a:pt x="0" y="0"/>
                </a:moveTo>
                <a:lnTo>
                  <a:pt x="0" y="720"/>
                </a:lnTo>
                <a:lnTo>
                  <a:pt x="768" y="720"/>
                </a:lnTo>
                <a:lnTo>
                  <a:pt x="768" y="336"/>
                </a:lnTo>
                <a:lnTo>
                  <a:pt x="864" y="33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93" name="Line 202"/>
          <p:cNvSpPr>
            <a:spLocks noChangeShapeType="1"/>
          </p:cNvSpPr>
          <p:nvPr/>
        </p:nvSpPr>
        <p:spPr bwMode="auto">
          <a:xfrm>
            <a:off x="8305800" y="4484688"/>
            <a:ext cx="317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94" name="Line 203"/>
          <p:cNvSpPr>
            <a:spLocks noChangeShapeType="1"/>
          </p:cNvSpPr>
          <p:nvPr/>
        </p:nvSpPr>
        <p:spPr bwMode="auto">
          <a:xfrm>
            <a:off x="1065213" y="4043363"/>
            <a:ext cx="319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95" name="Freeform 204"/>
          <p:cNvSpPr>
            <a:spLocks/>
          </p:cNvSpPr>
          <p:nvPr/>
        </p:nvSpPr>
        <p:spPr bwMode="auto">
          <a:xfrm>
            <a:off x="349250" y="2133600"/>
            <a:ext cx="7559675" cy="1911350"/>
          </a:xfrm>
          <a:custGeom>
            <a:avLst/>
            <a:gdLst>
              <a:gd name="T0" fmla="*/ 2147483647 w 4561"/>
              <a:gd name="T1" fmla="*/ 1124078861 h 1249"/>
              <a:gd name="T2" fmla="*/ 2147483647 w 4561"/>
              <a:gd name="T3" fmla="*/ 1124078861 h 1249"/>
              <a:gd name="T4" fmla="*/ 2147483647 w 4561"/>
              <a:gd name="T5" fmla="*/ 0 h 1249"/>
              <a:gd name="T6" fmla="*/ 0 w 4561"/>
              <a:gd name="T7" fmla="*/ 0 h 1249"/>
              <a:gd name="T8" fmla="*/ 0 w 4561"/>
              <a:gd name="T9" fmla="*/ 2147483647 h 1249"/>
              <a:gd name="T10" fmla="*/ 659321008 w 4561"/>
              <a:gd name="T11" fmla="*/ 2147483647 h 12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61" h="1249">
                <a:moveTo>
                  <a:pt x="4464" y="480"/>
                </a:moveTo>
                <a:lnTo>
                  <a:pt x="4560" y="480"/>
                </a:lnTo>
                <a:lnTo>
                  <a:pt x="4560" y="0"/>
                </a:lnTo>
                <a:lnTo>
                  <a:pt x="0" y="0"/>
                </a:lnTo>
                <a:lnTo>
                  <a:pt x="0" y="1248"/>
                </a:lnTo>
                <a:lnTo>
                  <a:pt x="240" y="124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96" name="Oval 205"/>
          <p:cNvSpPr>
            <a:spLocks noChangeArrowheads="1"/>
          </p:cNvSpPr>
          <p:nvPr/>
        </p:nvSpPr>
        <p:spPr bwMode="auto">
          <a:xfrm>
            <a:off x="3433763" y="4162425"/>
            <a:ext cx="36512" cy="4445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97" name="Oval 206"/>
          <p:cNvSpPr>
            <a:spLocks noChangeArrowheads="1"/>
          </p:cNvSpPr>
          <p:nvPr/>
        </p:nvSpPr>
        <p:spPr bwMode="auto">
          <a:xfrm>
            <a:off x="2563813" y="4173538"/>
            <a:ext cx="36512" cy="222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98" name="Oval 207"/>
          <p:cNvSpPr>
            <a:spLocks noChangeArrowheads="1"/>
          </p:cNvSpPr>
          <p:nvPr/>
        </p:nvSpPr>
        <p:spPr bwMode="auto">
          <a:xfrm>
            <a:off x="2551113" y="4759325"/>
            <a:ext cx="60325" cy="222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99" name="Oval 208"/>
          <p:cNvSpPr>
            <a:spLocks noChangeArrowheads="1"/>
          </p:cNvSpPr>
          <p:nvPr/>
        </p:nvSpPr>
        <p:spPr bwMode="auto">
          <a:xfrm>
            <a:off x="5411788" y="4449763"/>
            <a:ext cx="36512" cy="5556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0" name="Line 209"/>
          <p:cNvSpPr>
            <a:spLocks noChangeShapeType="1"/>
          </p:cNvSpPr>
          <p:nvPr/>
        </p:nvSpPr>
        <p:spPr bwMode="auto">
          <a:xfrm>
            <a:off x="7032625" y="4264025"/>
            <a:ext cx="158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1" name="Line 210"/>
          <p:cNvSpPr>
            <a:spLocks noChangeShapeType="1"/>
          </p:cNvSpPr>
          <p:nvPr/>
        </p:nvSpPr>
        <p:spPr bwMode="auto">
          <a:xfrm>
            <a:off x="5938838" y="4179888"/>
            <a:ext cx="0" cy="125412"/>
          </a:xfrm>
          <a:prstGeom prst="line">
            <a:avLst/>
          </a:prstGeom>
          <a:noFill/>
          <a:ln w="12700">
            <a:solidFill>
              <a:srgbClr val="FF99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2" name="Line 211"/>
          <p:cNvSpPr>
            <a:spLocks noChangeShapeType="1"/>
          </p:cNvSpPr>
          <p:nvPr/>
        </p:nvSpPr>
        <p:spPr bwMode="auto">
          <a:xfrm>
            <a:off x="1066800" y="4038600"/>
            <a:ext cx="3048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3" name="Line 212"/>
          <p:cNvSpPr>
            <a:spLocks noChangeShapeType="1"/>
          </p:cNvSpPr>
          <p:nvPr/>
        </p:nvSpPr>
        <p:spPr bwMode="auto">
          <a:xfrm>
            <a:off x="2590800" y="3810000"/>
            <a:ext cx="16002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4" name="Line 213"/>
          <p:cNvSpPr>
            <a:spLocks noChangeShapeType="1"/>
          </p:cNvSpPr>
          <p:nvPr/>
        </p:nvSpPr>
        <p:spPr bwMode="auto">
          <a:xfrm>
            <a:off x="2590800" y="5410200"/>
            <a:ext cx="22098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5" name="Line 214"/>
          <p:cNvSpPr>
            <a:spLocks noChangeShapeType="1"/>
          </p:cNvSpPr>
          <p:nvPr/>
        </p:nvSpPr>
        <p:spPr bwMode="auto">
          <a:xfrm>
            <a:off x="5257800" y="4038600"/>
            <a:ext cx="990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6" name="Line 215"/>
          <p:cNvSpPr>
            <a:spLocks noChangeShapeType="1"/>
          </p:cNvSpPr>
          <p:nvPr/>
        </p:nvSpPr>
        <p:spPr bwMode="auto">
          <a:xfrm>
            <a:off x="6019800" y="4648200"/>
            <a:ext cx="228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7" name="Line 216"/>
          <p:cNvSpPr>
            <a:spLocks noChangeShapeType="1"/>
          </p:cNvSpPr>
          <p:nvPr/>
        </p:nvSpPr>
        <p:spPr bwMode="auto">
          <a:xfrm>
            <a:off x="4038600" y="6248400"/>
            <a:ext cx="48768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8" name="Line 217"/>
          <p:cNvSpPr>
            <a:spLocks noChangeShapeType="1"/>
          </p:cNvSpPr>
          <p:nvPr/>
        </p:nvSpPr>
        <p:spPr bwMode="auto">
          <a:xfrm>
            <a:off x="2438400" y="4343400"/>
            <a:ext cx="152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9" name="Line 218"/>
          <p:cNvSpPr>
            <a:spLocks noChangeShapeType="1"/>
          </p:cNvSpPr>
          <p:nvPr/>
        </p:nvSpPr>
        <p:spPr bwMode="auto">
          <a:xfrm>
            <a:off x="8915400" y="4724400"/>
            <a:ext cx="0" cy="15240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" name="Line 219"/>
          <p:cNvSpPr>
            <a:spLocks noChangeShapeType="1"/>
          </p:cNvSpPr>
          <p:nvPr/>
        </p:nvSpPr>
        <p:spPr bwMode="auto">
          <a:xfrm>
            <a:off x="4038600" y="4800600"/>
            <a:ext cx="0" cy="14478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1" name="Line 220"/>
          <p:cNvSpPr>
            <a:spLocks noChangeShapeType="1"/>
          </p:cNvSpPr>
          <p:nvPr/>
        </p:nvSpPr>
        <p:spPr bwMode="auto">
          <a:xfrm>
            <a:off x="2590800" y="3810000"/>
            <a:ext cx="0" cy="16002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2" name="Line 221"/>
          <p:cNvSpPr>
            <a:spLocks noChangeShapeType="1"/>
          </p:cNvSpPr>
          <p:nvPr/>
        </p:nvSpPr>
        <p:spPr bwMode="auto">
          <a:xfrm>
            <a:off x="8305800" y="4495800"/>
            <a:ext cx="3048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3" name="Line 222"/>
          <p:cNvSpPr>
            <a:spLocks noChangeShapeType="1"/>
          </p:cNvSpPr>
          <p:nvPr/>
        </p:nvSpPr>
        <p:spPr bwMode="auto">
          <a:xfrm>
            <a:off x="4038600" y="4800600"/>
            <a:ext cx="152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4" name="Line 223"/>
          <p:cNvSpPr>
            <a:spLocks noChangeShapeType="1"/>
          </p:cNvSpPr>
          <p:nvPr/>
        </p:nvSpPr>
        <p:spPr bwMode="auto">
          <a:xfrm flipV="1">
            <a:off x="8763000" y="4724400"/>
            <a:ext cx="152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5" name="Text Box 224"/>
          <p:cNvSpPr txBox="1">
            <a:spLocks noChangeArrowheads="1"/>
          </p:cNvSpPr>
          <p:nvPr/>
        </p:nvSpPr>
        <p:spPr bwMode="auto">
          <a:xfrm>
            <a:off x="3124200" y="3352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$s1</a:t>
            </a:r>
          </a:p>
        </p:txBody>
      </p:sp>
      <p:sp>
        <p:nvSpPr>
          <p:cNvPr id="25816" name="Text Box 225"/>
          <p:cNvSpPr txBox="1">
            <a:spLocks noChangeArrowheads="1"/>
          </p:cNvSpPr>
          <p:nvPr/>
        </p:nvSpPr>
        <p:spPr bwMode="auto">
          <a:xfrm>
            <a:off x="2819400" y="41910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$s0</a:t>
            </a:r>
          </a:p>
        </p:txBody>
      </p:sp>
      <p:sp>
        <p:nvSpPr>
          <p:cNvPr id="25817" name="Text Box 226"/>
          <p:cNvSpPr txBox="1">
            <a:spLocks noChangeArrowheads="1"/>
          </p:cNvSpPr>
          <p:nvPr/>
        </p:nvSpPr>
        <p:spPr bwMode="auto">
          <a:xfrm>
            <a:off x="2743200" y="5424488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100</a:t>
            </a:r>
          </a:p>
        </p:txBody>
      </p:sp>
      <p:sp>
        <p:nvSpPr>
          <p:cNvPr id="25818" name="Text Box 227"/>
          <p:cNvSpPr txBox="1">
            <a:spLocks noChangeArrowheads="1"/>
          </p:cNvSpPr>
          <p:nvPr/>
        </p:nvSpPr>
        <p:spPr bwMode="auto">
          <a:xfrm>
            <a:off x="5607050" y="36576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($s1)</a:t>
            </a:r>
          </a:p>
        </p:txBody>
      </p:sp>
      <p:sp>
        <p:nvSpPr>
          <p:cNvPr id="25819" name="Text Box 228"/>
          <p:cNvSpPr txBox="1">
            <a:spLocks noChangeArrowheads="1"/>
          </p:cNvSpPr>
          <p:nvPr/>
        </p:nvSpPr>
        <p:spPr bwMode="auto">
          <a:xfrm>
            <a:off x="6934200" y="5881688"/>
            <a:ext cx="190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Mem[($s1)+100]</a:t>
            </a:r>
          </a:p>
        </p:txBody>
      </p:sp>
      <p:sp>
        <p:nvSpPr>
          <p:cNvPr id="25820" name="Line 229"/>
          <p:cNvSpPr>
            <a:spLocks noChangeShapeType="1"/>
          </p:cNvSpPr>
          <p:nvPr/>
        </p:nvSpPr>
        <p:spPr bwMode="auto">
          <a:xfrm>
            <a:off x="5257800" y="2590800"/>
            <a:ext cx="22860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21" name="Line 230"/>
          <p:cNvSpPr>
            <a:spLocks noChangeShapeType="1"/>
          </p:cNvSpPr>
          <p:nvPr/>
        </p:nvSpPr>
        <p:spPr bwMode="auto">
          <a:xfrm>
            <a:off x="381000" y="2133600"/>
            <a:ext cx="75438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22" name="Line 231"/>
          <p:cNvSpPr>
            <a:spLocks noChangeShapeType="1"/>
          </p:cNvSpPr>
          <p:nvPr/>
        </p:nvSpPr>
        <p:spPr bwMode="auto">
          <a:xfrm>
            <a:off x="7924800" y="2133600"/>
            <a:ext cx="0" cy="6858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23" name="Line 232"/>
          <p:cNvSpPr>
            <a:spLocks noChangeShapeType="1"/>
          </p:cNvSpPr>
          <p:nvPr/>
        </p:nvSpPr>
        <p:spPr bwMode="auto">
          <a:xfrm>
            <a:off x="381000" y="2133600"/>
            <a:ext cx="0" cy="19050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24" name="Line 233"/>
          <p:cNvSpPr>
            <a:spLocks noChangeShapeType="1"/>
          </p:cNvSpPr>
          <p:nvPr/>
        </p:nvSpPr>
        <p:spPr bwMode="auto">
          <a:xfrm>
            <a:off x="2286000" y="2819400"/>
            <a:ext cx="29718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25" name="Line 234"/>
          <p:cNvSpPr>
            <a:spLocks noChangeShapeType="1"/>
          </p:cNvSpPr>
          <p:nvPr/>
        </p:nvSpPr>
        <p:spPr bwMode="auto">
          <a:xfrm>
            <a:off x="381000" y="4038600"/>
            <a:ext cx="3810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26" name="Line 235"/>
          <p:cNvSpPr>
            <a:spLocks noChangeShapeType="1"/>
          </p:cNvSpPr>
          <p:nvPr/>
        </p:nvSpPr>
        <p:spPr bwMode="auto">
          <a:xfrm>
            <a:off x="5257800" y="2590800"/>
            <a:ext cx="0" cy="228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27" name="Line 236"/>
          <p:cNvSpPr>
            <a:spLocks noChangeShapeType="1"/>
          </p:cNvSpPr>
          <p:nvPr/>
        </p:nvSpPr>
        <p:spPr bwMode="auto">
          <a:xfrm>
            <a:off x="7772400" y="2819400"/>
            <a:ext cx="152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28" name="Line 237"/>
          <p:cNvSpPr>
            <a:spLocks noChangeShapeType="1"/>
          </p:cNvSpPr>
          <p:nvPr/>
        </p:nvSpPr>
        <p:spPr bwMode="auto">
          <a:xfrm>
            <a:off x="3962400" y="4495800"/>
            <a:ext cx="228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29" name="Line 238"/>
          <p:cNvSpPr>
            <a:spLocks noChangeShapeType="1"/>
          </p:cNvSpPr>
          <p:nvPr/>
        </p:nvSpPr>
        <p:spPr bwMode="auto">
          <a:xfrm>
            <a:off x="3429000" y="4419600"/>
            <a:ext cx="3048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30" name="Line 239"/>
          <p:cNvSpPr>
            <a:spLocks noChangeShapeType="1"/>
          </p:cNvSpPr>
          <p:nvPr/>
        </p:nvSpPr>
        <p:spPr bwMode="auto">
          <a:xfrm>
            <a:off x="2590800" y="4191000"/>
            <a:ext cx="8382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31" name="Line 240"/>
          <p:cNvSpPr>
            <a:spLocks noChangeShapeType="1"/>
          </p:cNvSpPr>
          <p:nvPr/>
        </p:nvSpPr>
        <p:spPr bwMode="auto">
          <a:xfrm>
            <a:off x="3429000" y="4191000"/>
            <a:ext cx="0" cy="228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32" name="Line 241"/>
          <p:cNvSpPr>
            <a:spLocks noChangeShapeType="1"/>
          </p:cNvSpPr>
          <p:nvPr/>
        </p:nvSpPr>
        <p:spPr bwMode="auto">
          <a:xfrm>
            <a:off x="5638800" y="4876800"/>
            <a:ext cx="228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33" name="Line 242"/>
          <p:cNvSpPr>
            <a:spLocks noChangeShapeType="1"/>
          </p:cNvSpPr>
          <p:nvPr/>
        </p:nvSpPr>
        <p:spPr bwMode="auto">
          <a:xfrm>
            <a:off x="5638800" y="4876800"/>
            <a:ext cx="0" cy="533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34" name="Line 243"/>
          <p:cNvSpPr>
            <a:spLocks noChangeShapeType="1"/>
          </p:cNvSpPr>
          <p:nvPr/>
        </p:nvSpPr>
        <p:spPr bwMode="auto">
          <a:xfrm>
            <a:off x="5334000" y="5410200"/>
            <a:ext cx="3048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35" name="Text Box 244"/>
          <p:cNvSpPr txBox="1">
            <a:spLocks noChangeArrowheads="1"/>
          </p:cNvSpPr>
          <p:nvPr/>
        </p:nvSpPr>
        <p:spPr bwMode="auto">
          <a:xfrm>
            <a:off x="5562600" y="50292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100</a:t>
            </a:r>
          </a:p>
        </p:txBody>
      </p:sp>
      <p:sp>
        <p:nvSpPr>
          <p:cNvPr id="25836" name="Line 245"/>
          <p:cNvSpPr>
            <a:spLocks noChangeShapeType="1"/>
          </p:cNvSpPr>
          <p:nvPr/>
        </p:nvSpPr>
        <p:spPr bwMode="auto">
          <a:xfrm>
            <a:off x="7086600" y="4495800"/>
            <a:ext cx="3048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37" name="Line 246"/>
          <p:cNvSpPr>
            <a:spLocks noChangeShapeType="1"/>
          </p:cNvSpPr>
          <p:nvPr/>
        </p:nvSpPr>
        <p:spPr bwMode="auto">
          <a:xfrm>
            <a:off x="1219200" y="2590800"/>
            <a:ext cx="0" cy="14478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38" name="Line 247"/>
          <p:cNvSpPr>
            <a:spLocks noChangeShapeType="1"/>
          </p:cNvSpPr>
          <p:nvPr/>
        </p:nvSpPr>
        <p:spPr bwMode="auto">
          <a:xfrm>
            <a:off x="1219200" y="2590800"/>
            <a:ext cx="533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39" name="Line 248"/>
          <p:cNvSpPr>
            <a:spLocks noChangeShapeType="1"/>
          </p:cNvSpPr>
          <p:nvPr/>
        </p:nvSpPr>
        <p:spPr bwMode="auto">
          <a:xfrm>
            <a:off x="1600200" y="3124200"/>
            <a:ext cx="228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56249" name="Group 249"/>
          <p:cNvGraphicFramePr>
            <a:graphicFrameLocks noGrp="1"/>
          </p:cNvGraphicFramePr>
          <p:nvPr/>
        </p:nvGraphicFramePr>
        <p:xfrm>
          <a:off x="2438400" y="381000"/>
          <a:ext cx="6337300" cy="427038"/>
        </p:xfrm>
        <a:graphic>
          <a:graphicData uri="http://schemas.openxmlformats.org/drawingml/2006/table">
            <a:tbl>
              <a:tblPr/>
              <a:tblGrid>
                <a:gridCol w="1152525"/>
                <a:gridCol w="936625"/>
                <a:gridCol w="1008063"/>
                <a:gridCol w="3240087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op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rs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immediate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852" name="Text Box 261"/>
          <p:cNvSpPr txBox="1">
            <a:spLocks noChangeArrowheads="1"/>
          </p:cNvSpPr>
          <p:nvPr/>
        </p:nvSpPr>
        <p:spPr bwMode="auto">
          <a:xfrm>
            <a:off x="2689225" y="760413"/>
            <a:ext cx="4651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CN" sz="1400">
                <a:ea typeface="宋体" pitchFamily="2" charset="-122"/>
              </a:rPr>
              <a:t>31:26            25:21          20:16                                  15:0</a:t>
            </a:r>
          </a:p>
        </p:txBody>
      </p:sp>
      <p:sp>
        <p:nvSpPr>
          <p:cNvPr id="25853" name="Text Box 262"/>
          <p:cNvSpPr txBox="1">
            <a:spLocks noChangeArrowheads="1"/>
          </p:cNvSpPr>
          <p:nvPr/>
        </p:nvSpPr>
        <p:spPr bwMode="auto">
          <a:xfrm>
            <a:off x="1524000" y="3810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I-type:</a:t>
            </a:r>
          </a:p>
        </p:txBody>
      </p:sp>
      <p:grpSp>
        <p:nvGrpSpPr>
          <p:cNvPr id="25854" name="Group 291"/>
          <p:cNvGrpSpPr>
            <a:grpSpLocks/>
          </p:cNvGrpSpPr>
          <p:nvPr/>
        </p:nvGrpSpPr>
        <p:grpSpPr bwMode="auto">
          <a:xfrm>
            <a:off x="3671888" y="4225925"/>
            <a:ext cx="290512" cy="727075"/>
            <a:chOff x="1636" y="3600"/>
            <a:chExt cx="183" cy="458"/>
          </a:xfrm>
        </p:grpSpPr>
        <p:sp>
          <p:nvSpPr>
            <p:cNvPr id="25863" name="Freeform 292"/>
            <p:cNvSpPr>
              <a:spLocks/>
            </p:cNvSpPr>
            <p:nvPr/>
          </p:nvSpPr>
          <p:spPr bwMode="auto">
            <a:xfrm>
              <a:off x="1676" y="3604"/>
              <a:ext cx="111" cy="446"/>
            </a:xfrm>
            <a:custGeom>
              <a:avLst/>
              <a:gdLst>
                <a:gd name="T0" fmla="*/ 0 w 106"/>
                <a:gd name="T1" fmla="*/ 53 h 463"/>
                <a:gd name="T2" fmla="*/ 0 w 106"/>
                <a:gd name="T3" fmla="*/ 43 h 463"/>
                <a:gd name="T4" fmla="*/ 1 w 106"/>
                <a:gd name="T5" fmla="*/ 38 h 463"/>
                <a:gd name="T6" fmla="*/ 4 w 106"/>
                <a:gd name="T7" fmla="*/ 30 h 463"/>
                <a:gd name="T8" fmla="*/ 9 w 106"/>
                <a:gd name="T9" fmla="*/ 23 h 463"/>
                <a:gd name="T10" fmla="*/ 17 w 106"/>
                <a:gd name="T11" fmla="*/ 15 h 463"/>
                <a:gd name="T12" fmla="*/ 22 w 106"/>
                <a:gd name="T13" fmla="*/ 12 h 463"/>
                <a:gd name="T14" fmla="*/ 29 w 106"/>
                <a:gd name="T15" fmla="*/ 7 h 463"/>
                <a:gd name="T16" fmla="*/ 40 w 106"/>
                <a:gd name="T17" fmla="*/ 2 h 463"/>
                <a:gd name="T18" fmla="*/ 47 w 106"/>
                <a:gd name="T19" fmla="*/ 0 h 463"/>
                <a:gd name="T20" fmla="*/ 57 w 106"/>
                <a:gd name="T21" fmla="*/ 0 h 463"/>
                <a:gd name="T22" fmla="*/ 67 w 106"/>
                <a:gd name="T23" fmla="*/ 0 h 463"/>
                <a:gd name="T24" fmla="*/ 75 w 106"/>
                <a:gd name="T25" fmla="*/ 2 h 463"/>
                <a:gd name="T26" fmla="*/ 86 w 106"/>
                <a:gd name="T27" fmla="*/ 7 h 463"/>
                <a:gd name="T28" fmla="*/ 92 w 106"/>
                <a:gd name="T29" fmla="*/ 12 h 463"/>
                <a:gd name="T30" fmla="*/ 97 w 106"/>
                <a:gd name="T31" fmla="*/ 15 h 463"/>
                <a:gd name="T32" fmla="*/ 104 w 106"/>
                <a:gd name="T33" fmla="*/ 23 h 463"/>
                <a:gd name="T34" fmla="*/ 108 w 106"/>
                <a:gd name="T35" fmla="*/ 30 h 463"/>
                <a:gd name="T36" fmla="*/ 113 w 106"/>
                <a:gd name="T37" fmla="*/ 38 h 463"/>
                <a:gd name="T38" fmla="*/ 115 w 106"/>
                <a:gd name="T39" fmla="*/ 43 h 463"/>
                <a:gd name="T40" fmla="*/ 115 w 106"/>
                <a:gd name="T41" fmla="*/ 53 h 463"/>
                <a:gd name="T42" fmla="*/ 115 w 106"/>
                <a:gd name="T43" fmla="*/ 375 h 463"/>
                <a:gd name="T44" fmla="*/ 115 w 106"/>
                <a:gd name="T45" fmla="*/ 382 h 463"/>
                <a:gd name="T46" fmla="*/ 113 w 106"/>
                <a:gd name="T47" fmla="*/ 392 h 463"/>
                <a:gd name="T48" fmla="*/ 108 w 106"/>
                <a:gd name="T49" fmla="*/ 398 h 463"/>
                <a:gd name="T50" fmla="*/ 104 w 106"/>
                <a:gd name="T51" fmla="*/ 406 h 463"/>
                <a:gd name="T52" fmla="*/ 97 w 106"/>
                <a:gd name="T53" fmla="*/ 412 h 463"/>
                <a:gd name="T54" fmla="*/ 92 w 106"/>
                <a:gd name="T55" fmla="*/ 417 h 463"/>
                <a:gd name="T56" fmla="*/ 86 w 106"/>
                <a:gd name="T57" fmla="*/ 421 h 463"/>
                <a:gd name="T58" fmla="*/ 75 w 106"/>
                <a:gd name="T59" fmla="*/ 424 h 463"/>
                <a:gd name="T60" fmla="*/ 67 w 106"/>
                <a:gd name="T61" fmla="*/ 426 h 463"/>
                <a:gd name="T62" fmla="*/ 57 w 106"/>
                <a:gd name="T63" fmla="*/ 429 h 463"/>
                <a:gd name="T64" fmla="*/ 47 w 106"/>
                <a:gd name="T65" fmla="*/ 426 h 463"/>
                <a:gd name="T66" fmla="*/ 40 w 106"/>
                <a:gd name="T67" fmla="*/ 424 h 463"/>
                <a:gd name="T68" fmla="*/ 29 w 106"/>
                <a:gd name="T69" fmla="*/ 421 h 463"/>
                <a:gd name="T70" fmla="*/ 22 w 106"/>
                <a:gd name="T71" fmla="*/ 417 h 463"/>
                <a:gd name="T72" fmla="*/ 17 w 106"/>
                <a:gd name="T73" fmla="*/ 412 h 463"/>
                <a:gd name="T74" fmla="*/ 9 w 106"/>
                <a:gd name="T75" fmla="*/ 406 h 463"/>
                <a:gd name="T76" fmla="*/ 4 w 106"/>
                <a:gd name="T77" fmla="*/ 398 h 463"/>
                <a:gd name="T78" fmla="*/ 1 w 106"/>
                <a:gd name="T79" fmla="*/ 392 h 463"/>
                <a:gd name="T80" fmla="*/ 0 w 106"/>
                <a:gd name="T81" fmla="*/ 382 h 463"/>
                <a:gd name="T82" fmla="*/ 0 w 106"/>
                <a:gd name="T83" fmla="*/ 375 h 463"/>
                <a:gd name="T84" fmla="*/ 0 w 106"/>
                <a:gd name="T85" fmla="*/ 53 h 463"/>
                <a:gd name="T86" fmla="*/ 0 w 106"/>
                <a:gd name="T87" fmla="*/ 53 h 46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06" h="463">
                  <a:moveTo>
                    <a:pt x="0" y="57"/>
                  </a:moveTo>
                  <a:lnTo>
                    <a:pt x="0" y="47"/>
                  </a:lnTo>
                  <a:lnTo>
                    <a:pt x="1" y="40"/>
                  </a:lnTo>
                  <a:lnTo>
                    <a:pt x="4" y="32"/>
                  </a:lnTo>
                  <a:lnTo>
                    <a:pt x="9" y="25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7" y="7"/>
                  </a:lnTo>
                  <a:lnTo>
                    <a:pt x="36" y="2"/>
                  </a:lnTo>
                  <a:lnTo>
                    <a:pt x="43" y="0"/>
                  </a:lnTo>
                  <a:lnTo>
                    <a:pt x="52" y="0"/>
                  </a:lnTo>
                  <a:lnTo>
                    <a:pt x="61" y="0"/>
                  </a:lnTo>
                  <a:lnTo>
                    <a:pt x="69" y="2"/>
                  </a:lnTo>
                  <a:lnTo>
                    <a:pt x="78" y="7"/>
                  </a:lnTo>
                  <a:lnTo>
                    <a:pt x="84" y="12"/>
                  </a:lnTo>
                  <a:lnTo>
                    <a:pt x="89" y="17"/>
                  </a:lnTo>
                  <a:lnTo>
                    <a:pt x="95" y="25"/>
                  </a:lnTo>
                  <a:lnTo>
                    <a:pt x="98" y="32"/>
                  </a:lnTo>
                  <a:lnTo>
                    <a:pt x="103" y="40"/>
                  </a:lnTo>
                  <a:lnTo>
                    <a:pt x="105" y="47"/>
                  </a:lnTo>
                  <a:lnTo>
                    <a:pt x="105" y="57"/>
                  </a:lnTo>
                  <a:lnTo>
                    <a:pt x="105" y="404"/>
                  </a:lnTo>
                  <a:lnTo>
                    <a:pt x="105" y="412"/>
                  </a:lnTo>
                  <a:lnTo>
                    <a:pt x="103" y="422"/>
                  </a:lnTo>
                  <a:lnTo>
                    <a:pt x="98" y="429"/>
                  </a:lnTo>
                  <a:lnTo>
                    <a:pt x="95" y="437"/>
                  </a:lnTo>
                  <a:lnTo>
                    <a:pt x="89" y="444"/>
                  </a:lnTo>
                  <a:lnTo>
                    <a:pt x="84" y="449"/>
                  </a:lnTo>
                  <a:lnTo>
                    <a:pt x="78" y="454"/>
                  </a:lnTo>
                  <a:lnTo>
                    <a:pt x="69" y="457"/>
                  </a:lnTo>
                  <a:lnTo>
                    <a:pt x="61" y="459"/>
                  </a:lnTo>
                  <a:lnTo>
                    <a:pt x="52" y="462"/>
                  </a:lnTo>
                  <a:lnTo>
                    <a:pt x="43" y="459"/>
                  </a:lnTo>
                  <a:lnTo>
                    <a:pt x="36" y="457"/>
                  </a:lnTo>
                  <a:lnTo>
                    <a:pt x="27" y="454"/>
                  </a:lnTo>
                  <a:lnTo>
                    <a:pt x="20" y="449"/>
                  </a:lnTo>
                  <a:lnTo>
                    <a:pt x="15" y="444"/>
                  </a:lnTo>
                  <a:lnTo>
                    <a:pt x="9" y="437"/>
                  </a:lnTo>
                  <a:lnTo>
                    <a:pt x="4" y="429"/>
                  </a:lnTo>
                  <a:lnTo>
                    <a:pt x="1" y="422"/>
                  </a:lnTo>
                  <a:lnTo>
                    <a:pt x="0" y="412"/>
                  </a:lnTo>
                  <a:lnTo>
                    <a:pt x="0" y="404"/>
                  </a:lnTo>
                  <a:lnTo>
                    <a:pt x="0" y="5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64" name="Freeform 293"/>
            <p:cNvSpPr>
              <a:spLocks/>
            </p:cNvSpPr>
            <p:nvPr/>
          </p:nvSpPr>
          <p:spPr bwMode="auto">
            <a:xfrm>
              <a:off x="1676" y="3604"/>
              <a:ext cx="139" cy="446"/>
            </a:xfrm>
            <a:custGeom>
              <a:avLst/>
              <a:gdLst>
                <a:gd name="T0" fmla="*/ 0 w 133"/>
                <a:gd name="T1" fmla="*/ 53 h 463"/>
                <a:gd name="T2" fmla="*/ 0 w 133"/>
                <a:gd name="T3" fmla="*/ 43 h 463"/>
                <a:gd name="T4" fmla="*/ 2 w 133"/>
                <a:gd name="T5" fmla="*/ 38 h 463"/>
                <a:gd name="T6" fmla="*/ 5 w 133"/>
                <a:gd name="T7" fmla="*/ 30 h 463"/>
                <a:gd name="T8" fmla="*/ 11 w 133"/>
                <a:gd name="T9" fmla="*/ 23 h 463"/>
                <a:gd name="T10" fmla="*/ 21 w 133"/>
                <a:gd name="T11" fmla="*/ 15 h 463"/>
                <a:gd name="T12" fmla="*/ 27 w 133"/>
                <a:gd name="T13" fmla="*/ 12 h 463"/>
                <a:gd name="T14" fmla="*/ 38 w 133"/>
                <a:gd name="T15" fmla="*/ 7 h 463"/>
                <a:gd name="T16" fmla="*/ 50 w 133"/>
                <a:gd name="T17" fmla="*/ 2 h 463"/>
                <a:gd name="T18" fmla="*/ 59 w 133"/>
                <a:gd name="T19" fmla="*/ 0 h 463"/>
                <a:gd name="T20" fmla="*/ 72 w 133"/>
                <a:gd name="T21" fmla="*/ 0 h 463"/>
                <a:gd name="T22" fmla="*/ 84 w 133"/>
                <a:gd name="T23" fmla="*/ 0 h 463"/>
                <a:gd name="T24" fmla="*/ 94 w 133"/>
                <a:gd name="T25" fmla="*/ 2 h 463"/>
                <a:gd name="T26" fmla="*/ 107 w 133"/>
                <a:gd name="T27" fmla="*/ 7 h 463"/>
                <a:gd name="T28" fmla="*/ 116 w 133"/>
                <a:gd name="T29" fmla="*/ 12 h 463"/>
                <a:gd name="T30" fmla="*/ 122 w 133"/>
                <a:gd name="T31" fmla="*/ 15 h 463"/>
                <a:gd name="T32" fmla="*/ 131 w 133"/>
                <a:gd name="T33" fmla="*/ 23 h 463"/>
                <a:gd name="T34" fmla="*/ 135 w 133"/>
                <a:gd name="T35" fmla="*/ 30 h 463"/>
                <a:gd name="T36" fmla="*/ 141 w 133"/>
                <a:gd name="T37" fmla="*/ 38 h 463"/>
                <a:gd name="T38" fmla="*/ 144 w 133"/>
                <a:gd name="T39" fmla="*/ 43 h 463"/>
                <a:gd name="T40" fmla="*/ 144 w 133"/>
                <a:gd name="T41" fmla="*/ 53 h 463"/>
                <a:gd name="T42" fmla="*/ 144 w 133"/>
                <a:gd name="T43" fmla="*/ 375 h 463"/>
                <a:gd name="T44" fmla="*/ 144 w 133"/>
                <a:gd name="T45" fmla="*/ 382 h 463"/>
                <a:gd name="T46" fmla="*/ 141 w 133"/>
                <a:gd name="T47" fmla="*/ 392 h 463"/>
                <a:gd name="T48" fmla="*/ 135 w 133"/>
                <a:gd name="T49" fmla="*/ 398 h 463"/>
                <a:gd name="T50" fmla="*/ 131 w 133"/>
                <a:gd name="T51" fmla="*/ 406 h 463"/>
                <a:gd name="T52" fmla="*/ 122 w 133"/>
                <a:gd name="T53" fmla="*/ 412 h 463"/>
                <a:gd name="T54" fmla="*/ 116 w 133"/>
                <a:gd name="T55" fmla="*/ 417 h 463"/>
                <a:gd name="T56" fmla="*/ 107 w 133"/>
                <a:gd name="T57" fmla="*/ 421 h 463"/>
                <a:gd name="T58" fmla="*/ 94 w 133"/>
                <a:gd name="T59" fmla="*/ 424 h 463"/>
                <a:gd name="T60" fmla="*/ 84 w 133"/>
                <a:gd name="T61" fmla="*/ 426 h 463"/>
                <a:gd name="T62" fmla="*/ 72 w 133"/>
                <a:gd name="T63" fmla="*/ 429 h 463"/>
                <a:gd name="T64" fmla="*/ 59 w 133"/>
                <a:gd name="T65" fmla="*/ 426 h 463"/>
                <a:gd name="T66" fmla="*/ 50 w 133"/>
                <a:gd name="T67" fmla="*/ 424 h 463"/>
                <a:gd name="T68" fmla="*/ 38 w 133"/>
                <a:gd name="T69" fmla="*/ 421 h 463"/>
                <a:gd name="T70" fmla="*/ 27 w 133"/>
                <a:gd name="T71" fmla="*/ 417 h 463"/>
                <a:gd name="T72" fmla="*/ 21 w 133"/>
                <a:gd name="T73" fmla="*/ 412 h 463"/>
                <a:gd name="T74" fmla="*/ 11 w 133"/>
                <a:gd name="T75" fmla="*/ 406 h 463"/>
                <a:gd name="T76" fmla="*/ 5 w 133"/>
                <a:gd name="T77" fmla="*/ 398 h 463"/>
                <a:gd name="T78" fmla="*/ 2 w 133"/>
                <a:gd name="T79" fmla="*/ 392 h 463"/>
                <a:gd name="T80" fmla="*/ 0 w 133"/>
                <a:gd name="T81" fmla="*/ 382 h 463"/>
                <a:gd name="T82" fmla="*/ 0 w 133"/>
                <a:gd name="T83" fmla="*/ 375 h 463"/>
                <a:gd name="T84" fmla="*/ 0 w 133"/>
                <a:gd name="T85" fmla="*/ 53 h 463"/>
                <a:gd name="T86" fmla="*/ 0 w 133"/>
                <a:gd name="T87" fmla="*/ 53 h 46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3" h="463">
                  <a:moveTo>
                    <a:pt x="0" y="57"/>
                  </a:moveTo>
                  <a:lnTo>
                    <a:pt x="0" y="47"/>
                  </a:lnTo>
                  <a:lnTo>
                    <a:pt x="2" y="40"/>
                  </a:lnTo>
                  <a:lnTo>
                    <a:pt x="5" y="32"/>
                  </a:lnTo>
                  <a:lnTo>
                    <a:pt x="11" y="25"/>
                  </a:lnTo>
                  <a:lnTo>
                    <a:pt x="19" y="17"/>
                  </a:lnTo>
                  <a:lnTo>
                    <a:pt x="25" y="12"/>
                  </a:lnTo>
                  <a:lnTo>
                    <a:pt x="34" y="7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66" y="0"/>
                  </a:lnTo>
                  <a:lnTo>
                    <a:pt x="77" y="0"/>
                  </a:lnTo>
                  <a:lnTo>
                    <a:pt x="86" y="2"/>
                  </a:lnTo>
                  <a:lnTo>
                    <a:pt x="98" y="7"/>
                  </a:lnTo>
                  <a:lnTo>
                    <a:pt x="106" y="12"/>
                  </a:lnTo>
                  <a:lnTo>
                    <a:pt x="112" y="17"/>
                  </a:lnTo>
                  <a:lnTo>
                    <a:pt x="120" y="25"/>
                  </a:lnTo>
                  <a:lnTo>
                    <a:pt x="123" y="32"/>
                  </a:lnTo>
                  <a:lnTo>
                    <a:pt x="129" y="40"/>
                  </a:lnTo>
                  <a:lnTo>
                    <a:pt x="132" y="47"/>
                  </a:lnTo>
                  <a:lnTo>
                    <a:pt x="132" y="57"/>
                  </a:lnTo>
                  <a:lnTo>
                    <a:pt x="132" y="404"/>
                  </a:lnTo>
                  <a:lnTo>
                    <a:pt x="132" y="412"/>
                  </a:lnTo>
                  <a:lnTo>
                    <a:pt x="129" y="422"/>
                  </a:lnTo>
                  <a:lnTo>
                    <a:pt x="123" y="429"/>
                  </a:lnTo>
                  <a:lnTo>
                    <a:pt x="120" y="437"/>
                  </a:lnTo>
                  <a:lnTo>
                    <a:pt x="112" y="444"/>
                  </a:lnTo>
                  <a:lnTo>
                    <a:pt x="106" y="449"/>
                  </a:lnTo>
                  <a:lnTo>
                    <a:pt x="98" y="454"/>
                  </a:lnTo>
                  <a:lnTo>
                    <a:pt x="86" y="457"/>
                  </a:lnTo>
                  <a:lnTo>
                    <a:pt x="77" y="459"/>
                  </a:lnTo>
                  <a:lnTo>
                    <a:pt x="66" y="462"/>
                  </a:lnTo>
                  <a:lnTo>
                    <a:pt x="54" y="459"/>
                  </a:lnTo>
                  <a:lnTo>
                    <a:pt x="46" y="457"/>
                  </a:lnTo>
                  <a:lnTo>
                    <a:pt x="34" y="454"/>
                  </a:lnTo>
                  <a:lnTo>
                    <a:pt x="25" y="449"/>
                  </a:lnTo>
                  <a:lnTo>
                    <a:pt x="19" y="444"/>
                  </a:lnTo>
                  <a:lnTo>
                    <a:pt x="11" y="437"/>
                  </a:lnTo>
                  <a:lnTo>
                    <a:pt x="5" y="429"/>
                  </a:lnTo>
                  <a:lnTo>
                    <a:pt x="2" y="422"/>
                  </a:lnTo>
                  <a:lnTo>
                    <a:pt x="0" y="412"/>
                  </a:lnTo>
                  <a:lnTo>
                    <a:pt x="0" y="404"/>
                  </a:lnTo>
                  <a:lnTo>
                    <a:pt x="0" y="5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65" name="Rectangle 294"/>
            <p:cNvSpPr>
              <a:spLocks noChangeArrowheads="1"/>
            </p:cNvSpPr>
            <p:nvPr/>
          </p:nvSpPr>
          <p:spPr bwMode="auto">
            <a:xfrm>
              <a:off x="1653" y="390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5866" name="Rectangle 295"/>
            <p:cNvSpPr>
              <a:spLocks noChangeArrowheads="1"/>
            </p:cNvSpPr>
            <p:nvPr/>
          </p:nvSpPr>
          <p:spPr bwMode="auto">
            <a:xfrm>
              <a:off x="1636" y="3698"/>
              <a:ext cx="18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25867" name="Rectangle 296"/>
            <p:cNvSpPr>
              <a:spLocks noChangeArrowheads="1"/>
            </p:cNvSpPr>
            <p:nvPr/>
          </p:nvSpPr>
          <p:spPr bwMode="auto">
            <a:xfrm>
              <a:off x="1701" y="3698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endParaRPr kumimoji="0" lang="en-US" altLang="zh-TW" sz="1000" b="0">
                <a:solidFill>
                  <a:srgbClr val="000000"/>
                </a:solidFill>
              </a:endParaRPr>
            </a:p>
            <a:p>
              <a:pPr algn="ctr" eaLnBrk="0" hangingPunct="0"/>
              <a:endParaRPr kumimoji="0" lang="en-US" altLang="zh-TW" sz="1000" b="0">
                <a:solidFill>
                  <a:srgbClr val="000000"/>
                </a:solidFill>
              </a:endParaRPr>
            </a:p>
          </p:txBody>
        </p:sp>
        <p:sp>
          <p:nvSpPr>
            <p:cNvPr id="25868" name="Rectangle 297"/>
            <p:cNvSpPr>
              <a:spLocks noChangeArrowheads="1"/>
            </p:cNvSpPr>
            <p:nvPr/>
          </p:nvSpPr>
          <p:spPr bwMode="auto">
            <a:xfrm>
              <a:off x="1651" y="375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u</a:t>
              </a:r>
            </a:p>
          </p:txBody>
        </p:sp>
        <p:sp>
          <p:nvSpPr>
            <p:cNvPr id="25869" name="Rectangle 298"/>
            <p:cNvSpPr>
              <a:spLocks noChangeArrowheads="1"/>
            </p:cNvSpPr>
            <p:nvPr/>
          </p:nvSpPr>
          <p:spPr bwMode="auto">
            <a:xfrm>
              <a:off x="1694" y="375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endParaRPr kumimoji="0" lang="en-US" altLang="zh-TW" sz="1000" b="0">
                <a:solidFill>
                  <a:srgbClr val="000000"/>
                </a:solidFill>
              </a:endParaRPr>
            </a:p>
            <a:p>
              <a:pPr algn="ctr" eaLnBrk="0" hangingPunct="0"/>
              <a:endParaRPr kumimoji="0" lang="en-US" altLang="zh-TW" sz="1000" b="0">
                <a:solidFill>
                  <a:srgbClr val="000000"/>
                </a:solidFill>
              </a:endParaRPr>
            </a:p>
          </p:txBody>
        </p:sp>
        <p:sp>
          <p:nvSpPr>
            <p:cNvPr id="25870" name="Rectangle 299"/>
            <p:cNvSpPr>
              <a:spLocks noChangeArrowheads="1"/>
            </p:cNvSpPr>
            <p:nvPr/>
          </p:nvSpPr>
          <p:spPr bwMode="auto">
            <a:xfrm>
              <a:off x="1651" y="3817"/>
              <a:ext cx="15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5871" name="Rectangle 300"/>
            <p:cNvSpPr>
              <a:spLocks noChangeArrowheads="1"/>
            </p:cNvSpPr>
            <p:nvPr/>
          </p:nvSpPr>
          <p:spPr bwMode="auto">
            <a:xfrm>
              <a:off x="1649" y="3600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0</a:t>
              </a:r>
            </a:p>
          </p:txBody>
        </p:sp>
      </p:grpSp>
      <p:sp>
        <p:nvSpPr>
          <p:cNvPr id="25855" name="Line 301"/>
          <p:cNvSpPr>
            <a:spLocks noChangeShapeType="1"/>
          </p:cNvSpPr>
          <p:nvPr/>
        </p:nvSpPr>
        <p:spPr bwMode="auto">
          <a:xfrm>
            <a:off x="7032625" y="4264025"/>
            <a:ext cx="158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56" name="AutoShape 302"/>
          <p:cNvSpPr>
            <a:spLocks noChangeArrowheads="1"/>
          </p:cNvSpPr>
          <p:nvPr/>
        </p:nvSpPr>
        <p:spPr bwMode="auto">
          <a:xfrm>
            <a:off x="8229600" y="3429000"/>
            <a:ext cx="381000" cy="304800"/>
          </a:xfrm>
          <a:prstGeom prst="flowChartDelay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857" name="AutoShape 303"/>
          <p:cNvCxnSpPr>
            <a:cxnSpLocks noChangeShapeType="1"/>
            <a:stCxn id="25856" idx="3"/>
          </p:cNvCxnSpPr>
          <p:nvPr/>
        </p:nvCxnSpPr>
        <p:spPr bwMode="auto">
          <a:xfrm flipH="1" flipV="1">
            <a:off x="7620000" y="1828800"/>
            <a:ext cx="990600" cy="1752600"/>
          </a:xfrm>
          <a:prstGeom prst="bentConnector4">
            <a:avLst>
              <a:gd name="adj1" fmla="val -23079"/>
              <a:gd name="adj2" fmla="val 100722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858" name="Text Box 304"/>
          <p:cNvSpPr txBox="1">
            <a:spLocks noChangeArrowheads="1"/>
          </p:cNvSpPr>
          <p:nvPr/>
        </p:nvSpPr>
        <p:spPr bwMode="auto">
          <a:xfrm>
            <a:off x="7467600" y="3352800"/>
            <a:ext cx="584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000" b="0">
                <a:solidFill>
                  <a:srgbClr val="ED7500"/>
                </a:solidFill>
              </a:rPr>
              <a:t>Branch</a:t>
            </a:r>
          </a:p>
        </p:txBody>
      </p:sp>
      <p:sp>
        <p:nvSpPr>
          <p:cNvPr id="25859" name="Line 305"/>
          <p:cNvSpPr>
            <a:spLocks noChangeShapeType="1"/>
          </p:cNvSpPr>
          <p:nvPr/>
        </p:nvSpPr>
        <p:spPr bwMode="auto">
          <a:xfrm>
            <a:off x="8001000" y="3505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60" name="Line 306"/>
          <p:cNvSpPr>
            <a:spLocks noChangeShapeType="1"/>
          </p:cNvSpPr>
          <p:nvPr/>
        </p:nvSpPr>
        <p:spPr bwMode="auto">
          <a:xfrm>
            <a:off x="7164388" y="3573463"/>
            <a:ext cx="0" cy="684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61" name="Line 307"/>
          <p:cNvSpPr>
            <a:spLocks noChangeShapeType="1"/>
          </p:cNvSpPr>
          <p:nvPr/>
        </p:nvSpPr>
        <p:spPr bwMode="auto">
          <a:xfrm>
            <a:off x="7164388" y="3573463"/>
            <a:ext cx="1057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62" name="Line 308"/>
          <p:cNvSpPr>
            <a:spLocks noChangeShapeType="1"/>
          </p:cNvSpPr>
          <p:nvPr/>
        </p:nvSpPr>
        <p:spPr bwMode="auto">
          <a:xfrm>
            <a:off x="7620000" y="1828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Datapath</a:t>
            </a:r>
          </a:p>
        </p:txBody>
      </p:sp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A14CFD1E-3042-4741-BF6B-813E1496C037}" type="slidenum">
              <a:rPr kumimoji="0" lang="en-US" altLang="zh-TW" b="0" smtClean="0">
                <a:latin typeface="Arial Black" pitchFamily="34" charset="0"/>
              </a:rPr>
              <a:pPr eaLnBrk="1" hangingPunct="1"/>
              <a:t>21</a:t>
            </a:fld>
            <a:endParaRPr kumimoji="0" lang="en-US" altLang="zh-TW" b="0" smtClean="0">
              <a:latin typeface="Arial Black" pitchFamily="34" charset="0"/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595313" y="1584325"/>
            <a:ext cx="2398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/>
              <a:t>beq $s0, $s1, 2500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8682038" y="4229100"/>
            <a:ext cx="0" cy="1809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8275638" y="4027488"/>
            <a:ext cx="8683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EB7500"/>
                </a:solidFill>
              </a:rPr>
              <a:t>MemToReg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7531100" y="5367338"/>
            <a:ext cx="7826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EB7500"/>
                </a:solidFill>
              </a:rPr>
              <a:t>MemRead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7326313" y="3751263"/>
            <a:ext cx="790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EB7500"/>
                </a:solidFill>
              </a:rPr>
              <a:t>MemWrite</a:t>
            </a:r>
          </a:p>
        </p:txBody>
      </p:sp>
      <p:sp>
        <p:nvSpPr>
          <p:cNvPr id="26633" name="Freeform 9"/>
          <p:cNvSpPr>
            <a:spLocks/>
          </p:cNvSpPr>
          <p:nvPr/>
        </p:nvSpPr>
        <p:spPr bwMode="auto">
          <a:xfrm>
            <a:off x="6388100" y="4775200"/>
            <a:ext cx="141288" cy="741363"/>
          </a:xfrm>
          <a:custGeom>
            <a:avLst/>
            <a:gdLst>
              <a:gd name="T0" fmla="*/ 221322723 w 86"/>
              <a:gd name="T1" fmla="*/ 0 h 485"/>
              <a:gd name="T2" fmla="*/ 229420497 w 86"/>
              <a:gd name="T3" fmla="*/ 1130898049 h 485"/>
              <a:gd name="T4" fmla="*/ 0 w 86"/>
              <a:gd name="T5" fmla="*/ 1130898049 h 4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" h="485">
                <a:moveTo>
                  <a:pt x="82" y="0"/>
                </a:moveTo>
                <a:lnTo>
                  <a:pt x="85" y="484"/>
                </a:lnTo>
                <a:lnTo>
                  <a:pt x="0" y="484"/>
                </a:lnTo>
              </a:path>
            </a:pathLst>
          </a:custGeom>
          <a:noFill/>
          <a:ln w="25400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7615238" y="2416175"/>
            <a:ext cx="0" cy="107950"/>
          </a:xfrm>
          <a:prstGeom prst="line">
            <a:avLst/>
          </a:prstGeom>
          <a:noFill/>
          <a:ln w="25400">
            <a:solidFill>
              <a:srgbClr val="EB75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4735513" y="3468688"/>
            <a:ext cx="0" cy="106362"/>
          </a:xfrm>
          <a:prstGeom prst="line">
            <a:avLst/>
          </a:prstGeom>
          <a:noFill/>
          <a:ln w="25400">
            <a:solidFill>
              <a:srgbClr val="EB75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4114800" y="5373688"/>
            <a:ext cx="771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H="1" flipV="1">
            <a:off x="4656138" y="5316538"/>
            <a:ext cx="68262" cy="117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Freeform 14"/>
          <p:cNvSpPr>
            <a:spLocks/>
          </p:cNvSpPr>
          <p:nvPr/>
        </p:nvSpPr>
        <p:spPr bwMode="auto">
          <a:xfrm>
            <a:off x="747713" y="3749675"/>
            <a:ext cx="319087" cy="515938"/>
          </a:xfrm>
          <a:custGeom>
            <a:avLst/>
            <a:gdLst>
              <a:gd name="T0" fmla="*/ 524813797 w 193"/>
              <a:gd name="T1" fmla="*/ 787543379 h 337"/>
              <a:gd name="T2" fmla="*/ 524813797 w 193"/>
              <a:gd name="T3" fmla="*/ 0 h 337"/>
              <a:gd name="T4" fmla="*/ 0 w 193"/>
              <a:gd name="T5" fmla="*/ 0 h 337"/>
              <a:gd name="T6" fmla="*/ 0 w 193"/>
              <a:gd name="T7" fmla="*/ 787543379 h 337"/>
              <a:gd name="T8" fmla="*/ 524813797 w 193"/>
              <a:gd name="T9" fmla="*/ 787543379 h 337"/>
              <a:gd name="T10" fmla="*/ 524813797 w 193"/>
              <a:gd name="T11" fmla="*/ 787543379 h 3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3" h="337">
                <a:moveTo>
                  <a:pt x="192" y="336"/>
                </a:moveTo>
                <a:lnTo>
                  <a:pt x="192" y="0"/>
                </a:lnTo>
                <a:lnTo>
                  <a:pt x="0" y="0"/>
                </a:lnTo>
                <a:lnTo>
                  <a:pt x="0" y="336"/>
                </a:lnTo>
                <a:lnTo>
                  <a:pt x="192" y="3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Freeform 15"/>
          <p:cNvSpPr>
            <a:spLocks/>
          </p:cNvSpPr>
          <p:nvPr/>
        </p:nvSpPr>
        <p:spPr bwMode="auto">
          <a:xfrm>
            <a:off x="1357313" y="3713163"/>
            <a:ext cx="1058862" cy="1219200"/>
          </a:xfrm>
          <a:custGeom>
            <a:avLst/>
            <a:gdLst>
              <a:gd name="T0" fmla="*/ 1751853209 w 639"/>
              <a:gd name="T1" fmla="*/ 1862714258 h 797"/>
              <a:gd name="T2" fmla="*/ 1751853209 w 639"/>
              <a:gd name="T3" fmla="*/ 0 h 797"/>
              <a:gd name="T4" fmla="*/ 0 w 639"/>
              <a:gd name="T5" fmla="*/ 0 h 797"/>
              <a:gd name="T6" fmla="*/ 0 w 639"/>
              <a:gd name="T7" fmla="*/ 1862714258 h 797"/>
              <a:gd name="T8" fmla="*/ 1751853209 w 639"/>
              <a:gd name="T9" fmla="*/ 1862714258 h 797"/>
              <a:gd name="T10" fmla="*/ 1751853209 w 639"/>
              <a:gd name="T11" fmla="*/ 1862714258 h 7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39" h="797">
                <a:moveTo>
                  <a:pt x="638" y="796"/>
                </a:moveTo>
                <a:lnTo>
                  <a:pt x="638" y="0"/>
                </a:lnTo>
                <a:lnTo>
                  <a:pt x="0" y="0"/>
                </a:lnTo>
                <a:lnTo>
                  <a:pt x="0" y="796"/>
                </a:lnTo>
                <a:lnTo>
                  <a:pt x="638" y="79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Freeform 16"/>
          <p:cNvSpPr>
            <a:spLocks/>
          </p:cNvSpPr>
          <p:nvPr/>
        </p:nvSpPr>
        <p:spPr bwMode="auto">
          <a:xfrm>
            <a:off x="1357313" y="3713163"/>
            <a:ext cx="1058862" cy="1219200"/>
          </a:xfrm>
          <a:custGeom>
            <a:avLst/>
            <a:gdLst>
              <a:gd name="T0" fmla="*/ 1751853209 w 639"/>
              <a:gd name="T1" fmla="*/ 1862714258 h 797"/>
              <a:gd name="T2" fmla="*/ 1751853209 w 639"/>
              <a:gd name="T3" fmla="*/ 0 h 797"/>
              <a:gd name="T4" fmla="*/ 0 w 639"/>
              <a:gd name="T5" fmla="*/ 0 h 797"/>
              <a:gd name="T6" fmla="*/ 0 w 639"/>
              <a:gd name="T7" fmla="*/ 1862714258 h 797"/>
              <a:gd name="T8" fmla="*/ 1751853209 w 639"/>
              <a:gd name="T9" fmla="*/ 1862714258 h 797"/>
              <a:gd name="T10" fmla="*/ 1751853209 w 639"/>
              <a:gd name="T11" fmla="*/ 1862714258 h 7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39" h="797">
                <a:moveTo>
                  <a:pt x="638" y="796"/>
                </a:moveTo>
                <a:lnTo>
                  <a:pt x="638" y="0"/>
                </a:lnTo>
                <a:lnTo>
                  <a:pt x="0" y="0"/>
                </a:lnTo>
                <a:lnTo>
                  <a:pt x="0" y="796"/>
                </a:lnTo>
                <a:lnTo>
                  <a:pt x="638" y="79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1304925" y="3852863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1398588" y="38528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1470025" y="38528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1539875" y="38528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1606550" y="385286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1304925" y="39830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1377950" y="39830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1446213" y="39830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1519238" y="3983038"/>
            <a:ext cx="2270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1560513" y="39830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1630363" y="3983038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1695450" y="3983038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1695450" y="4164013"/>
            <a:ext cx="21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1730375" y="4164013"/>
            <a:ext cx="2555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1801813" y="4164013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1866900" y="4164013"/>
            <a:ext cx="21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1900238" y="4164013"/>
            <a:ext cx="2270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1941513" y="416401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2016125" y="4164013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6660" name="Rectangle 36"/>
          <p:cNvSpPr>
            <a:spLocks noChangeArrowheads="1"/>
          </p:cNvSpPr>
          <p:nvPr/>
        </p:nvSpPr>
        <p:spPr bwMode="auto">
          <a:xfrm>
            <a:off x="2078038" y="4164013"/>
            <a:ext cx="21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6661" name="Rectangle 37"/>
          <p:cNvSpPr>
            <a:spLocks noChangeArrowheads="1"/>
          </p:cNvSpPr>
          <p:nvPr/>
        </p:nvSpPr>
        <p:spPr bwMode="auto">
          <a:xfrm>
            <a:off x="2111375" y="4164013"/>
            <a:ext cx="212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2141538" y="416401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26663" name="Rectangle 39"/>
          <p:cNvSpPr>
            <a:spLocks noChangeArrowheads="1"/>
          </p:cNvSpPr>
          <p:nvPr/>
        </p:nvSpPr>
        <p:spPr bwMode="auto">
          <a:xfrm>
            <a:off x="2211388" y="4164013"/>
            <a:ext cx="252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6664" name="Rectangle 40"/>
          <p:cNvSpPr>
            <a:spLocks noChangeArrowheads="1"/>
          </p:cNvSpPr>
          <p:nvPr/>
        </p:nvSpPr>
        <p:spPr bwMode="auto">
          <a:xfrm>
            <a:off x="2278063" y="416401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6665" name="Rectangle 41"/>
          <p:cNvSpPr>
            <a:spLocks noChangeArrowheads="1"/>
          </p:cNvSpPr>
          <p:nvPr/>
        </p:nvSpPr>
        <p:spPr bwMode="auto">
          <a:xfrm>
            <a:off x="1917700" y="4298950"/>
            <a:ext cx="21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[</a:t>
            </a:r>
          </a:p>
        </p:txBody>
      </p:sp>
      <p:sp>
        <p:nvSpPr>
          <p:cNvPr id="26666" name="Rectangle 42"/>
          <p:cNvSpPr>
            <a:spLocks noChangeArrowheads="1"/>
          </p:cNvSpPr>
          <p:nvPr/>
        </p:nvSpPr>
        <p:spPr bwMode="auto">
          <a:xfrm>
            <a:off x="1951038" y="42989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667" name="Rectangle 43"/>
          <p:cNvSpPr>
            <a:spLocks noChangeArrowheads="1"/>
          </p:cNvSpPr>
          <p:nvPr/>
        </p:nvSpPr>
        <p:spPr bwMode="auto">
          <a:xfrm>
            <a:off x="2017713" y="42989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68" name="Rectangle 44"/>
          <p:cNvSpPr>
            <a:spLocks noChangeArrowheads="1"/>
          </p:cNvSpPr>
          <p:nvPr/>
        </p:nvSpPr>
        <p:spPr bwMode="auto">
          <a:xfrm>
            <a:off x="2092325" y="42989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–</a:t>
            </a:r>
          </a:p>
        </p:txBody>
      </p:sp>
      <p:sp>
        <p:nvSpPr>
          <p:cNvPr id="26669" name="Rectangle 45"/>
          <p:cNvSpPr>
            <a:spLocks noChangeArrowheads="1"/>
          </p:cNvSpPr>
          <p:nvPr/>
        </p:nvSpPr>
        <p:spPr bwMode="auto">
          <a:xfrm>
            <a:off x="2187575" y="42989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70" name="Rectangle 46"/>
          <p:cNvSpPr>
            <a:spLocks noChangeArrowheads="1"/>
          </p:cNvSpPr>
          <p:nvPr/>
        </p:nvSpPr>
        <p:spPr bwMode="auto">
          <a:xfrm>
            <a:off x="2257425" y="4298950"/>
            <a:ext cx="21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26671" name="Freeform 47"/>
          <p:cNvSpPr>
            <a:spLocks/>
          </p:cNvSpPr>
          <p:nvPr/>
        </p:nvSpPr>
        <p:spPr bwMode="auto">
          <a:xfrm>
            <a:off x="7313613" y="4124325"/>
            <a:ext cx="992187" cy="1106488"/>
          </a:xfrm>
          <a:custGeom>
            <a:avLst/>
            <a:gdLst>
              <a:gd name="T0" fmla="*/ 1643459874 w 598"/>
              <a:gd name="T1" fmla="*/ 1691041172 h 723"/>
              <a:gd name="T2" fmla="*/ 1643459874 w 598"/>
              <a:gd name="T3" fmla="*/ 0 h 723"/>
              <a:gd name="T4" fmla="*/ 0 w 598"/>
              <a:gd name="T5" fmla="*/ 0 h 723"/>
              <a:gd name="T6" fmla="*/ 0 w 598"/>
              <a:gd name="T7" fmla="*/ 1691041172 h 723"/>
              <a:gd name="T8" fmla="*/ 1643459874 w 598"/>
              <a:gd name="T9" fmla="*/ 1691041172 h 723"/>
              <a:gd name="T10" fmla="*/ 1643459874 w 598"/>
              <a:gd name="T11" fmla="*/ 1691041172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98" h="723">
                <a:moveTo>
                  <a:pt x="597" y="722"/>
                </a:moveTo>
                <a:lnTo>
                  <a:pt x="597" y="0"/>
                </a:lnTo>
                <a:lnTo>
                  <a:pt x="0" y="0"/>
                </a:lnTo>
                <a:lnTo>
                  <a:pt x="0" y="722"/>
                </a:lnTo>
                <a:lnTo>
                  <a:pt x="597" y="72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2" name="Freeform 48"/>
          <p:cNvSpPr>
            <a:spLocks/>
          </p:cNvSpPr>
          <p:nvPr/>
        </p:nvSpPr>
        <p:spPr bwMode="auto">
          <a:xfrm>
            <a:off x="7350125" y="4124325"/>
            <a:ext cx="955675" cy="1106488"/>
          </a:xfrm>
          <a:custGeom>
            <a:avLst/>
            <a:gdLst>
              <a:gd name="T0" fmla="*/ 1582863265 w 576"/>
              <a:gd name="T1" fmla="*/ 1691041172 h 723"/>
              <a:gd name="T2" fmla="*/ 1582863265 w 576"/>
              <a:gd name="T3" fmla="*/ 0 h 723"/>
              <a:gd name="T4" fmla="*/ 0 w 576"/>
              <a:gd name="T5" fmla="*/ 0 h 723"/>
              <a:gd name="T6" fmla="*/ 0 w 576"/>
              <a:gd name="T7" fmla="*/ 1691041172 h 723"/>
              <a:gd name="T8" fmla="*/ 1582863265 w 576"/>
              <a:gd name="T9" fmla="*/ 1691041172 h 723"/>
              <a:gd name="T10" fmla="*/ 1582863265 w 576"/>
              <a:gd name="T11" fmla="*/ 1691041172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6" h="723">
                <a:moveTo>
                  <a:pt x="575" y="722"/>
                </a:moveTo>
                <a:lnTo>
                  <a:pt x="575" y="0"/>
                </a:lnTo>
                <a:lnTo>
                  <a:pt x="0" y="0"/>
                </a:lnTo>
                <a:lnTo>
                  <a:pt x="0" y="722"/>
                </a:lnTo>
                <a:lnTo>
                  <a:pt x="575" y="72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3" name="Freeform 49"/>
          <p:cNvSpPr>
            <a:spLocks/>
          </p:cNvSpPr>
          <p:nvPr/>
        </p:nvSpPr>
        <p:spPr bwMode="auto">
          <a:xfrm>
            <a:off x="1190625" y="2574925"/>
            <a:ext cx="549275" cy="1450975"/>
          </a:xfrm>
          <a:custGeom>
            <a:avLst/>
            <a:gdLst>
              <a:gd name="T0" fmla="*/ 908736491 w 331"/>
              <a:gd name="T1" fmla="*/ 0 h 949"/>
              <a:gd name="T2" fmla="*/ 0 w 331"/>
              <a:gd name="T3" fmla="*/ 0 h 949"/>
              <a:gd name="T4" fmla="*/ 0 w 331"/>
              <a:gd name="T5" fmla="*/ 2147483647 h 9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1" h="949">
                <a:moveTo>
                  <a:pt x="330" y="0"/>
                </a:moveTo>
                <a:lnTo>
                  <a:pt x="0" y="0"/>
                </a:lnTo>
                <a:lnTo>
                  <a:pt x="0" y="94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4" name="Line 50"/>
          <p:cNvSpPr>
            <a:spLocks noChangeShapeType="1"/>
          </p:cNvSpPr>
          <p:nvPr/>
        </p:nvSpPr>
        <p:spPr bwMode="auto">
          <a:xfrm flipH="1">
            <a:off x="1565275" y="3138488"/>
            <a:ext cx="1730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5" name="Freeform 51"/>
          <p:cNvSpPr>
            <a:spLocks/>
          </p:cNvSpPr>
          <p:nvPr/>
        </p:nvSpPr>
        <p:spPr bwMode="auto">
          <a:xfrm>
            <a:off x="1782763" y="2382838"/>
            <a:ext cx="487362" cy="949325"/>
          </a:xfrm>
          <a:custGeom>
            <a:avLst/>
            <a:gdLst>
              <a:gd name="T0" fmla="*/ 0 w 294"/>
              <a:gd name="T1" fmla="*/ 0 h 620"/>
              <a:gd name="T2" fmla="*/ 0 w 294"/>
              <a:gd name="T3" fmla="*/ 583775159 h 620"/>
              <a:gd name="T4" fmla="*/ 208844563 w 294"/>
              <a:gd name="T5" fmla="*/ 724443688 h 620"/>
              <a:gd name="T6" fmla="*/ 0 w 294"/>
              <a:gd name="T7" fmla="*/ 865112217 h 620"/>
              <a:gd name="T8" fmla="*/ 0 w 294"/>
              <a:gd name="T9" fmla="*/ 1451233128 h 620"/>
              <a:gd name="T10" fmla="*/ 805148547 w 294"/>
              <a:gd name="T11" fmla="*/ 1005782276 h 620"/>
              <a:gd name="T12" fmla="*/ 805148547 w 294"/>
              <a:gd name="T13" fmla="*/ 445450851 h 620"/>
              <a:gd name="T14" fmla="*/ 0 w 294"/>
              <a:gd name="T15" fmla="*/ 0 h 620"/>
              <a:gd name="T16" fmla="*/ 0 w 294"/>
              <a:gd name="T17" fmla="*/ 0 h 6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94" h="620">
                <a:moveTo>
                  <a:pt x="0" y="0"/>
                </a:moveTo>
                <a:lnTo>
                  <a:pt x="0" y="249"/>
                </a:lnTo>
                <a:lnTo>
                  <a:pt x="76" y="309"/>
                </a:lnTo>
                <a:lnTo>
                  <a:pt x="0" y="369"/>
                </a:lnTo>
                <a:lnTo>
                  <a:pt x="0" y="619"/>
                </a:lnTo>
                <a:lnTo>
                  <a:pt x="293" y="429"/>
                </a:lnTo>
                <a:lnTo>
                  <a:pt x="293" y="19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6" name="Rectangle 52"/>
          <p:cNvSpPr>
            <a:spLocks noChangeArrowheads="1"/>
          </p:cNvSpPr>
          <p:nvPr/>
        </p:nvSpPr>
        <p:spPr bwMode="auto">
          <a:xfrm>
            <a:off x="1847850" y="2732088"/>
            <a:ext cx="431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26677" name="Line 53"/>
          <p:cNvSpPr>
            <a:spLocks noChangeShapeType="1"/>
          </p:cNvSpPr>
          <p:nvPr/>
        </p:nvSpPr>
        <p:spPr bwMode="auto">
          <a:xfrm flipH="1">
            <a:off x="6022975" y="4660900"/>
            <a:ext cx="1651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8" name="Freeform 54"/>
          <p:cNvSpPr>
            <a:spLocks/>
          </p:cNvSpPr>
          <p:nvPr/>
        </p:nvSpPr>
        <p:spPr bwMode="auto">
          <a:xfrm>
            <a:off x="5886450" y="5183188"/>
            <a:ext cx="427038" cy="754062"/>
          </a:xfrm>
          <a:custGeom>
            <a:avLst/>
            <a:gdLst>
              <a:gd name="T0" fmla="*/ 347886424 w 257"/>
              <a:gd name="T1" fmla="*/ 1148663258 h 492"/>
              <a:gd name="T2" fmla="*/ 411388802 w 257"/>
              <a:gd name="T3" fmla="*/ 1148663258 h 492"/>
              <a:gd name="T4" fmla="*/ 463848011 w 257"/>
              <a:gd name="T5" fmla="*/ 1125173920 h 492"/>
              <a:gd name="T6" fmla="*/ 513547258 w 257"/>
              <a:gd name="T7" fmla="*/ 1089938380 h 492"/>
              <a:gd name="T8" fmla="*/ 557723259 w 257"/>
              <a:gd name="T9" fmla="*/ 1042958172 h 492"/>
              <a:gd name="T10" fmla="*/ 604659222 w 257"/>
              <a:gd name="T11" fmla="*/ 984233295 h 492"/>
              <a:gd name="T12" fmla="*/ 635030430 w 257"/>
              <a:gd name="T13" fmla="*/ 920809324 h 492"/>
              <a:gd name="T14" fmla="*/ 668163262 w 257"/>
              <a:gd name="T15" fmla="*/ 843292670 h 492"/>
              <a:gd name="T16" fmla="*/ 684728016 w 257"/>
              <a:gd name="T17" fmla="*/ 761076922 h 492"/>
              <a:gd name="T18" fmla="*/ 698532809 w 257"/>
              <a:gd name="T19" fmla="*/ 674165146 h 492"/>
              <a:gd name="T20" fmla="*/ 706816017 w 257"/>
              <a:gd name="T21" fmla="*/ 580204730 h 492"/>
              <a:gd name="T22" fmla="*/ 698532809 w 257"/>
              <a:gd name="T23" fmla="*/ 486244313 h 492"/>
              <a:gd name="T24" fmla="*/ 684728016 w 257"/>
              <a:gd name="T25" fmla="*/ 396981457 h 492"/>
              <a:gd name="T26" fmla="*/ 668163262 w 257"/>
              <a:gd name="T27" fmla="*/ 310068149 h 492"/>
              <a:gd name="T28" fmla="*/ 635030430 w 257"/>
              <a:gd name="T29" fmla="*/ 239598603 h 492"/>
              <a:gd name="T30" fmla="*/ 604659222 w 257"/>
              <a:gd name="T31" fmla="*/ 169129056 h 492"/>
              <a:gd name="T32" fmla="*/ 557723259 w 257"/>
              <a:gd name="T33" fmla="*/ 110402647 h 492"/>
              <a:gd name="T34" fmla="*/ 513547258 w 257"/>
              <a:gd name="T35" fmla="*/ 63422438 h 492"/>
              <a:gd name="T36" fmla="*/ 463848011 w 257"/>
              <a:gd name="T37" fmla="*/ 28188432 h 492"/>
              <a:gd name="T38" fmla="*/ 411388802 w 257"/>
              <a:gd name="T39" fmla="*/ 11744669 h 492"/>
              <a:gd name="T40" fmla="*/ 353408008 w 257"/>
              <a:gd name="T41" fmla="*/ 0 h 492"/>
              <a:gd name="T42" fmla="*/ 298188838 w 257"/>
              <a:gd name="T43" fmla="*/ 11744669 h 492"/>
              <a:gd name="T44" fmla="*/ 237446421 w 257"/>
              <a:gd name="T45" fmla="*/ 28188432 h 492"/>
              <a:gd name="T46" fmla="*/ 187748835 w 257"/>
              <a:gd name="T47" fmla="*/ 63422438 h 492"/>
              <a:gd name="T48" fmla="*/ 143572834 w 257"/>
              <a:gd name="T49" fmla="*/ 110402647 h 492"/>
              <a:gd name="T50" fmla="*/ 99396833 w 257"/>
              <a:gd name="T51" fmla="*/ 169129056 h 492"/>
              <a:gd name="T52" fmla="*/ 66264002 w 257"/>
              <a:gd name="T53" fmla="*/ 239598603 h 492"/>
              <a:gd name="T54" fmla="*/ 35892793 w 257"/>
              <a:gd name="T55" fmla="*/ 310068149 h 492"/>
              <a:gd name="T56" fmla="*/ 16566416 w 257"/>
              <a:gd name="T57" fmla="*/ 396981457 h 492"/>
              <a:gd name="T58" fmla="*/ 2761623 w 257"/>
              <a:gd name="T59" fmla="*/ 486244313 h 492"/>
              <a:gd name="T60" fmla="*/ 0 w 257"/>
              <a:gd name="T61" fmla="*/ 580204730 h 492"/>
              <a:gd name="T62" fmla="*/ 2761623 w 257"/>
              <a:gd name="T63" fmla="*/ 674165146 h 492"/>
              <a:gd name="T64" fmla="*/ 16566416 w 257"/>
              <a:gd name="T65" fmla="*/ 761076922 h 492"/>
              <a:gd name="T66" fmla="*/ 35892793 w 257"/>
              <a:gd name="T67" fmla="*/ 843292670 h 492"/>
              <a:gd name="T68" fmla="*/ 66264002 w 257"/>
              <a:gd name="T69" fmla="*/ 920809324 h 492"/>
              <a:gd name="T70" fmla="*/ 99396833 w 257"/>
              <a:gd name="T71" fmla="*/ 984233295 h 492"/>
              <a:gd name="T72" fmla="*/ 143572834 w 257"/>
              <a:gd name="T73" fmla="*/ 1042958172 h 492"/>
              <a:gd name="T74" fmla="*/ 187748835 w 257"/>
              <a:gd name="T75" fmla="*/ 1089938380 h 492"/>
              <a:gd name="T76" fmla="*/ 237446421 w 257"/>
              <a:gd name="T77" fmla="*/ 1125173920 h 492"/>
              <a:gd name="T78" fmla="*/ 298188838 w 257"/>
              <a:gd name="T79" fmla="*/ 1148663258 h 492"/>
              <a:gd name="T80" fmla="*/ 353408008 w 257"/>
              <a:gd name="T81" fmla="*/ 1153360819 h 492"/>
              <a:gd name="T82" fmla="*/ 353408008 w 257"/>
              <a:gd name="T83" fmla="*/ 1153360819 h 492"/>
              <a:gd name="T84" fmla="*/ 347886424 w 257"/>
              <a:gd name="T85" fmla="*/ 1148663258 h 49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57" h="492">
                <a:moveTo>
                  <a:pt x="126" y="489"/>
                </a:moveTo>
                <a:lnTo>
                  <a:pt x="149" y="489"/>
                </a:lnTo>
                <a:lnTo>
                  <a:pt x="168" y="479"/>
                </a:lnTo>
                <a:lnTo>
                  <a:pt x="186" y="464"/>
                </a:lnTo>
                <a:lnTo>
                  <a:pt x="202" y="444"/>
                </a:lnTo>
                <a:lnTo>
                  <a:pt x="219" y="419"/>
                </a:lnTo>
                <a:lnTo>
                  <a:pt x="230" y="392"/>
                </a:lnTo>
                <a:lnTo>
                  <a:pt x="242" y="359"/>
                </a:lnTo>
                <a:lnTo>
                  <a:pt x="248" y="324"/>
                </a:lnTo>
                <a:lnTo>
                  <a:pt x="253" y="287"/>
                </a:lnTo>
                <a:lnTo>
                  <a:pt x="256" y="247"/>
                </a:lnTo>
                <a:lnTo>
                  <a:pt x="253" y="207"/>
                </a:lnTo>
                <a:lnTo>
                  <a:pt x="248" y="169"/>
                </a:lnTo>
                <a:lnTo>
                  <a:pt x="242" y="132"/>
                </a:lnTo>
                <a:lnTo>
                  <a:pt x="230" y="102"/>
                </a:lnTo>
                <a:lnTo>
                  <a:pt x="219" y="72"/>
                </a:lnTo>
                <a:lnTo>
                  <a:pt x="202" y="47"/>
                </a:lnTo>
                <a:lnTo>
                  <a:pt x="186" y="27"/>
                </a:lnTo>
                <a:lnTo>
                  <a:pt x="168" y="12"/>
                </a:lnTo>
                <a:lnTo>
                  <a:pt x="149" y="5"/>
                </a:lnTo>
                <a:lnTo>
                  <a:pt x="128" y="0"/>
                </a:lnTo>
                <a:lnTo>
                  <a:pt x="108" y="5"/>
                </a:lnTo>
                <a:lnTo>
                  <a:pt x="86" y="12"/>
                </a:lnTo>
                <a:lnTo>
                  <a:pt x="68" y="27"/>
                </a:lnTo>
                <a:lnTo>
                  <a:pt x="52" y="47"/>
                </a:lnTo>
                <a:lnTo>
                  <a:pt x="36" y="72"/>
                </a:lnTo>
                <a:lnTo>
                  <a:pt x="24" y="102"/>
                </a:lnTo>
                <a:lnTo>
                  <a:pt x="13" y="132"/>
                </a:lnTo>
                <a:lnTo>
                  <a:pt x="6" y="169"/>
                </a:lnTo>
                <a:lnTo>
                  <a:pt x="1" y="207"/>
                </a:lnTo>
                <a:lnTo>
                  <a:pt x="0" y="247"/>
                </a:lnTo>
                <a:lnTo>
                  <a:pt x="1" y="287"/>
                </a:lnTo>
                <a:lnTo>
                  <a:pt x="6" y="324"/>
                </a:lnTo>
                <a:lnTo>
                  <a:pt x="13" y="359"/>
                </a:lnTo>
                <a:lnTo>
                  <a:pt x="24" y="392"/>
                </a:lnTo>
                <a:lnTo>
                  <a:pt x="36" y="419"/>
                </a:lnTo>
                <a:lnTo>
                  <a:pt x="52" y="444"/>
                </a:lnTo>
                <a:lnTo>
                  <a:pt x="68" y="464"/>
                </a:lnTo>
                <a:lnTo>
                  <a:pt x="86" y="479"/>
                </a:lnTo>
                <a:lnTo>
                  <a:pt x="108" y="489"/>
                </a:lnTo>
                <a:lnTo>
                  <a:pt x="128" y="491"/>
                </a:lnTo>
                <a:lnTo>
                  <a:pt x="126" y="4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9" name="Freeform 55"/>
          <p:cNvSpPr>
            <a:spLocks/>
          </p:cNvSpPr>
          <p:nvPr/>
        </p:nvSpPr>
        <p:spPr bwMode="auto">
          <a:xfrm>
            <a:off x="5838825" y="5183188"/>
            <a:ext cx="536575" cy="754062"/>
          </a:xfrm>
          <a:custGeom>
            <a:avLst/>
            <a:gdLst>
              <a:gd name="T0" fmla="*/ 436081458 w 324"/>
              <a:gd name="T1" fmla="*/ 1148663258 h 492"/>
              <a:gd name="T2" fmla="*/ 515618765 w 324"/>
              <a:gd name="T3" fmla="*/ 1148663258 h 492"/>
              <a:gd name="T4" fmla="*/ 581441944 w 324"/>
              <a:gd name="T5" fmla="*/ 1125173920 h 492"/>
              <a:gd name="T6" fmla="*/ 644522629 w 324"/>
              <a:gd name="T7" fmla="*/ 1089938380 h 492"/>
              <a:gd name="T8" fmla="*/ 699375830 w 324"/>
              <a:gd name="T9" fmla="*/ 1042958172 h 492"/>
              <a:gd name="T10" fmla="*/ 756971525 w 324"/>
              <a:gd name="T11" fmla="*/ 984233295 h 492"/>
              <a:gd name="T12" fmla="*/ 795369760 w 324"/>
              <a:gd name="T13" fmla="*/ 920809324 h 492"/>
              <a:gd name="T14" fmla="*/ 836508832 w 324"/>
              <a:gd name="T15" fmla="*/ 843292670 h 492"/>
              <a:gd name="T16" fmla="*/ 858450444 w 324"/>
              <a:gd name="T17" fmla="*/ 761076922 h 492"/>
              <a:gd name="T18" fmla="*/ 874907067 w 324"/>
              <a:gd name="T19" fmla="*/ 674165146 h 492"/>
              <a:gd name="T20" fmla="*/ 885877045 w 324"/>
              <a:gd name="T21" fmla="*/ 580204730 h 492"/>
              <a:gd name="T22" fmla="*/ 874907067 w 324"/>
              <a:gd name="T23" fmla="*/ 486244313 h 492"/>
              <a:gd name="T24" fmla="*/ 858450444 w 324"/>
              <a:gd name="T25" fmla="*/ 396981457 h 492"/>
              <a:gd name="T26" fmla="*/ 836508832 w 324"/>
              <a:gd name="T27" fmla="*/ 310068149 h 492"/>
              <a:gd name="T28" fmla="*/ 795369760 w 324"/>
              <a:gd name="T29" fmla="*/ 239598603 h 492"/>
              <a:gd name="T30" fmla="*/ 756971525 w 324"/>
              <a:gd name="T31" fmla="*/ 169129056 h 492"/>
              <a:gd name="T32" fmla="*/ 699375830 w 324"/>
              <a:gd name="T33" fmla="*/ 110402647 h 492"/>
              <a:gd name="T34" fmla="*/ 644522629 w 324"/>
              <a:gd name="T35" fmla="*/ 63422438 h 492"/>
              <a:gd name="T36" fmla="*/ 581441944 w 324"/>
              <a:gd name="T37" fmla="*/ 28188432 h 492"/>
              <a:gd name="T38" fmla="*/ 515618765 w 324"/>
              <a:gd name="T39" fmla="*/ 11744669 h 492"/>
              <a:gd name="T40" fmla="*/ 444310598 w 324"/>
              <a:gd name="T41" fmla="*/ 0 h 492"/>
              <a:gd name="T42" fmla="*/ 373000774 w 324"/>
              <a:gd name="T43" fmla="*/ 11744669 h 492"/>
              <a:gd name="T44" fmla="*/ 298948455 w 324"/>
              <a:gd name="T45" fmla="*/ 28188432 h 492"/>
              <a:gd name="T46" fmla="*/ 235867771 w 324"/>
              <a:gd name="T47" fmla="*/ 63422438 h 492"/>
              <a:gd name="T48" fmla="*/ 181014570 w 324"/>
              <a:gd name="T49" fmla="*/ 110402647 h 492"/>
              <a:gd name="T50" fmla="*/ 123418874 w 324"/>
              <a:gd name="T51" fmla="*/ 169129056 h 492"/>
              <a:gd name="T52" fmla="*/ 85022296 w 324"/>
              <a:gd name="T53" fmla="*/ 239598603 h 492"/>
              <a:gd name="T54" fmla="*/ 46625718 w 324"/>
              <a:gd name="T55" fmla="*/ 310068149 h 492"/>
              <a:gd name="T56" fmla="*/ 21941612 w 324"/>
              <a:gd name="T57" fmla="*/ 396981457 h 492"/>
              <a:gd name="T58" fmla="*/ 5484989 w 324"/>
              <a:gd name="T59" fmla="*/ 486244313 h 492"/>
              <a:gd name="T60" fmla="*/ 0 w 324"/>
              <a:gd name="T61" fmla="*/ 580204730 h 492"/>
              <a:gd name="T62" fmla="*/ 5484989 w 324"/>
              <a:gd name="T63" fmla="*/ 674165146 h 492"/>
              <a:gd name="T64" fmla="*/ 21941612 w 324"/>
              <a:gd name="T65" fmla="*/ 761076922 h 492"/>
              <a:gd name="T66" fmla="*/ 46625718 w 324"/>
              <a:gd name="T67" fmla="*/ 843292670 h 492"/>
              <a:gd name="T68" fmla="*/ 85022296 w 324"/>
              <a:gd name="T69" fmla="*/ 920809324 h 492"/>
              <a:gd name="T70" fmla="*/ 123418874 w 324"/>
              <a:gd name="T71" fmla="*/ 984233295 h 492"/>
              <a:gd name="T72" fmla="*/ 181014570 w 324"/>
              <a:gd name="T73" fmla="*/ 1042958172 h 492"/>
              <a:gd name="T74" fmla="*/ 235867771 w 324"/>
              <a:gd name="T75" fmla="*/ 1089938380 h 492"/>
              <a:gd name="T76" fmla="*/ 298948455 w 324"/>
              <a:gd name="T77" fmla="*/ 1125173920 h 492"/>
              <a:gd name="T78" fmla="*/ 373000774 w 324"/>
              <a:gd name="T79" fmla="*/ 1148663258 h 492"/>
              <a:gd name="T80" fmla="*/ 444310598 w 324"/>
              <a:gd name="T81" fmla="*/ 1153360819 h 492"/>
              <a:gd name="T82" fmla="*/ 444310598 w 324"/>
              <a:gd name="T83" fmla="*/ 1153360819 h 49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24" h="492">
                <a:moveTo>
                  <a:pt x="159" y="489"/>
                </a:moveTo>
                <a:lnTo>
                  <a:pt x="188" y="489"/>
                </a:lnTo>
                <a:lnTo>
                  <a:pt x="212" y="479"/>
                </a:lnTo>
                <a:lnTo>
                  <a:pt x="235" y="464"/>
                </a:lnTo>
                <a:lnTo>
                  <a:pt x="255" y="444"/>
                </a:lnTo>
                <a:lnTo>
                  <a:pt x="276" y="419"/>
                </a:lnTo>
                <a:lnTo>
                  <a:pt x="290" y="392"/>
                </a:lnTo>
                <a:lnTo>
                  <a:pt x="305" y="359"/>
                </a:lnTo>
                <a:lnTo>
                  <a:pt x="313" y="324"/>
                </a:lnTo>
                <a:lnTo>
                  <a:pt x="319" y="287"/>
                </a:lnTo>
                <a:lnTo>
                  <a:pt x="323" y="247"/>
                </a:lnTo>
                <a:lnTo>
                  <a:pt x="319" y="207"/>
                </a:lnTo>
                <a:lnTo>
                  <a:pt x="313" y="169"/>
                </a:lnTo>
                <a:lnTo>
                  <a:pt x="305" y="132"/>
                </a:lnTo>
                <a:lnTo>
                  <a:pt x="290" y="102"/>
                </a:lnTo>
                <a:lnTo>
                  <a:pt x="276" y="72"/>
                </a:lnTo>
                <a:lnTo>
                  <a:pt x="255" y="47"/>
                </a:lnTo>
                <a:lnTo>
                  <a:pt x="235" y="27"/>
                </a:lnTo>
                <a:lnTo>
                  <a:pt x="212" y="12"/>
                </a:lnTo>
                <a:lnTo>
                  <a:pt x="188" y="5"/>
                </a:lnTo>
                <a:lnTo>
                  <a:pt x="162" y="0"/>
                </a:lnTo>
                <a:lnTo>
                  <a:pt x="136" y="5"/>
                </a:lnTo>
                <a:lnTo>
                  <a:pt x="109" y="12"/>
                </a:lnTo>
                <a:lnTo>
                  <a:pt x="86" y="27"/>
                </a:lnTo>
                <a:lnTo>
                  <a:pt x="66" y="47"/>
                </a:lnTo>
                <a:lnTo>
                  <a:pt x="45" y="72"/>
                </a:lnTo>
                <a:lnTo>
                  <a:pt x="31" y="102"/>
                </a:lnTo>
                <a:lnTo>
                  <a:pt x="17" y="132"/>
                </a:lnTo>
                <a:lnTo>
                  <a:pt x="8" y="169"/>
                </a:lnTo>
                <a:lnTo>
                  <a:pt x="2" y="207"/>
                </a:lnTo>
                <a:lnTo>
                  <a:pt x="0" y="247"/>
                </a:lnTo>
                <a:lnTo>
                  <a:pt x="2" y="287"/>
                </a:lnTo>
                <a:lnTo>
                  <a:pt x="8" y="324"/>
                </a:lnTo>
                <a:lnTo>
                  <a:pt x="17" y="359"/>
                </a:lnTo>
                <a:lnTo>
                  <a:pt x="31" y="392"/>
                </a:lnTo>
                <a:lnTo>
                  <a:pt x="45" y="419"/>
                </a:lnTo>
                <a:lnTo>
                  <a:pt x="66" y="444"/>
                </a:lnTo>
                <a:lnTo>
                  <a:pt x="86" y="464"/>
                </a:lnTo>
                <a:lnTo>
                  <a:pt x="109" y="479"/>
                </a:lnTo>
                <a:lnTo>
                  <a:pt x="136" y="489"/>
                </a:lnTo>
                <a:lnTo>
                  <a:pt x="162" y="491"/>
                </a:lnTo>
              </a:path>
            </a:pathLst>
          </a:custGeom>
          <a:noFill/>
          <a:ln w="25400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0" name="Freeform 56"/>
          <p:cNvSpPr>
            <a:spLocks/>
          </p:cNvSpPr>
          <p:nvPr/>
        </p:nvSpPr>
        <p:spPr bwMode="auto">
          <a:xfrm>
            <a:off x="1165225" y="3998913"/>
            <a:ext cx="55563" cy="55562"/>
          </a:xfrm>
          <a:custGeom>
            <a:avLst/>
            <a:gdLst>
              <a:gd name="T0" fmla="*/ 37388996 w 34"/>
              <a:gd name="T1" fmla="*/ 76224890 h 36"/>
              <a:gd name="T2" fmla="*/ 48071800 w 34"/>
              <a:gd name="T3" fmla="*/ 83372324 h 36"/>
              <a:gd name="T4" fmla="*/ 53412385 w 34"/>
              <a:gd name="T5" fmla="*/ 76224890 h 36"/>
              <a:gd name="T6" fmla="*/ 61424897 w 34"/>
              <a:gd name="T7" fmla="*/ 76224890 h 36"/>
              <a:gd name="T8" fmla="*/ 66765481 w 34"/>
              <a:gd name="T9" fmla="*/ 71461992 h 36"/>
              <a:gd name="T10" fmla="*/ 74777993 w 34"/>
              <a:gd name="T11" fmla="*/ 71461992 h 36"/>
              <a:gd name="T12" fmla="*/ 74777993 w 34"/>
              <a:gd name="T13" fmla="*/ 64316102 h 36"/>
              <a:gd name="T14" fmla="*/ 80118578 w 34"/>
              <a:gd name="T15" fmla="*/ 59551660 h 36"/>
              <a:gd name="T16" fmla="*/ 80118578 w 34"/>
              <a:gd name="T17" fmla="*/ 52405770 h 36"/>
              <a:gd name="T18" fmla="*/ 88131089 w 34"/>
              <a:gd name="T19" fmla="*/ 47641328 h 36"/>
              <a:gd name="T20" fmla="*/ 88131089 w 34"/>
              <a:gd name="T21" fmla="*/ 40495438 h 36"/>
              <a:gd name="T22" fmla="*/ 88131089 w 34"/>
              <a:gd name="T23" fmla="*/ 35730996 h 36"/>
              <a:gd name="T24" fmla="*/ 80118578 w 34"/>
              <a:gd name="T25" fmla="*/ 23820664 h 36"/>
              <a:gd name="T26" fmla="*/ 80118578 w 34"/>
              <a:gd name="T27" fmla="*/ 16674774 h 36"/>
              <a:gd name="T28" fmla="*/ 74777993 w 34"/>
              <a:gd name="T29" fmla="*/ 11910332 h 36"/>
              <a:gd name="T30" fmla="*/ 74777993 w 34"/>
              <a:gd name="T31" fmla="*/ 11910332 h 36"/>
              <a:gd name="T32" fmla="*/ 66765481 w 34"/>
              <a:gd name="T33" fmla="*/ 4764442 h 36"/>
              <a:gd name="T34" fmla="*/ 61424897 w 34"/>
              <a:gd name="T35" fmla="*/ 0 h 36"/>
              <a:gd name="T36" fmla="*/ 53412385 w 34"/>
              <a:gd name="T37" fmla="*/ 0 h 36"/>
              <a:gd name="T38" fmla="*/ 48071800 w 34"/>
              <a:gd name="T39" fmla="*/ 0 h 36"/>
              <a:gd name="T40" fmla="*/ 42729581 w 34"/>
              <a:gd name="T41" fmla="*/ 0 h 36"/>
              <a:gd name="T42" fmla="*/ 29376485 w 34"/>
              <a:gd name="T43" fmla="*/ 0 h 36"/>
              <a:gd name="T44" fmla="*/ 24035900 w 34"/>
              <a:gd name="T45" fmla="*/ 0 h 36"/>
              <a:gd name="T46" fmla="*/ 16023389 w 34"/>
              <a:gd name="T47" fmla="*/ 0 h 36"/>
              <a:gd name="T48" fmla="*/ 10682804 w 34"/>
              <a:gd name="T49" fmla="*/ 4764442 h 36"/>
              <a:gd name="T50" fmla="*/ 10682804 w 34"/>
              <a:gd name="T51" fmla="*/ 11910332 h 36"/>
              <a:gd name="T52" fmla="*/ 2670292 w 34"/>
              <a:gd name="T53" fmla="*/ 11910332 h 36"/>
              <a:gd name="T54" fmla="*/ 0 w 34"/>
              <a:gd name="T55" fmla="*/ 16674774 h 36"/>
              <a:gd name="T56" fmla="*/ 0 w 34"/>
              <a:gd name="T57" fmla="*/ 23820664 h 36"/>
              <a:gd name="T58" fmla="*/ 0 w 34"/>
              <a:gd name="T59" fmla="*/ 35730996 h 36"/>
              <a:gd name="T60" fmla="*/ 0 w 34"/>
              <a:gd name="T61" fmla="*/ 40495438 h 36"/>
              <a:gd name="T62" fmla="*/ 0 w 34"/>
              <a:gd name="T63" fmla="*/ 47641328 h 36"/>
              <a:gd name="T64" fmla="*/ 0 w 34"/>
              <a:gd name="T65" fmla="*/ 52405770 h 36"/>
              <a:gd name="T66" fmla="*/ 0 w 34"/>
              <a:gd name="T67" fmla="*/ 59551660 h 36"/>
              <a:gd name="T68" fmla="*/ 2670292 w 34"/>
              <a:gd name="T69" fmla="*/ 64316102 h 36"/>
              <a:gd name="T70" fmla="*/ 10682804 w 34"/>
              <a:gd name="T71" fmla="*/ 71461992 h 36"/>
              <a:gd name="T72" fmla="*/ 10682804 w 34"/>
              <a:gd name="T73" fmla="*/ 71461992 h 36"/>
              <a:gd name="T74" fmla="*/ 16023389 w 34"/>
              <a:gd name="T75" fmla="*/ 76224890 h 36"/>
              <a:gd name="T76" fmla="*/ 24035900 w 34"/>
              <a:gd name="T77" fmla="*/ 76224890 h 36"/>
              <a:gd name="T78" fmla="*/ 29376485 w 34"/>
              <a:gd name="T79" fmla="*/ 83372324 h 36"/>
              <a:gd name="T80" fmla="*/ 42729581 w 34"/>
              <a:gd name="T81" fmla="*/ 83372324 h 36"/>
              <a:gd name="T82" fmla="*/ 42729581 w 34"/>
              <a:gd name="T83" fmla="*/ 83372324 h 36"/>
              <a:gd name="T84" fmla="*/ 37388996 w 34"/>
              <a:gd name="T85" fmla="*/ 76224890 h 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4" h="36">
                <a:moveTo>
                  <a:pt x="14" y="32"/>
                </a:moveTo>
                <a:lnTo>
                  <a:pt x="18" y="35"/>
                </a:lnTo>
                <a:lnTo>
                  <a:pt x="20" y="32"/>
                </a:lnTo>
                <a:lnTo>
                  <a:pt x="23" y="32"/>
                </a:lnTo>
                <a:lnTo>
                  <a:pt x="25" y="30"/>
                </a:lnTo>
                <a:lnTo>
                  <a:pt x="28" y="30"/>
                </a:lnTo>
                <a:lnTo>
                  <a:pt x="28" y="27"/>
                </a:lnTo>
                <a:lnTo>
                  <a:pt x="30" y="25"/>
                </a:lnTo>
                <a:lnTo>
                  <a:pt x="30" y="22"/>
                </a:lnTo>
                <a:lnTo>
                  <a:pt x="33" y="20"/>
                </a:lnTo>
                <a:lnTo>
                  <a:pt x="33" y="17"/>
                </a:lnTo>
                <a:lnTo>
                  <a:pt x="33" y="15"/>
                </a:lnTo>
                <a:lnTo>
                  <a:pt x="30" y="10"/>
                </a:lnTo>
                <a:lnTo>
                  <a:pt x="30" y="7"/>
                </a:lnTo>
                <a:lnTo>
                  <a:pt x="28" y="5"/>
                </a:lnTo>
                <a:lnTo>
                  <a:pt x="25" y="2"/>
                </a:lnTo>
                <a:lnTo>
                  <a:pt x="23" y="0"/>
                </a:lnTo>
                <a:lnTo>
                  <a:pt x="20" y="0"/>
                </a:lnTo>
                <a:lnTo>
                  <a:pt x="18" y="0"/>
                </a:lnTo>
                <a:lnTo>
                  <a:pt x="16" y="0"/>
                </a:lnTo>
                <a:lnTo>
                  <a:pt x="11" y="0"/>
                </a:lnTo>
                <a:lnTo>
                  <a:pt x="9" y="0"/>
                </a:lnTo>
                <a:lnTo>
                  <a:pt x="6" y="0"/>
                </a:lnTo>
                <a:lnTo>
                  <a:pt x="4" y="2"/>
                </a:lnTo>
                <a:lnTo>
                  <a:pt x="4" y="5"/>
                </a:lnTo>
                <a:lnTo>
                  <a:pt x="1" y="5"/>
                </a:lnTo>
                <a:lnTo>
                  <a:pt x="0" y="7"/>
                </a:lnTo>
                <a:lnTo>
                  <a:pt x="0" y="10"/>
                </a:lnTo>
                <a:lnTo>
                  <a:pt x="0" y="15"/>
                </a:lnTo>
                <a:lnTo>
                  <a:pt x="0" y="17"/>
                </a:lnTo>
                <a:lnTo>
                  <a:pt x="0" y="20"/>
                </a:lnTo>
                <a:lnTo>
                  <a:pt x="0" y="22"/>
                </a:lnTo>
                <a:lnTo>
                  <a:pt x="0" y="25"/>
                </a:lnTo>
                <a:lnTo>
                  <a:pt x="1" y="27"/>
                </a:lnTo>
                <a:lnTo>
                  <a:pt x="4" y="30"/>
                </a:lnTo>
                <a:lnTo>
                  <a:pt x="6" y="32"/>
                </a:lnTo>
                <a:lnTo>
                  <a:pt x="9" y="32"/>
                </a:lnTo>
                <a:lnTo>
                  <a:pt x="11" y="35"/>
                </a:lnTo>
                <a:lnTo>
                  <a:pt x="16" y="35"/>
                </a:lnTo>
                <a:lnTo>
                  <a:pt x="14" y="3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1" name="Rectangle 57"/>
          <p:cNvSpPr>
            <a:spLocks noChangeArrowheads="1"/>
          </p:cNvSpPr>
          <p:nvPr/>
        </p:nvSpPr>
        <p:spPr bwMode="auto">
          <a:xfrm>
            <a:off x="1362075" y="30146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6682" name="Line 58"/>
          <p:cNvSpPr>
            <a:spLocks noChangeShapeType="1"/>
          </p:cNvSpPr>
          <p:nvPr/>
        </p:nvSpPr>
        <p:spPr bwMode="auto">
          <a:xfrm flipH="1">
            <a:off x="6854825" y="3143250"/>
            <a:ext cx="617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83" name="Freeform 59"/>
          <p:cNvSpPr>
            <a:spLocks/>
          </p:cNvSpPr>
          <p:nvPr/>
        </p:nvSpPr>
        <p:spPr bwMode="auto">
          <a:xfrm>
            <a:off x="8593138" y="4379913"/>
            <a:ext cx="177800" cy="708025"/>
          </a:xfrm>
          <a:custGeom>
            <a:avLst/>
            <a:gdLst>
              <a:gd name="T0" fmla="*/ 0 w 107"/>
              <a:gd name="T1" fmla="*/ 135631899 h 463"/>
              <a:gd name="T2" fmla="*/ 0 w 107"/>
              <a:gd name="T3" fmla="*/ 116925053 h 463"/>
              <a:gd name="T4" fmla="*/ 2761716 w 107"/>
              <a:gd name="T5" fmla="*/ 93538819 h 463"/>
              <a:gd name="T6" fmla="*/ 16566972 w 107"/>
              <a:gd name="T7" fmla="*/ 77170137 h 463"/>
              <a:gd name="T8" fmla="*/ 30373890 w 107"/>
              <a:gd name="T9" fmla="*/ 58461762 h 463"/>
              <a:gd name="T10" fmla="*/ 41417430 w 107"/>
              <a:gd name="T11" fmla="*/ 42093080 h 463"/>
              <a:gd name="T12" fmla="*/ 63507834 w 107"/>
              <a:gd name="T13" fmla="*/ 30400728 h 463"/>
              <a:gd name="T14" fmla="*/ 80074806 w 107"/>
              <a:gd name="T15" fmla="*/ 18708375 h 463"/>
              <a:gd name="T16" fmla="*/ 99403493 w 107"/>
              <a:gd name="T17" fmla="*/ 11692352 h 463"/>
              <a:gd name="T18" fmla="*/ 118730520 w 107"/>
              <a:gd name="T19" fmla="*/ 7016023 h 463"/>
              <a:gd name="T20" fmla="*/ 143580978 w 107"/>
              <a:gd name="T21" fmla="*/ 0 h 463"/>
              <a:gd name="T22" fmla="*/ 168433097 w 107"/>
              <a:gd name="T23" fmla="*/ 7016023 h 463"/>
              <a:gd name="T24" fmla="*/ 190521839 w 107"/>
              <a:gd name="T25" fmla="*/ 11692352 h 463"/>
              <a:gd name="T26" fmla="*/ 215372297 w 107"/>
              <a:gd name="T27" fmla="*/ 18708375 h 463"/>
              <a:gd name="T28" fmla="*/ 231939269 w 107"/>
              <a:gd name="T29" fmla="*/ 30400728 h 463"/>
              <a:gd name="T30" fmla="*/ 245746187 w 107"/>
              <a:gd name="T31" fmla="*/ 42093080 h 463"/>
              <a:gd name="T32" fmla="*/ 265073213 w 107"/>
              <a:gd name="T33" fmla="*/ 58461762 h 463"/>
              <a:gd name="T34" fmla="*/ 278880131 w 107"/>
              <a:gd name="T35" fmla="*/ 77170137 h 463"/>
              <a:gd name="T36" fmla="*/ 284401901 w 107"/>
              <a:gd name="T37" fmla="*/ 93538819 h 463"/>
              <a:gd name="T38" fmla="*/ 292685387 w 107"/>
              <a:gd name="T39" fmla="*/ 116925053 h 463"/>
              <a:gd name="T40" fmla="*/ 292685387 w 107"/>
              <a:gd name="T41" fmla="*/ 140309758 h 463"/>
              <a:gd name="T42" fmla="*/ 292685387 w 107"/>
              <a:gd name="T43" fmla="*/ 947088188 h 463"/>
              <a:gd name="T44" fmla="*/ 292685387 w 107"/>
              <a:gd name="T45" fmla="*/ 970472893 h 463"/>
              <a:gd name="T46" fmla="*/ 284401901 w 107"/>
              <a:gd name="T47" fmla="*/ 986841575 h 463"/>
              <a:gd name="T48" fmla="*/ 278880131 w 107"/>
              <a:gd name="T49" fmla="*/ 1010226280 h 463"/>
              <a:gd name="T50" fmla="*/ 265073213 w 107"/>
              <a:gd name="T51" fmla="*/ 1028934655 h 463"/>
              <a:gd name="T52" fmla="*/ 245746187 w 107"/>
              <a:gd name="T53" fmla="*/ 1040627008 h 463"/>
              <a:gd name="T54" fmla="*/ 231939269 w 107"/>
              <a:gd name="T55" fmla="*/ 1056997218 h 463"/>
              <a:gd name="T56" fmla="*/ 215372297 w 107"/>
              <a:gd name="T57" fmla="*/ 1064011712 h 463"/>
              <a:gd name="T58" fmla="*/ 190521839 w 107"/>
              <a:gd name="T59" fmla="*/ 1075704065 h 463"/>
              <a:gd name="T60" fmla="*/ 168433097 w 107"/>
              <a:gd name="T61" fmla="*/ 1080381923 h 463"/>
              <a:gd name="T62" fmla="*/ 143580978 w 107"/>
              <a:gd name="T63" fmla="*/ 1080381923 h 463"/>
              <a:gd name="T64" fmla="*/ 118730520 w 107"/>
              <a:gd name="T65" fmla="*/ 1080381923 h 463"/>
              <a:gd name="T66" fmla="*/ 99403493 w 107"/>
              <a:gd name="T67" fmla="*/ 1075704065 h 463"/>
              <a:gd name="T68" fmla="*/ 80074806 w 107"/>
              <a:gd name="T69" fmla="*/ 1064011712 h 463"/>
              <a:gd name="T70" fmla="*/ 63507834 w 107"/>
              <a:gd name="T71" fmla="*/ 1056997218 h 463"/>
              <a:gd name="T72" fmla="*/ 41417430 w 107"/>
              <a:gd name="T73" fmla="*/ 1040627008 h 463"/>
              <a:gd name="T74" fmla="*/ 30373890 w 107"/>
              <a:gd name="T75" fmla="*/ 1028934655 h 463"/>
              <a:gd name="T76" fmla="*/ 16566972 w 107"/>
              <a:gd name="T77" fmla="*/ 1010226280 h 463"/>
              <a:gd name="T78" fmla="*/ 2761716 w 107"/>
              <a:gd name="T79" fmla="*/ 986841575 h 463"/>
              <a:gd name="T80" fmla="*/ 0 w 107"/>
              <a:gd name="T81" fmla="*/ 970472893 h 463"/>
              <a:gd name="T82" fmla="*/ 0 w 107"/>
              <a:gd name="T83" fmla="*/ 947088188 h 463"/>
              <a:gd name="T84" fmla="*/ 0 w 107"/>
              <a:gd name="T85" fmla="*/ 140309758 h 463"/>
              <a:gd name="T86" fmla="*/ 0 w 107"/>
              <a:gd name="T87" fmla="*/ 140309758 h 463"/>
              <a:gd name="T88" fmla="*/ 0 w 107"/>
              <a:gd name="T89" fmla="*/ 135631899 h 46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07" h="463">
                <a:moveTo>
                  <a:pt x="0" y="58"/>
                </a:moveTo>
                <a:lnTo>
                  <a:pt x="0" y="50"/>
                </a:lnTo>
                <a:lnTo>
                  <a:pt x="1" y="40"/>
                </a:lnTo>
                <a:lnTo>
                  <a:pt x="6" y="33"/>
                </a:lnTo>
                <a:lnTo>
                  <a:pt x="11" y="25"/>
                </a:lnTo>
                <a:lnTo>
                  <a:pt x="15" y="18"/>
                </a:lnTo>
                <a:lnTo>
                  <a:pt x="23" y="13"/>
                </a:lnTo>
                <a:lnTo>
                  <a:pt x="29" y="8"/>
                </a:lnTo>
                <a:lnTo>
                  <a:pt x="36" y="5"/>
                </a:lnTo>
                <a:lnTo>
                  <a:pt x="43" y="3"/>
                </a:lnTo>
                <a:lnTo>
                  <a:pt x="52" y="0"/>
                </a:lnTo>
                <a:lnTo>
                  <a:pt x="61" y="3"/>
                </a:lnTo>
                <a:lnTo>
                  <a:pt x="69" y="5"/>
                </a:lnTo>
                <a:lnTo>
                  <a:pt x="78" y="8"/>
                </a:lnTo>
                <a:lnTo>
                  <a:pt x="84" y="13"/>
                </a:lnTo>
                <a:lnTo>
                  <a:pt x="89" y="18"/>
                </a:lnTo>
                <a:lnTo>
                  <a:pt x="96" y="25"/>
                </a:lnTo>
                <a:lnTo>
                  <a:pt x="101" y="33"/>
                </a:lnTo>
                <a:lnTo>
                  <a:pt x="103" y="40"/>
                </a:lnTo>
                <a:lnTo>
                  <a:pt x="106" y="50"/>
                </a:lnTo>
                <a:lnTo>
                  <a:pt x="106" y="60"/>
                </a:lnTo>
                <a:lnTo>
                  <a:pt x="106" y="405"/>
                </a:lnTo>
                <a:lnTo>
                  <a:pt x="106" y="415"/>
                </a:lnTo>
                <a:lnTo>
                  <a:pt x="103" y="422"/>
                </a:lnTo>
                <a:lnTo>
                  <a:pt x="101" y="432"/>
                </a:lnTo>
                <a:lnTo>
                  <a:pt x="96" y="440"/>
                </a:lnTo>
                <a:lnTo>
                  <a:pt x="89" y="445"/>
                </a:lnTo>
                <a:lnTo>
                  <a:pt x="84" y="452"/>
                </a:lnTo>
                <a:lnTo>
                  <a:pt x="78" y="455"/>
                </a:lnTo>
                <a:lnTo>
                  <a:pt x="69" y="460"/>
                </a:lnTo>
                <a:lnTo>
                  <a:pt x="61" y="462"/>
                </a:lnTo>
                <a:lnTo>
                  <a:pt x="52" y="462"/>
                </a:lnTo>
                <a:lnTo>
                  <a:pt x="43" y="462"/>
                </a:lnTo>
                <a:lnTo>
                  <a:pt x="36" y="460"/>
                </a:lnTo>
                <a:lnTo>
                  <a:pt x="29" y="455"/>
                </a:lnTo>
                <a:lnTo>
                  <a:pt x="23" y="452"/>
                </a:lnTo>
                <a:lnTo>
                  <a:pt x="15" y="445"/>
                </a:lnTo>
                <a:lnTo>
                  <a:pt x="11" y="440"/>
                </a:lnTo>
                <a:lnTo>
                  <a:pt x="6" y="432"/>
                </a:lnTo>
                <a:lnTo>
                  <a:pt x="1" y="422"/>
                </a:lnTo>
                <a:lnTo>
                  <a:pt x="0" y="415"/>
                </a:lnTo>
                <a:lnTo>
                  <a:pt x="0" y="405"/>
                </a:lnTo>
                <a:lnTo>
                  <a:pt x="0" y="60"/>
                </a:lnTo>
                <a:lnTo>
                  <a:pt x="0" y="5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4" name="Freeform 60"/>
          <p:cNvSpPr>
            <a:spLocks/>
          </p:cNvSpPr>
          <p:nvPr/>
        </p:nvSpPr>
        <p:spPr bwMode="auto">
          <a:xfrm>
            <a:off x="8593138" y="4379913"/>
            <a:ext cx="177800" cy="708025"/>
          </a:xfrm>
          <a:custGeom>
            <a:avLst/>
            <a:gdLst>
              <a:gd name="T0" fmla="*/ 0 w 107"/>
              <a:gd name="T1" fmla="*/ 135631899 h 463"/>
              <a:gd name="T2" fmla="*/ 0 w 107"/>
              <a:gd name="T3" fmla="*/ 116925053 h 463"/>
              <a:gd name="T4" fmla="*/ 2761716 w 107"/>
              <a:gd name="T5" fmla="*/ 93538819 h 463"/>
              <a:gd name="T6" fmla="*/ 16566972 w 107"/>
              <a:gd name="T7" fmla="*/ 77170137 h 463"/>
              <a:gd name="T8" fmla="*/ 30373890 w 107"/>
              <a:gd name="T9" fmla="*/ 58461762 h 463"/>
              <a:gd name="T10" fmla="*/ 41417430 w 107"/>
              <a:gd name="T11" fmla="*/ 42093080 h 463"/>
              <a:gd name="T12" fmla="*/ 63507834 w 107"/>
              <a:gd name="T13" fmla="*/ 30400728 h 463"/>
              <a:gd name="T14" fmla="*/ 80074806 w 107"/>
              <a:gd name="T15" fmla="*/ 18708375 h 463"/>
              <a:gd name="T16" fmla="*/ 99403493 w 107"/>
              <a:gd name="T17" fmla="*/ 11692352 h 463"/>
              <a:gd name="T18" fmla="*/ 118730520 w 107"/>
              <a:gd name="T19" fmla="*/ 7016023 h 463"/>
              <a:gd name="T20" fmla="*/ 143580978 w 107"/>
              <a:gd name="T21" fmla="*/ 0 h 463"/>
              <a:gd name="T22" fmla="*/ 168433097 w 107"/>
              <a:gd name="T23" fmla="*/ 7016023 h 463"/>
              <a:gd name="T24" fmla="*/ 190521839 w 107"/>
              <a:gd name="T25" fmla="*/ 11692352 h 463"/>
              <a:gd name="T26" fmla="*/ 215372297 w 107"/>
              <a:gd name="T27" fmla="*/ 18708375 h 463"/>
              <a:gd name="T28" fmla="*/ 231939269 w 107"/>
              <a:gd name="T29" fmla="*/ 30400728 h 463"/>
              <a:gd name="T30" fmla="*/ 245746187 w 107"/>
              <a:gd name="T31" fmla="*/ 42093080 h 463"/>
              <a:gd name="T32" fmla="*/ 265073213 w 107"/>
              <a:gd name="T33" fmla="*/ 58461762 h 463"/>
              <a:gd name="T34" fmla="*/ 278880131 w 107"/>
              <a:gd name="T35" fmla="*/ 77170137 h 463"/>
              <a:gd name="T36" fmla="*/ 284401901 w 107"/>
              <a:gd name="T37" fmla="*/ 93538819 h 463"/>
              <a:gd name="T38" fmla="*/ 292685387 w 107"/>
              <a:gd name="T39" fmla="*/ 116925053 h 463"/>
              <a:gd name="T40" fmla="*/ 292685387 w 107"/>
              <a:gd name="T41" fmla="*/ 140309758 h 463"/>
              <a:gd name="T42" fmla="*/ 292685387 w 107"/>
              <a:gd name="T43" fmla="*/ 947088188 h 463"/>
              <a:gd name="T44" fmla="*/ 292685387 w 107"/>
              <a:gd name="T45" fmla="*/ 970472893 h 463"/>
              <a:gd name="T46" fmla="*/ 284401901 w 107"/>
              <a:gd name="T47" fmla="*/ 986841575 h 463"/>
              <a:gd name="T48" fmla="*/ 278880131 w 107"/>
              <a:gd name="T49" fmla="*/ 1010226280 h 463"/>
              <a:gd name="T50" fmla="*/ 265073213 w 107"/>
              <a:gd name="T51" fmla="*/ 1028934655 h 463"/>
              <a:gd name="T52" fmla="*/ 245746187 w 107"/>
              <a:gd name="T53" fmla="*/ 1040627008 h 463"/>
              <a:gd name="T54" fmla="*/ 231939269 w 107"/>
              <a:gd name="T55" fmla="*/ 1056997218 h 463"/>
              <a:gd name="T56" fmla="*/ 215372297 w 107"/>
              <a:gd name="T57" fmla="*/ 1064011712 h 463"/>
              <a:gd name="T58" fmla="*/ 190521839 w 107"/>
              <a:gd name="T59" fmla="*/ 1075704065 h 463"/>
              <a:gd name="T60" fmla="*/ 168433097 w 107"/>
              <a:gd name="T61" fmla="*/ 1080381923 h 463"/>
              <a:gd name="T62" fmla="*/ 143580978 w 107"/>
              <a:gd name="T63" fmla="*/ 1080381923 h 463"/>
              <a:gd name="T64" fmla="*/ 118730520 w 107"/>
              <a:gd name="T65" fmla="*/ 1080381923 h 463"/>
              <a:gd name="T66" fmla="*/ 99403493 w 107"/>
              <a:gd name="T67" fmla="*/ 1075704065 h 463"/>
              <a:gd name="T68" fmla="*/ 80074806 w 107"/>
              <a:gd name="T69" fmla="*/ 1064011712 h 463"/>
              <a:gd name="T70" fmla="*/ 63507834 w 107"/>
              <a:gd name="T71" fmla="*/ 1056997218 h 463"/>
              <a:gd name="T72" fmla="*/ 41417430 w 107"/>
              <a:gd name="T73" fmla="*/ 1040627008 h 463"/>
              <a:gd name="T74" fmla="*/ 30373890 w 107"/>
              <a:gd name="T75" fmla="*/ 1028934655 h 463"/>
              <a:gd name="T76" fmla="*/ 16566972 w 107"/>
              <a:gd name="T77" fmla="*/ 1010226280 h 463"/>
              <a:gd name="T78" fmla="*/ 2761716 w 107"/>
              <a:gd name="T79" fmla="*/ 986841575 h 463"/>
              <a:gd name="T80" fmla="*/ 0 w 107"/>
              <a:gd name="T81" fmla="*/ 970472893 h 463"/>
              <a:gd name="T82" fmla="*/ 0 w 107"/>
              <a:gd name="T83" fmla="*/ 947088188 h 463"/>
              <a:gd name="T84" fmla="*/ 0 w 107"/>
              <a:gd name="T85" fmla="*/ 140309758 h 463"/>
              <a:gd name="T86" fmla="*/ 0 w 107"/>
              <a:gd name="T87" fmla="*/ 140309758 h 46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07" h="463">
                <a:moveTo>
                  <a:pt x="0" y="58"/>
                </a:moveTo>
                <a:lnTo>
                  <a:pt x="0" y="50"/>
                </a:lnTo>
                <a:lnTo>
                  <a:pt x="1" y="40"/>
                </a:lnTo>
                <a:lnTo>
                  <a:pt x="6" y="33"/>
                </a:lnTo>
                <a:lnTo>
                  <a:pt x="11" y="25"/>
                </a:lnTo>
                <a:lnTo>
                  <a:pt x="15" y="18"/>
                </a:lnTo>
                <a:lnTo>
                  <a:pt x="23" y="13"/>
                </a:lnTo>
                <a:lnTo>
                  <a:pt x="29" y="8"/>
                </a:lnTo>
                <a:lnTo>
                  <a:pt x="36" y="5"/>
                </a:lnTo>
                <a:lnTo>
                  <a:pt x="43" y="3"/>
                </a:lnTo>
                <a:lnTo>
                  <a:pt x="52" y="0"/>
                </a:lnTo>
                <a:lnTo>
                  <a:pt x="61" y="3"/>
                </a:lnTo>
                <a:lnTo>
                  <a:pt x="69" y="5"/>
                </a:lnTo>
                <a:lnTo>
                  <a:pt x="78" y="8"/>
                </a:lnTo>
                <a:lnTo>
                  <a:pt x="84" y="13"/>
                </a:lnTo>
                <a:lnTo>
                  <a:pt x="89" y="18"/>
                </a:lnTo>
                <a:lnTo>
                  <a:pt x="96" y="25"/>
                </a:lnTo>
                <a:lnTo>
                  <a:pt x="101" y="33"/>
                </a:lnTo>
                <a:lnTo>
                  <a:pt x="103" y="40"/>
                </a:lnTo>
                <a:lnTo>
                  <a:pt x="106" y="50"/>
                </a:lnTo>
                <a:lnTo>
                  <a:pt x="106" y="60"/>
                </a:lnTo>
                <a:lnTo>
                  <a:pt x="106" y="405"/>
                </a:lnTo>
                <a:lnTo>
                  <a:pt x="106" y="415"/>
                </a:lnTo>
                <a:lnTo>
                  <a:pt x="103" y="422"/>
                </a:lnTo>
                <a:lnTo>
                  <a:pt x="101" y="432"/>
                </a:lnTo>
                <a:lnTo>
                  <a:pt x="96" y="440"/>
                </a:lnTo>
                <a:lnTo>
                  <a:pt x="89" y="445"/>
                </a:lnTo>
                <a:lnTo>
                  <a:pt x="84" y="452"/>
                </a:lnTo>
                <a:lnTo>
                  <a:pt x="78" y="455"/>
                </a:lnTo>
                <a:lnTo>
                  <a:pt x="69" y="460"/>
                </a:lnTo>
                <a:lnTo>
                  <a:pt x="61" y="462"/>
                </a:lnTo>
                <a:lnTo>
                  <a:pt x="52" y="462"/>
                </a:lnTo>
                <a:lnTo>
                  <a:pt x="43" y="462"/>
                </a:lnTo>
                <a:lnTo>
                  <a:pt x="36" y="460"/>
                </a:lnTo>
                <a:lnTo>
                  <a:pt x="29" y="455"/>
                </a:lnTo>
                <a:lnTo>
                  <a:pt x="23" y="452"/>
                </a:lnTo>
                <a:lnTo>
                  <a:pt x="15" y="445"/>
                </a:lnTo>
                <a:lnTo>
                  <a:pt x="11" y="440"/>
                </a:lnTo>
                <a:lnTo>
                  <a:pt x="6" y="432"/>
                </a:lnTo>
                <a:lnTo>
                  <a:pt x="1" y="422"/>
                </a:lnTo>
                <a:lnTo>
                  <a:pt x="0" y="415"/>
                </a:lnTo>
                <a:lnTo>
                  <a:pt x="0" y="405"/>
                </a:lnTo>
                <a:lnTo>
                  <a:pt x="0" y="6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5" name="Freeform 61"/>
          <p:cNvSpPr>
            <a:spLocks/>
          </p:cNvSpPr>
          <p:nvPr/>
        </p:nvSpPr>
        <p:spPr bwMode="auto">
          <a:xfrm>
            <a:off x="4810125" y="5000625"/>
            <a:ext cx="527050" cy="738188"/>
          </a:xfrm>
          <a:custGeom>
            <a:avLst/>
            <a:gdLst>
              <a:gd name="T0" fmla="*/ 434017388 w 318"/>
              <a:gd name="T1" fmla="*/ 1118859172 h 483"/>
              <a:gd name="T2" fmla="*/ 502689683 w 318"/>
              <a:gd name="T3" fmla="*/ 1114187038 h 483"/>
              <a:gd name="T4" fmla="*/ 574109930 w 318"/>
              <a:gd name="T5" fmla="*/ 1095500030 h 483"/>
              <a:gd name="T6" fmla="*/ 637289634 w 318"/>
              <a:gd name="T7" fmla="*/ 1060462846 h 483"/>
              <a:gd name="T8" fmla="*/ 692228796 w 318"/>
              <a:gd name="T9" fmla="*/ 1013746092 h 483"/>
              <a:gd name="T10" fmla="*/ 741673710 w 318"/>
              <a:gd name="T11" fmla="*/ 955351294 h 483"/>
              <a:gd name="T12" fmla="*/ 788372329 w 318"/>
              <a:gd name="T13" fmla="*/ 892284363 h 483"/>
              <a:gd name="T14" fmla="*/ 818588205 w 318"/>
              <a:gd name="T15" fmla="*/ 822209995 h 483"/>
              <a:gd name="T16" fmla="*/ 851552033 w 318"/>
              <a:gd name="T17" fmla="*/ 740456056 h 483"/>
              <a:gd name="T18" fmla="*/ 865286824 w 318"/>
              <a:gd name="T19" fmla="*/ 651694680 h 483"/>
              <a:gd name="T20" fmla="*/ 870781071 w 318"/>
              <a:gd name="T21" fmla="*/ 558261170 h 483"/>
              <a:gd name="T22" fmla="*/ 865286824 w 318"/>
              <a:gd name="T23" fmla="*/ 471836626 h 483"/>
              <a:gd name="T24" fmla="*/ 851552033 w 318"/>
              <a:gd name="T25" fmla="*/ 385410553 h 483"/>
              <a:gd name="T26" fmla="*/ 818588205 w 318"/>
              <a:gd name="T27" fmla="*/ 303656614 h 483"/>
              <a:gd name="T28" fmla="*/ 788372329 w 318"/>
              <a:gd name="T29" fmla="*/ 233582246 h 483"/>
              <a:gd name="T30" fmla="*/ 741673710 w 318"/>
              <a:gd name="T31" fmla="*/ 168178483 h 483"/>
              <a:gd name="T32" fmla="*/ 692228796 w 318"/>
              <a:gd name="T33" fmla="*/ 109783686 h 483"/>
              <a:gd name="T34" fmla="*/ 637289634 w 318"/>
              <a:gd name="T35" fmla="*/ 63066931 h 483"/>
              <a:gd name="T36" fmla="*/ 574109930 w 318"/>
              <a:gd name="T37" fmla="*/ 28029747 h 483"/>
              <a:gd name="T38" fmla="*/ 502689683 w 318"/>
              <a:gd name="T39" fmla="*/ 11679571 h 483"/>
              <a:gd name="T40" fmla="*/ 434017388 w 318"/>
              <a:gd name="T41" fmla="*/ 0 h 483"/>
              <a:gd name="T42" fmla="*/ 365343436 w 318"/>
              <a:gd name="T43" fmla="*/ 11679571 h 483"/>
              <a:gd name="T44" fmla="*/ 293923189 w 318"/>
              <a:gd name="T45" fmla="*/ 28029747 h 483"/>
              <a:gd name="T46" fmla="*/ 238984027 w 318"/>
              <a:gd name="T47" fmla="*/ 63066931 h 483"/>
              <a:gd name="T48" fmla="*/ 181298570 w 318"/>
              <a:gd name="T49" fmla="*/ 109783686 h 483"/>
              <a:gd name="T50" fmla="*/ 126359409 w 318"/>
              <a:gd name="T51" fmla="*/ 168178483 h 483"/>
              <a:gd name="T52" fmla="*/ 87901333 w 318"/>
              <a:gd name="T53" fmla="*/ 233582246 h 483"/>
              <a:gd name="T54" fmla="*/ 49444914 w 318"/>
              <a:gd name="T55" fmla="*/ 303656614 h 483"/>
              <a:gd name="T56" fmla="*/ 24723286 w 318"/>
              <a:gd name="T57" fmla="*/ 385410553 h 483"/>
              <a:gd name="T58" fmla="*/ 2746295 w 318"/>
              <a:gd name="T59" fmla="*/ 471836626 h 483"/>
              <a:gd name="T60" fmla="*/ 0 w 318"/>
              <a:gd name="T61" fmla="*/ 558261170 h 483"/>
              <a:gd name="T62" fmla="*/ 2746295 w 318"/>
              <a:gd name="T63" fmla="*/ 651694680 h 483"/>
              <a:gd name="T64" fmla="*/ 24723286 w 318"/>
              <a:gd name="T65" fmla="*/ 740456056 h 483"/>
              <a:gd name="T66" fmla="*/ 49444914 w 318"/>
              <a:gd name="T67" fmla="*/ 822209995 h 483"/>
              <a:gd name="T68" fmla="*/ 87901333 w 318"/>
              <a:gd name="T69" fmla="*/ 892284363 h 483"/>
              <a:gd name="T70" fmla="*/ 126359409 w 318"/>
              <a:gd name="T71" fmla="*/ 955351294 h 483"/>
              <a:gd name="T72" fmla="*/ 181298570 w 318"/>
              <a:gd name="T73" fmla="*/ 1013746092 h 483"/>
              <a:gd name="T74" fmla="*/ 238984027 w 318"/>
              <a:gd name="T75" fmla="*/ 1060462846 h 483"/>
              <a:gd name="T76" fmla="*/ 293923189 w 318"/>
              <a:gd name="T77" fmla="*/ 1095500030 h 483"/>
              <a:gd name="T78" fmla="*/ 365343436 w 318"/>
              <a:gd name="T79" fmla="*/ 1114187038 h 483"/>
              <a:gd name="T80" fmla="*/ 434017388 w 318"/>
              <a:gd name="T81" fmla="*/ 1125866609 h 483"/>
              <a:gd name="T82" fmla="*/ 434017388 w 318"/>
              <a:gd name="T83" fmla="*/ 1125866609 h 483"/>
              <a:gd name="T84" fmla="*/ 434017388 w 318"/>
              <a:gd name="T85" fmla="*/ 1118859172 h 48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18" h="483">
                <a:moveTo>
                  <a:pt x="158" y="479"/>
                </a:moveTo>
                <a:lnTo>
                  <a:pt x="183" y="477"/>
                </a:lnTo>
                <a:lnTo>
                  <a:pt x="209" y="469"/>
                </a:lnTo>
                <a:lnTo>
                  <a:pt x="232" y="454"/>
                </a:lnTo>
                <a:lnTo>
                  <a:pt x="252" y="434"/>
                </a:lnTo>
                <a:lnTo>
                  <a:pt x="270" y="409"/>
                </a:lnTo>
                <a:lnTo>
                  <a:pt x="287" y="382"/>
                </a:lnTo>
                <a:lnTo>
                  <a:pt x="298" y="352"/>
                </a:lnTo>
                <a:lnTo>
                  <a:pt x="310" y="317"/>
                </a:lnTo>
                <a:lnTo>
                  <a:pt x="315" y="279"/>
                </a:lnTo>
                <a:lnTo>
                  <a:pt x="317" y="239"/>
                </a:lnTo>
                <a:lnTo>
                  <a:pt x="315" y="202"/>
                </a:lnTo>
                <a:lnTo>
                  <a:pt x="310" y="165"/>
                </a:lnTo>
                <a:lnTo>
                  <a:pt x="298" y="130"/>
                </a:lnTo>
                <a:lnTo>
                  <a:pt x="287" y="100"/>
                </a:lnTo>
                <a:lnTo>
                  <a:pt x="270" y="72"/>
                </a:lnTo>
                <a:lnTo>
                  <a:pt x="252" y="47"/>
                </a:lnTo>
                <a:lnTo>
                  <a:pt x="232" y="27"/>
                </a:lnTo>
                <a:lnTo>
                  <a:pt x="209" y="12"/>
                </a:lnTo>
                <a:lnTo>
                  <a:pt x="183" y="5"/>
                </a:lnTo>
                <a:lnTo>
                  <a:pt x="158" y="0"/>
                </a:lnTo>
                <a:lnTo>
                  <a:pt x="133" y="5"/>
                </a:lnTo>
                <a:lnTo>
                  <a:pt x="107" y="12"/>
                </a:lnTo>
                <a:lnTo>
                  <a:pt x="87" y="27"/>
                </a:lnTo>
                <a:lnTo>
                  <a:pt x="66" y="47"/>
                </a:lnTo>
                <a:lnTo>
                  <a:pt x="46" y="72"/>
                </a:lnTo>
                <a:lnTo>
                  <a:pt x="32" y="100"/>
                </a:lnTo>
                <a:lnTo>
                  <a:pt x="18" y="130"/>
                </a:lnTo>
                <a:lnTo>
                  <a:pt x="9" y="165"/>
                </a:lnTo>
                <a:lnTo>
                  <a:pt x="1" y="202"/>
                </a:lnTo>
                <a:lnTo>
                  <a:pt x="0" y="239"/>
                </a:lnTo>
                <a:lnTo>
                  <a:pt x="1" y="279"/>
                </a:lnTo>
                <a:lnTo>
                  <a:pt x="9" y="317"/>
                </a:lnTo>
                <a:lnTo>
                  <a:pt x="18" y="352"/>
                </a:lnTo>
                <a:lnTo>
                  <a:pt x="32" y="382"/>
                </a:lnTo>
                <a:lnTo>
                  <a:pt x="46" y="409"/>
                </a:lnTo>
                <a:lnTo>
                  <a:pt x="66" y="434"/>
                </a:lnTo>
                <a:lnTo>
                  <a:pt x="87" y="454"/>
                </a:lnTo>
                <a:lnTo>
                  <a:pt x="107" y="469"/>
                </a:lnTo>
                <a:lnTo>
                  <a:pt x="133" y="477"/>
                </a:lnTo>
                <a:lnTo>
                  <a:pt x="158" y="482"/>
                </a:lnTo>
                <a:lnTo>
                  <a:pt x="158" y="47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6" name="Freeform 62"/>
          <p:cNvSpPr>
            <a:spLocks/>
          </p:cNvSpPr>
          <p:nvPr/>
        </p:nvSpPr>
        <p:spPr bwMode="auto">
          <a:xfrm>
            <a:off x="4810125" y="5000625"/>
            <a:ext cx="527050" cy="738188"/>
          </a:xfrm>
          <a:custGeom>
            <a:avLst/>
            <a:gdLst>
              <a:gd name="T0" fmla="*/ 434017388 w 318"/>
              <a:gd name="T1" fmla="*/ 1118859172 h 483"/>
              <a:gd name="T2" fmla="*/ 502689683 w 318"/>
              <a:gd name="T3" fmla="*/ 1114187038 h 483"/>
              <a:gd name="T4" fmla="*/ 574109930 w 318"/>
              <a:gd name="T5" fmla="*/ 1095500030 h 483"/>
              <a:gd name="T6" fmla="*/ 637289634 w 318"/>
              <a:gd name="T7" fmla="*/ 1060462846 h 483"/>
              <a:gd name="T8" fmla="*/ 692228796 w 318"/>
              <a:gd name="T9" fmla="*/ 1013746092 h 483"/>
              <a:gd name="T10" fmla="*/ 741673710 w 318"/>
              <a:gd name="T11" fmla="*/ 955351294 h 483"/>
              <a:gd name="T12" fmla="*/ 788372329 w 318"/>
              <a:gd name="T13" fmla="*/ 892284363 h 483"/>
              <a:gd name="T14" fmla="*/ 818588205 w 318"/>
              <a:gd name="T15" fmla="*/ 822209995 h 483"/>
              <a:gd name="T16" fmla="*/ 851552033 w 318"/>
              <a:gd name="T17" fmla="*/ 740456056 h 483"/>
              <a:gd name="T18" fmla="*/ 865286824 w 318"/>
              <a:gd name="T19" fmla="*/ 651694680 h 483"/>
              <a:gd name="T20" fmla="*/ 870781071 w 318"/>
              <a:gd name="T21" fmla="*/ 558261170 h 483"/>
              <a:gd name="T22" fmla="*/ 865286824 w 318"/>
              <a:gd name="T23" fmla="*/ 471836626 h 483"/>
              <a:gd name="T24" fmla="*/ 851552033 w 318"/>
              <a:gd name="T25" fmla="*/ 385410553 h 483"/>
              <a:gd name="T26" fmla="*/ 818588205 w 318"/>
              <a:gd name="T27" fmla="*/ 303656614 h 483"/>
              <a:gd name="T28" fmla="*/ 788372329 w 318"/>
              <a:gd name="T29" fmla="*/ 233582246 h 483"/>
              <a:gd name="T30" fmla="*/ 741673710 w 318"/>
              <a:gd name="T31" fmla="*/ 168178483 h 483"/>
              <a:gd name="T32" fmla="*/ 692228796 w 318"/>
              <a:gd name="T33" fmla="*/ 109783686 h 483"/>
              <a:gd name="T34" fmla="*/ 637289634 w 318"/>
              <a:gd name="T35" fmla="*/ 63066931 h 483"/>
              <a:gd name="T36" fmla="*/ 574109930 w 318"/>
              <a:gd name="T37" fmla="*/ 28029747 h 483"/>
              <a:gd name="T38" fmla="*/ 502689683 w 318"/>
              <a:gd name="T39" fmla="*/ 11679571 h 483"/>
              <a:gd name="T40" fmla="*/ 434017388 w 318"/>
              <a:gd name="T41" fmla="*/ 0 h 483"/>
              <a:gd name="T42" fmla="*/ 365343436 w 318"/>
              <a:gd name="T43" fmla="*/ 11679571 h 483"/>
              <a:gd name="T44" fmla="*/ 293923189 w 318"/>
              <a:gd name="T45" fmla="*/ 28029747 h 483"/>
              <a:gd name="T46" fmla="*/ 238984027 w 318"/>
              <a:gd name="T47" fmla="*/ 63066931 h 483"/>
              <a:gd name="T48" fmla="*/ 181298570 w 318"/>
              <a:gd name="T49" fmla="*/ 109783686 h 483"/>
              <a:gd name="T50" fmla="*/ 126359409 w 318"/>
              <a:gd name="T51" fmla="*/ 168178483 h 483"/>
              <a:gd name="T52" fmla="*/ 87901333 w 318"/>
              <a:gd name="T53" fmla="*/ 233582246 h 483"/>
              <a:gd name="T54" fmla="*/ 49444914 w 318"/>
              <a:gd name="T55" fmla="*/ 303656614 h 483"/>
              <a:gd name="T56" fmla="*/ 24723286 w 318"/>
              <a:gd name="T57" fmla="*/ 385410553 h 483"/>
              <a:gd name="T58" fmla="*/ 2746295 w 318"/>
              <a:gd name="T59" fmla="*/ 471836626 h 483"/>
              <a:gd name="T60" fmla="*/ 0 w 318"/>
              <a:gd name="T61" fmla="*/ 558261170 h 483"/>
              <a:gd name="T62" fmla="*/ 2746295 w 318"/>
              <a:gd name="T63" fmla="*/ 651694680 h 483"/>
              <a:gd name="T64" fmla="*/ 24723286 w 318"/>
              <a:gd name="T65" fmla="*/ 740456056 h 483"/>
              <a:gd name="T66" fmla="*/ 49444914 w 318"/>
              <a:gd name="T67" fmla="*/ 822209995 h 483"/>
              <a:gd name="T68" fmla="*/ 87901333 w 318"/>
              <a:gd name="T69" fmla="*/ 892284363 h 483"/>
              <a:gd name="T70" fmla="*/ 126359409 w 318"/>
              <a:gd name="T71" fmla="*/ 955351294 h 483"/>
              <a:gd name="T72" fmla="*/ 181298570 w 318"/>
              <a:gd name="T73" fmla="*/ 1013746092 h 483"/>
              <a:gd name="T74" fmla="*/ 238984027 w 318"/>
              <a:gd name="T75" fmla="*/ 1060462846 h 483"/>
              <a:gd name="T76" fmla="*/ 293923189 w 318"/>
              <a:gd name="T77" fmla="*/ 1095500030 h 483"/>
              <a:gd name="T78" fmla="*/ 365343436 w 318"/>
              <a:gd name="T79" fmla="*/ 1114187038 h 483"/>
              <a:gd name="T80" fmla="*/ 434017388 w 318"/>
              <a:gd name="T81" fmla="*/ 1125866609 h 483"/>
              <a:gd name="T82" fmla="*/ 434017388 w 318"/>
              <a:gd name="T83" fmla="*/ 1125866609 h 48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18" h="483">
                <a:moveTo>
                  <a:pt x="158" y="479"/>
                </a:moveTo>
                <a:lnTo>
                  <a:pt x="183" y="477"/>
                </a:lnTo>
                <a:lnTo>
                  <a:pt x="209" y="469"/>
                </a:lnTo>
                <a:lnTo>
                  <a:pt x="232" y="454"/>
                </a:lnTo>
                <a:lnTo>
                  <a:pt x="252" y="434"/>
                </a:lnTo>
                <a:lnTo>
                  <a:pt x="270" y="409"/>
                </a:lnTo>
                <a:lnTo>
                  <a:pt x="287" y="382"/>
                </a:lnTo>
                <a:lnTo>
                  <a:pt x="298" y="352"/>
                </a:lnTo>
                <a:lnTo>
                  <a:pt x="310" y="317"/>
                </a:lnTo>
                <a:lnTo>
                  <a:pt x="315" y="279"/>
                </a:lnTo>
                <a:lnTo>
                  <a:pt x="317" y="239"/>
                </a:lnTo>
                <a:lnTo>
                  <a:pt x="315" y="202"/>
                </a:lnTo>
                <a:lnTo>
                  <a:pt x="310" y="165"/>
                </a:lnTo>
                <a:lnTo>
                  <a:pt x="298" y="130"/>
                </a:lnTo>
                <a:lnTo>
                  <a:pt x="287" y="100"/>
                </a:lnTo>
                <a:lnTo>
                  <a:pt x="270" y="72"/>
                </a:lnTo>
                <a:lnTo>
                  <a:pt x="252" y="47"/>
                </a:lnTo>
                <a:lnTo>
                  <a:pt x="232" y="27"/>
                </a:lnTo>
                <a:lnTo>
                  <a:pt x="209" y="12"/>
                </a:lnTo>
                <a:lnTo>
                  <a:pt x="183" y="5"/>
                </a:lnTo>
                <a:lnTo>
                  <a:pt x="158" y="0"/>
                </a:lnTo>
                <a:lnTo>
                  <a:pt x="133" y="5"/>
                </a:lnTo>
                <a:lnTo>
                  <a:pt x="107" y="12"/>
                </a:lnTo>
                <a:lnTo>
                  <a:pt x="87" y="27"/>
                </a:lnTo>
                <a:lnTo>
                  <a:pt x="66" y="47"/>
                </a:lnTo>
                <a:lnTo>
                  <a:pt x="46" y="72"/>
                </a:lnTo>
                <a:lnTo>
                  <a:pt x="32" y="100"/>
                </a:lnTo>
                <a:lnTo>
                  <a:pt x="18" y="130"/>
                </a:lnTo>
                <a:lnTo>
                  <a:pt x="9" y="165"/>
                </a:lnTo>
                <a:lnTo>
                  <a:pt x="1" y="202"/>
                </a:lnTo>
                <a:lnTo>
                  <a:pt x="0" y="239"/>
                </a:lnTo>
                <a:lnTo>
                  <a:pt x="1" y="279"/>
                </a:lnTo>
                <a:lnTo>
                  <a:pt x="9" y="317"/>
                </a:lnTo>
                <a:lnTo>
                  <a:pt x="18" y="352"/>
                </a:lnTo>
                <a:lnTo>
                  <a:pt x="32" y="382"/>
                </a:lnTo>
                <a:lnTo>
                  <a:pt x="46" y="409"/>
                </a:lnTo>
                <a:lnTo>
                  <a:pt x="66" y="434"/>
                </a:lnTo>
                <a:lnTo>
                  <a:pt x="87" y="454"/>
                </a:lnTo>
                <a:lnTo>
                  <a:pt x="107" y="469"/>
                </a:lnTo>
                <a:lnTo>
                  <a:pt x="133" y="477"/>
                </a:lnTo>
                <a:lnTo>
                  <a:pt x="158" y="4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7" name="Rectangle 63"/>
          <p:cNvSpPr>
            <a:spLocks noChangeArrowheads="1"/>
          </p:cNvSpPr>
          <p:nvPr/>
        </p:nvSpPr>
        <p:spPr bwMode="auto">
          <a:xfrm>
            <a:off x="4506913" y="51133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88" name="Rectangle 64"/>
          <p:cNvSpPr>
            <a:spLocks noChangeArrowheads="1"/>
          </p:cNvSpPr>
          <p:nvPr/>
        </p:nvSpPr>
        <p:spPr bwMode="auto">
          <a:xfrm>
            <a:off x="4575175" y="51133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6689" name="Line 65"/>
          <p:cNvSpPr>
            <a:spLocks noChangeShapeType="1"/>
          </p:cNvSpPr>
          <p:nvPr/>
        </p:nvSpPr>
        <p:spPr bwMode="auto">
          <a:xfrm flipH="1" flipV="1">
            <a:off x="5473700" y="5316538"/>
            <a:ext cx="68263" cy="117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90" name="Rectangle 66"/>
          <p:cNvSpPr>
            <a:spLocks noChangeArrowheads="1"/>
          </p:cNvSpPr>
          <p:nvPr/>
        </p:nvSpPr>
        <p:spPr bwMode="auto">
          <a:xfrm>
            <a:off x="5297488" y="51244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691" name="Rectangle 67"/>
          <p:cNvSpPr>
            <a:spLocks noChangeArrowheads="1"/>
          </p:cNvSpPr>
          <p:nvPr/>
        </p:nvSpPr>
        <p:spPr bwMode="auto">
          <a:xfrm>
            <a:off x="5365750" y="51244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692" name="Rectangle 68"/>
          <p:cNvSpPr>
            <a:spLocks noChangeArrowheads="1"/>
          </p:cNvSpPr>
          <p:nvPr/>
        </p:nvSpPr>
        <p:spPr bwMode="auto">
          <a:xfrm>
            <a:off x="8558213" y="486092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93" name="Freeform 69"/>
          <p:cNvSpPr>
            <a:spLocks/>
          </p:cNvSpPr>
          <p:nvPr/>
        </p:nvSpPr>
        <p:spPr bwMode="auto">
          <a:xfrm>
            <a:off x="5272088" y="2613025"/>
            <a:ext cx="2205037" cy="249238"/>
          </a:xfrm>
          <a:custGeom>
            <a:avLst/>
            <a:gdLst>
              <a:gd name="T0" fmla="*/ 2147483647 w 1330"/>
              <a:gd name="T1" fmla="*/ 0 h 163"/>
              <a:gd name="T2" fmla="*/ 0 w 1330"/>
              <a:gd name="T3" fmla="*/ 0 h 163"/>
              <a:gd name="T4" fmla="*/ 0 w 1330"/>
              <a:gd name="T5" fmla="*/ 378763778 h 1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0" h="163">
                <a:moveTo>
                  <a:pt x="1329" y="0"/>
                </a:moveTo>
                <a:lnTo>
                  <a:pt x="0" y="0"/>
                </a:lnTo>
                <a:lnTo>
                  <a:pt x="0" y="16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4" name="Line 70"/>
          <p:cNvSpPr>
            <a:spLocks noChangeShapeType="1"/>
          </p:cNvSpPr>
          <p:nvPr/>
        </p:nvSpPr>
        <p:spPr bwMode="auto">
          <a:xfrm flipH="1">
            <a:off x="2355850" y="2855913"/>
            <a:ext cx="3954463" cy="4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95" name="Freeform 71"/>
          <p:cNvSpPr>
            <a:spLocks/>
          </p:cNvSpPr>
          <p:nvPr/>
        </p:nvSpPr>
        <p:spPr bwMode="auto">
          <a:xfrm>
            <a:off x="5243513" y="2833688"/>
            <a:ext cx="55562" cy="53975"/>
          </a:xfrm>
          <a:custGeom>
            <a:avLst/>
            <a:gdLst>
              <a:gd name="T0" fmla="*/ 36852759 w 33"/>
              <a:gd name="T1" fmla="*/ 78677558 h 36"/>
              <a:gd name="T2" fmla="*/ 51027804 w 33"/>
              <a:gd name="T3" fmla="*/ 78677558 h 36"/>
              <a:gd name="T4" fmla="*/ 59532157 w 33"/>
              <a:gd name="T5" fmla="*/ 78677558 h 36"/>
              <a:gd name="T6" fmla="*/ 62365819 w 33"/>
              <a:gd name="T7" fmla="*/ 74181141 h 36"/>
              <a:gd name="T8" fmla="*/ 70870173 w 33"/>
              <a:gd name="T9" fmla="*/ 74181141 h 36"/>
              <a:gd name="T10" fmla="*/ 76540864 w 33"/>
              <a:gd name="T11" fmla="*/ 67437265 h 36"/>
              <a:gd name="T12" fmla="*/ 85045218 w 33"/>
              <a:gd name="T13" fmla="*/ 62942347 h 36"/>
              <a:gd name="T14" fmla="*/ 85045218 w 33"/>
              <a:gd name="T15" fmla="*/ 56198470 h 36"/>
              <a:gd name="T16" fmla="*/ 90714225 w 33"/>
              <a:gd name="T17" fmla="*/ 51702053 h 36"/>
              <a:gd name="T18" fmla="*/ 90714225 w 33"/>
              <a:gd name="T19" fmla="*/ 44958176 h 36"/>
              <a:gd name="T20" fmla="*/ 90714225 w 33"/>
              <a:gd name="T21" fmla="*/ 40463258 h 36"/>
              <a:gd name="T22" fmla="*/ 90714225 w 33"/>
              <a:gd name="T23" fmla="*/ 33719382 h 36"/>
              <a:gd name="T24" fmla="*/ 90714225 w 33"/>
              <a:gd name="T25" fmla="*/ 29222965 h 36"/>
              <a:gd name="T26" fmla="*/ 85045218 w 33"/>
              <a:gd name="T27" fmla="*/ 22479088 h 36"/>
              <a:gd name="T28" fmla="*/ 85045218 w 33"/>
              <a:gd name="T29" fmla="*/ 17982671 h 36"/>
              <a:gd name="T30" fmla="*/ 76540864 w 33"/>
              <a:gd name="T31" fmla="*/ 11240294 h 36"/>
              <a:gd name="T32" fmla="*/ 70870173 w 33"/>
              <a:gd name="T33" fmla="*/ 6743876 h 36"/>
              <a:gd name="T34" fmla="*/ 62365819 w 33"/>
              <a:gd name="T35" fmla="*/ 6743876 h 36"/>
              <a:gd name="T36" fmla="*/ 59532157 w 33"/>
              <a:gd name="T37" fmla="*/ 0 h 36"/>
              <a:gd name="T38" fmla="*/ 51027804 w 33"/>
              <a:gd name="T39" fmla="*/ 0 h 36"/>
              <a:gd name="T40" fmla="*/ 45357113 w 33"/>
              <a:gd name="T41" fmla="*/ 0 h 36"/>
              <a:gd name="T42" fmla="*/ 36852759 w 33"/>
              <a:gd name="T43" fmla="*/ 0 h 36"/>
              <a:gd name="T44" fmla="*/ 31183752 w 33"/>
              <a:gd name="T45" fmla="*/ 0 h 36"/>
              <a:gd name="T46" fmla="*/ 25513060 w 33"/>
              <a:gd name="T47" fmla="*/ 6743876 h 36"/>
              <a:gd name="T48" fmla="*/ 19844052 w 33"/>
              <a:gd name="T49" fmla="*/ 6743876 h 36"/>
              <a:gd name="T50" fmla="*/ 11339699 w 33"/>
              <a:gd name="T51" fmla="*/ 11240294 h 36"/>
              <a:gd name="T52" fmla="*/ 5669008 w 33"/>
              <a:gd name="T53" fmla="*/ 17982671 h 36"/>
              <a:gd name="T54" fmla="*/ 5669008 w 33"/>
              <a:gd name="T55" fmla="*/ 22479088 h 36"/>
              <a:gd name="T56" fmla="*/ 0 w 33"/>
              <a:gd name="T57" fmla="*/ 29222965 h 36"/>
              <a:gd name="T58" fmla="*/ 0 w 33"/>
              <a:gd name="T59" fmla="*/ 33719382 h 36"/>
              <a:gd name="T60" fmla="*/ 0 w 33"/>
              <a:gd name="T61" fmla="*/ 40463258 h 36"/>
              <a:gd name="T62" fmla="*/ 0 w 33"/>
              <a:gd name="T63" fmla="*/ 44958176 h 36"/>
              <a:gd name="T64" fmla="*/ 0 w 33"/>
              <a:gd name="T65" fmla="*/ 51702053 h 36"/>
              <a:gd name="T66" fmla="*/ 5669008 w 33"/>
              <a:gd name="T67" fmla="*/ 56198470 h 36"/>
              <a:gd name="T68" fmla="*/ 5669008 w 33"/>
              <a:gd name="T69" fmla="*/ 62942347 h 36"/>
              <a:gd name="T70" fmla="*/ 11339699 w 33"/>
              <a:gd name="T71" fmla="*/ 67437265 h 36"/>
              <a:gd name="T72" fmla="*/ 19844052 w 33"/>
              <a:gd name="T73" fmla="*/ 74181141 h 36"/>
              <a:gd name="T74" fmla="*/ 25513060 w 33"/>
              <a:gd name="T75" fmla="*/ 74181141 h 36"/>
              <a:gd name="T76" fmla="*/ 31183752 w 33"/>
              <a:gd name="T77" fmla="*/ 78677558 h 36"/>
              <a:gd name="T78" fmla="*/ 36852759 w 33"/>
              <a:gd name="T79" fmla="*/ 78677558 h 36"/>
              <a:gd name="T80" fmla="*/ 45357113 w 33"/>
              <a:gd name="T81" fmla="*/ 78677558 h 36"/>
              <a:gd name="T82" fmla="*/ 45357113 w 33"/>
              <a:gd name="T83" fmla="*/ 78677558 h 36"/>
              <a:gd name="T84" fmla="*/ 36852759 w 33"/>
              <a:gd name="T85" fmla="*/ 78677558 h 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3" h="36">
                <a:moveTo>
                  <a:pt x="13" y="35"/>
                </a:moveTo>
                <a:lnTo>
                  <a:pt x="18" y="35"/>
                </a:lnTo>
                <a:lnTo>
                  <a:pt x="21" y="35"/>
                </a:lnTo>
                <a:lnTo>
                  <a:pt x="22" y="33"/>
                </a:lnTo>
                <a:lnTo>
                  <a:pt x="25" y="33"/>
                </a:lnTo>
                <a:lnTo>
                  <a:pt x="27" y="30"/>
                </a:lnTo>
                <a:lnTo>
                  <a:pt x="30" y="28"/>
                </a:lnTo>
                <a:lnTo>
                  <a:pt x="30" y="25"/>
                </a:lnTo>
                <a:lnTo>
                  <a:pt x="32" y="23"/>
                </a:lnTo>
                <a:lnTo>
                  <a:pt x="32" y="20"/>
                </a:lnTo>
                <a:lnTo>
                  <a:pt x="32" y="18"/>
                </a:lnTo>
                <a:lnTo>
                  <a:pt x="32" y="15"/>
                </a:lnTo>
                <a:lnTo>
                  <a:pt x="32" y="13"/>
                </a:lnTo>
                <a:lnTo>
                  <a:pt x="30" y="10"/>
                </a:lnTo>
                <a:lnTo>
                  <a:pt x="30" y="8"/>
                </a:lnTo>
                <a:lnTo>
                  <a:pt x="27" y="5"/>
                </a:lnTo>
                <a:lnTo>
                  <a:pt x="25" y="3"/>
                </a:lnTo>
                <a:lnTo>
                  <a:pt x="22" y="3"/>
                </a:lnTo>
                <a:lnTo>
                  <a:pt x="21" y="0"/>
                </a:lnTo>
                <a:lnTo>
                  <a:pt x="18" y="0"/>
                </a:lnTo>
                <a:lnTo>
                  <a:pt x="16" y="0"/>
                </a:lnTo>
                <a:lnTo>
                  <a:pt x="13" y="0"/>
                </a:lnTo>
                <a:lnTo>
                  <a:pt x="11" y="0"/>
                </a:lnTo>
                <a:lnTo>
                  <a:pt x="9" y="3"/>
                </a:lnTo>
                <a:lnTo>
                  <a:pt x="7" y="3"/>
                </a:lnTo>
                <a:lnTo>
                  <a:pt x="4" y="5"/>
                </a:lnTo>
                <a:lnTo>
                  <a:pt x="2" y="8"/>
                </a:lnTo>
                <a:lnTo>
                  <a:pt x="2" y="10"/>
                </a:lnTo>
                <a:lnTo>
                  <a:pt x="0" y="13"/>
                </a:lnTo>
                <a:lnTo>
                  <a:pt x="0" y="15"/>
                </a:lnTo>
                <a:lnTo>
                  <a:pt x="0" y="18"/>
                </a:lnTo>
                <a:lnTo>
                  <a:pt x="0" y="20"/>
                </a:lnTo>
                <a:lnTo>
                  <a:pt x="0" y="23"/>
                </a:lnTo>
                <a:lnTo>
                  <a:pt x="2" y="25"/>
                </a:lnTo>
                <a:lnTo>
                  <a:pt x="2" y="28"/>
                </a:lnTo>
                <a:lnTo>
                  <a:pt x="4" y="30"/>
                </a:lnTo>
                <a:lnTo>
                  <a:pt x="7" y="33"/>
                </a:lnTo>
                <a:lnTo>
                  <a:pt x="9" y="33"/>
                </a:lnTo>
                <a:lnTo>
                  <a:pt x="11" y="35"/>
                </a:lnTo>
                <a:lnTo>
                  <a:pt x="13" y="35"/>
                </a:lnTo>
                <a:lnTo>
                  <a:pt x="16" y="35"/>
                </a:lnTo>
                <a:lnTo>
                  <a:pt x="13" y="35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6" name="Line 72"/>
          <p:cNvSpPr>
            <a:spLocks noChangeShapeType="1"/>
          </p:cNvSpPr>
          <p:nvPr/>
        </p:nvSpPr>
        <p:spPr bwMode="auto">
          <a:xfrm flipH="1">
            <a:off x="3548063" y="4191000"/>
            <a:ext cx="6207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97" name="Freeform 73"/>
          <p:cNvSpPr>
            <a:spLocks/>
          </p:cNvSpPr>
          <p:nvPr/>
        </p:nvSpPr>
        <p:spPr bwMode="auto">
          <a:xfrm>
            <a:off x="4140200" y="3575050"/>
            <a:ext cx="1143000" cy="1357313"/>
          </a:xfrm>
          <a:custGeom>
            <a:avLst/>
            <a:gdLst>
              <a:gd name="T0" fmla="*/ 1885171435 w 690"/>
              <a:gd name="T1" fmla="*/ 2074658276 h 887"/>
              <a:gd name="T2" fmla="*/ 1890659491 w 690"/>
              <a:gd name="T3" fmla="*/ 0 h 887"/>
              <a:gd name="T4" fmla="*/ 0 w 690"/>
              <a:gd name="T5" fmla="*/ 0 h 887"/>
              <a:gd name="T6" fmla="*/ 0 w 690"/>
              <a:gd name="T7" fmla="*/ 2074658276 h 887"/>
              <a:gd name="T8" fmla="*/ 1890659491 w 690"/>
              <a:gd name="T9" fmla="*/ 2074658276 h 887"/>
              <a:gd name="T10" fmla="*/ 1890659491 w 690"/>
              <a:gd name="T11" fmla="*/ 2074658276 h 887"/>
              <a:gd name="T12" fmla="*/ 1885171435 w 690"/>
              <a:gd name="T13" fmla="*/ 2074658276 h 8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90" h="887">
                <a:moveTo>
                  <a:pt x="687" y="886"/>
                </a:moveTo>
                <a:lnTo>
                  <a:pt x="689" y="0"/>
                </a:lnTo>
                <a:lnTo>
                  <a:pt x="0" y="0"/>
                </a:lnTo>
                <a:lnTo>
                  <a:pt x="0" y="886"/>
                </a:lnTo>
                <a:lnTo>
                  <a:pt x="689" y="886"/>
                </a:lnTo>
                <a:lnTo>
                  <a:pt x="687" y="8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8" name="Freeform 74"/>
          <p:cNvSpPr>
            <a:spLocks/>
          </p:cNvSpPr>
          <p:nvPr/>
        </p:nvSpPr>
        <p:spPr bwMode="auto">
          <a:xfrm>
            <a:off x="4168775" y="3575050"/>
            <a:ext cx="1114425" cy="1350963"/>
          </a:xfrm>
          <a:custGeom>
            <a:avLst/>
            <a:gdLst>
              <a:gd name="T0" fmla="*/ 1837156935 w 673"/>
              <a:gd name="T1" fmla="*/ 2064591228 h 883"/>
              <a:gd name="T2" fmla="*/ 1842641297 w 673"/>
              <a:gd name="T3" fmla="*/ 0 h 883"/>
              <a:gd name="T4" fmla="*/ 0 w 673"/>
              <a:gd name="T5" fmla="*/ 0 h 883"/>
              <a:gd name="T6" fmla="*/ 0 w 673"/>
              <a:gd name="T7" fmla="*/ 2064591228 h 883"/>
              <a:gd name="T8" fmla="*/ 1842641297 w 673"/>
              <a:gd name="T9" fmla="*/ 2064591228 h 883"/>
              <a:gd name="T10" fmla="*/ 1842641297 w 673"/>
              <a:gd name="T11" fmla="*/ 2064591228 h 8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73" h="883">
                <a:moveTo>
                  <a:pt x="670" y="882"/>
                </a:moveTo>
                <a:lnTo>
                  <a:pt x="672" y="0"/>
                </a:lnTo>
                <a:lnTo>
                  <a:pt x="0" y="0"/>
                </a:lnTo>
                <a:lnTo>
                  <a:pt x="0" y="882"/>
                </a:lnTo>
                <a:lnTo>
                  <a:pt x="672" y="8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9" name="Rectangle 75"/>
          <p:cNvSpPr>
            <a:spLocks noChangeArrowheads="1"/>
          </p:cNvSpPr>
          <p:nvPr/>
        </p:nvSpPr>
        <p:spPr bwMode="auto">
          <a:xfrm>
            <a:off x="5167313" y="42179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6700" name="Rectangle 76"/>
          <p:cNvSpPr>
            <a:spLocks noChangeArrowheads="1"/>
          </p:cNvSpPr>
          <p:nvPr/>
        </p:nvSpPr>
        <p:spPr bwMode="auto">
          <a:xfrm>
            <a:off x="4394200" y="3983038"/>
            <a:ext cx="185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6701" name="Line 77"/>
          <p:cNvSpPr>
            <a:spLocks noChangeShapeType="1"/>
          </p:cNvSpPr>
          <p:nvPr/>
        </p:nvSpPr>
        <p:spPr bwMode="auto">
          <a:xfrm flipH="1">
            <a:off x="3937000" y="4484688"/>
            <a:ext cx="230188" cy="174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02" name="Freeform 78"/>
          <p:cNvSpPr>
            <a:spLocks/>
          </p:cNvSpPr>
          <p:nvPr/>
        </p:nvSpPr>
        <p:spPr bwMode="auto">
          <a:xfrm>
            <a:off x="2590800" y="4379913"/>
            <a:ext cx="1525588" cy="995362"/>
          </a:xfrm>
          <a:custGeom>
            <a:avLst/>
            <a:gdLst>
              <a:gd name="T0" fmla="*/ 2147483647 w 921"/>
              <a:gd name="T1" fmla="*/ 1521879403 h 650"/>
              <a:gd name="T2" fmla="*/ 0 w 921"/>
              <a:gd name="T3" fmla="*/ 1521879403 h 650"/>
              <a:gd name="T4" fmla="*/ 0 w 921"/>
              <a:gd name="T5" fmla="*/ 0 h 6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21" h="650">
                <a:moveTo>
                  <a:pt x="920" y="649"/>
                </a:moveTo>
                <a:lnTo>
                  <a:pt x="0" y="649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3" name="Line 79"/>
          <p:cNvSpPr>
            <a:spLocks noChangeShapeType="1"/>
          </p:cNvSpPr>
          <p:nvPr/>
        </p:nvSpPr>
        <p:spPr bwMode="auto">
          <a:xfrm flipH="1">
            <a:off x="5634038" y="4870450"/>
            <a:ext cx="157162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04" name="Freeform 80"/>
          <p:cNvSpPr>
            <a:spLocks/>
          </p:cNvSpPr>
          <p:nvPr/>
        </p:nvSpPr>
        <p:spPr bwMode="auto">
          <a:xfrm>
            <a:off x="5327650" y="4873625"/>
            <a:ext cx="307975" cy="501650"/>
          </a:xfrm>
          <a:custGeom>
            <a:avLst/>
            <a:gdLst>
              <a:gd name="T0" fmla="*/ 0 w 185"/>
              <a:gd name="T1" fmla="*/ 764895426 h 328"/>
              <a:gd name="T2" fmla="*/ 509923364 w 185"/>
              <a:gd name="T3" fmla="*/ 764895426 h 328"/>
              <a:gd name="T4" fmla="*/ 509923364 w 185"/>
              <a:gd name="T5" fmla="*/ 0 h 3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5" h="328">
                <a:moveTo>
                  <a:pt x="0" y="327"/>
                </a:moveTo>
                <a:lnTo>
                  <a:pt x="184" y="327"/>
                </a:lnTo>
                <a:lnTo>
                  <a:pt x="184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5" name="Freeform 81"/>
          <p:cNvSpPr>
            <a:spLocks/>
          </p:cNvSpPr>
          <p:nvPr/>
        </p:nvSpPr>
        <p:spPr bwMode="auto">
          <a:xfrm>
            <a:off x="5611813" y="4846638"/>
            <a:ext cx="49212" cy="50800"/>
          </a:xfrm>
          <a:custGeom>
            <a:avLst/>
            <a:gdLst>
              <a:gd name="T0" fmla="*/ 34981530 w 30"/>
              <a:gd name="T1" fmla="*/ 71092291 h 33"/>
              <a:gd name="T2" fmla="*/ 40363682 w 30"/>
              <a:gd name="T3" fmla="*/ 75832085 h 33"/>
              <a:gd name="T4" fmla="*/ 48436091 w 30"/>
              <a:gd name="T5" fmla="*/ 71092291 h 33"/>
              <a:gd name="T6" fmla="*/ 51127987 w 30"/>
              <a:gd name="T7" fmla="*/ 71092291 h 33"/>
              <a:gd name="T8" fmla="*/ 59200396 w 30"/>
              <a:gd name="T9" fmla="*/ 71092291 h 33"/>
              <a:gd name="T10" fmla="*/ 64582548 w 30"/>
              <a:gd name="T11" fmla="*/ 63983370 h 33"/>
              <a:gd name="T12" fmla="*/ 64582548 w 30"/>
              <a:gd name="T13" fmla="*/ 59243576 h 33"/>
              <a:gd name="T14" fmla="*/ 72654956 w 30"/>
              <a:gd name="T15" fmla="*/ 52134655 h 33"/>
              <a:gd name="T16" fmla="*/ 72654956 w 30"/>
              <a:gd name="T17" fmla="*/ 52134655 h 33"/>
              <a:gd name="T18" fmla="*/ 72654956 w 30"/>
              <a:gd name="T19" fmla="*/ 47394861 h 33"/>
              <a:gd name="T20" fmla="*/ 78037109 w 30"/>
              <a:gd name="T21" fmla="*/ 40285939 h 33"/>
              <a:gd name="T22" fmla="*/ 72654956 w 30"/>
              <a:gd name="T23" fmla="*/ 35546145 h 33"/>
              <a:gd name="T24" fmla="*/ 72654956 w 30"/>
              <a:gd name="T25" fmla="*/ 28437224 h 33"/>
              <a:gd name="T26" fmla="*/ 72654956 w 30"/>
              <a:gd name="T27" fmla="*/ 23697430 h 33"/>
              <a:gd name="T28" fmla="*/ 64582548 w 30"/>
              <a:gd name="T29" fmla="*/ 16588509 h 33"/>
              <a:gd name="T30" fmla="*/ 64582548 w 30"/>
              <a:gd name="T31" fmla="*/ 11848715 h 33"/>
              <a:gd name="T32" fmla="*/ 59200396 w 30"/>
              <a:gd name="T33" fmla="*/ 11848715 h 33"/>
              <a:gd name="T34" fmla="*/ 51127987 w 30"/>
              <a:gd name="T35" fmla="*/ 4739794 h 33"/>
              <a:gd name="T36" fmla="*/ 48436091 w 30"/>
              <a:gd name="T37" fmla="*/ 4739794 h 33"/>
              <a:gd name="T38" fmla="*/ 40363682 w 30"/>
              <a:gd name="T39" fmla="*/ 0 h 33"/>
              <a:gd name="T40" fmla="*/ 34981530 w 30"/>
              <a:gd name="T41" fmla="*/ 0 h 33"/>
              <a:gd name="T42" fmla="*/ 26909122 w 30"/>
              <a:gd name="T43" fmla="*/ 0 h 33"/>
              <a:gd name="T44" fmla="*/ 24218866 w 30"/>
              <a:gd name="T45" fmla="*/ 4739794 h 33"/>
              <a:gd name="T46" fmla="*/ 24218866 w 30"/>
              <a:gd name="T47" fmla="*/ 4739794 h 33"/>
              <a:gd name="T48" fmla="*/ 16144817 w 30"/>
              <a:gd name="T49" fmla="*/ 11848715 h 33"/>
              <a:gd name="T50" fmla="*/ 10764305 w 30"/>
              <a:gd name="T51" fmla="*/ 11848715 h 33"/>
              <a:gd name="T52" fmla="*/ 2690256 w 30"/>
              <a:gd name="T53" fmla="*/ 16588509 h 33"/>
              <a:gd name="T54" fmla="*/ 2690256 w 30"/>
              <a:gd name="T55" fmla="*/ 23697430 h 33"/>
              <a:gd name="T56" fmla="*/ 2690256 w 30"/>
              <a:gd name="T57" fmla="*/ 28437224 h 33"/>
              <a:gd name="T58" fmla="*/ 0 w 30"/>
              <a:gd name="T59" fmla="*/ 35546145 h 33"/>
              <a:gd name="T60" fmla="*/ 0 w 30"/>
              <a:gd name="T61" fmla="*/ 40285939 h 33"/>
              <a:gd name="T62" fmla="*/ 0 w 30"/>
              <a:gd name="T63" fmla="*/ 47394861 h 33"/>
              <a:gd name="T64" fmla="*/ 2690256 w 30"/>
              <a:gd name="T65" fmla="*/ 52134655 h 33"/>
              <a:gd name="T66" fmla="*/ 2690256 w 30"/>
              <a:gd name="T67" fmla="*/ 52134655 h 33"/>
              <a:gd name="T68" fmla="*/ 2690256 w 30"/>
              <a:gd name="T69" fmla="*/ 59243576 h 33"/>
              <a:gd name="T70" fmla="*/ 10764305 w 30"/>
              <a:gd name="T71" fmla="*/ 63983370 h 33"/>
              <a:gd name="T72" fmla="*/ 16144817 w 30"/>
              <a:gd name="T73" fmla="*/ 71092291 h 33"/>
              <a:gd name="T74" fmla="*/ 24218866 w 30"/>
              <a:gd name="T75" fmla="*/ 71092291 h 33"/>
              <a:gd name="T76" fmla="*/ 24218866 w 30"/>
              <a:gd name="T77" fmla="*/ 71092291 h 33"/>
              <a:gd name="T78" fmla="*/ 26909122 w 30"/>
              <a:gd name="T79" fmla="*/ 75832085 h 33"/>
              <a:gd name="T80" fmla="*/ 34981530 w 30"/>
              <a:gd name="T81" fmla="*/ 75832085 h 33"/>
              <a:gd name="T82" fmla="*/ 34981530 w 30"/>
              <a:gd name="T83" fmla="*/ 75832085 h 33"/>
              <a:gd name="T84" fmla="*/ 34981530 w 30"/>
              <a:gd name="T85" fmla="*/ 71092291 h 3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0" h="33">
                <a:moveTo>
                  <a:pt x="13" y="30"/>
                </a:moveTo>
                <a:lnTo>
                  <a:pt x="15" y="32"/>
                </a:lnTo>
                <a:lnTo>
                  <a:pt x="18" y="30"/>
                </a:lnTo>
                <a:lnTo>
                  <a:pt x="19" y="30"/>
                </a:lnTo>
                <a:lnTo>
                  <a:pt x="22" y="30"/>
                </a:lnTo>
                <a:lnTo>
                  <a:pt x="24" y="27"/>
                </a:lnTo>
                <a:lnTo>
                  <a:pt x="24" y="25"/>
                </a:lnTo>
                <a:lnTo>
                  <a:pt x="27" y="22"/>
                </a:lnTo>
                <a:lnTo>
                  <a:pt x="27" y="20"/>
                </a:lnTo>
                <a:lnTo>
                  <a:pt x="29" y="17"/>
                </a:lnTo>
                <a:lnTo>
                  <a:pt x="27" y="15"/>
                </a:lnTo>
                <a:lnTo>
                  <a:pt x="27" y="12"/>
                </a:lnTo>
                <a:lnTo>
                  <a:pt x="27" y="10"/>
                </a:lnTo>
                <a:lnTo>
                  <a:pt x="24" y="7"/>
                </a:lnTo>
                <a:lnTo>
                  <a:pt x="24" y="5"/>
                </a:lnTo>
                <a:lnTo>
                  <a:pt x="22" y="5"/>
                </a:lnTo>
                <a:lnTo>
                  <a:pt x="19" y="2"/>
                </a:lnTo>
                <a:lnTo>
                  <a:pt x="18" y="2"/>
                </a:lnTo>
                <a:lnTo>
                  <a:pt x="15" y="0"/>
                </a:lnTo>
                <a:lnTo>
                  <a:pt x="13" y="0"/>
                </a:lnTo>
                <a:lnTo>
                  <a:pt x="10" y="0"/>
                </a:lnTo>
                <a:lnTo>
                  <a:pt x="9" y="2"/>
                </a:lnTo>
                <a:lnTo>
                  <a:pt x="6" y="5"/>
                </a:lnTo>
                <a:lnTo>
                  <a:pt x="4" y="5"/>
                </a:lnTo>
                <a:lnTo>
                  <a:pt x="1" y="7"/>
                </a:lnTo>
                <a:lnTo>
                  <a:pt x="1" y="10"/>
                </a:lnTo>
                <a:lnTo>
                  <a:pt x="1" y="12"/>
                </a:lnTo>
                <a:lnTo>
                  <a:pt x="0" y="15"/>
                </a:lnTo>
                <a:lnTo>
                  <a:pt x="0" y="17"/>
                </a:lnTo>
                <a:lnTo>
                  <a:pt x="0" y="20"/>
                </a:lnTo>
                <a:lnTo>
                  <a:pt x="1" y="22"/>
                </a:lnTo>
                <a:lnTo>
                  <a:pt x="1" y="25"/>
                </a:lnTo>
                <a:lnTo>
                  <a:pt x="4" y="27"/>
                </a:lnTo>
                <a:lnTo>
                  <a:pt x="6" y="30"/>
                </a:lnTo>
                <a:lnTo>
                  <a:pt x="9" y="30"/>
                </a:lnTo>
                <a:lnTo>
                  <a:pt x="10" y="32"/>
                </a:lnTo>
                <a:lnTo>
                  <a:pt x="13" y="32"/>
                </a:lnTo>
                <a:lnTo>
                  <a:pt x="13" y="3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6" name="Line 82"/>
          <p:cNvSpPr>
            <a:spLocks noChangeShapeType="1"/>
          </p:cNvSpPr>
          <p:nvPr/>
        </p:nvSpPr>
        <p:spPr bwMode="auto">
          <a:xfrm flipH="1">
            <a:off x="5289550" y="4029075"/>
            <a:ext cx="893763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07" name="Freeform 83"/>
          <p:cNvSpPr>
            <a:spLocks/>
          </p:cNvSpPr>
          <p:nvPr/>
        </p:nvSpPr>
        <p:spPr bwMode="auto">
          <a:xfrm>
            <a:off x="6245225" y="3902075"/>
            <a:ext cx="819150" cy="962025"/>
          </a:xfrm>
          <a:custGeom>
            <a:avLst/>
            <a:gdLst>
              <a:gd name="T0" fmla="*/ 0 w 494"/>
              <a:gd name="T1" fmla="*/ 0 h 628"/>
              <a:gd name="T2" fmla="*/ 0 w 494"/>
              <a:gd name="T3" fmla="*/ 591363508 h 628"/>
              <a:gd name="T4" fmla="*/ 175976303 w 494"/>
              <a:gd name="T5" fmla="*/ 732163832 h 628"/>
              <a:gd name="T6" fmla="*/ 0 w 494"/>
              <a:gd name="T7" fmla="*/ 880004709 h 628"/>
              <a:gd name="T8" fmla="*/ 0 w 494"/>
              <a:gd name="T9" fmla="*/ 1471366685 h 628"/>
              <a:gd name="T10" fmla="*/ 1355563911 w 494"/>
              <a:gd name="T11" fmla="*/ 1013764481 h 628"/>
              <a:gd name="T12" fmla="*/ 1355563911 w 494"/>
              <a:gd name="T13" fmla="*/ 445869482 h 628"/>
              <a:gd name="T14" fmla="*/ 0 w 494"/>
              <a:gd name="T15" fmla="*/ 0 h 628"/>
              <a:gd name="T16" fmla="*/ 0 w 494"/>
              <a:gd name="T17" fmla="*/ 0 h 6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4" h="628">
                <a:moveTo>
                  <a:pt x="0" y="0"/>
                </a:moveTo>
                <a:lnTo>
                  <a:pt x="0" y="252"/>
                </a:lnTo>
                <a:lnTo>
                  <a:pt x="64" y="312"/>
                </a:lnTo>
                <a:lnTo>
                  <a:pt x="0" y="375"/>
                </a:lnTo>
                <a:lnTo>
                  <a:pt x="0" y="627"/>
                </a:lnTo>
                <a:lnTo>
                  <a:pt x="493" y="432"/>
                </a:lnTo>
                <a:lnTo>
                  <a:pt x="493" y="19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8" name="Freeform 84"/>
          <p:cNvSpPr>
            <a:spLocks/>
          </p:cNvSpPr>
          <p:nvPr/>
        </p:nvSpPr>
        <p:spPr bwMode="auto">
          <a:xfrm>
            <a:off x="6245225" y="3902075"/>
            <a:ext cx="788988" cy="962025"/>
          </a:xfrm>
          <a:custGeom>
            <a:avLst/>
            <a:gdLst>
              <a:gd name="T0" fmla="*/ 0 w 476"/>
              <a:gd name="T1" fmla="*/ 0 h 628"/>
              <a:gd name="T2" fmla="*/ 0 w 476"/>
              <a:gd name="T3" fmla="*/ 591363508 h 628"/>
              <a:gd name="T4" fmla="*/ 170340189 w 476"/>
              <a:gd name="T5" fmla="*/ 732163832 h 628"/>
              <a:gd name="T6" fmla="*/ 0 w 476"/>
              <a:gd name="T7" fmla="*/ 880004709 h 628"/>
              <a:gd name="T8" fmla="*/ 0 w 476"/>
              <a:gd name="T9" fmla="*/ 1471366685 h 628"/>
              <a:gd name="T10" fmla="*/ 1305029248 w 476"/>
              <a:gd name="T11" fmla="*/ 1013764481 h 628"/>
              <a:gd name="T12" fmla="*/ 1305029248 w 476"/>
              <a:gd name="T13" fmla="*/ 445869482 h 628"/>
              <a:gd name="T14" fmla="*/ 0 w 476"/>
              <a:gd name="T15" fmla="*/ 0 h 628"/>
              <a:gd name="T16" fmla="*/ 0 w 476"/>
              <a:gd name="T17" fmla="*/ 0 h 6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76" h="628">
                <a:moveTo>
                  <a:pt x="0" y="0"/>
                </a:moveTo>
                <a:lnTo>
                  <a:pt x="0" y="252"/>
                </a:lnTo>
                <a:lnTo>
                  <a:pt x="62" y="312"/>
                </a:lnTo>
                <a:lnTo>
                  <a:pt x="0" y="375"/>
                </a:lnTo>
                <a:lnTo>
                  <a:pt x="0" y="627"/>
                </a:lnTo>
                <a:lnTo>
                  <a:pt x="475" y="432"/>
                </a:lnTo>
                <a:lnTo>
                  <a:pt x="475" y="19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9" name="Freeform 85"/>
          <p:cNvSpPr>
            <a:spLocks/>
          </p:cNvSpPr>
          <p:nvPr/>
        </p:nvSpPr>
        <p:spPr bwMode="auto">
          <a:xfrm>
            <a:off x="6275388" y="2684463"/>
            <a:ext cx="788987" cy="960437"/>
          </a:xfrm>
          <a:custGeom>
            <a:avLst/>
            <a:gdLst>
              <a:gd name="T0" fmla="*/ 0 w 476"/>
              <a:gd name="T1" fmla="*/ 0 h 628"/>
              <a:gd name="T2" fmla="*/ 5494731 w 476"/>
              <a:gd name="T3" fmla="*/ 589411622 h 628"/>
              <a:gd name="T4" fmla="*/ 175834704 w 476"/>
              <a:gd name="T5" fmla="*/ 729748597 h 628"/>
              <a:gd name="T6" fmla="*/ 5494731 w 476"/>
              <a:gd name="T7" fmla="*/ 870084042 h 628"/>
              <a:gd name="T8" fmla="*/ 5494731 w 476"/>
              <a:gd name="T9" fmla="*/ 1466513890 h 628"/>
              <a:gd name="T10" fmla="*/ 1305025936 w 476"/>
              <a:gd name="T11" fmla="*/ 1010421017 h 628"/>
              <a:gd name="T12" fmla="*/ 1305025936 w 476"/>
              <a:gd name="T13" fmla="*/ 444397870 h 628"/>
              <a:gd name="T14" fmla="*/ 5494731 w 476"/>
              <a:gd name="T15" fmla="*/ 0 h 628"/>
              <a:gd name="T16" fmla="*/ 5494731 w 476"/>
              <a:gd name="T17" fmla="*/ 0 h 628"/>
              <a:gd name="T18" fmla="*/ 0 w 476"/>
              <a:gd name="T19" fmla="*/ 0 h 6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76" h="628">
                <a:moveTo>
                  <a:pt x="0" y="0"/>
                </a:moveTo>
                <a:lnTo>
                  <a:pt x="2" y="252"/>
                </a:lnTo>
                <a:lnTo>
                  <a:pt x="64" y="312"/>
                </a:lnTo>
                <a:lnTo>
                  <a:pt x="2" y="372"/>
                </a:lnTo>
                <a:lnTo>
                  <a:pt x="2" y="627"/>
                </a:lnTo>
                <a:lnTo>
                  <a:pt x="475" y="432"/>
                </a:lnTo>
                <a:lnTo>
                  <a:pt x="475" y="19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0" name="Freeform 86"/>
          <p:cNvSpPr>
            <a:spLocks/>
          </p:cNvSpPr>
          <p:nvPr/>
        </p:nvSpPr>
        <p:spPr bwMode="auto">
          <a:xfrm>
            <a:off x="6275388" y="2684463"/>
            <a:ext cx="788987" cy="960437"/>
          </a:xfrm>
          <a:custGeom>
            <a:avLst/>
            <a:gdLst>
              <a:gd name="T0" fmla="*/ 0 w 476"/>
              <a:gd name="T1" fmla="*/ 0 h 628"/>
              <a:gd name="T2" fmla="*/ 5494731 w 476"/>
              <a:gd name="T3" fmla="*/ 589411622 h 628"/>
              <a:gd name="T4" fmla="*/ 175834704 w 476"/>
              <a:gd name="T5" fmla="*/ 729748597 h 628"/>
              <a:gd name="T6" fmla="*/ 5494731 w 476"/>
              <a:gd name="T7" fmla="*/ 870084042 h 628"/>
              <a:gd name="T8" fmla="*/ 5494731 w 476"/>
              <a:gd name="T9" fmla="*/ 1466513890 h 628"/>
              <a:gd name="T10" fmla="*/ 1305025936 w 476"/>
              <a:gd name="T11" fmla="*/ 1010421017 h 628"/>
              <a:gd name="T12" fmla="*/ 1305025936 w 476"/>
              <a:gd name="T13" fmla="*/ 444397870 h 628"/>
              <a:gd name="T14" fmla="*/ 5494731 w 476"/>
              <a:gd name="T15" fmla="*/ 0 h 628"/>
              <a:gd name="T16" fmla="*/ 5494731 w 476"/>
              <a:gd name="T17" fmla="*/ 0 h 6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76" h="628">
                <a:moveTo>
                  <a:pt x="0" y="0"/>
                </a:moveTo>
                <a:lnTo>
                  <a:pt x="2" y="252"/>
                </a:lnTo>
                <a:lnTo>
                  <a:pt x="64" y="312"/>
                </a:lnTo>
                <a:lnTo>
                  <a:pt x="2" y="372"/>
                </a:lnTo>
                <a:lnTo>
                  <a:pt x="2" y="627"/>
                </a:lnTo>
                <a:lnTo>
                  <a:pt x="475" y="432"/>
                </a:lnTo>
                <a:lnTo>
                  <a:pt x="475" y="190"/>
                </a:lnTo>
                <a:lnTo>
                  <a:pt x="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1" name="Rectangle 87"/>
          <p:cNvSpPr>
            <a:spLocks noChangeArrowheads="1"/>
          </p:cNvSpPr>
          <p:nvPr/>
        </p:nvSpPr>
        <p:spPr bwMode="auto">
          <a:xfrm>
            <a:off x="6624638" y="4117975"/>
            <a:ext cx="444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Zero</a:t>
            </a:r>
          </a:p>
        </p:txBody>
      </p:sp>
      <p:sp>
        <p:nvSpPr>
          <p:cNvPr id="26712" name="Rectangle 88"/>
          <p:cNvSpPr>
            <a:spLocks noChangeArrowheads="1"/>
          </p:cNvSpPr>
          <p:nvPr/>
        </p:nvSpPr>
        <p:spPr bwMode="auto">
          <a:xfrm>
            <a:off x="8535988" y="4532313"/>
            <a:ext cx="2921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26713" name="Rectangle 89"/>
          <p:cNvSpPr>
            <a:spLocks noChangeArrowheads="1"/>
          </p:cNvSpPr>
          <p:nvPr/>
        </p:nvSpPr>
        <p:spPr bwMode="auto">
          <a:xfrm>
            <a:off x="8632825" y="453231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6714" name="Rectangle 90"/>
          <p:cNvSpPr>
            <a:spLocks noChangeArrowheads="1"/>
          </p:cNvSpPr>
          <p:nvPr/>
        </p:nvSpPr>
        <p:spPr bwMode="auto">
          <a:xfrm>
            <a:off x="8553450" y="46275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26715" name="Rectangle 91"/>
          <p:cNvSpPr>
            <a:spLocks noChangeArrowheads="1"/>
          </p:cNvSpPr>
          <p:nvPr/>
        </p:nvSpPr>
        <p:spPr bwMode="auto">
          <a:xfrm>
            <a:off x="8623300" y="462756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6716" name="Rectangle 92"/>
          <p:cNvSpPr>
            <a:spLocks noChangeArrowheads="1"/>
          </p:cNvSpPr>
          <p:nvPr/>
        </p:nvSpPr>
        <p:spPr bwMode="auto">
          <a:xfrm>
            <a:off x="8553450" y="4722813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6717" name="Rectangle 93"/>
          <p:cNvSpPr>
            <a:spLocks noChangeArrowheads="1"/>
          </p:cNvSpPr>
          <p:nvPr/>
        </p:nvSpPr>
        <p:spPr bwMode="auto">
          <a:xfrm>
            <a:off x="8553450" y="43751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718" name="Freeform 94"/>
          <p:cNvSpPr>
            <a:spLocks/>
          </p:cNvSpPr>
          <p:nvPr/>
        </p:nvSpPr>
        <p:spPr bwMode="auto">
          <a:xfrm>
            <a:off x="7529513" y="2528888"/>
            <a:ext cx="176212" cy="708025"/>
          </a:xfrm>
          <a:custGeom>
            <a:avLst/>
            <a:gdLst>
              <a:gd name="T0" fmla="*/ 0 w 106"/>
              <a:gd name="T1" fmla="*/ 133293735 h 463"/>
              <a:gd name="T2" fmla="*/ 0 w 106"/>
              <a:gd name="T3" fmla="*/ 109909030 h 463"/>
              <a:gd name="T4" fmla="*/ 2762871 w 106"/>
              <a:gd name="T5" fmla="*/ 93538819 h 463"/>
              <a:gd name="T6" fmla="*/ 11054809 w 106"/>
              <a:gd name="T7" fmla="*/ 74831973 h 463"/>
              <a:gd name="T8" fmla="*/ 24870828 w 106"/>
              <a:gd name="T9" fmla="*/ 58461762 h 463"/>
              <a:gd name="T10" fmla="*/ 41453042 w 106"/>
              <a:gd name="T11" fmla="*/ 39754916 h 463"/>
              <a:gd name="T12" fmla="*/ 55270722 w 106"/>
              <a:gd name="T13" fmla="*/ 28062563 h 463"/>
              <a:gd name="T14" fmla="*/ 74614145 w 106"/>
              <a:gd name="T15" fmla="*/ 16368682 h 463"/>
              <a:gd name="T16" fmla="*/ 99486635 w 106"/>
              <a:gd name="T17" fmla="*/ 4676329 h 463"/>
              <a:gd name="T18" fmla="*/ 118830058 w 106"/>
              <a:gd name="T19" fmla="*/ 0 h 463"/>
              <a:gd name="T20" fmla="*/ 143702548 w 106"/>
              <a:gd name="T21" fmla="*/ 0 h 463"/>
              <a:gd name="T22" fmla="*/ 168573376 w 106"/>
              <a:gd name="T23" fmla="*/ 0 h 463"/>
              <a:gd name="T24" fmla="*/ 190681333 w 106"/>
              <a:gd name="T25" fmla="*/ 4676329 h 463"/>
              <a:gd name="T26" fmla="*/ 215552160 w 106"/>
              <a:gd name="T27" fmla="*/ 16368682 h 463"/>
              <a:gd name="T28" fmla="*/ 232134374 w 106"/>
              <a:gd name="T29" fmla="*/ 28062563 h 463"/>
              <a:gd name="T30" fmla="*/ 245952055 w 106"/>
              <a:gd name="T31" fmla="*/ 39754916 h 463"/>
              <a:gd name="T32" fmla="*/ 262532607 w 106"/>
              <a:gd name="T33" fmla="*/ 58461762 h 463"/>
              <a:gd name="T34" fmla="*/ 270822883 w 106"/>
              <a:gd name="T35" fmla="*/ 74831973 h 463"/>
              <a:gd name="T36" fmla="*/ 284640563 w 106"/>
              <a:gd name="T37" fmla="*/ 93538819 h 463"/>
              <a:gd name="T38" fmla="*/ 290167968 w 106"/>
              <a:gd name="T39" fmla="*/ 109909030 h 463"/>
              <a:gd name="T40" fmla="*/ 290167968 w 106"/>
              <a:gd name="T41" fmla="*/ 133293735 h 463"/>
              <a:gd name="T42" fmla="*/ 290167968 w 106"/>
              <a:gd name="T43" fmla="*/ 944750024 h 463"/>
              <a:gd name="T44" fmla="*/ 290167968 w 106"/>
              <a:gd name="T45" fmla="*/ 963456870 h 463"/>
              <a:gd name="T46" fmla="*/ 284640563 w 106"/>
              <a:gd name="T47" fmla="*/ 986841575 h 463"/>
              <a:gd name="T48" fmla="*/ 270822883 w 106"/>
              <a:gd name="T49" fmla="*/ 1003211786 h 463"/>
              <a:gd name="T50" fmla="*/ 262532607 w 106"/>
              <a:gd name="T51" fmla="*/ 1021918632 h 463"/>
              <a:gd name="T52" fmla="*/ 245952055 w 106"/>
              <a:gd name="T53" fmla="*/ 1038288843 h 463"/>
              <a:gd name="T54" fmla="*/ 232134374 w 106"/>
              <a:gd name="T55" fmla="*/ 1049981195 h 463"/>
              <a:gd name="T56" fmla="*/ 215552160 w 106"/>
              <a:gd name="T57" fmla="*/ 1061673548 h 463"/>
              <a:gd name="T58" fmla="*/ 190681333 w 106"/>
              <a:gd name="T59" fmla="*/ 1068689571 h 463"/>
              <a:gd name="T60" fmla="*/ 168573376 w 106"/>
              <a:gd name="T61" fmla="*/ 1073365900 h 463"/>
              <a:gd name="T62" fmla="*/ 143702548 w 106"/>
              <a:gd name="T63" fmla="*/ 1080381923 h 463"/>
              <a:gd name="T64" fmla="*/ 118830058 w 106"/>
              <a:gd name="T65" fmla="*/ 1073365900 h 463"/>
              <a:gd name="T66" fmla="*/ 99486635 w 106"/>
              <a:gd name="T67" fmla="*/ 1068689571 h 463"/>
              <a:gd name="T68" fmla="*/ 74614145 w 106"/>
              <a:gd name="T69" fmla="*/ 1061673548 h 463"/>
              <a:gd name="T70" fmla="*/ 55270722 w 106"/>
              <a:gd name="T71" fmla="*/ 1049981195 h 463"/>
              <a:gd name="T72" fmla="*/ 41453042 w 106"/>
              <a:gd name="T73" fmla="*/ 1038288843 h 463"/>
              <a:gd name="T74" fmla="*/ 24870828 w 106"/>
              <a:gd name="T75" fmla="*/ 1021918632 h 463"/>
              <a:gd name="T76" fmla="*/ 11054809 w 106"/>
              <a:gd name="T77" fmla="*/ 1003211786 h 463"/>
              <a:gd name="T78" fmla="*/ 2762871 w 106"/>
              <a:gd name="T79" fmla="*/ 986841575 h 463"/>
              <a:gd name="T80" fmla="*/ 0 w 106"/>
              <a:gd name="T81" fmla="*/ 963456870 h 463"/>
              <a:gd name="T82" fmla="*/ 0 w 106"/>
              <a:gd name="T83" fmla="*/ 944750024 h 463"/>
              <a:gd name="T84" fmla="*/ 0 w 106"/>
              <a:gd name="T85" fmla="*/ 133293735 h 463"/>
              <a:gd name="T86" fmla="*/ 0 w 106"/>
              <a:gd name="T87" fmla="*/ 133293735 h 46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06" h="463">
                <a:moveTo>
                  <a:pt x="0" y="57"/>
                </a:moveTo>
                <a:lnTo>
                  <a:pt x="0" y="47"/>
                </a:lnTo>
                <a:lnTo>
                  <a:pt x="1" y="40"/>
                </a:lnTo>
                <a:lnTo>
                  <a:pt x="4" y="32"/>
                </a:lnTo>
                <a:lnTo>
                  <a:pt x="9" y="25"/>
                </a:lnTo>
                <a:lnTo>
                  <a:pt x="15" y="17"/>
                </a:lnTo>
                <a:lnTo>
                  <a:pt x="20" y="12"/>
                </a:lnTo>
                <a:lnTo>
                  <a:pt x="27" y="7"/>
                </a:lnTo>
                <a:lnTo>
                  <a:pt x="36" y="2"/>
                </a:lnTo>
                <a:lnTo>
                  <a:pt x="43" y="0"/>
                </a:lnTo>
                <a:lnTo>
                  <a:pt x="52" y="0"/>
                </a:lnTo>
                <a:lnTo>
                  <a:pt x="61" y="0"/>
                </a:lnTo>
                <a:lnTo>
                  <a:pt x="69" y="2"/>
                </a:lnTo>
                <a:lnTo>
                  <a:pt x="78" y="7"/>
                </a:lnTo>
                <a:lnTo>
                  <a:pt x="84" y="12"/>
                </a:lnTo>
                <a:lnTo>
                  <a:pt x="89" y="17"/>
                </a:lnTo>
                <a:lnTo>
                  <a:pt x="95" y="25"/>
                </a:lnTo>
                <a:lnTo>
                  <a:pt x="98" y="32"/>
                </a:lnTo>
                <a:lnTo>
                  <a:pt x="103" y="40"/>
                </a:lnTo>
                <a:lnTo>
                  <a:pt x="105" y="47"/>
                </a:lnTo>
                <a:lnTo>
                  <a:pt x="105" y="57"/>
                </a:lnTo>
                <a:lnTo>
                  <a:pt x="105" y="404"/>
                </a:lnTo>
                <a:lnTo>
                  <a:pt x="105" y="412"/>
                </a:lnTo>
                <a:lnTo>
                  <a:pt x="103" y="422"/>
                </a:lnTo>
                <a:lnTo>
                  <a:pt x="98" y="429"/>
                </a:lnTo>
                <a:lnTo>
                  <a:pt x="95" y="437"/>
                </a:lnTo>
                <a:lnTo>
                  <a:pt x="89" y="444"/>
                </a:lnTo>
                <a:lnTo>
                  <a:pt x="84" y="449"/>
                </a:lnTo>
                <a:lnTo>
                  <a:pt x="78" y="454"/>
                </a:lnTo>
                <a:lnTo>
                  <a:pt x="69" y="457"/>
                </a:lnTo>
                <a:lnTo>
                  <a:pt x="61" y="459"/>
                </a:lnTo>
                <a:lnTo>
                  <a:pt x="52" y="462"/>
                </a:lnTo>
                <a:lnTo>
                  <a:pt x="43" y="459"/>
                </a:lnTo>
                <a:lnTo>
                  <a:pt x="36" y="457"/>
                </a:lnTo>
                <a:lnTo>
                  <a:pt x="27" y="454"/>
                </a:lnTo>
                <a:lnTo>
                  <a:pt x="20" y="449"/>
                </a:lnTo>
                <a:lnTo>
                  <a:pt x="15" y="444"/>
                </a:lnTo>
                <a:lnTo>
                  <a:pt x="9" y="437"/>
                </a:lnTo>
                <a:lnTo>
                  <a:pt x="4" y="429"/>
                </a:lnTo>
                <a:lnTo>
                  <a:pt x="1" y="422"/>
                </a:lnTo>
                <a:lnTo>
                  <a:pt x="0" y="412"/>
                </a:lnTo>
                <a:lnTo>
                  <a:pt x="0" y="404"/>
                </a:lnTo>
                <a:lnTo>
                  <a:pt x="0" y="5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9" name="Freeform 95"/>
          <p:cNvSpPr>
            <a:spLocks/>
          </p:cNvSpPr>
          <p:nvPr/>
        </p:nvSpPr>
        <p:spPr bwMode="auto">
          <a:xfrm>
            <a:off x="7529513" y="2528888"/>
            <a:ext cx="220662" cy="708025"/>
          </a:xfrm>
          <a:custGeom>
            <a:avLst/>
            <a:gdLst>
              <a:gd name="T0" fmla="*/ 0 w 133"/>
              <a:gd name="T1" fmla="*/ 133293735 h 463"/>
              <a:gd name="T2" fmla="*/ 0 w 133"/>
              <a:gd name="T3" fmla="*/ 109909030 h 463"/>
              <a:gd name="T4" fmla="*/ 5504936 w 133"/>
              <a:gd name="T5" fmla="*/ 93538819 h 463"/>
              <a:gd name="T6" fmla="*/ 13764000 w 133"/>
              <a:gd name="T7" fmla="*/ 74831973 h 463"/>
              <a:gd name="T8" fmla="*/ 30278808 w 133"/>
              <a:gd name="T9" fmla="*/ 58461762 h 463"/>
              <a:gd name="T10" fmla="*/ 52300212 w 133"/>
              <a:gd name="T11" fmla="*/ 39754916 h 463"/>
              <a:gd name="T12" fmla="*/ 68816680 w 133"/>
              <a:gd name="T13" fmla="*/ 28062563 h 463"/>
              <a:gd name="T14" fmla="*/ 93590552 w 133"/>
              <a:gd name="T15" fmla="*/ 16368682 h 463"/>
              <a:gd name="T16" fmla="*/ 126621828 w 133"/>
              <a:gd name="T17" fmla="*/ 4676329 h 463"/>
              <a:gd name="T18" fmla="*/ 148643232 w 133"/>
              <a:gd name="T19" fmla="*/ 0 h 463"/>
              <a:gd name="T20" fmla="*/ 181674509 w 133"/>
              <a:gd name="T21" fmla="*/ 0 h 463"/>
              <a:gd name="T22" fmla="*/ 211954976 w 133"/>
              <a:gd name="T23" fmla="*/ 0 h 463"/>
              <a:gd name="T24" fmla="*/ 236728848 w 133"/>
              <a:gd name="T25" fmla="*/ 4676329 h 463"/>
              <a:gd name="T26" fmla="*/ 269760125 w 133"/>
              <a:gd name="T27" fmla="*/ 16368682 h 463"/>
              <a:gd name="T28" fmla="*/ 291781529 w 133"/>
              <a:gd name="T29" fmla="*/ 28062563 h 463"/>
              <a:gd name="T30" fmla="*/ 308297996 w 133"/>
              <a:gd name="T31" fmla="*/ 39754916 h 463"/>
              <a:gd name="T32" fmla="*/ 330319400 w 133"/>
              <a:gd name="T33" fmla="*/ 58461762 h 463"/>
              <a:gd name="T34" fmla="*/ 338576805 w 133"/>
              <a:gd name="T35" fmla="*/ 74831973 h 463"/>
              <a:gd name="T36" fmla="*/ 355093272 w 133"/>
              <a:gd name="T37" fmla="*/ 93538819 h 463"/>
              <a:gd name="T38" fmla="*/ 363350677 w 133"/>
              <a:gd name="T39" fmla="*/ 109909030 h 463"/>
              <a:gd name="T40" fmla="*/ 363350677 w 133"/>
              <a:gd name="T41" fmla="*/ 133293735 h 463"/>
              <a:gd name="T42" fmla="*/ 363350677 w 133"/>
              <a:gd name="T43" fmla="*/ 944750024 h 463"/>
              <a:gd name="T44" fmla="*/ 363350677 w 133"/>
              <a:gd name="T45" fmla="*/ 963456870 h 463"/>
              <a:gd name="T46" fmla="*/ 355093272 w 133"/>
              <a:gd name="T47" fmla="*/ 986841575 h 463"/>
              <a:gd name="T48" fmla="*/ 338576805 w 133"/>
              <a:gd name="T49" fmla="*/ 1003211786 h 463"/>
              <a:gd name="T50" fmla="*/ 330319400 w 133"/>
              <a:gd name="T51" fmla="*/ 1021918632 h 463"/>
              <a:gd name="T52" fmla="*/ 308297996 w 133"/>
              <a:gd name="T53" fmla="*/ 1038288843 h 463"/>
              <a:gd name="T54" fmla="*/ 291781529 w 133"/>
              <a:gd name="T55" fmla="*/ 1049981195 h 463"/>
              <a:gd name="T56" fmla="*/ 269760125 w 133"/>
              <a:gd name="T57" fmla="*/ 1061673548 h 463"/>
              <a:gd name="T58" fmla="*/ 236728848 w 133"/>
              <a:gd name="T59" fmla="*/ 1068689571 h 463"/>
              <a:gd name="T60" fmla="*/ 211954976 w 133"/>
              <a:gd name="T61" fmla="*/ 1073365900 h 463"/>
              <a:gd name="T62" fmla="*/ 181674509 w 133"/>
              <a:gd name="T63" fmla="*/ 1080381923 h 463"/>
              <a:gd name="T64" fmla="*/ 148643232 w 133"/>
              <a:gd name="T65" fmla="*/ 1073365900 h 463"/>
              <a:gd name="T66" fmla="*/ 126621828 w 133"/>
              <a:gd name="T67" fmla="*/ 1068689571 h 463"/>
              <a:gd name="T68" fmla="*/ 93590552 w 133"/>
              <a:gd name="T69" fmla="*/ 1061673548 h 463"/>
              <a:gd name="T70" fmla="*/ 68816680 w 133"/>
              <a:gd name="T71" fmla="*/ 1049981195 h 463"/>
              <a:gd name="T72" fmla="*/ 52300212 w 133"/>
              <a:gd name="T73" fmla="*/ 1038288843 h 463"/>
              <a:gd name="T74" fmla="*/ 30278808 w 133"/>
              <a:gd name="T75" fmla="*/ 1021918632 h 463"/>
              <a:gd name="T76" fmla="*/ 13764000 w 133"/>
              <a:gd name="T77" fmla="*/ 1003211786 h 463"/>
              <a:gd name="T78" fmla="*/ 5504936 w 133"/>
              <a:gd name="T79" fmla="*/ 986841575 h 463"/>
              <a:gd name="T80" fmla="*/ 0 w 133"/>
              <a:gd name="T81" fmla="*/ 963456870 h 463"/>
              <a:gd name="T82" fmla="*/ 0 w 133"/>
              <a:gd name="T83" fmla="*/ 944750024 h 463"/>
              <a:gd name="T84" fmla="*/ 0 w 133"/>
              <a:gd name="T85" fmla="*/ 133293735 h 463"/>
              <a:gd name="T86" fmla="*/ 0 w 133"/>
              <a:gd name="T87" fmla="*/ 133293735 h 46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3" h="463">
                <a:moveTo>
                  <a:pt x="0" y="57"/>
                </a:moveTo>
                <a:lnTo>
                  <a:pt x="0" y="47"/>
                </a:lnTo>
                <a:lnTo>
                  <a:pt x="2" y="40"/>
                </a:lnTo>
                <a:lnTo>
                  <a:pt x="5" y="32"/>
                </a:lnTo>
                <a:lnTo>
                  <a:pt x="11" y="25"/>
                </a:lnTo>
                <a:lnTo>
                  <a:pt x="19" y="17"/>
                </a:lnTo>
                <a:lnTo>
                  <a:pt x="25" y="12"/>
                </a:lnTo>
                <a:lnTo>
                  <a:pt x="34" y="7"/>
                </a:lnTo>
                <a:lnTo>
                  <a:pt x="46" y="2"/>
                </a:lnTo>
                <a:lnTo>
                  <a:pt x="54" y="0"/>
                </a:lnTo>
                <a:lnTo>
                  <a:pt x="66" y="0"/>
                </a:lnTo>
                <a:lnTo>
                  <a:pt x="77" y="0"/>
                </a:lnTo>
                <a:lnTo>
                  <a:pt x="86" y="2"/>
                </a:lnTo>
                <a:lnTo>
                  <a:pt x="98" y="7"/>
                </a:lnTo>
                <a:lnTo>
                  <a:pt x="106" y="12"/>
                </a:lnTo>
                <a:lnTo>
                  <a:pt x="112" y="17"/>
                </a:lnTo>
                <a:lnTo>
                  <a:pt x="120" y="25"/>
                </a:lnTo>
                <a:lnTo>
                  <a:pt x="123" y="32"/>
                </a:lnTo>
                <a:lnTo>
                  <a:pt x="129" y="40"/>
                </a:lnTo>
                <a:lnTo>
                  <a:pt x="132" y="47"/>
                </a:lnTo>
                <a:lnTo>
                  <a:pt x="132" y="57"/>
                </a:lnTo>
                <a:lnTo>
                  <a:pt x="132" y="404"/>
                </a:lnTo>
                <a:lnTo>
                  <a:pt x="132" y="412"/>
                </a:lnTo>
                <a:lnTo>
                  <a:pt x="129" y="422"/>
                </a:lnTo>
                <a:lnTo>
                  <a:pt x="123" y="429"/>
                </a:lnTo>
                <a:lnTo>
                  <a:pt x="120" y="437"/>
                </a:lnTo>
                <a:lnTo>
                  <a:pt x="112" y="444"/>
                </a:lnTo>
                <a:lnTo>
                  <a:pt x="106" y="449"/>
                </a:lnTo>
                <a:lnTo>
                  <a:pt x="98" y="454"/>
                </a:lnTo>
                <a:lnTo>
                  <a:pt x="86" y="457"/>
                </a:lnTo>
                <a:lnTo>
                  <a:pt x="77" y="459"/>
                </a:lnTo>
                <a:lnTo>
                  <a:pt x="66" y="462"/>
                </a:lnTo>
                <a:lnTo>
                  <a:pt x="54" y="459"/>
                </a:lnTo>
                <a:lnTo>
                  <a:pt x="46" y="457"/>
                </a:lnTo>
                <a:lnTo>
                  <a:pt x="34" y="454"/>
                </a:lnTo>
                <a:lnTo>
                  <a:pt x="25" y="449"/>
                </a:lnTo>
                <a:lnTo>
                  <a:pt x="19" y="444"/>
                </a:lnTo>
                <a:lnTo>
                  <a:pt x="11" y="437"/>
                </a:lnTo>
                <a:lnTo>
                  <a:pt x="5" y="429"/>
                </a:lnTo>
                <a:lnTo>
                  <a:pt x="2" y="422"/>
                </a:lnTo>
                <a:lnTo>
                  <a:pt x="0" y="412"/>
                </a:lnTo>
                <a:lnTo>
                  <a:pt x="0" y="404"/>
                </a:lnTo>
                <a:lnTo>
                  <a:pt x="0" y="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0" name="Rectangle 96"/>
          <p:cNvSpPr>
            <a:spLocks noChangeArrowheads="1"/>
          </p:cNvSpPr>
          <p:nvPr/>
        </p:nvSpPr>
        <p:spPr bwMode="auto">
          <a:xfrm>
            <a:off x="7493000" y="30051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721" name="Rectangle 97"/>
          <p:cNvSpPr>
            <a:spLocks noChangeArrowheads="1"/>
          </p:cNvSpPr>
          <p:nvPr/>
        </p:nvSpPr>
        <p:spPr bwMode="auto">
          <a:xfrm>
            <a:off x="7466013" y="2678113"/>
            <a:ext cx="290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26722" name="Rectangle 98"/>
          <p:cNvSpPr>
            <a:spLocks noChangeArrowheads="1"/>
          </p:cNvSpPr>
          <p:nvPr/>
        </p:nvSpPr>
        <p:spPr bwMode="auto">
          <a:xfrm>
            <a:off x="7569200" y="267811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6723" name="Rectangle 99"/>
          <p:cNvSpPr>
            <a:spLocks noChangeArrowheads="1"/>
          </p:cNvSpPr>
          <p:nvPr/>
        </p:nvSpPr>
        <p:spPr bwMode="auto">
          <a:xfrm>
            <a:off x="7489825" y="277018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26724" name="Rectangle 100"/>
          <p:cNvSpPr>
            <a:spLocks noChangeArrowheads="1"/>
          </p:cNvSpPr>
          <p:nvPr/>
        </p:nvSpPr>
        <p:spPr bwMode="auto">
          <a:xfrm>
            <a:off x="7558088" y="27701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6725" name="Rectangle 101"/>
          <p:cNvSpPr>
            <a:spLocks noChangeArrowheads="1"/>
          </p:cNvSpPr>
          <p:nvPr/>
        </p:nvSpPr>
        <p:spPr bwMode="auto">
          <a:xfrm>
            <a:off x="7489825" y="2867025"/>
            <a:ext cx="2492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6726" name="Rectangle 102"/>
          <p:cNvSpPr>
            <a:spLocks noChangeArrowheads="1"/>
          </p:cNvSpPr>
          <p:nvPr/>
        </p:nvSpPr>
        <p:spPr bwMode="auto">
          <a:xfrm>
            <a:off x="7486650" y="25225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727" name="Freeform 103"/>
          <p:cNvSpPr>
            <a:spLocks/>
          </p:cNvSpPr>
          <p:nvPr/>
        </p:nvSpPr>
        <p:spPr bwMode="auto">
          <a:xfrm>
            <a:off x="5843588" y="4311650"/>
            <a:ext cx="177800" cy="704850"/>
          </a:xfrm>
          <a:custGeom>
            <a:avLst/>
            <a:gdLst>
              <a:gd name="T0" fmla="*/ 0 w 107"/>
              <a:gd name="T1" fmla="*/ 128574731 h 461"/>
              <a:gd name="T2" fmla="*/ 5521770 w 107"/>
              <a:gd name="T3" fmla="*/ 112210285 h 461"/>
              <a:gd name="T4" fmla="*/ 5521770 w 107"/>
              <a:gd name="T5" fmla="*/ 88832505 h 461"/>
              <a:gd name="T6" fmla="*/ 19328688 w 107"/>
              <a:gd name="T7" fmla="*/ 70131811 h 461"/>
              <a:gd name="T8" fmla="*/ 30373890 w 107"/>
              <a:gd name="T9" fmla="*/ 53767365 h 461"/>
              <a:gd name="T10" fmla="*/ 44179146 w 107"/>
              <a:gd name="T11" fmla="*/ 35065141 h 461"/>
              <a:gd name="T12" fmla="*/ 63507834 w 107"/>
              <a:gd name="T13" fmla="*/ 23377780 h 461"/>
              <a:gd name="T14" fmla="*/ 82834860 w 107"/>
              <a:gd name="T15" fmla="*/ 11688890 h 461"/>
              <a:gd name="T16" fmla="*/ 99403493 w 107"/>
              <a:gd name="T17" fmla="*/ 7013334 h 461"/>
              <a:gd name="T18" fmla="*/ 127014006 w 107"/>
              <a:gd name="T19" fmla="*/ 0 h 461"/>
              <a:gd name="T20" fmla="*/ 143580978 w 107"/>
              <a:gd name="T21" fmla="*/ 0 h 461"/>
              <a:gd name="T22" fmla="*/ 168433097 w 107"/>
              <a:gd name="T23" fmla="*/ 0 h 461"/>
              <a:gd name="T24" fmla="*/ 193283555 w 107"/>
              <a:gd name="T25" fmla="*/ 7013334 h 461"/>
              <a:gd name="T26" fmla="*/ 215372297 w 107"/>
              <a:gd name="T27" fmla="*/ 11688890 h 461"/>
              <a:gd name="T28" fmla="*/ 231939269 w 107"/>
              <a:gd name="T29" fmla="*/ 23377780 h 461"/>
              <a:gd name="T30" fmla="*/ 254029673 w 107"/>
              <a:gd name="T31" fmla="*/ 35065141 h 461"/>
              <a:gd name="T32" fmla="*/ 265073213 w 107"/>
              <a:gd name="T33" fmla="*/ 53767365 h 461"/>
              <a:gd name="T34" fmla="*/ 278880131 w 107"/>
              <a:gd name="T35" fmla="*/ 70131811 h 461"/>
              <a:gd name="T36" fmla="*/ 284401901 w 107"/>
              <a:gd name="T37" fmla="*/ 88832505 h 461"/>
              <a:gd name="T38" fmla="*/ 292685387 w 107"/>
              <a:gd name="T39" fmla="*/ 112210285 h 461"/>
              <a:gd name="T40" fmla="*/ 292685387 w 107"/>
              <a:gd name="T41" fmla="*/ 135588065 h 461"/>
              <a:gd name="T42" fmla="*/ 292685387 w 107"/>
              <a:gd name="T43" fmla="*/ 939760757 h 461"/>
              <a:gd name="T44" fmla="*/ 292685387 w 107"/>
              <a:gd name="T45" fmla="*/ 963138537 h 461"/>
              <a:gd name="T46" fmla="*/ 284401901 w 107"/>
              <a:gd name="T47" fmla="*/ 986516316 h 461"/>
              <a:gd name="T48" fmla="*/ 278880131 w 107"/>
              <a:gd name="T49" fmla="*/ 1005217011 h 461"/>
              <a:gd name="T50" fmla="*/ 265073213 w 107"/>
              <a:gd name="T51" fmla="*/ 1021581457 h 461"/>
              <a:gd name="T52" fmla="*/ 254029673 w 107"/>
              <a:gd name="T53" fmla="*/ 1040283681 h 461"/>
              <a:gd name="T54" fmla="*/ 231939269 w 107"/>
              <a:gd name="T55" fmla="*/ 1051971042 h 461"/>
              <a:gd name="T56" fmla="*/ 215372297 w 107"/>
              <a:gd name="T57" fmla="*/ 1063659932 h 461"/>
              <a:gd name="T58" fmla="*/ 193283555 w 107"/>
              <a:gd name="T59" fmla="*/ 1068335488 h 461"/>
              <a:gd name="T60" fmla="*/ 168433097 w 107"/>
              <a:gd name="T61" fmla="*/ 1075348822 h 461"/>
              <a:gd name="T62" fmla="*/ 143580978 w 107"/>
              <a:gd name="T63" fmla="*/ 1075348822 h 461"/>
              <a:gd name="T64" fmla="*/ 127014006 w 107"/>
              <a:gd name="T65" fmla="*/ 1075348822 h 461"/>
              <a:gd name="T66" fmla="*/ 99403493 w 107"/>
              <a:gd name="T67" fmla="*/ 1068335488 h 461"/>
              <a:gd name="T68" fmla="*/ 82834860 w 107"/>
              <a:gd name="T69" fmla="*/ 1063659932 h 461"/>
              <a:gd name="T70" fmla="*/ 63507834 w 107"/>
              <a:gd name="T71" fmla="*/ 1051971042 h 461"/>
              <a:gd name="T72" fmla="*/ 44179146 w 107"/>
              <a:gd name="T73" fmla="*/ 1040283681 h 461"/>
              <a:gd name="T74" fmla="*/ 30373890 w 107"/>
              <a:gd name="T75" fmla="*/ 1021581457 h 461"/>
              <a:gd name="T76" fmla="*/ 19328688 w 107"/>
              <a:gd name="T77" fmla="*/ 1005217011 h 461"/>
              <a:gd name="T78" fmla="*/ 5521770 w 107"/>
              <a:gd name="T79" fmla="*/ 986516316 h 461"/>
              <a:gd name="T80" fmla="*/ 5521770 w 107"/>
              <a:gd name="T81" fmla="*/ 963138537 h 461"/>
              <a:gd name="T82" fmla="*/ 0 w 107"/>
              <a:gd name="T83" fmla="*/ 939760757 h 461"/>
              <a:gd name="T84" fmla="*/ 0 w 107"/>
              <a:gd name="T85" fmla="*/ 135588065 h 461"/>
              <a:gd name="T86" fmla="*/ 0 w 107"/>
              <a:gd name="T87" fmla="*/ 135588065 h 461"/>
              <a:gd name="T88" fmla="*/ 0 w 107"/>
              <a:gd name="T89" fmla="*/ 128574731 h 46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07" h="461">
                <a:moveTo>
                  <a:pt x="0" y="55"/>
                </a:moveTo>
                <a:lnTo>
                  <a:pt x="2" y="48"/>
                </a:lnTo>
                <a:lnTo>
                  <a:pt x="2" y="38"/>
                </a:lnTo>
                <a:lnTo>
                  <a:pt x="7" y="30"/>
                </a:lnTo>
                <a:lnTo>
                  <a:pt x="11" y="23"/>
                </a:lnTo>
                <a:lnTo>
                  <a:pt x="16" y="15"/>
                </a:lnTo>
                <a:lnTo>
                  <a:pt x="23" y="10"/>
                </a:lnTo>
                <a:lnTo>
                  <a:pt x="30" y="5"/>
                </a:lnTo>
                <a:lnTo>
                  <a:pt x="36" y="3"/>
                </a:lnTo>
                <a:lnTo>
                  <a:pt x="46" y="0"/>
                </a:lnTo>
                <a:lnTo>
                  <a:pt x="52" y="0"/>
                </a:lnTo>
                <a:lnTo>
                  <a:pt x="61" y="0"/>
                </a:lnTo>
                <a:lnTo>
                  <a:pt x="70" y="3"/>
                </a:lnTo>
                <a:lnTo>
                  <a:pt x="78" y="5"/>
                </a:lnTo>
                <a:lnTo>
                  <a:pt x="84" y="10"/>
                </a:lnTo>
                <a:lnTo>
                  <a:pt x="92" y="15"/>
                </a:lnTo>
                <a:lnTo>
                  <a:pt x="96" y="23"/>
                </a:lnTo>
                <a:lnTo>
                  <a:pt x="101" y="30"/>
                </a:lnTo>
                <a:lnTo>
                  <a:pt x="103" y="38"/>
                </a:lnTo>
                <a:lnTo>
                  <a:pt x="106" y="48"/>
                </a:lnTo>
                <a:lnTo>
                  <a:pt x="106" y="58"/>
                </a:lnTo>
                <a:lnTo>
                  <a:pt x="106" y="402"/>
                </a:lnTo>
                <a:lnTo>
                  <a:pt x="106" y="412"/>
                </a:lnTo>
                <a:lnTo>
                  <a:pt x="103" y="422"/>
                </a:lnTo>
                <a:lnTo>
                  <a:pt x="101" y="430"/>
                </a:lnTo>
                <a:lnTo>
                  <a:pt x="96" y="437"/>
                </a:lnTo>
                <a:lnTo>
                  <a:pt x="92" y="445"/>
                </a:lnTo>
                <a:lnTo>
                  <a:pt x="84" y="450"/>
                </a:lnTo>
                <a:lnTo>
                  <a:pt x="78" y="455"/>
                </a:lnTo>
                <a:lnTo>
                  <a:pt x="70" y="457"/>
                </a:lnTo>
                <a:lnTo>
                  <a:pt x="61" y="460"/>
                </a:lnTo>
                <a:lnTo>
                  <a:pt x="52" y="460"/>
                </a:lnTo>
                <a:lnTo>
                  <a:pt x="46" y="460"/>
                </a:lnTo>
                <a:lnTo>
                  <a:pt x="36" y="457"/>
                </a:lnTo>
                <a:lnTo>
                  <a:pt x="30" y="455"/>
                </a:lnTo>
                <a:lnTo>
                  <a:pt x="23" y="450"/>
                </a:lnTo>
                <a:lnTo>
                  <a:pt x="16" y="445"/>
                </a:lnTo>
                <a:lnTo>
                  <a:pt x="11" y="437"/>
                </a:lnTo>
                <a:lnTo>
                  <a:pt x="7" y="430"/>
                </a:lnTo>
                <a:lnTo>
                  <a:pt x="2" y="422"/>
                </a:lnTo>
                <a:lnTo>
                  <a:pt x="2" y="412"/>
                </a:lnTo>
                <a:lnTo>
                  <a:pt x="0" y="402"/>
                </a:lnTo>
                <a:lnTo>
                  <a:pt x="0" y="58"/>
                </a:lnTo>
                <a:lnTo>
                  <a:pt x="0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8" name="Freeform 104"/>
          <p:cNvSpPr>
            <a:spLocks/>
          </p:cNvSpPr>
          <p:nvPr/>
        </p:nvSpPr>
        <p:spPr bwMode="auto">
          <a:xfrm>
            <a:off x="5843588" y="4311650"/>
            <a:ext cx="177800" cy="704850"/>
          </a:xfrm>
          <a:custGeom>
            <a:avLst/>
            <a:gdLst>
              <a:gd name="T0" fmla="*/ 0 w 107"/>
              <a:gd name="T1" fmla="*/ 128574731 h 461"/>
              <a:gd name="T2" fmla="*/ 5521770 w 107"/>
              <a:gd name="T3" fmla="*/ 112210285 h 461"/>
              <a:gd name="T4" fmla="*/ 5521770 w 107"/>
              <a:gd name="T5" fmla="*/ 88832505 h 461"/>
              <a:gd name="T6" fmla="*/ 19328688 w 107"/>
              <a:gd name="T7" fmla="*/ 70131811 h 461"/>
              <a:gd name="T8" fmla="*/ 30373890 w 107"/>
              <a:gd name="T9" fmla="*/ 53767365 h 461"/>
              <a:gd name="T10" fmla="*/ 44179146 w 107"/>
              <a:gd name="T11" fmla="*/ 35065141 h 461"/>
              <a:gd name="T12" fmla="*/ 63507834 w 107"/>
              <a:gd name="T13" fmla="*/ 23377780 h 461"/>
              <a:gd name="T14" fmla="*/ 82834860 w 107"/>
              <a:gd name="T15" fmla="*/ 11688890 h 461"/>
              <a:gd name="T16" fmla="*/ 99403493 w 107"/>
              <a:gd name="T17" fmla="*/ 7013334 h 461"/>
              <a:gd name="T18" fmla="*/ 127014006 w 107"/>
              <a:gd name="T19" fmla="*/ 0 h 461"/>
              <a:gd name="T20" fmla="*/ 143580978 w 107"/>
              <a:gd name="T21" fmla="*/ 0 h 461"/>
              <a:gd name="T22" fmla="*/ 168433097 w 107"/>
              <a:gd name="T23" fmla="*/ 0 h 461"/>
              <a:gd name="T24" fmla="*/ 193283555 w 107"/>
              <a:gd name="T25" fmla="*/ 7013334 h 461"/>
              <a:gd name="T26" fmla="*/ 215372297 w 107"/>
              <a:gd name="T27" fmla="*/ 11688890 h 461"/>
              <a:gd name="T28" fmla="*/ 231939269 w 107"/>
              <a:gd name="T29" fmla="*/ 23377780 h 461"/>
              <a:gd name="T30" fmla="*/ 254029673 w 107"/>
              <a:gd name="T31" fmla="*/ 35065141 h 461"/>
              <a:gd name="T32" fmla="*/ 265073213 w 107"/>
              <a:gd name="T33" fmla="*/ 53767365 h 461"/>
              <a:gd name="T34" fmla="*/ 278880131 w 107"/>
              <a:gd name="T35" fmla="*/ 70131811 h 461"/>
              <a:gd name="T36" fmla="*/ 284401901 w 107"/>
              <a:gd name="T37" fmla="*/ 88832505 h 461"/>
              <a:gd name="T38" fmla="*/ 292685387 w 107"/>
              <a:gd name="T39" fmla="*/ 112210285 h 461"/>
              <a:gd name="T40" fmla="*/ 292685387 w 107"/>
              <a:gd name="T41" fmla="*/ 135588065 h 461"/>
              <a:gd name="T42" fmla="*/ 292685387 w 107"/>
              <a:gd name="T43" fmla="*/ 939760757 h 461"/>
              <a:gd name="T44" fmla="*/ 292685387 w 107"/>
              <a:gd name="T45" fmla="*/ 963138537 h 461"/>
              <a:gd name="T46" fmla="*/ 284401901 w 107"/>
              <a:gd name="T47" fmla="*/ 986516316 h 461"/>
              <a:gd name="T48" fmla="*/ 278880131 w 107"/>
              <a:gd name="T49" fmla="*/ 1005217011 h 461"/>
              <a:gd name="T50" fmla="*/ 265073213 w 107"/>
              <a:gd name="T51" fmla="*/ 1021581457 h 461"/>
              <a:gd name="T52" fmla="*/ 254029673 w 107"/>
              <a:gd name="T53" fmla="*/ 1040283681 h 461"/>
              <a:gd name="T54" fmla="*/ 231939269 w 107"/>
              <a:gd name="T55" fmla="*/ 1051971042 h 461"/>
              <a:gd name="T56" fmla="*/ 215372297 w 107"/>
              <a:gd name="T57" fmla="*/ 1063659932 h 461"/>
              <a:gd name="T58" fmla="*/ 193283555 w 107"/>
              <a:gd name="T59" fmla="*/ 1068335488 h 461"/>
              <a:gd name="T60" fmla="*/ 168433097 w 107"/>
              <a:gd name="T61" fmla="*/ 1075348822 h 461"/>
              <a:gd name="T62" fmla="*/ 143580978 w 107"/>
              <a:gd name="T63" fmla="*/ 1075348822 h 461"/>
              <a:gd name="T64" fmla="*/ 127014006 w 107"/>
              <a:gd name="T65" fmla="*/ 1075348822 h 461"/>
              <a:gd name="T66" fmla="*/ 99403493 w 107"/>
              <a:gd name="T67" fmla="*/ 1068335488 h 461"/>
              <a:gd name="T68" fmla="*/ 82834860 w 107"/>
              <a:gd name="T69" fmla="*/ 1063659932 h 461"/>
              <a:gd name="T70" fmla="*/ 63507834 w 107"/>
              <a:gd name="T71" fmla="*/ 1051971042 h 461"/>
              <a:gd name="T72" fmla="*/ 44179146 w 107"/>
              <a:gd name="T73" fmla="*/ 1040283681 h 461"/>
              <a:gd name="T74" fmla="*/ 30373890 w 107"/>
              <a:gd name="T75" fmla="*/ 1021581457 h 461"/>
              <a:gd name="T76" fmla="*/ 19328688 w 107"/>
              <a:gd name="T77" fmla="*/ 1005217011 h 461"/>
              <a:gd name="T78" fmla="*/ 5521770 w 107"/>
              <a:gd name="T79" fmla="*/ 986516316 h 461"/>
              <a:gd name="T80" fmla="*/ 5521770 w 107"/>
              <a:gd name="T81" fmla="*/ 963138537 h 461"/>
              <a:gd name="T82" fmla="*/ 0 w 107"/>
              <a:gd name="T83" fmla="*/ 939760757 h 461"/>
              <a:gd name="T84" fmla="*/ 0 w 107"/>
              <a:gd name="T85" fmla="*/ 135588065 h 461"/>
              <a:gd name="T86" fmla="*/ 0 w 107"/>
              <a:gd name="T87" fmla="*/ 135588065 h 4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07" h="461">
                <a:moveTo>
                  <a:pt x="0" y="55"/>
                </a:moveTo>
                <a:lnTo>
                  <a:pt x="2" y="48"/>
                </a:lnTo>
                <a:lnTo>
                  <a:pt x="2" y="38"/>
                </a:lnTo>
                <a:lnTo>
                  <a:pt x="7" y="30"/>
                </a:lnTo>
                <a:lnTo>
                  <a:pt x="11" y="23"/>
                </a:lnTo>
                <a:lnTo>
                  <a:pt x="16" y="15"/>
                </a:lnTo>
                <a:lnTo>
                  <a:pt x="23" y="10"/>
                </a:lnTo>
                <a:lnTo>
                  <a:pt x="30" y="5"/>
                </a:lnTo>
                <a:lnTo>
                  <a:pt x="36" y="3"/>
                </a:lnTo>
                <a:lnTo>
                  <a:pt x="46" y="0"/>
                </a:lnTo>
                <a:lnTo>
                  <a:pt x="52" y="0"/>
                </a:lnTo>
                <a:lnTo>
                  <a:pt x="61" y="0"/>
                </a:lnTo>
                <a:lnTo>
                  <a:pt x="70" y="3"/>
                </a:lnTo>
                <a:lnTo>
                  <a:pt x="78" y="5"/>
                </a:lnTo>
                <a:lnTo>
                  <a:pt x="84" y="10"/>
                </a:lnTo>
                <a:lnTo>
                  <a:pt x="92" y="15"/>
                </a:lnTo>
                <a:lnTo>
                  <a:pt x="96" y="23"/>
                </a:lnTo>
                <a:lnTo>
                  <a:pt x="101" y="30"/>
                </a:lnTo>
                <a:lnTo>
                  <a:pt x="103" y="38"/>
                </a:lnTo>
                <a:lnTo>
                  <a:pt x="106" y="48"/>
                </a:lnTo>
                <a:lnTo>
                  <a:pt x="106" y="58"/>
                </a:lnTo>
                <a:lnTo>
                  <a:pt x="106" y="402"/>
                </a:lnTo>
                <a:lnTo>
                  <a:pt x="106" y="412"/>
                </a:lnTo>
                <a:lnTo>
                  <a:pt x="103" y="422"/>
                </a:lnTo>
                <a:lnTo>
                  <a:pt x="101" y="430"/>
                </a:lnTo>
                <a:lnTo>
                  <a:pt x="96" y="437"/>
                </a:lnTo>
                <a:lnTo>
                  <a:pt x="92" y="445"/>
                </a:lnTo>
                <a:lnTo>
                  <a:pt x="84" y="450"/>
                </a:lnTo>
                <a:lnTo>
                  <a:pt x="78" y="455"/>
                </a:lnTo>
                <a:lnTo>
                  <a:pt x="70" y="457"/>
                </a:lnTo>
                <a:lnTo>
                  <a:pt x="61" y="460"/>
                </a:lnTo>
                <a:lnTo>
                  <a:pt x="52" y="460"/>
                </a:lnTo>
                <a:lnTo>
                  <a:pt x="46" y="460"/>
                </a:lnTo>
                <a:lnTo>
                  <a:pt x="36" y="457"/>
                </a:lnTo>
                <a:lnTo>
                  <a:pt x="30" y="455"/>
                </a:lnTo>
                <a:lnTo>
                  <a:pt x="23" y="450"/>
                </a:lnTo>
                <a:lnTo>
                  <a:pt x="16" y="445"/>
                </a:lnTo>
                <a:lnTo>
                  <a:pt x="11" y="437"/>
                </a:lnTo>
                <a:lnTo>
                  <a:pt x="7" y="430"/>
                </a:lnTo>
                <a:lnTo>
                  <a:pt x="2" y="422"/>
                </a:lnTo>
                <a:lnTo>
                  <a:pt x="2" y="412"/>
                </a:lnTo>
                <a:lnTo>
                  <a:pt x="0" y="402"/>
                </a:lnTo>
                <a:lnTo>
                  <a:pt x="0" y="5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9" name="Rectangle 105"/>
          <p:cNvSpPr>
            <a:spLocks noChangeArrowheads="1"/>
          </p:cNvSpPr>
          <p:nvPr/>
        </p:nvSpPr>
        <p:spPr bwMode="auto">
          <a:xfrm>
            <a:off x="5808663" y="478790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730" name="Rectangle 106"/>
          <p:cNvSpPr>
            <a:spLocks noChangeArrowheads="1"/>
          </p:cNvSpPr>
          <p:nvPr/>
        </p:nvSpPr>
        <p:spPr bwMode="auto">
          <a:xfrm>
            <a:off x="5786438" y="4459288"/>
            <a:ext cx="290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26731" name="Rectangle 107"/>
          <p:cNvSpPr>
            <a:spLocks noChangeArrowheads="1"/>
          </p:cNvSpPr>
          <p:nvPr/>
        </p:nvSpPr>
        <p:spPr bwMode="auto">
          <a:xfrm>
            <a:off x="5888038" y="44592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6732" name="Rectangle 108"/>
          <p:cNvSpPr>
            <a:spLocks noChangeArrowheads="1"/>
          </p:cNvSpPr>
          <p:nvPr/>
        </p:nvSpPr>
        <p:spPr bwMode="auto">
          <a:xfrm>
            <a:off x="5805488" y="45545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26733" name="Rectangle 109"/>
          <p:cNvSpPr>
            <a:spLocks noChangeArrowheads="1"/>
          </p:cNvSpPr>
          <p:nvPr/>
        </p:nvSpPr>
        <p:spPr bwMode="auto">
          <a:xfrm>
            <a:off x="5872163" y="455453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6734" name="Rectangle 110"/>
          <p:cNvSpPr>
            <a:spLocks noChangeArrowheads="1"/>
          </p:cNvSpPr>
          <p:nvPr/>
        </p:nvSpPr>
        <p:spPr bwMode="auto">
          <a:xfrm>
            <a:off x="5805488" y="4649788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6735" name="Rectangle 111"/>
          <p:cNvSpPr>
            <a:spLocks noChangeArrowheads="1"/>
          </p:cNvSpPr>
          <p:nvPr/>
        </p:nvSpPr>
        <p:spPr bwMode="auto">
          <a:xfrm>
            <a:off x="5805488" y="430212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736" name="Freeform 121"/>
          <p:cNvSpPr>
            <a:spLocks/>
          </p:cNvSpPr>
          <p:nvPr/>
        </p:nvSpPr>
        <p:spPr bwMode="auto">
          <a:xfrm>
            <a:off x="5735638" y="3100388"/>
            <a:ext cx="441325" cy="639762"/>
          </a:xfrm>
          <a:custGeom>
            <a:avLst/>
            <a:gdLst>
              <a:gd name="T0" fmla="*/ 360599026 w 266"/>
              <a:gd name="T1" fmla="*/ 976832395 h 418"/>
              <a:gd name="T2" fmla="*/ 423910913 w 266"/>
              <a:gd name="T3" fmla="*/ 972147439 h 418"/>
              <a:gd name="T4" fmla="*/ 481716192 w 266"/>
              <a:gd name="T5" fmla="*/ 953407616 h 418"/>
              <a:gd name="T6" fmla="*/ 531264049 w 266"/>
              <a:gd name="T7" fmla="*/ 925297882 h 418"/>
              <a:gd name="T8" fmla="*/ 583566038 w 266"/>
              <a:gd name="T9" fmla="*/ 883131750 h 418"/>
              <a:gd name="T10" fmla="*/ 622102338 w 266"/>
              <a:gd name="T11" fmla="*/ 836282193 h 418"/>
              <a:gd name="T12" fmla="*/ 660640297 w 266"/>
              <a:gd name="T13" fmla="*/ 777717951 h 418"/>
              <a:gd name="T14" fmla="*/ 690919174 w 266"/>
              <a:gd name="T15" fmla="*/ 714470284 h 418"/>
              <a:gd name="T16" fmla="*/ 710188154 w 266"/>
              <a:gd name="T17" fmla="*/ 644194418 h 418"/>
              <a:gd name="T18" fmla="*/ 729457133 w 266"/>
              <a:gd name="T19" fmla="*/ 566891884 h 418"/>
              <a:gd name="T20" fmla="*/ 729457133 w 266"/>
              <a:gd name="T21" fmla="*/ 491931062 h 418"/>
              <a:gd name="T22" fmla="*/ 729457133 w 266"/>
              <a:gd name="T23" fmla="*/ 409942042 h 418"/>
              <a:gd name="T24" fmla="*/ 710188154 w 266"/>
              <a:gd name="T25" fmla="*/ 332637977 h 418"/>
              <a:gd name="T26" fmla="*/ 690919174 w 266"/>
              <a:gd name="T27" fmla="*/ 262362111 h 418"/>
              <a:gd name="T28" fmla="*/ 660640297 w 266"/>
              <a:gd name="T29" fmla="*/ 199114444 h 418"/>
              <a:gd name="T30" fmla="*/ 622102338 w 266"/>
              <a:gd name="T31" fmla="*/ 140551732 h 418"/>
              <a:gd name="T32" fmla="*/ 583566038 w 266"/>
              <a:gd name="T33" fmla="*/ 93700645 h 418"/>
              <a:gd name="T34" fmla="*/ 531264049 w 266"/>
              <a:gd name="T35" fmla="*/ 53877756 h 418"/>
              <a:gd name="T36" fmla="*/ 481716192 w 266"/>
              <a:gd name="T37" fmla="*/ 23424778 h 418"/>
              <a:gd name="T38" fmla="*/ 423910913 w 266"/>
              <a:gd name="T39" fmla="*/ 7028199 h 418"/>
              <a:gd name="T40" fmla="*/ 360599026 w 266"/>
              <a:gd name="T41" fmla="*/ 0 h 418"/>
              <a:gd name="T42" fmla="*/ 302793746 w 266"/>
              <a:gd name="T43" fmla="*/ 7028199 h 418"/>
              <a:gd name="T44" fmla="*/ 247739282 w 266"/>
              <a:gd name="T45" fmla="*/ 23424778 h 418"/>
              <a:gd name="T46" fmla="*/ 198191426 w 266"/>
              <a:gd name="T47" fmla="*/ 53877756 h 418"/>
              <a:gd name="T48" fmla="*/ 145891095 w 266"/>
              <a:gd name="T49" fmla="*/ 93700645 h 418"/>
              <a:gd name="T50" fmla="*/ 107354795 w 266"/>
              <a:gd name="T51" fmla="*/ 140551732 h 418"/>
              <a:gd name="T52" fmla="*/ 68816836 w 266"/>
              <a:gd name="T53" fmla="*/ 199114444 h 418"/>
              <a:gd name="T54" fmla="*/ 35785485 w 266"/>
              <a:gd name="T55" fmla="*/ 262362111 h 418"/>
              <a:gd name="T56" fmla="*/ 19268980 w 266"/>
              <a:gd name="T57" fmla="*/ 332637977 h 418"/>
              <a:gd name="T58" fmla="*/ 0 w 266"/>
              <a:gd name="T59" fmla="*/ 409942042 h 418"/>
              <a:gd name="T60" fmla="*/ 0 w 266"/>
              <a:gd name="T61" fmla="*/ 491931062 h 418"/>
              <a:gd name="T62" fmla="*/ 0 w 266"/>
              <a:gd name="T63" fmla="*/ 566891884 h 418"/>
              <a:gd name="T64" fmla="*/ 19268980 w 266"/>
              <a:gd name="T65" fmla="*/ 644194418 h 418"/>
              <a:gd name="T66" fmla="*/ 35785485 w 266"/>
              <a:gd name="T67" fmla="*/ 714470284 h 418"/>
              <a:gd name="T68" fmla="*/ 68816836 w 266"/>
              <a:gd name="T69" fmla="*/ 777717951 h 418"/>
              <a:gd name="T70" fmla="*/ 107354795 w 266"/>
              <a:gd name="T71" fmla="*/ 836282193 h 418"/>
              <a:gd name="T72" fmla="*/ 145891095 w 266"/>
              <a:gd name="T73" fmla="*/ 883131750 h 418"/>
              <a:gd name="T74" fmla="*/ 198191426 w 266"/>
              <a:gd name="T75" fmla="*/ 925297882 h 418"/>
              <a:gd name="T76" fmla="*/ 247739282 w 266"/>
              <a:gd name="T77" fmla="*/ 953407616 h 418"/>
              <a:gd name="T78" fmla="*/ 302793746 w 266"/>
              <a:gd name="T79" fmla="*/ 972147439 h 418"/>
              <a:gd name="T80" fmla="*/ 360599026 w 266"/>
              <a:gd name="T81" fmla="*/ 976832395 h 418"/>
              <a:gd name="T82" fmla="*/ 360599026 w 266"/>
              <a:gd name="T83" fmla="*/ 976832395 h 41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66" h="418">
                <a:moveTo>
                  <a:pt x="131" y="417"/>
                </a:moveTo>
                <a:lnTo>
                  <a:pt x="154" y="415"/>
                </a:lnTo>
                <a:lnTo>
                  <a:pt x="175" y="407"/>
                </a:lnTo>
                <a:lnTo>
                  <a:pt x="193" y="395"/>
                </a:lnTo>
                <a:lnTo>
                  <a:pt x="212" y="377"/>
                </a:lnTo>
                <a:lnTo>
                  <a:pt x="226" y="357"/>
                </a:lnTo>
                <a:lnTo>
                  <a:pt x="240" y="332"/>
                </a:lnTo>
                <a:lnTo>
                  <a:pt x="251" y="305"/>
                </a:lnTo>
                <a:lnTo>
                  <a:pt x="258" y="275"/>
                </a:lnTo>
                <a:lnTo>
                  <a:pt x="265" y="242"/>
                </a:lnTo>
                <a:lnTo>
                  <a:pt x="265" y="210"/>
                </a:lnTo>
                <a:lnTo>
                  <a:pt x="265" y="175"/>
                </a:lnTo>
                <a:lnTo>
                  <a:pt x="258" y="142"/>
                </a:lnTo>
                <a:lnTo>
                  <a:pt x="251" y="112"/>
                </a:lnTo>
                <a:lnTo>
                  <a:pt x="240" y="85"/>
                </a:lnTo>
                <a:lnTo>
                  <a:pt x="226" y="60"/>
                </a:lnTo>
                <a:lnTo>
                  <a:pt x="212" y="40"/>
                </a:lnTo>
                <a:lnTo>
                  <a:pt x="193" y="23"/>
                </a:lnTo>
                <a:lnTo>
                  <a:pt x="175" y="10"/>
                </a:lnTo>
                <a:lnTo>
                  <a:pt x="154" y="3"/>
                </a:lnTo>
                <a:lnTo>
                  <a:pt x="131" y="0"/>
                </a:lnTo>
                <a:lnTo>
                  <a:pt x="110" y="3"/>
                </a:lnTo>
                <a:lnTo>
                  <a:pt x="90" y="10"/>
                </a:lnTo>
                <a:lnTo>
                  <a:pt x="72" y="23"/>
                </a:lnTo>
                <a:lnTo>
                  <a:pt x="53" y="40"/>
                </a:lnTo>
                <a:lnTo>
                  <a:pt x="39" y="60"/>
                </a:lnTo>
                <a:lnTo>
                  <a:pt x="25" y="85"/>
                </a:lnTo>
                <a:lnTo>
                  <a:pt x="13" y="112"/>
                </a:lnTo>
                <a:lnTo>
                  <a:pt x="7" y="142"/>
                </a:lnTo>
                <a:lnTo>
                  <a:pt x="0" y="175"/>
                </a:lnTo>
                <a:lnTo>
                  <a:pt x="0" y="210"/>
                </a:lnTo>
                <a:lnTo>
                  <a:pt x="0" y="242"/>
                </a:lnTo>
                <a:lnTo>
                  <a:pt x="7" y="275"/>
                </a:lnTo>
                <a:lnTo>
                  <a:pt x="13" y="305"/>
                </a:lnTo>
                <a:lnTo>
                  <a:pt x="25" y="332"/>
                </a:lnTo>
                <a:lnTo>
                  <a:pt x="39" y="357"/>
                </a:lnTo>
                <a:lnTo>
                  <a:pt x="53" y="377"/>
                </a:lnTo>
                <a:lnTo>
                  <a:pt x="72" y="395"/>
                </a:lnTo>
                <a:lnTo>
                  <a:pt x="90" y="407"/>
                </a:lnTo>
                <a:lnTo>
                  <a:pt x="110" y="415"/>
                </a:lnTo>
                <a:lnTo>
                  <a:pt x="131" y="4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7" name="Freeform 122"/>
          <p:cNvSpPr>
            <a:spLocks/>
          </p:cNvSpPr>
          <p:nvPr/>
        </p:nvSpPr>
        <p:spPr bwMode="auto">
          <a:xfrm>
            <a:off x="5735638" y="3100388"/>
            <a:ext cx="441325" cy="639762"/>
          </a:xfrm>
          <a:custGeom>
            <a:avLst/>
            <a:gdLst>
              <a:gd name="T0" fmla="*/ 360599026 w 266"/>
              <a:gd name="T1" fmla="*/ 976832395 h 418"/>
              <a:gd name="T2" fmla="*/ 423910913 w 266"/>
              <a:gd name="T3" fmla="*/ 972147439 h 418"/>
              <a:gd name="T4" fmla="*/ 481716192 w 266"/>
              <a:gd name="T5" fmla="*/ 953407616 h 418"/>
              <a:gd name="T6" fmla="*/ 531264049 w 266"/>
              <a:gd name="T7" fmla="*/ 925297882 h 418"/>
              <a:gd name="T8" fmla="*/ 583566038 w 266"/>
              <a:gd name="T9" fmla="*/ 883131750 h 418"/>
              <a:gd name="T10" fmla="*/ 622102338 w 266"/>
              <a:gd name="T11" fmla="*/ 836282193 h 418"/>
              <a:gd name="T12" fmla="*/ 660640297 w 266"/>
              <a:gd name="T13" fmla="*/ 777717951 h 418"/>
              <a:gd name="T14" fmla="*/ 690919174 w 266"/>
              <a:gd name="T15" fmla="*/ 714470284 h 418"/>
              <a:gd name="T16" fmla="*/ 710188154 w 266"/>
              <a:gd name="T17" fmla="*/ 644194418 h 418"/>
              <a:gd name="T18" fmla="*/ 729457133 w 266"/>
              <a:gd name="T19" fmla="*/ 566891884 h 418"/>
              <a:gd name="T20" fmla="*/ 729457133 w 266"/>
              <a:gd name="T21" fmla="*/ 491931062 h 418"/>
              <a:gd name="T22" fmla="*/ 729457133 w 266"/>
              <a:gd name="T23" fmla="*/ 409942042 h 418"/>
              <a:gd name="T24" fmla="*/ 710188154 w 266"/>
              <a:gd name="T25" fmla="*/ 332637977 h 418"/>
              <a:gd name="T26" fmla="*/ 690919174 w 266"/>
              <a:gd name="T27" fmla="*/ 262362111 h 418"/>
              <a:gd name="T28" fmla="*/ 660640297 w 266"/>
              <a:gd name="T29" fmla="*/ 199114444 h 418"/>
              <a:gd name="T30" fmla="*/ 622102338 w 266"/>
              <a:gd name="T31" fmla="*/ 140551732 h 418"/>
              <a:gd name="T32" fmla="*/ 583566038 w 266"/>
              <a:gd name="T33" fmla="*/ 93700645 h 418"/>
              <a:gd name="T34" fmla="*/ 531264049 w 266"/>
              <a:gd name="T35" fmla="*/ 53877756 h 418"/>
              <a:gd name="T36" fmla="*/ 481716192 w 266"/>
              <a:gd name="T37" fmla="*/ 23424778 h 418"/>
              <a:gd name="T38" fmla="*/ 423910913 w 266"/>
              <a:gd name="T39" fmla="*/ 7028199 h 418"/>
              <a:gd name="T40" fmla="*/ 360599026 w 266"/>
              <a:gd name="T41" fmla="*/ 0 h 418"/>
              <a:gd name="T42" fmla="*/ 302793746 w 266"/>
              <a:gd name="T43" fmla="*/ 7028199 h 418"/>
              <a:gd name="T44" fmla="*/ 247739282 w 266"/>
              <a:gd name="T45" fmla="*/ 23424778 h 418"/>
              <a:gd name="T46" fmla="*/ 198191426 w 266"/>
              <a:gd name="T47" fmla="*/ 53877756 h 418"/>
              <a:gd name="T48" fmla="*/ 145891095 w 266"/>
              <a:gd name="T49" fmla="*/ 93700645 h 418"/>
              <a:gd name="T50" fmla="*/ 107354795 w 266"/>
              <a:gd name="T51" fmla="*/ 140551732 h 418"/>
              <a:gd name="T52" fmla="*/ 68816836 w 266"/>
              <a:gd name="T53" fmla="*/ 199114444 h 418"/>
              <a:gd name="T54" fmla="*/ 35785485 w 266"/>
              <a:gd name="T55" fmla="*/ 262362111 h 418"/>
              <a:gd name="T56" fmla="*/ 19268980 w 266"/>
              <a:gd name="T57" fmla="*/ 332637977 h 418"/>
              <a:gd name="T58" fmla="*/ 0 w 266"/>
              <a:gd name="T59" fmla="*/ 409942042 h 418"/>
              <a:gd name="T60" fmla="*/ 0 w 266"/>
              <a:gd name="T61" fmla="*/ 491931062 h 418"/>
              <a:gd name="T62" fmla="*/ 0 w 266"/>
              <a:gd name="T63" fmla="*/ 566891884 h 418"/>
              <a:gd name="T64" fmla="*/ 19268980 w 266"/>
              <a:gd name="T65" fmla="*/ 644194418 h 418"/>
              <a:gd name="T66" fmla="*/ 35785485 w 266"/>
              <a:gd name="T67" fmla="*/ 714470284 h 418"/>
              <a:gd name="T68" fmla="*/ 68816836 w 266"/>
              <a:gd name="T69" fmla="*/ 777717951 h 418"/>
              <a:gd name="T70" fmla="*/ 107354795 w 266"/>
              <a:gd name="T71" fmla="*/ 836282193 h 418"/>
              <a:gd name="T72" fmla="*/ 145891095 w 266"/>
              <a:gd name="T73" fmla="*/ 883131750 h 418"/>
              <a:gd name="T74" fmla="*/ 198191426 w 266"/>
              <a:gd name="T75" fmla="*/ 925297882 h 418"/>
              <a:gd name="T76" fmla="*/ 247739282 w 266"/>
              <a:gd name="T77" fmla="*/ 953407616 h 418"/>
              <a:gd name="T78" fmla="*/ 302793746 w 266"/>
              <a:gd name="T79" fmla="*/ 972147439 h 418"/>
              <a:gd name="T80" fmla="*/ 360599026 w 266"/>
              <a:gd name="T81" fmla="*/ 976832395 h 418"/>
              <a:gd name="T82" fmla="*/ 360599026 w 266"/>
              <a:gd name="T83" fmla="*/ 976832395 h 41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66" h="418">
                <a:moveTo>
                  <a:pt x="131" y="417"/>
                </a:moveTo>
                <a:lnTo>
                  <a:pt x="154" y="415"/>
                </a:lnTo>
                <a:lnTo>
                  <a:pt x="175" y="407"/>
                </a:lnTo>
                <a:lnTo>
                  <a:pt x="193" y="395"/>
                </a:lnTo>
                <a:lnTo>
                  <a:pt x="212" y="377"/>
                </a:lnTo>
                <a:lnTo>
                  <a:pt x="226" y="357"/>
                </a:lnTo>
                <a:lnTo>
                  <a:pt x="240" y="332"/>
                </a:lnTo>
                <a:lnTo>
                  <a:pt x="251" y="305"/>
                </a:lnTo>
                <a:lnTo>
                  <a:pt x="258" y="275"/>
                </a:lnTo>
                <a:lnTo>
                  <a:pt x="265" y="242"/>
                </a:lnTo>
                <a:lnTo>
                  <a:pt x="265" y="210"/>
                </a:lnTo>
                <a:lnTo>
                  <a:pt x="265" y="175"/>
                </a:lnTo>
                <a:lnTo>
                  <a:pt x="258" y="142"/>
                </a:lnTo>
                <a:lnTo>
                  <a:pt x="251" y="112"/>
                </a:lnTo>
                <a:lnTo>
                  <a:pt x="240" y="85"/>
                </a:lnTo>
                <a:lnTo>
                  <a:pt x="226" y="60"/>
                </a:lnTo>
                <a:lnTo>
                  <a:pt x="212" y="40"/>
                </a:lnTo>
                <a:lnTo>
                  <a:pt x="193" y="23"/>
                </a:lnTo>
                <a:lnTo>
                  <a:pt x="175" y="10"/>
                </a:lnTo>
                <a:lnTo>
                  <a:pt x="154" y="3"/>
                </a:lnTo>
                <a:lnTo>
                  <a:pt x="131" y="0"/>
                </a:lnTo>
                <a:lnTo>
                  <a:pt x="110" y="3"/>
                </a:lnTo>
                <a:lnTo>
                  <a:pt x="90" y="10"/>
                </a:lnTo>
                <a:lnTo>
                  <a:pt x="72" y="23"/>
                </a:lnTo>
                <a:lnTo>
                  <a:pt x="53" y="40"/>
                </a:lnTo>
                <a:lnTo>
                  <a:pt x="39" y="60"/>
                </a:lnTo>
                <a:lnTo>
                  <a:pt x="25" y="85"/>
                </a:lnTo>
                <a:lnTo>
                  <a:pt x="13" y="112"/>
                </a:lnTo>
                <a:lnTo>
                  <a:pt x="7" y="142"/>
                </a:lnTo>
                <a:lnTo>
                  <a:pt x="0" y="175"/>
                </a:lnTo>
                <a:lnTo>
                  <a:pt x="0" y="210"/>
                </a:lnTo>
                <a:lnTo>
                  <a:pt x="0" y="242"/>
                </a:lnTo>
                <a:lnTo>
                  <a:pt x="7" y="275"/>
                </a:lnTo>
                <a:lnTo>
                  <a:pt x="13" y="305"/>
                </a:lnTo>
                <a:lnTo>
                  <a:pt x="25" y="332"/>
                </a:lnTo>
                <a:lnTo>
                  <a:pt x="39" y="357"/>
                </a:lnTo>
                <a:lnTo>
                  <a:pt x="53" y="377"/>
                </a:lnTo>
                <a:lnTo>
                  <a:pt x="72" y="395"/>
                </a:lnTo>
                <a:lnTo>
                  <a:pt x="90" y="407"/>
                </a:lnTo>
                <a:lnTo>
                  <a:pt x="110" y="415"/>
                </a:lnTo>
                <a:lnTo>
                  <a:pt x="131" y="4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8" name="Line 123"/>
          <p:cNvSpPr>
            <a:spLocks noChangeShapeType="1"/>
          </p:cNvSpPr>
          <p:nvPr/>
        </p:nvSpPr>
        <p:spPr bwMode="auto">
          <a:xfrm>
            <a:off x="2414588" y="4376738"/>
            <a:ext cx="1762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9" name="Freeform 124"/>
          <p:cNvSpPr>
            <a:spLocks/>
          </p:cNvSpPr>
          <p:nvPr/>
        </p:nvSpPr>
        <p:spPr bwMode="auto">
          <a:xfrm>
            <a:off x="2566988" y="4354513"/>
            <a:ext cx="47625" cy="47625"/>
          </a:xfrm>
          <a:custGeom>
            <a:avLst/>
            <a:gdLst>
              <a:gd name="T0" fmla="*/ 37756772 w 29"/>
              <a:gd name="T1" fmla="*/ 70806085 h 31"/>
              <a:gd name="T2" fmla="*/ 40454974 w 29"/>
              <a:gd name="T3" fmla="*/ 70806085 h 31"/>
              <a:gd name="T4" fmla="*/ 48544655 w 29"/>
              <a:gd name="T5" fmla="*/ 70806085 h 31"/>
              <a:gd name="T6" fmla="*/ 53939418 w 29"/>
              <a:gd name="T7" fmla="*/ 70806085 h 31"/>
              <a:gd name="T8" fmla="*/ 62030741 w 29"/>
              <a:gd name="T9" fmla="*/ 63725323 h 31"/>
              <a:gd name="T10" fmla="*/ 62030741 w 29"/>
              <a:gd name="T11" fmla="*/ 63725323 h 31"/>
              <a:gd name="T12" fmla="*/ 67423862 w 29"/>
              <a:gd name="T13" fmla="*/ 59004302 h 31"/>
              <a:gd name="T14" fmla="*/ 75515185 w 29"/>
              <a:gd name="T15" fmla="*/ 51923540 h 31"/>
              <a:gd name="T16" fmla="*/ 75515185 w 29"/>
              <a:gd name="T17" fmla="*/ 47204056 h 31"/>
              <a:gd name="T18" fmla="*/ 75515185 w 29"/>
              <a:gd name="T19" fmla="*/ 40123294 h 31"/>
              <a:gd name="T20" fmla="*/ 75515185 w 29"/>
              <a:gd name="T21" fmla="*/ 35402274 h 31"/>
              <a:gd name="T22" fmla="*/ 75515185 w 29"/>
              <a:gd name="T23" fmla="*/ 28321512 h 31"/>
              <a:gd name="T24" fmla="*/ 75515185 w 29"/>
              <a:gd name="T25" fmla="*/ 23602028 h 31"/>
              <a:gd name="T26" fmla="*/ 75515185 w 29"/>
              <a:gd name="T27" fmla="*/ 16521266 h 31"/>
              <a:gd name="T28" fmla="*/ 67423862 w 29"/>
              <a:gd name="T29" fmla="*/ 16521266 h 31"/>
              <a:gd name="T30" fmla="*/ 62030741 w 29"/>
              <a:gd name="T31" fmla="*/ 11800246 h 31"/>
              <a:gd name="T32" fmla="*/ 62030741 w 29"/>
              <a:gd name="T33" fmla="*/ 4721020 h 31"/>
              <a:gd name="T34" fmla="*/ 53939418 w 29"/>
              <a:gd name="T35" fmla="*/ 4721020 h 31"/>
              <a:gd name="T36" fmla="*/ 48544655 w 29"/>
              <a:gd name="T37" fmla="*/ 0 h 31"/>
              <a:gd name="T38" fmla="*/ 40454974 w 29"/>
              <a:gd name="T39" fmla="*/ 0 h 31"/>
              <a:gd name="T40" fmla="*/ 37756772 w 29"/>
              <a:gd name="T41" fmla="*/ 0 h 31"/>
              <a:gd name="T42" fmla="*/ 29667091 w 29"/>
              <a:gd name="T43" fmla="*/ 0 h 31"/>
              <a:gd name="T44" fmla="*/ 24272328 w 29"/>
              <a:gd name="T45" fmla="*/ 0 h 31"/>
              <a:gd name="T46" fmla="*/ 16181004 w 29"/>
              <a:gd name="T47" fmla="*/ 4721020 h 31"/>
              <a:gd name="T48" fmla="*/ 10787884 w 29"/>
              <a:gd name="T49" fmla="*/ 4721020 h 31"/>
              <a:gd name="T50" fmla="*/ 10787884 w 29"/>
              <a:gd name="T51" fmla="*/ 11800246 h 31"/>
              <a:gd name="T52" fmla="*/ 2696560 w 29"/>
              <a:gd name="T53" fmla="*/ 16521266 h 31"/>
              <a:gd name="T54" fmla="*/ 2696560 w 29"/>
              <a:gd name="T55" fmla="*/ 16521266 h 31"/>
              <a:gd name="T56" fmla="*/ 0 w 29"/>
              <a:gd name="T57" fmla="*/ 23602028 h 31"/>
              <a:gd name="T58" fmla="*/ 0 w 29"/>
              <a:gd name="T59" fmla="*/ 28321512 h 31"/>
              <a:gd name="T60" fmla="*/ 0 w 29"/>
              <a:gd name="T61" fmla="*/ 35402274 h 31"/>
              <a:gd name="T62" fmla="*/ 0 w 29"/>
              <a:gd name="T63" fmla="*/ 40123294 h 31"/>
              <a:gd name="T64" fmla="*/ 0 w 29"/>
              <a:gd name="T65" fmla="*/ 47204056 h 31"/>
              <a:gd name="T66" fmla="*/ 2696560 w 29"/>
              <a:gd name="T67" fmla="*/ 51923540 h 31"/>
              <a:gd name="T68" fmla="*/ 2696560 w 29"/>
              <a:gd name="T69" fmla="*/ 59004302 h 31"/>
              <a:gd name="T70" fmla="*/ 10787884 w 29"/>
              <a:gd name="T71" fmla="*/ 63725323 h 31"/>
              <a:gd name="T72" fmla="*/ 10787884 w 29"/>
              <a:gd name="T73" fmla="*/ 63725323 h 31"/>
              <a:gd name="T74" fmla="*/ 16181004 w 29"/>
              <a:gd name="T75" fmla="*/ 70806085 h 31"/>
              <a:gd name="T76" fmla="*/ 24272328 w 29"/>
              <a:gd name="T77" fmla="*/ 70806085 h 31"/>
              <a:gd name="T78" fmla="*/ 29667091 w 29"/>
              <a:gd name="T79" fmla="*/ 70806085 h 31"/>
              <a:gd name="T80" fmla="*/ 37756772 w 29"/>
              <a:gd name="T81" fmla="*/ 70806085 h 31"/>
              <a:gd name="T82" fmla="*/ 37756772 w 29"/>
              <a:gd name="T83" fmla="*/ 70806085 h 3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9" h="31">
                <a:moveTo>
                  <a:pt x="14" y="30"/>
                </a:moveTo>
                <a:lnTo>
                  <a:pt x="15" y="30"/>
                </a:lnTo>
                <a:lnTo>
                  <a:pt x="18" y="30"/>
                </a:lnTo>
                <a:lnTo>
                  <a:pt x="20" y="30"/>
                </a:lnTo>
                <a:lnTo>
                  <a:pt x="23" y="27"/>
                </a:lnTo>
                <a:lnTo>
                  <a:pt x="25" y="25"/>
                </a:lnTo>
                <a:lnTo>
                  <a:pt x="28" y="22"/>
                </a:lnTo>
                <a:lnTo>
                  <a:pt x="28" y="20"/>
                </a:lnTo>
                <a:lnTo>
                  <a:pt x="28" y="17"/>
                </a:lnTo>
                <a:lnTo>
                  <a:pt x="28" y="15"/>
                </a:lnTo>
                <a:lnTo>
                  <a:pt x="28" y="12"/>
                </a:lnTo>
                <a:lnTo>
                  <a:pt x="28" y="10"/>
                </a:lnTo>
                <a:lnTo>
                  <a:pt x="28" y="7"/>
                </a:lnTo>
                <a:lnTo>
                  <a:pt x="25" y="7"/>
                </a:lnTo>
                <a:lnTo>
                  <a:pt x="23" y="5"/>
                </a:lnTo>
                <a:lnTo>
                  <a:pt x="23" y="2"/>
                </a:lnTo>
                <a:lnTo>
                  <a:pt x="20" y="2"/>
                </a:lnTo>
                <a:lnTo>
                  <a:pt x="18" y="0"/>
                </a:lnTo>
                <a:lnTo>
                  <a:pt x="15" y="0"/>
                </a:lnTo>
                <a:lnTo>
                  <a:pt x="14" y="0"/>
                </a:lnTo>
                <a:lnTo>
                  <a:pt x="11" y="0"/>
                </a:lnTo>
                <a:lnTo>
                  <a:pt x="9" y="0"/>
                </a:lnTo>
                <a:lnTo>
                  <a:pt x="6" y="2"/>
                </a:lnTo>
                <a:lnTo>
                  <a:pt x="4" y="2"/>
                </a:lnTo>
                <a:lnTo>
                  <a:pt x="4" y="5"/>
                </a:lnTo>
                <a:lnTo>
                  <a:pt x="1" y="7"/>
                </a:lnTo>
                <a:lnTo>
                  <a:pt x="0" y="10"/>
                </a:lnTo>
                <a:lnTo>
                  <a:pt x="0" y="12"/>
                </a:lnTo>
                <a:lnTo>
                  <a:pt x="0" y="15"/>
                </a:lnTo>
                <a:lnTo>
                  <a:pt x="0" y="17"/>
                </a:lnTo>
                <a:lnTo>
                  <a:pt x="0" y="20"/>
                </a:lnTo>
                <a:lnTo>
                  <a:pt x="1" y="22"/>
                </a:lnTo>
                <a:lnTo>
                  <a:pt x="1" y="25"/>
                </a:lnTo>
                <a:lnTo>
                  <a:pt x="4" y="27"/>
                </a:lnTo>
                <a:lnTo>
                  <a:pt x="6" y="30"/>
                </a:lnTo>
                <a:lnTo>
                  <a:pt x="9" y="30"/>
                </a:lnTo>
                <a:lnTo>
                  <a:pt x="11" y="30"/>
                </a:lnTo>
                <a:lnTo>
                  <a:pt x="14" y="3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40" name="Freeform 125"/>
          <p:cNvSpPr>
            <a:spLocks/>
          </p:cNvSpPr>
          <p:nvPr/>
        </p:nvSpPr>
        <p:spPr bwMode="auto">
          <a:xfrm>
            <a:off x="5611813" y="4849813"/>
            <a:ext cx="46037" cy="47625"/>
          </a:xfrm>
          <a:custGeom>
            <a:avLst/>
            <a:gdLst>
              <a:gd name="T0" fmla="*/ 35142673 w 28"/>
              <a:gd name="T1" fmla="*/ 66085065 h 31"/>
              <a:gd name="T2" fmla="*/ 40550376 w 28"/>
              <a:gd name="T3" fmla="*/ 70806085 h 31"/>
              <a:gd name="T4" fmla="*/ 48659465 w 28"/>
              <a:gd name="T5" fmla="*/ 70806085 h 31"/>
              <a:gd name="T6" fmla="*/ 51362494 w 28"/>
              <a:gd name="T7" fmla="*/ 66085065 h 31"/>
              <a:gd name="T8" fmla="*/ 59473227 w 28"/>
              <a:gd name="T9" fmla="*/ 66085065 h 31"/>
              <a:gd name="T10" fmla="*/ 59473227 w 28"/>
              <a:gd name="T11" fmla="*/ 59004302 h 31"/>
              <a:gd name="T12" fmla="*/ 64879286 w 28"/>
              <a:gd name="T13" fmla="*/ 54284819 h 31"/>
              <a:gd name="T14" fmla="*/ 72990019 w 28"/>
              <a:gd name="T15" fmla="*/ 54284819 h 31"/>
              <a:gd name="T16" fmla="*/ 72990019 w 28"/>
              <a:gd name="T17" fmla="*/ 47204056 h 31"/>
              <a:gd name="T18" fmla="*/ 72990019 w 28"/>
              <a:gd name="T19" fmla="*/ 42483036 h 31"/>
              <a:gd name="T20" fmla="*/ 72990019 w 28"/>
              <a:gd name="T21" fmla="*/ 35402274 h 31"/>
              <a:gd name="T22" fmla="*/ 72990019 w 28"/>
              <a:gd name="T23" fmla="*/ 30682790 h 31"/>
              <a:gd name="T24" fmla="*/ 72990019 w 28"/>
              <a:gd name="T25" fmla="*/ 23602028 h 31"/>
              <a:gd name="T26" fmla="*/ 72990019 w 28"/>
              <a:gd name="T27" fmla="*/ 18881008 h 31"/>
              <a:gd name="T28" fmla="*/ 64879286 w 28"/>
              <a:gd name="T29" fmla="*/ 11800246 h 31"/>
              <a:gd name="T30" fmla="*/ 59473227 w 28"/>
              <a:gd name="T31" fmla="*/ 7080762 h 31"/>
              <a:gd name="T32" fmla="*/ 59473227 w 28"/>
              <a:gd name="T33" fmla="*/ 7080762 h 31"/>
              <a:gd name="T34" fmla="*/ 51362494 w 28"/>
              <a:gd name="T35" fmla="*/ 0 h 31"/>
              <a:gd name="T36" fmla="*/ 48659465 w 28"/>
              <a:gd name="T37" fmla="*/ 0 h 31"/>
              <a:gd name="T38" fmla="*/ 40550376 w 28"/>
              <a:gd name="T39" fmla="*/ 0 h 31"/>
              <a:gd name="T40" fmla="*/ 35142673 w 28"/>
              <a:gd name="T41" fmla="*/ 0 h 31"/>
              <a:gd name="T42" fmla="*/ 27033584 w 28"/>
              <a:gd name="T43" fmla="*/ 0 h 31"/>
              <a:gd name="T44" fmla="*/ 24330555 w 28"/>
              <a:gd name="T45" fmla="*/ 0 h 31"/>
              <a:gd name="T46" fmla="*/ 16219822 w 28"/>
              <a:gd name="T47" fmla="*/ 0 h 31"/>
              <a:gd name="T48" fmla="*/ 10813762 w 28"/>
              <a:gd name="T49" fmla="*/ 7080762 h 31"/>
              <a:gd name="T50" fmla="*/ 10813762 w 28"/>
              <a:gd name="T51" fmla="*/ 7080762 h 31"/>
              <a:gd name="T52" fmla="*/ 2703030 w 28"/>
              <a:gd name="T53" fmla="*/ 11800246 h 31"/>
              <a:gd name="T54" fmla="*/ 2703030 w 28"/>
              <a:gd name="T55" fmla="*/ 18881008 h 31"/>
              <a:gd name="T56" fmla="*/ 0 w 28"/>
              <a:gd name="T57" fmla="*/ 23602028 h 31"/>
              <a:gd name="T58" fmla="*/ 0 w 28"/>
              <a:gd name="T59" fmla="*/ 30682790 h 31"/>
              <a:gd name="T60" fmla="*/ 0 w 28"/>
              <a:gd name="T61" fmla="*/ 35402274 h 31"/>
              <a:gd name="T62" fmla="*/ 0 w 28"/>
              <a:gd name="T63" fmla="*/ 42483036 h 31"/>
              <a:gd name="T64" fmla="*/ 0 w 28"/>
              <a:gd name="T65" fmla="*/ 47204056 h 31"/>
              <a:gd name="T66" fmla="*/ 2703030 w 28"/>
              <a:gd name="T67" fmla="*/ 54284819 h 31"/>
              <a:gd name="T68" fmla="*/ 2703030 w 28"/>
              <a:gd name="T69" fmla="*/ 54284819 h 31"/>
              <a:gd name="T70" fmla="*/ 10813762 w 28"/>
              <a:gd name="T71" fmla="*/ 59004302 h 31"/>
              <a:gd name="T72" fmla="*/ 10813762 w 28"/>
              <a:gd name="T73" fmla="*/ 66085065 h 31"/>
              <a:gd name="T74" fmla="*/ 16219822 w 28"/>
              <a:gd name="T75" fmla="*/ 66085065 h 31"/>
              <a:gd name="T76" fmla="*/ 24330555 w 28"/>
              <a:gd name="T77" fmla="*/ 70806085 h 31"/>
              <a:gd name="T78" fmla="*/ 27033584 w 28"/>
              <a:gd name="T79" fmla="*/ 70806085 h 31"/>
              <a:gd name="T80" fmla="*/ 35142673 w 28"/>
              <a:gd name="T81" fmla="*/ 70806085 h 31"/>
              <a:gd name="T82" fmla="*/ 35142673 w 28"/>
              <a:gd name="T83" fmla="*/ 70806085 h 31"/>
              <a:gd name="T84" fmla="*/ 35142673 w 28"/>
              <a:gd name="T85" fmla="*/ 66085065 h 3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" h="31">
                <a:moveTo>
                  <a:pt x="13" y="28"/>
                </a:moveTo>
                <a:lnTo>
                  <a:pt x="15" y="30"/>
                </a:lnTo>
                <a:lnTo>
                  <a:pt x="18" y="30"/>
                </a:lnTo>
                <a:lnTo>
                  <a:pt x="19" y="28"/>
                </a:lnTo>
                <a:lnTo>
                  <a:pt x="22" y="28"/>
                </a:lnTo>
                <a:lnTo>
                  <a:pt x="22" y="25"/>
                </a:lnTo>
                <a:lnTo>
                  <a:pt x="24" y="23"/>
                </a:lnTo>
                <a:lnTo>
                  <a:pt x="27" y="23"/>
                </a:lnTo>
                <a:lnTo>
                  <a:pt x="27" y="20"/>
                </a:lnTo>
                <a:lnTo>
                  <a:pt x="27" y="18"/>
                </a:lnTo>
                <a:lnTo>
                  <a:pt x="27" y="15"/>
                </a:lnTo>
                <a:lnTo>
                  <a:pt x="27" y="13"/>
                </a:lnTo>
                <a:lnTo>
                  <a:pt x="27" y="10"/>
                </a:lnTo>
                <a:lnTo>
                  <a:pt x="27" y="8"/>
                </a:lnTo>
                <a:lnTo>
                  <a:pt x="24" y="5"/>
                </a:lnTo>
                <a:lnTo>
                  <a:pt x="22" y="3"/>
                </a:lnTo>
                <a:lnTo>
                  <a:pt x="19" y="0"/>
                </a:lnTo>
                <a:lnTo>
                  <a:pt x="18" y="0"/>
                </a:lnTo>
                <a:lnTo>
                  <a:pt x="15" y="0"/>
                </a:lnTo>
                <a:lnTo>
                  <a:pt x="13" y="0"/>
                </a:lnTo>
                <a:lnTo>
                  <a:pt x="10" y="0"/>
                </a:lnTo>
                <a:lnTo>
                  <a:pt x="9" y="0"/>
                </a:lnTo>
                <a:lnTo>
                  <a:pt x="6" y="0"/>
                </a:lnTo>
                <a:lnTo>
                  <a:pt x="4" y="3"/>
                </a:lnTo>
                <a:lnTo>
                  <a:pt x="1" y="5"/>
                </a:lnTo>
                <a:lnTo>
                  <a:pt x="1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8"/>
                </a:lnTo>
                <a:lnTo>
                  <a:pt x="0" y="20"/>
                </a:lnTo>
                <a:lnTo>
                  <a:pt x="1" y="23"/>
                </a:lnTo>
                <a:lnTo>
                  <a:pt x="4" y="25"/>
                </a:lnTo>
                <a:lnTo>
                  <a:pt x="4" y="28"/>
                </a:lnTo>
                <a:lnTo>
                  <a:pt x="6" y="28"/>
                </a:lnTo>
                <a:lnTo>
                  <a:pt x="9" y="30"/>
                </a:lnTo>
                <a:lnTo>
                  <a:pt x="10" y="30"/>
                </a:lnTo>
                <a:lnTo>
                  <a:pt x="13" y="30"/>
                </a:lnTo>
                <a:lnTo>
                  <a:pt x="13" y="2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41" name="Freeform 126"/>
          <p:cNvSpPr>
            <a:spLocks/>
          </p:cNvSpPr>
          <p:nvPr/>
        </p:nvSpPr>
        <p:spPr bwMode="auto">
          <a:xfrm>
            <a:off x="7146925" y="4471988"/>
            <a:ext cx="46038" cy="47625"/>
          </a:xfrm>
          <a:custGeom>
            <a:avLst/>
            <a:gdLst>
              <a:gd name="T0" fmla="*/ 35145080 w 28"/>
              <a:gd name="T1" fmla="*/ 70806085 h 31"/>
              <a:gd name="T2" fmla="*/ 43254345 w 28"/>
              <a:gd name="T3" fmla="*/ 70806085 h 31"/>
              <a:gd name="T4" fmla="*/ 48662166 w 28"/>
              <a:gd name="T5" fmla="*/ 70806085 h 31"/>
              <a:gd name="T6" fmla="*/ 54068343 w 28"/>
              <a:gd name="T7" fmla="*/ 66085065 h 31"/>
              <a:gd name="T8" fmla="*/ 59476163 w 28"/>
              <a:gd name="T9" fmla="*/ 66085065 h 31"/>
              <a:gd name="T10" fmla="*/ 67585428 w 28"/>
              <a:gd name="T11" fmla="*/ 59004302 h 31"/>
              <a:gd name="T12" fmla="*/ 67585428 w 28"/>
              <a:gd name="T13" fmla="*/ 59004302 h 31"/>
              <a:gd name="T14" fmla="*/ 72993249 w 28"/>
              <a:gd name="T15" fmla="*/ 54284819 h 31"/>
              <a:gd name="T16" fmla="*/ 72993249 w 28"/>
              <a:gd name="T17" fmla="*/ 47204056 h 31"/>
              <a:gd name="T18" fmla="*/ 72993249 w 28"/>
              <a:gd name="T19" fmla="*/ 42483036 h 31"/>
              <a:gd name="T20" fmla="*/ 72993249 w 28"/>
              <a:gd name="T21" fmla="*/ 35402274 h 31"/>
              <a:gd name="T22" fmla="*/ 72993249 w 28"/>
              <a:gd name="T23" fmla="*/ 30682790 h 31"/>
              <a:gd name="T24" fmla="*/ 72993249 w 28"/>
              <a:gd name="T25" fmla="*/ 23602028 h 31"/>
              <a:gd name="T26" fmla="*/ 72993249 w 28"/>
              <a:gd name="T27" fmla="*/ 18881008 h 31"/>
              <a:gd name="T28" fmla="*/ 67585428 w 28"/>
              <a:gd name="T29" fmla="*/ 11800246 h 31"/>
              <a:gd name="T30" fmla="*/ 67585428 w 28"/>
              <a:gd name="T31" fmla="*/ 7080762 h 31"/>
              <a:gd name="T32" fmla="*/ 59476163 w 28"/>
              <a:gd name="T33" fmla="*/ 7080762 h 31"/>
              <a:gd name="T34" fmla="*/ 54068343 w 28"/>
              <a:gd name="T35" fmla="*/ 0 h 31"/>
              <a:gd name="T36" fmla="*/ 48662166 w 28"/>
              <a:gd name="T37" fmla="*/ 0 h 31"/>
              <a:gd name="T38" fmla="*/ 43254345 w 28"/>
              <a:gd name="T39" fmla="*/ 0 h 31"/>
              <a:gd name="T40" fmla="*/ 35145080 w 28"/>
              <a:gd name="T41" fmla="*/ 0 h 31"/>
              <a:gd name="T42" fmla="*/ 29737260 w 28"/>
              <a:gd name="T43" fmla="*/ 0 h 31"/>
              <a:gd name="T44" fmla="*/ 24331083 w 28"/>
              <a:gd name="T45" fmla="*/ 0 h 31"/>
              <a:gd name="T46" fmla="*/ 18924906 w 28"/>
              <a:gd name="T47" fmla="*/ 0 h 31"/>
              <a:gd name="T48" fmla="*/ 18924906 w 28"/>
              <a:gd name="T49" fmla="*/ 7080762 h 31"/>
              <a:gd name="T50" fmla="*/ 10813997 w 28"/>
              <a:gd name="T51" fmla="*/ 7080762 h 31"/>
              <a:gd name="T52" fmla="*/ 5406177 w 28"/>
              <a:gd name="T53" fmla="*/ 11800246 h 31"/>
              <a:gd name="T54" fmla="*/ 5406177 w 28"/>
              <a:gd name="T55" fmla="*/ 18881008 h 31"/>
              <a:gd name="T56" fmla="*/ 0 w 28"/>
              <a:gd name="T57" fmla="*/ 23602028 h 31"/>
              <a:gd name="T58" fmla="*/ 0 w 28"/>
              <a:gd name="T59" fmla="*/ 30682790 h 31"/>
              <a:gd name="T60" fmla="*/ 0 w 28"/>
              <a:gd name="T61" fmla="*/ 35402274 h 31"/>
              <a:gd name="T62" fmla="*/ 0 w 28"/>
              <a:gd name="T63" fmla="*/ 42483036 h 31"/>
              <a:gd name="T64" fmla="*/ 0 w 28"/>
              <a:gd name="T65" fmla="*/ 47204056 h 31"/>
              <a:gd name="T66" fmla="*/ 5406177 w 28"/>
              <a:gd name="T67" fmla="*/ 54284819 h 31"/>
              <a:gd name="T68" fmla="*/ 5406177 w 28"/>
              <a:gd name="T69" fmla="*/ 59004302 h 31"/>
              <a:gd name="T70" fmla="*/ 10813997 w 28"/>
              <a:gd name="T71" fmla="*/ 59004302 h 31"/>
              <a:gd name="T72" fmla="*/ 18924906 w 28"/>
              <a:gd name="T73" fmla="*/ 66085065 h 31"/>
              <a:gd name="T74" fmla="*/ 18924906 w 28"/>
              <a:gd name="T75" fmla="*/ 66085065 h 31"/>
              <a:gd name="T76" fmla="*/ 24331083 w 28"/>
              <a:gd name="T77" fmla="*/ 70806085 h 31"/>
              <a:gd name="T78" fmla="*/ 29737260 w 28"/>
              <a:gd name="T79" fmla="*/ 70806085 h 31"/>
              <a:gd name="T80" fmla="*/ 35145080 w 28"/>
              <a:gd name="T81" fmla="*/ 70806085 h 31"/>
              <a:gd name="T82" fmla="*/ 35145080 w 28"/>
              <a:gd name="T83" fmla="*/ 70806085 h 3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8" h="31">
                <a:moveTo>
                  <a:pt x="13" y="30"/>
                </a:moveTo>
                <a:lnTo>
                  <a:pt x="16" y="30"/>
                </a:lnTo>
                <a:lnTo>
                  <a:pt x="18" y="30"/>
                </a:lnTo>
                <a:lnTo>
                  <a:pt x="20" y="28"/>
                </a:lnTo>
                <a:lnTo>
                  <a:pt x="22" y="28"/>
                </a:lnTo>
                <a:lnTo>
                  <a:pt x="25" y="25"/>
                </a:lnTo>
                <a:lnTo>
                  <a:pt x="27" y="23"/>
                </a:lnTo>
                <a:lnTo>
                  <a:pt x="27" y="20"/>
                </a:lnTo>
                <a:lnTo>
                  <a:pt x="27" y="18"/>
                </a:lnTo>
                <a:lnTo>
                  <a:pt x="27" y="15"/>
                </a:lnTo>
                <a:lnTo>
                  <a:pt x="27" y="13"/>
                </a:lnTo>
                <a:lnTo>
                  <a:pt x="27" y="10"/>
                </a:lnTo>
                <a:lnTo>
                  <a:pt x="27" y="8"/>
                </a:lnTo>
                <a:lnTo>
                  <a:pt x="25" y="5"/>
                </a:lnTo>
                <a:lnTo>
                  <a:pt x="25" y="3"/>
                </a:lnTo>
                <a:lnTo>
                  <a:pt x="22" y="3"/>
                </a:lnTo>
                <a:lnTo>
                  <a:pt x="20" y="0"/>
                </a:lnTo>
                <a:lnTo>
                  <a:pt x="18" y="0"/>
                </a:lnTo>
                <a:lnTo>
                  <a:pt x="16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7" y="3"/>
                </a:lnTo>
                <a:lnTo>
                  <a:pt x="4" y="3"/>
                </a:lnTo>
                <a:lnTo>
                  <a:pt x="2" y="5"/>
                </a:lnTo>
                <a:lnTo>
                  <a:pt x="2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8"/>
                </a:lnTo>
                <a:lnTo>
                  <a:pt x="0" y="20"/>
                </a:lnTo>
                <a:lnTo>
                  <a:pt x="2" y="23"/>
                </a:lnTo>
                <a:lnTo>
                  <a:pt x="2" y="25"/>
                </a:lnTo>
                <a:lnTo>
                  <a:pt x="4" y="25"/>
                </a:lnTo>
                <a:lnTo>
                  <a:pt x="7" y="28"/>
                </a:lnTo>
                <a:lnTo>
                  <a:pt x="9" y="30"/>
                </a:lnTo>
                <a:lnTo>
                  <a:pt x="11" y="30"/>
                </a:lnTo>
                <a:lnTo>
                  <a:pt x="13" y="3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42" name="Rectangle 127"/>
          <p:cNvSpPr>
            <a:spLocks noChangeArrowheads="1"/>
          </p:cNvSpPr>
          <p:nvPr/>
        </p:nvSpPr>
        <p:spPr bwMode="auto">
          <a:xfrm>
            <a:off x="5753100" y="3228975"/>
            <a:ext cx="481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000000"/>
                </a:solidFill>
              </a:rPr>
              <a:t>Shift</a:t>
            </a:r>
          </a:p>
          <a:p>
            <a:pPr eaLnBrk="0" hangingPunct="0"/>
            <a:r>
              <a:rPr kumimoji="0" lang="en-US" altLang="zh-TW" sz="1000">
                <a:solidFill>
                  <a:srgbClr val="000000"/>
                </a:solidFill>
              </a:rPr>
              <a:t>left 2</a:t>
            </a:r>
          </a:p>
        </p:txBody>
      </p:sp>
      <p:sp>
        <p:nvSpPr>
          <p:cNvPr id="26743" name="Freeform 128"/>
          <p:cNvSpPr>
            <a:spLocks/>
          </p:cNvSpPr>
          <p:nvPr/>
        </p:nvSpPr>
        <p:spPr bwMode="auto">
          <a:xfrm>
            <a:off x="7151688" y="4476750"/>
            <a:ext cx="46037" cy="47625"/>
          </a:xfrm>
          <a:custGeom>
            <a:avLst/>
            <a:gdLst>
              <a:gd name="T0" fmla="*/ 35142673 w 28"/>
              <a:gd name="T1" fmla="*/ 70806085 h 31"/>
              <a:gd name="T2" fmla="*/ 40550376 w 28"/>
              <a:gd name="T3" fmla="*/ 70806085 h 31"/>
              <a:gd name="T4" fmla="*/ 48659465 w 28"/>
              <a:gd name="T5" fmla="*/ 70806085 h 31"/>
              <a:gd name="T6" fmla="*/ 51362494 w 28"/>
              <a:gd name="T7" fmla="*/ 70806085 h 31"/>
              <a:gd name="T8" fmla="*/ 59473227 w 28"/>
              <a:gd name="T9" fmla="*/ 63725323 h 31"/>
              <a:gd name="T10" fmla="*/ 59473227 w 28"/>
              <a:gd name="T11" fmla="*/ 59004302 h 31"/>
              <a:gd name="T12" fmla="*/ 64879286 w 28"/>
              <a:gd name="T13" fmla="*/ 59004302 h 31"/>
              <a:gd name="T14" fmla="*/ 72990019 w 28"/>
              <a:gd name="T15" fmla="*/ 51923540 h 31"/>
              <a:gd name="T16" fmla="*/ 72990019 w 28"/>
              <a:gd name="T17" fmla="*/ 47204056 h 31"/>
              <a:gd name="T18" fmla="*/ 72990019 w 28"/>
              <a:gd name="T19" fmla="*/ 40123294 h 31"/>
              <a:gd name="T20" fmla="*/ 72990019 w 28"/>
              <a:gd name="T21" fmla="*/ 35402274 h 31"/>
              <a:gd name="T22" fmla="*/ 72990019 w 28"/>
              <a:gd name="T23" fmla="*/ 28321512 h 31"/>
              <a:gd name="T24" fmla="*/ 72990019 w 28"/>
              <a:gd name="T25" fmla="*/ 23602028 h 31"/>
              <a:gd name="T26" fmla="*/ 72990019 w 28"/>
              <a:gd name="T27" fmla="*/ 16521266 h 31"/>
              <a:gd name="T28" fmla="*/ 64879286 w 28"/>
              <a:gd name="T29" fmla="*/ 11800246 h 31"/>
              <a:gd name="T30" fmla="*/ 59473227 w 28"/>
              <a:gd name="T31" fmla="*/ 11800246 h 31"/>
              <a:gd name="T32" fmla="*/ 59473227 w 28"/>
              <a:gd name="T33" fmla="*/ 4721020 h 31"/>
              <a:gd name="T34" fmla="*/ 51362494 w 28"/>
              <a:gd name="T35" fmla="*/ 4721020 h 31"/>
              <a:gd name="T36" fmla="*/ 48659465 w 28"/>
              <a:gd name="T37" fmla="*/ 0 h 31"/>
              <a:gd name="T38" fmla="*/ 40550376 w 28"/>
              <a:gd name="T39" fmla="*/ 0 h 31"/>
              <a:gd name="T40" fmla="*/ 35142673 w 28"/>
              <a:gd name="T41" fmla="*/ 0 h 31"/>
              <a:gd name="T42" fmla="*/ 27033584 w 28"/>
              <a:gd name="T43" fmla="*/ 0 h 31"/>
              <a:gd name="T44" fmla="*/ 24330555 w 28"/>
              <a:gd name="T45" fmla="*/ 0 h 31"/>
              <a:gd name="T46" fmla="*/ 16219822 w 28"/>
              <a:gd name="T47" fmla="*/ 4721020 h 31"/>
              <a:gd name="T48" fmla="*/ 10813762 w 28"/>
              <a:gd name="T49" fmla="*/ 4721020 h 31"/>
              <a:gd name="T50" fmla="*/ 10813762 w 28"/>
              <a:gd name="T51" fmla="*/ 11800246 h 31"/>
              <a:gd name="T52" fmla="*/ 2703030 w 28"/>
              <a:gd name="T53" fmla="*/ 11800246 h 31"/>
              <a:gd name="T54" fmla="*/ 2703030 w 28"/>
              <a:gd name="T55" fmla="*/ 16521266 h 31"/>
              <a:gd name="T56" fmla="*/ 0 w 28"/>
              <a:gd name="T57" fmla="*/ 23602028 h 31"/>
              <a:gd name="T58" fmla="*/ 0 w 28"/>
              <a:gd name="T59" fmla="*/ 28321512 h 31"/>
              <a:gd name="T60" fmla="*/ 0 w 28"/>
              <a:gd name="T61" fmla="*/ 35402274 h 31"/>
              <a:gd name="T62" fmla="*/ 0 w 28"/>
              <a:gd name="T63" fmla="*/ 40123294 h 31"/>
              <a:gd name="T64" fmla="*/ 0 w 28"/>
              <a:gd name="T65" fmla="*/ 47204056 h 31"/>
              <a:gd name="T66" fmla="*/ 2703030 w 28"/>
              <a:gd name="T67" fmla="*/ 51923540 h 31"/>
              <a:gd name="T68" fmla="*/ 2703030 w 28"/>
              <a:gd name="T69" fmla="*/ 59004302 h 31"/>
              <a:gd name="T70" fmla="*/ 10813762 w 28"/>
              <a:gd name="T71" fmla="*/ 59004302 h 31"/>
              <a:gd name="T72" fmla="*/ 10813762 w 28"/>
              <a:gd name="T73" fmla="*/ 63725323 h 31"/>
              <a:gd name="T74" fmla="*/ 16219822 w 28"/>
              <a:gd name="T75" fmla="*/ 70806085 h 31"/>
              <a:gd name="T76" fmla="*/ 24330555 w 28"/>
              <a:gd name="T77" fmla="*/ 70806085 h 31"/>
              <a:gd name="T78" fmla="*/ 27033584 w 28"/>
              <a:gd name="T79" fmla="*/ 70806085 h 31"/>
              <a:gd name="T80" fmla="*/ 35142673 w 28"/>
              <a:gd name="T81" fmla="*/ 70806085 h 31"/>
              <a:gd name="T82" fmla="*/ 35142673 w 28"/>
              <a:gd name="T83" fmla="*/ 70806085 h 3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8" h="31">
                <a:moveTo>
                  <a:pt x="13" y="30"/>
                </a:moveTo>
                <a:lnTo>
                  <a:pt x="15" y="30"/>
                </a:lnTo>
                <a:lnTo>
                  <a:pt x="18" y="30"/>
                </a:lnTo>
                <a:lnTo>
                  <a:pt x="19" y="30"/>
                </a:lnTo>
                <a:lnTo>
                  <a:pt x="22" y="27"/>
                </a:lnTo>
                <a:lnTo>
                  <a:pt x="22" y="25"/>
                </a:lnTo>
                <a:lnTo>
                  <a:pt x="24" y="25"/>
                </a:lnTo>
                <a:lnTo>
                  <a:pt x="27" y="22"/>
                </a:lnTo>
                <a:lnTo>
                  <a:pt x="27" y="20"/>
                </a:lnTo>
                <a:lnTo>
                  <a:pt x="27" y="17"/>
                </a:lnTo>
                <a:lnTo>
                  <a:pt x="27" y="15"/>
                </a:lnTo>
                <a:lnTo>
                  <a:pt x="27" y="12"/>
                </a:lnTo>
                <a:lnTo>
                  <a:pt x="27" y="10"/>
                </a:lnTo>
                <a:lnTo>
                  <a:pt x="27" y="7"/>
                </a:lnTo>
                <a:lnTo>
                  <a:pt x="24" y="5"/>
                </a:lnTo>
                <a:lnTo>
                  <a:pt x="22" y="5"/>
                </a:lnTo>
                <a:lnTo>
                  <a:pt x="22" y="2"/>
                </a:lnTo>
                <a:lnTo>
                  <a:pt x="19" y="2"/>
                </a:lnTo>
                <a:lnTo>
                  <a:pt x="18" y="0"/>
                </a:lnTo>
                <a:lnTo>
                  <a:pt x="15" y="0"/>
                </a:lnTo>
                <a:lnTo>
                  <a:pt x="13" y="0"/>
                </a:lnTo>
                <a:lnTo>
                  <a:pt x="10" y="0"/>
                </a:lnTo>
                <a:lnTo>
                  <a:pt x="9" y="0"/>
                </a:lnTo>
                <a:lnTo>
                  <a:pt x="6" y="2"/>
                </a:lnTo>
                <a:lnTo>
                  <a:pt x="4" y="2"/>
                </a:lnTo>
                <a:lnTo>
                  <a:pt x="4" y="5"/>
                </a:lnTo>
                <a:lnTo>
                  <a:pt x="1" y="5"/>
                </a:lnTo>
                <a:lnTo>
                  <a:pt x="1" y="7"/>
                </a:lnTo>
                <a:lnTo>
                  <a:pt x="0" y="10"/>
                </a:lnTo>
                <a:lnTo>
                  <a:pt x="0" y="12"/>
                </a:lnTo>
                <a:lnTo>
                  <a:pt x="0" y="15"/>
                </a:lnTo>
                <a:lnTo>
                  <a:pt x="0" y="17"/>
                </a:lnTo>
                <a:lnTo>
                  <a:pt x="0" y="20"/>
                </a:lnTo>
                <a:lnTo>
                  <a:pt x="1" y="22"/>
                </a:lnTo>
                <a:lnTo>
                  <a:pt x="1" y="25"/>
                </a:lnTo>
                <a:lnTo>
                  <a:pt x="4" y="25"/>
                </a:lnTo>
                <a:lnTo>
                  <a:pt x="4" y="27"/>
                </a:lnTo>
                <a:lnTo>
                  <a:pt x="6" y="30"/>
                </a:lnTo>
                <a:lnTo>
                  <a:pt x="9" y="30"/>
                </a:lnTo>
                <a:lnTo>
                  <a:pt x="10" y="30"/>
                </a:lnTo>
                <a:lnTo>
                  <a:pt x="13" y="3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44" name="Rectangle 129"/>
          <p:cNvSpPr>
            <a:spLocks noChangeArrowheads="1"/>
          </p:cNvSpPr>
          <p:nvPr/>
        </p:nvSpPr>
        <p:spPr bwMode="auto">
          <a:xfrm>
            <a:off x="6305550" y="4276725"/>
            <a:ext cx="4460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000000"/>
                </a:solidFill>
              </a:rPr>
              <a:t>ALU</a:t>
            </a:r>
          </a:p>
        </p:txBody>
      </p:sp>
      <p:sp>
        <p:nvSpPr>
          <p:cNvPr id="26745" name="Freeform 130"/>
          <p:cNvSpPr>
            <a:spLocks/>
          </p:cNvSpPr>
          <p:nvPr/>
        </p:nvSpPr>
        <p:spPr bwMode="auto">
          <a:xfrm>
            <a:off x="5634038" y="3425825"/>
            <a:ext cx="50800" cy="1446213"/>
          </a:xfrm>
          <a:custGeom>
            <a:avLst/>
            <a:gdLst>
              <a:gd name="T0" fmla="*/ 0 w 31"/>
              <a:gd name="T1" fmla="*/ 2147483647 h 945"/>
              <a:gd name="T2" fmla="*/ 0 w 31"/>
              <a:gd name="T3" fmla="*/ 0 h 945"/>
              <a:gd name="T4" fmla="*/ 80560606 w 31"/>
              <a:gd name="T5" fmla="*/ 0 h 9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" h="945">
                <a:moveTo>
                  <a:pt x="0" y="944"/>
                </a:move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46" name="Line 131"/>
          <p:cNvSpPr>
            <a:spLocks noChangeShapeType="1"/>
          </p:cNvSpPr>
          <p:nvPr/>
        </p:nvSpPr>
        <p:spPr bwMode="auto">
          <a:xfrm>
            <a:off x="6173788" y="3425825"/>
            <a:ext cx="714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47" name="Line 132"/>
          <p:cNvSpPr>
            <a:spLocks noChangeShapeType="1"/>
          </p:cNvSpPr>
          <p:nvPr/>
        </p:nvSpPr>
        <p:spPr bwMode="auto">
          <a:xfrm flipH="1">
            <a:off x="7070725" y="4484688"/>
            <a:ext cx="279400" cy="142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48" name="Rectangle 133"/>
          <p:cNvSpPr>
            <a:spLocks noChangeArrowheads="1"/>
          </p:cNvSpPr>
          <p:nvPr/>
        </p:nvSpPr>
        <p:spPr bwMode="auto">
          <a:xfrm>
            <a:off x="6646863" y="2968625"/>
            <a:ext cx="49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ALU</a:t>
            </a:r>
          </a:p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result</a:t>
            </a:r>
          </a:p>
        </p:txBody>
      </p:sp>
      <p:sp>
        <p:nvSpPr>
          <p:cNvPr id="26749" name="Line 134"/>
          <p:cNvSpPr>
            <a:spLocks noChangeShapeType="1"/>
          </p:cNvSpPr>
          <p:nvPr/>
        </p:nvSpPr>
        <p:spPr bwMode="auto">
          <a:xfrm flipH="1">
            <a:off x="5659438" y="3425825"/>
            <a:ext cx="2381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50" name="Freeform 135"/>
          <p:cNvSpPr>
            <a:spLocks/>
          </p:cNvSpPr>
          <p:nvPr/>
        </p:nvSpPr>
        <p:spPr bwMode="auto">
          <a:xfrm>
            <a:off x="5659438" y="3390900"/>
            <a:ext cx="68262" cy="71438"/>
          </a:xfrm>
          <a:custGeom>
            <a:avLst/>
            <a:gdLst>
              <a:gd name="T0" fmla="*/ 0 w 41"/>
              <a:gd name="T1" fmla="*/ 0 h 46"/>
              <a:gd name="T2" fmla="*/ 0 w 41"/>
              <a:gd name="T3" fmla="*/ 108531405 h 46"/>
              <a:gd name="T4" fmla="*/ 110879132 w 41"/>
              <a:gd name="T5" fmla="*/ 53059798 h 46"/>
              <a:gd name="T6" fmla="*/ 0 w 41"/>
              <a:gd name="T7" fmla="*/ 4823618 h 46"/>
              <a:gd name="T8" fmla="*/ 0 w 41"/>
              <a:gd name="T9" fmla="*/ 4823618 h 46"/>
              <a:gd name="T10" fmla="*/ 0 w 41"/>
              <a:gd name="T11" fmla="*/ 0 h 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1" h="46">
                <a:moveTo>
                  <a:pt x="0" y="0"/>
                </a:moveTo>
                <a:lnTo>
                  <a:pt x="0" y="45"/>
                </a:lnTo>
                <a:lnTo>
                  <a:pt x="40" y="22"/>
                </a:lnTo>
                <a:lnTo>
                  <a:pt x="0" y="2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51" name="Line 136"/>
          <p:cNvSpPr>
            <a:spLocks noChangeShapeType="1"/>
          </p:cNvSpPr>
          <p:nvPr/>
        </p:nvSpPr>
        <p:spPr bwMode="auto">
          <a:xfrm flipH="1">
            <a:off x="6207125" y="3422650"/>
            <a:ext cx="222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52" name="Freeform 137"/>
          <p:cNvSpPr>
            <a:spLocks/>
          </p:cNvSpPr>
          <p:nvPr/>
        </p:nvSpPr>
        <p:spPr bwMode="auto">
          <a:xfrm>
            <a:off x="6207125" y="3387725"/>
            <a:ext cx="68263" cy="69850"/>
          </a:xfrm>
          <a:custGeom>
            <a:avLst/>
            <a:gdLst>
              <a:gd name="T0" fmla="*/ 0 w 41"/>
              <a:gd name="T1" fmla="*/ 0 h 46"/>
              <a:gd name="T2" fmla="*/ 0 w 41"/>
              <a:gd name="T3" fmla="*/ 103760657 h 46"/>
              <a:gd name="T4" fmla="*/ 110882421 w 41"/>
              <a:gd name="T5" fmla="*/ 53032853 h 46"/>
              <a:gd name="T6" fmla="*/ 0 w 41"/>
              <a:gd name="T7" fmla="*/ 6916668 h 46"/>
              <a:gd name="T8" fmla="*/ 0 w 41"/>
              <a:gd name="T9" fmla="*/ 6916668 h 46"/>
              <a:gd name="T10" fmla="*/ 0 w 41"/>
              <a:gd name="T11" fmla="*/ 0 h 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1" h="46">
                <a:moveTo>
                  <a:pt x="0" y="0"/>
                </a:moveTo>
                <a:lnTo>
                  <a:pt x="0" y="45"/>
                </a:lnTo>
                <a:lnTo>
                  <a:pt x="40" y="23"/>
                </a:lnTo>
                <a:lnTo>
                  <a:pt x="0" y="3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53" name="Line 138"/>
          <p:cNvSpPr>
            <a:spLocks noChangeShapeType="1"/>
          </p:cNvSpPr>
          <p:nvPr/>
        </p:nvSpPr>
        <p:spPr bwMode="auto">
          <a:xfrm flipH="1">
            <a:off x="6207125" y="2855913"/>
            <a:ext cx="22225" cy="476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54" name="Freeform 139"/>
          <p:cNvSpPr>
            <a:spLocks/>
          </p:cNvSpPr>
          <p:nvPr/>
        </p:nvSpPr>
        <p:spPr bwMode="auto">
          <a:xfrm>
            <a:off x="6207125" y="2825750"/>
            <a:ext cx="68263" cy="66675"/>
          </a:xfrm>
          <a:custGeom>
            <a:avLst/>
            <a:gdLst>
              <a:gd name="T0" fmla="*/ 0 w 41"/>
              <a:gd name="T1" fmla="*/ 0 h 44"/>
              <a:gd name="T2" fmla="*/ 0 w 41"/>
              <a:gd name="T3" fmla="*/ 98739614 h 44"/>
              <a:gd name="T4" fmla="*/ 110882421 w 41"/>
              <a:gd name="T5" fmla="*/ 52814177 h 44"/>
              <a:gd name="T6" fmla="*/ 0 w 41"/>
              <a:gd name="T7" fmla="*/ 0 h 44"/>
              <a:gd name="T8" fmla="*/ 0 w 41"/>
              <a:gd name="T9" fmla="*/ 0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" h="44">
                <a:moveTo>
                  <a:pt x="0" y="0"/>
                </a:moveTo>
                <a:lnTo>
                  <a:pt x="0" y="43"/>
                </a:lnTo>
                <a:lnTo>
                  <a:pt x="40" y="23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55" name="Line 140"/>
          <p:cNvSpPr>
            <a:spLocks noChangeShapeType="1"/>
          </p:cNvSpPr>
          <p:nvPr/>
        </p:nvSpPr>
        <p:spPr bwMode="auto">
          <a:xfrm flipH="1">
            <a:off x="7459663" y="2613025"/>
            <a:ext cx="2381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56" name="Freeform 141"/>
          <p:cNvSpPr>
            <a:spLocks/>
          </p:cNvSpPr>
          <p:nvPr/>
        </p:nvSpPr>
        <p:spPr bwMode="auto">
          <a:xfrm>
            <a:off x="7459663" y="2578100"/>
            <a:ext cx="66675" cy="69850"/>
          </a:xfrm>
          <a:custGeom>
            <a:avLst/>
            <a:gdLst>
              <a:gd name="T0" fmla="*/ 0 w 40"/>
              <a:gd name="T1" fmla="*/ 0 h 46"/>
              <a:gd name="T2" fmla="*/ 0 w 40"/>
              <a:gd name="T3" fmla="*/ 103760657 h 46"/>
              <a:gd name="T4" fmla="*/ 108360210 w 40"/>
              <a:gd name="T5" fmla="*/ 53032853 h 46"/>
              <a:gd name="T6" fmla="*/ 0 w 40"/>
              <a:gd name="T7" fmla="*/ 6916668 h 46"/>
              <a:gd name="T8" fmla="*/ 0 w 40"/>
              <a:gd name="T9" fmla="*/ 6916668 h 46"/>
              <a:gd name="T10" fmla="*/ 0 w 40"/>
              <a:gd name="T11" fmla="*/ 0 h 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" h="46">
                <a:moveTo>
                  <a:pt x="0" y="0"/>
                </a:moveTo>
                <a:lnTo>
                  <a:pt x="0" y="45"/>
                </a:lnTo>
                <a:lnTo>
                  <a:pt x="39" y="23"/>
                </a:lnTo>
                <a:lnTo>
                  <a:pt x="0" y="3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57" name="Line 142"/>
          <p:cNvSpPr>
            <a:spLocks noChangeShapeType="1"/>
          </p:cNvSpPr>
          <p:nvPr/>
        </p:nvSpPr>
        <p:spPr bwMode="auto">
          <a:xfrm flipH="1">
            <a:off x="7459663" y="3138488"/>
            <a:ext cx="23812" cy="476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58" name="Freeform 143"/>
          <p:cNvSpPr>
            <a:spLocks/>
          </p:cNvSpPr>
          <p:nvPr/>
        </p:nvSpPr>
        <p:spPr bwMode="auto">
          <a:xfrm>
            <a:off x="7459663" y="3108325"/>
            <a:ext cx="66675" cy="66675"/>
          </a:xfrm>
          <a:custGeom>
            <a:avLst/>
            <a:gdLst>
              <a:gd name="T0" fmla="*/ 0 w 40"/>
              <a:gd name="T1" fmla="*/ 0 h 44"/>
              <a:gd name="T2" fmla="*/ 0 w 40"/>
              <a:gd name="T3" fmla="*/ 98739614 h 44"/>
              <a:gd name="T4" fmla="*/ 108360210 w 40"/>
              <a:gd name="T5" fmla="*/ 52814177 h 44"/>
              <a:gd name="T6" fmla="*/ 0 w 40"/>
              <a:gd name="T7" fmla="*/ 0 h 44"/>
              <a:gd name="T8" fmla="*/ 0 w 40"/>
              <a:gd name="T9" fmla="*/ 0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" h="44">
                <a:moveTo>
                  <a:pt x="0" y="0"/>
                </a:moveTo>
                <a:lnTo>
                  <a:pt x="0" y="43"/>
                </a:lnTo>
                <a:lnTo>
                  <a:pt x="39" y="23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59" name="Freeform 144"/>
          <p:cNvSpPr>
            <a:spLocks/>
          </p:cNvSpPr>
          <p:nvPr/>
        </p:nvSpPr>
        <p:spPr bwMode="auto">
          <a:xfrm>
            <a:off x="4083050" y="5340350"/>
            <a:ext cx="66675" cy="65088"/>
          </a:xfrm>
          <a:custGeom>
            <a:avLst/>
            <a:gdLst>
              <a:gd name="T0" fmla="*/ 50012918 w 40"/>
              <a:gd name="T1" fmla="*/ 96230337 h 43"/>
              <a:gd name="T2" fmla="*/ 63904654 w 40"/>
              <a:gd name="T3" fmla="*/ 96230337 h 43"/>
              <a:gd name="T4" fmla="*/ 69462015 w 40"/>
              <a:gd name="T5" fmla="*/ 96230337 h 43"/>
              <a:gd name="T6" fmla="*/ 75019376 w 40"/>
              <a:gd name="T7" fmla="*/ 91648445 h 43"/>
              <a:gd name="T8" fmla="*/ 88911113 w 40"/>
              <a:gd name="T9" fmla="*/ 91648445 h 43"/>
              <a:gd name="T10" fmla="*/ 94468474 w 40"/>
              <a:gd name="T11" fmla="*/ 84774849 h 43"/>
              <a:gd name="T12" fmla="*/ 94468474 w 40"/>
              <a:gd name="T13" fmla="*/ 80192957 h 43"/>
              <a:gd name="T14" fmla="*/ 102802849 w 40"/>
              <a:gd name="T15" fmla="*/ 73319361 h 43"/>
              <a:gd name="T16" fmla="*/ 108360210 w 40"/>
              <a:gd name="T17" fmla="*/ 61862360 h 43"/>
              <a:gd name="T18" fmla="*/ 108360210 w 40"/>
              <a:gd name="T19" fmla="*/ 57280467 h 43"/>
              <a:gd name="T20" fmla="*/ 108360210 w 40"/>
              <a:gd name="T21" fmla="*/ 50406872 h 43"/>
              <a:gd name="T22" fmla="*/ 108360210 w 40"/>
              <a:gd name="T23" fmla="*/ 38949870 h 43"/>
              <a:gd name="T24" fmla="*/ 108360210 w 40"/>
              <a:gd name="T25" fmla="*/ 34367978 h 43"/>
              <a:gd name="T26" fmla="*/ 102802849 w 40"/>
              <a:gd name="T27" fmla="*/ 27494382 h 43"/>
              <a:gd name="T28" fmla="*/ 94468474 w 40"/>
              <a:gd name="T29" fmla="*/ 22912490 h 43"/>
              <a:gd name="T30" fmla="*/ 94468474 w 40"/>
              <a:gd name="T31" fmla="*/ 16038894 h 43"/>
              <a:gd name="T32" fmla="*/ 88911113 w 40"/>
              <a:gd name="T33" fmla="*/ 11455488 h 43"/>
              <a:gd name="T34" fmla="*/ 75019376 w 40"/>
              <a:gd name="T35" fmla="*/ 4581892 h 43"/>
              <a:gd name="T36" fmla="*/ 69462015 w 40"/>
              <a:gd name="T37" fmla="*/ 4581892 h 43"/>
              <a:gd name="T38" fmla="*/ 63904654 w 40"/>
              <a:gd name="T39" fmla="*/ 0 h 43"/>
              <a:gd name="T40" fmla="*/ 55570279 w 40"/>
              <a:gd name="T41" fmla="*/ 0 h 43"/>
              <a:gd name="T42" fmla="*/ 41676876 w 40"/>
              <a:gd name="T43" fmla="*/ 0 h 43"/>
              <a:gd name="T44" fmla="*/ 36119514 w 40"/>
              <a:gd name="T45" fmla="*/ 4581892 h 43"/>
              <a:gd name="T46" fmla="*/ 30563820 w 40"/>
              <a:gd name="T47" fmla="*/ 4581892 h 43"/>
              <a:gd name="T48" fmla="*/ 16670417 w 40"/>
              <a:gd name="T49" fmla="*/ 11455488 h 43"/>
              <a:gd name="T50" fmla="*/ 11114723 w 40"/>
              <a:gd name="T51" fmla="*/ 16038894 h 43"/>
              <a:gd name="T52" fmla="*/ 11114723 w 40"/>
              <a:gd name="T53" fmla="*/ 22912490 h 43"/>
              <a:gd name="T54" fmla="*/ 2778681 w 40"/>
              <a:gd name="T55" fmla="*/ 27494382 h 43"/>
              <a:gd name="T56" fmla="*/ 0 w 40"/>
              <a:gd name="T57" fmla="*/ 34367978 h 43"/>
              <a:gd name="T58" fmla="*/ 0 w 40"/>
              <a:gd name="T59" fmla="*/ 38949870 h 43"/>
              <a:gd name="T60" fmla="*/ 0 w 40"/>
              <a:gd name="T61" fmla="*/ 50406872 h 43"/>
              <a:gd name="T62" fmla="*/ 0 w 40"/>
              <a:gd name="T63" fmla="*/ 57280467 h 43"/>
              <a:gd name="T64" fmla="*/ 0 w 40"/>
              <a:gd name="T65" fmla="*/ 61862360 h 43"/>
              <a:gd name="T66" fmla="*/ 2778681 w 40"/>
              <a:gd name="T67" fmla="*/ 73319361 h 43"/>
              <a:gd name="T68" fmla="*/ 11114723 w 40"/>
              <a:gd name="T69" fmla="*/ 80192957 h 43"/>
              <a:gd name="T70" fmla="*/ 11114723 w 40"/>
              <a:gd name="T71" fmla="*/ 84774849 h 43"/>
              <a:gd name="T72" fmla="*/ 16670417 w 40"/>
              <a:gd name="T73" fmla="*/ 91648445 h 43"/>
              <a:gd name="T74" fmla="*/ 30563820 w 40"/>
              <a:gd name="T75" fmla="*/ 91648445 h 43"/>
              <a:gd name="T76" fmla="*/ 36119514 w 40"/>
              <a:gd name="T77" fmla="*/ 96230337 h 43"/>
              <a:gd name="T78" fmla="*/ 41676876 w 40"/>
              <a:gd name="T79" fmla="*/ 96230337 h 43"/>
              <a:gd name="T80" fmla="*/ 55570279 w 40"/>
              <a:gd name="T81" fmla="*/ 96230337 h 43"/>
              <a:gd name="T82" fmla="*/ 55570279 w 40"/>
              <a:gd name="T83" fmla="*/ 96230337 h 43"/>
              <a:gd name="T84" fmla="*/ 50012918 w 40"/>
              <a:gd name="T85" fmla="*/ 96230337 h 4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0" h="43">
                <a:moveTo>
                  <a:pt x="18" y="42"/>
                </a:moveTo>
                <a:lnTo>
                  <a:pt x="23" y="42"/>
                </a:lnTo>
                <a:lnTo>
                  <a:pt x="25" y="42"/>
                </a:lnTo>
                <a:lnTo>
                  <a:pt x="27" y="40"/>
                </a:lnTo>
                <a:lnTo>
                  <a:pt x="32" y="40"/>
                </a:lnTo>
                <a:lnTo>
                  <a:pt x="34" y="37"/>
                </a:lnTo>
                <a:lnTo>
                  <a:pt x="34" y="35"/>
                </a:lnTo>
                <a:lnTo>
                  <a:pt x="37" y="32"/>
                </a:lnTo>
                <a:lnTo>
                  <a:pt x="39" y="27"/>
                </a:lnTo>
                <a:lnTo>
                  <a:pt x="39" y="25"/>
                </a:lnTo>
                <a:lnTo>
                  <a:pt x="39" y="22"/>
                </a:lnTo>
                <a:lnTo>
                  <a:pt x="39" y="17"/>
                </a:lnTo>
                <a:lnTo>
                  <a:pt x="39" y="15"/>
                </a:lnTo>
                <a:lnTo>
                  <a:pt x="37" y="12"/>
                </a:lnTo>
                <a:lnTo>
                  <a:pt x="34" y="10"/>
                </a:lnTo>
                <a:lnTo>
                  <a:pt x="34" y="7"/>
                </a:lnTo>
                <a:lnTo>
                  <a:pt x="32" y="5"/>
                </a:lnTo>
                <a:lnTo>
                  <a:pt x="27" y="2"/>
                </a:lnTo>
                <a:lnTo>
                  <a:pt x="25" y="2"/>
                </a:lnTo>
                <a:lnTo>
                  <a:pt x="23" y="0"/>
                </a:lnTo>
                <a:lnTo>
                  <a:pt x="20" y="0"/>
                </a:lnTo>
                <a:lnTo>
                  <a:pt x="15" y="0"/>
                </a:lnTo>
                <a:lnTo>
                  <a:pt x="13" y="2"/>
                </a:lnTo>
                <a:lnTo>
                  <a:pt x="11" y="2"/>
                </a:lnTo>
                <a:lnTo>
                  <a:pt x="6" y="5"/>
                </a:lnTo>
                <a:lnTo>
                  <a:pt x="4" y="7"/>
                </a:lnTo>
                <a:lnTo>
                  <a:pt x="4" y="10"/>
                </a:lnTo>
                <a:lnTo>
                  <a:pt x="1" y="12"/>
                </a:lnTo>
                <a:lnTo>
                  <a:pt x="0" y="15"/>
                </a:lnTo>
                <a:lnTo>
                  <a:pt x="0" y="17"/>
                </a:lnTo>
                <a:lnTo>
                  <a:pt x="0" y="22"/>
                </a:lnTo>
                <a:lnTo>
                  <a:pt x="0" y="25"/>
                </a:lnTo>
                <a:lnTo>
                  <a:pt x="0" y="27"/>
                </a:lnTo>
                <a:lnTo>
                  <a:pt x="1" y="32"/>
                </a:lnTo>
                <a:lnTo>
                  <a:pt x="4" y="35"/>
                </a:lnTo>
                <a:lnTo>
                  <a:pt x="4" y="37"/>
                </a:lnTo>
                <a:lnTo>
                  <a:pt x="6" y="40"/>
                </a:lnTo>
                <a:lnTo>
                  <a:pt x="11" y="40"/>
                </a:lnTo>
                <a:lnTo>
                  <a:pt x="13" y="42"/>
                </a:lnTo>
                <a:lnTo>
                  <a:pt x="15" y="42"/>
                </a:lnTo>
                <a:lnTo>
                  <a:pt x="20" y="42"/>
                </a:lnTo>
                <a:lnTo>
                  <a:pt x="18" y="4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60" name="Freeform 145"/>
          <p:cNvSpPr>
            <a:spLocks/>
          </p:cNvSpPr>
          <p:nvPr/>
        </p:nvSpPr>
        <p:spPr bwMode="auto">
          <a:xfrm>
            <a:off x="5603875" y="4838700"/>
            <a:ext cx="66675" cy="66675"/>
          </a:xfrm>
          <a:custGeom>
            <a:avLst/>
            <a:gdLst>
              <a:gd name="T0" fmla="*/ 50012918 w 40"/>
              <a:gd name="T1" fmla="*/ 100980063 h 43"/>
              <a:gd name="T2" fmla="*/ 63904654 w 40"/>
              <a:gd name="T3" fmla="*/ 100980063 h 43"/>
              <a:gd name="T4" fmla="*/ 69462015 w 40"/>
              <a:gd name="T5" fmla="*/ 100980063 h 43"/>
              <a:gd name="T6" fmla="*/ 75019376 w 40"/>
              <a:gd name="T7" fmla="*/ 96171710 h 43"/>
              <a:gd name="T8" fmla="*/ 80575071 w 40"/>
              <a:gd name="T9" fmla="*/ 88959956 h 43"/>
              <a:gd name="T10" fmla="*/ 88911113 w 40"/>
              <a:gd name="T11" fmla="*/ 88959956 h 43"/>
              <a:gd name="T12" fmla="*/ 94468474 w 40"/>
              <a:gd name="T13" fmla="*/ 84150052 h 43"/>
              <a:gd name="T14" fmla="*/ 102802849 w 40"/>
              <a:gd name="T15" fmla="*/ 76938298 h 43"/>
              <a:gd name="T16" fmla="*/ 108360210 w 40"/>
              <a:gd name="T17" fmla="*/ 64916641 h 43"/>
              <a:gd name="T18" fmla="*/ 108360210 w 40"/>
              <a:gd name="T19" fmla="*/ 60108288 h 43"/>
              <a:gd name="T20" fmla="*/ 108360210 w 40"/>
              <a:gd name="T21" fmla="*/ 52894983 h 43"/>
              <a:gd name="T22" fmla="*/ 108360210 w 40"/>
              <a:gd name="T23" fmla="*/ 40873326 h 43"/>
              <a:gd name="T24" fmla="*/ 108360210 w 40"/>
              <a:gd name="T25" fmla="*/ 36064973 h 43"/>
              <a:gd name="T26" fmla="*/ 102802849 w 40"/>
              <a:gd name="T27" fmla="*/ 28851668 h 43"/>
              <a:gd name="T28" fmla="*/ 94468474 w 40"/>
              <a:gd name="T29" fmla="*/ 24043315 h 43"/>
              <a:gd name="T30" fmla="*/ 88911113 w 40"/>
              <a:gd name="T31" fmla="*/ 16830010 h 43"/>
              <a:gd name="T32" fmla="*/ 80575071 w 40"/>
              <a:gd name="T33" fmla="*/ 12021658 h 43"/>
              <a:gd name="T34" fmla="*/ 75019376 w 40"/>
              <a:gd name="T35" fmla="*/ 4808353 h 43"/>
              <a:gd name="T36" fmla="*/ 69462015 w 40"/>
              <a:gd name="T37" fmla="*/ 0 h 43"/>
              <a:gd name="T38" fmla="*/ 63904654 w 40"/>
              <a:gd name="T39" fmla="*/ 0 h 43"/>
              <a:gd name="T40" fmla="*/ 50012918 w 40"/>
              <a:gd name="T41" fmla="*/ 0 h 43"/>
              <a:gd name="T42" fmla="*/ 41676876 w 40"/>
              <a:gd name="T43" fmla="*/ 0 h 43"/>
              <a:gd name="T44" fmla="*/ 36119514 w 40"/>
              <a:gd name="T45" fmla="*/ 0 h 43"/>
              <a:gd name="T46" fmla="*/ 25006459 w 40"/>
              <a:gd name="T47" fmla="*/ 4808353 h 43"/>
              <a:gd name="T48" fmla="*/ 16670417 w 40"/>
              <a:gd name="T49" fmla="*/ 12021658 h 43"/>
              <a:gd name="T50" fmla="*/ 11114723 w 40"/>
              <a:gd name="T51" fmla="*/ 16830010 h 43"/>
              <a:gd name="T52" fmla="*/ 2778681 w 40"/>
              <a:gd name="T53" fmla="*/ 24043315 h 43"/>
              <a:gd name="T54" fmla="*/ 2778681 w 40"/>
              <a:gd name="T55" fmla="*/ 28851668 h 43"/>
              <a:gd name="T56" fmla="*/ 0 w 40"/>
              <a:gd name="T57" fmla="*/ 36064973 h 43"/>
              <a:gd name="T58" fmla="*/ 0 w 40"/>
              <a:gd name="T59" fmla="*/ 40873326 h 43"/>
              <a:gd name="T60" fmla="*/ 0 w 40"/>
              <a:gd name="T61" fmla="*/ 52894983 h 43"/>
              <a:gd name="T62" fmla="*/ 0 w 40"/>
              <a:gd name="T63" fmla="*/ 60108288 h 43"/>
              <a:gd name="T64" fmla="*/ 0 w 40"/>
              <a:gd name="T65" fmla="*/ 64916641 h 43"/>
              <a:gd name="T66" fmla="*/ 2778681 w 40"/>
              <a:gd name="T67" fmla="*/ 76938298 h 43"/>
              <a:gd name="T68" fmla="*/ 2778681 w 40"/>
              <a:gd name="T69" fmla="*/ 84150052 h 43"/>
              <a:gd name="T70" fmla="*/ 11114723 w 40"/>
              <a:gd name="T71" fmla="*/ 88959956 h 43"/>
              <a:gd name="T72" fmla="*/ 16670417 w 40"/>
              <a:gd name="T73" fmla="*/ 88959956 h 43"/>
              <a:gd name="T74" fmla="*/ 25006459 w 40"/>
              <a:gd name="T75" fmla="*/ 96171710 h 43"/>
              <a:gd name="T76" fmla="*/ 36119514 w 40"/>
              <a:gd name="T77" fmla="*/ 100980063 h 43"/>
              <a:gd name="T78" fmla="*/ 41676876 w 40"/>
              <a:gd name="T79" fmla="*/ 100980063 h 43"/>
              <a:gd name="T80" fmla="*/ 50012918 w 40"/>
              <a:gd name="T81" fmla="*/ 100980063 h 43"/>
              <a:gd name="T82" fmla="*/ 50012918 w 40"/>
              <a:gd name="T83" fmla="*/ 100980063 h 4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0" h="43">
                <a:moveTo>
                  <a:pt x="18" y="42"/>
                </a:moveTo>
                <a:lnTo>
                  <a:pt x="23" y="42"/>
                </a:lnTo>
                <a:lnTo>
                  <a:pt x="25" y="42"/>
                </a:lnTo>
                <a:lnTo>
                  <a:pt x="27" y="40"/>
                </a:lnTo>
                <a:lnTo>
                  <a:pt x="29" y="37"/>
                </a:lnTo>
                <a:lnTo>
                  <a:pt x="32" y="37"/>
                </a:lnTo>
                <a:lnTo>
                  <a:pt x="34" y="35"/>
                </a:lnTo>
                <a:lnTo>
                  <a:pt x="37" y="32"/>
                </a:lnTo>
                <a:lnTo>
                  <a:pt x="39" y="27"/>
                </a:lnTo>
                <a:lnTo>
                  <a:pt x="39" y="25"/>
                </a:lnTo>
                <a:lnTo>
                  <a:pt x="39" y="22"/>
                </a:lnTo>
                <a:lnTo>
                  <a:pt x="39" y="17"/>
                </a:lnTo>
                <a:lnTo>
                  <a:pt x="39" y="15"/>
                </a:lnTo>
                <a:lnTo>
                  <a:pt x="37" y="12"/>
                </a:lnTo>
                <a:lnTo>
                  <a:pt x="34" y="10"/>
                </a:lnTo>
                <a:lnTo>
                  <a:pt x="32" y="7"/>
                </a:lnTo>
                <a:lnTo>
                  <a:pt x="29" y="5"/>
                </a:lnTo>
                <a:lnTo>
                  <a:pt x="27" y="2"/>
                </a:lnTo>
                <a:lnTo>
                  <a:pt x="25" y="0"/>
                </a:lnTo>
                <a:lnTo>
                  <a:pt x="23" y="0"/>
                </a:lnTo>
                <a:lnTo>
                  <a:pt x="18" y="0"/>
                </a:lnTo>
                <a:lnTo>
                  <a:pt x="15" y="0"/>
                </a:lnTo>
                <a:lnTo>
                  <a:pt x="13" y="0"/>
                </a:lnTo>
                <a:lnTo>
                  <a:pt x="9" y="2"/>
                </a:lnTo>
                <a:lnTo>
                  <a:pt x="6" y="5"/>
                </a:lnTo>
                <a:lnTo>
                  <a:pt x="4" y="7"/>
                </a:lnTo>
                <a:lnTo>
                  <a:pt x="1" y="10"/>
                </a:lnTo>
                <a:lnTo>
                  <a:pt x="1" y="12"/>
                </a:lnTo>
                <a:lnTo>
                  <a:pt x="0" y="15"/>
                </a:lnTo>
                <a:lnTo>
                  <a:pt x="0" y="17"/>
                </a:lnTo>
                <a:lnTo>
                  <a:pt x="0" y="22"/>
                </a:lnTo>
                <a:lnTo>
                  <a:pt x="0" y="25"/>
                </a:lnTo>
                <a:lnTo>
                  <a:pt x="0" y="27"/>
                </a:lnTo>
                <a:lnTo>
                  <a:pt x="1" y="32"/>
                </a:lnTo>
                <a:lnTo>
                  <a:pt x="1" y="35"/>
                </a:lnTo>
                <a:lnTo>
                  <a:pt x="4" y="37"/>
                </a:lnTo>
                <a:lnTo>
                  <a:pt x="6" y="37"/>
                </a:lnTo>
                <a:lnTo>
                  <a:pt x="9" y="40"/>
                </a:lnTo>
                <a:lnTo>
                  <a:pt x="13" y="42"/>
                </a:lnTo>
                <a:lnTo>
                  <a:pt x="15" y="42"/>
                </a:lnTo>
                <a:lnTo>
                  <a:pt x="18" y="4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61" name="Line 146"/>
          <p:cNvSpPr>
            <a:spLocks noChangeShapeType="1"/>
          </p:cNvSpPr>
          <p:nvPr/>
        </p:nvSpPr>
        <p:spPr bwMode="auto">
          <a:xfrm flipH="1">
            <a:off x="5767388" y="4873625"/>
            <a:ext cx="23812" cy="31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62" name="Freeform 147"/>
          <p:cNvSpPr>
            <a:spLocks/>
          </p:cNvSpPr>
          <p:nvPr/>
        </p:nvSpPr>
        <p:spPr bwMode="auto">
          <a:xfrm>
            <a:off x="5767388" y="4841875"/>
            <a:ext cx="68262" cy="68263"/>
          </a:xfrm>
          <a:custGeom>
            <a:avLst/>
            <a:gdLst>
              <a:gd name="T0" fmla="*/ 0 w 41"/>
              <a:gd name="T1" fmla="*/ 0 h 44"/>
              <a:gd name="T2" fmla="*/ 0 w 41"/>
              <a:gd name="T3" fmla="*/ 103499119 h 44"/>
              <a:gd name="T4" fmla="*/ 110879132 w 41"/>
              <a:gd name="T5" fmla="*/ 55359742 h 44"/>
              <a:gd name="T6" fmla="*/ 0 w 41"/>
              <a:gd name="T7" fmla="*/ 0 h 44"/>
              <a:gd name="T8" fmla="*/ 0 w 41"/>
              <a:gd name="T9" fmla="*/ 0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" h="44">
                <a:moveTo>
                  <a:pt x="0" y="0"/>
                </a:moveTo>
                <a:lnTo>
                  <a:pt x="0" y="43"/>
                </a:lnTo>
                <a:lnTo>
                  <a:pt x="40" y="23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63" name="Line 148"/>
          <p:cNvSpPr>
            <a:spLocks noChangeShapeType="1"/>
          </p:cNvSpPr>
          <p:nvPr/>
        </p:nvSpPr>
        <p:spPr bwMode="auto">
          <a:xfrm flipH="1">
            <a:off x="6169025" y="4660900"/>
            <a:ext cx="222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64" name="Freeform 149"/>
          <p:cNvSpPr>
            <a:spLocks/>
          </p:cNvSpPr>
          <p:nvPr/>
        </p:nvSpPr>
        <p:spPr bwMode="auto">
          <a:xfrm>
            <a:off x="6169025" y="4624388"/>
            <a:ext cx="69850" cy="71437"/>
          </a:xfrm>
          <a:custGeom>
            <a:avLst/>
            <a:gdLst>
              <a:gd name="T0" fmla="*/ 0 w 42"/>
              <a:gd name="T1" fmla="*/ 0 h 46"/>
              <a:gd name="T2" fmla="*/ 0 w 42"/>
              <a:gd name="T3" fmla="*/ 108528333 h 46"/>
              <a:gd name="T4" fmla="*/ 113401475 w 42"/>
              <a:gd name="T5" fmla="*/ 55470831 h 46"/>
              <a:gd name="T6" fmla="*/ 0 w 42"/>
              <a:gd name="T7" fmla="*/ 7235326 h 46"/>
              <a:gd name="T8" fmla="*/ 0 w 42"/>
              <a:gd name="T9" fmla="*/ 7235326 h 46"/>
              <a:gd name="T10" fmla="*/ 0 w 42"/>
              <a:gd name="T11" fmla="*/ 0 h 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" h="46">
                <a:moveTo>
                  <a:pt x="0" y="0"/>
                </a:moveTo>
                <a:lnTo>
                  <a:pt x="0" y="45"/>
                </a:lnTo>
                <a:lnTo>
                  <a:pt x="41" y="23"/>
                </a:lnTo>
                <a:lnTo>
                  <a:pt x="0" y="3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65" name="Freeform 150"/>
          <p:cNvSpPr>
            <a:spLocks/>
          </p:cNvSpPr>
          <p:nvPr/>
        </p:nvSpPr>
        <p:spPr bwMode="auto">
          <a:xfrm>
            <a:off x="6169025" y="3998913"/>
            <a:ext cx="69850" cy="69850"/>
          </a:xfrm>
          <a:custGeom>
            <a:avLst/>
            <a:gdLst>
              <a:gd name="T0" fmla="*/ 0 w 42"/>
              <a:gd name="T1" fmla="*/ 0 h 46"/>
              <a:gd name="T2" fmla="*/ 0 w 42"/>
              <a:gd name="T3" fmla="*/ 103760657 h 46"/>
              <a:gd name="T4" fmla="*/ 113401475 w 42"/>
              <a:gd name="T5" fmla="*/ 50727803 h 46"/>
              <a:gd name="T6" fmla="*/ 0 w 42"/>
              <a:gd name="T7" fmla="*/ 0 h 46"/>
              <a:gd name="T8" fmla="*/ 0 w 42"/>
              <a:gd name="T9" fmla="*/ 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46">
                <a:moveTo>
                  <a:pt x="0" y="0"/>
                </a:moveTo>
                <a:lnTo>
                  <a:pt x="0" y="45"/>
                </a:lnTo>
                <a:lnTo>
                  <a:pt x="41" y="22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66" name="Line 151"/>
          <p:cNvSpPr>
            <a:spLocks noChangeShapeType="1"/>
          </p:cNvSpPr>
          <p:nvPr/>
        </p:nvSpPr>
        <p:spPr bwMode="auto">
          <a:xfrm flipH="1">
            <a:off x="8521700" y="4498975"/>
            <a:ext cx="222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67" name="Line 152"/>
          <p:cNvSpPr>
            <a:spLocks noChangeShapeType="1"/>
          </p:cNvSpPr>
          <p:nvPr/>
        </p:nvSpPr>
        <p:spPr bwMode="auto">
          <a:xfrm flipH="1">
            <a:off x="8526463" y="4972050"/>
            <a:ext cx="222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68" name="Line 153"/>
          <p:cNvSpPr>
            <a:spLocks noChangeShapeType="1"/>
          </p:cNvSpPr>
          <p:nvPr/>
        </p:nvSpPr>
        <p:spPr bwMode="auto">
          <a:xfrm flipH="1">
            <a:off x="3678238" y="4376738"/>
            <a:ext cx="222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69" name="Freeform 154"/>
          <p:cNvSpPr>
            <a:spLocks/>
          </p:cNvSpPr>
          <p:nvPr/>
        </p:nvSpPr>
        <p:spPr bwMode="auto">
          <a:xfrm>
            <a:off x="2559050" y="4341813"/>
            <a:ext cx="66675" cy="69850"/>
          </a:xfrm>
          <a:custGeom>
            <a:avLst/>
            <a:gdLst>
              <a:gd name="T0" fmla="*/ 50012918 w 40"/>
              <a:gd name="T1" fmla="*/ 99149038 h 46"/>
              <a:gd name="T2" fmla="*/ 55570279 w 40"/>
              <a:gd name="T3" fmla="*/ 99149038 h 46"/>
              <a:gd name="T4" fmla="*/ 69462015 w 40"/>
              <a:gd name="T5" fmla="*/ 99149038 h 46"/>
              <a:gd name="T6" fmla="*/ 75019376 w 40"/>
              <a:gd name="T7" fmla="*/ 99149038 h 46"/>
              <a:gd name="T8" fmla="*/ 80575071 w 40"/>
              <a:gd name="T9" fmla="*/ 92230851 h 46"/>
              <a:gd name="T10" fmla="*/ 88911113 w 40"/>
              <a:gd name="T11" fmla="*/ 87619233 h 46"/>
              <a:gd name="T12" fmla="*/ 94468474 w 40"/>
              <a:gd name="T13" fmla="*/ 80702564 h 46"/>
              <a:gd name="T14" fmla="*/ 102802849 w 40"/>
              <a:gd name="T15" fmla="*/ 76090946 h 46"/>
              <a:gd name="T16" fmla="*/ 102802849 w 40"/>
              <a:gd name="T17" fmla="*/ 69172759 h 46"/>
              <a:gd name="T18" fmla="*/ 108360210 w 40"/>
              <a:gd name="T19" fmla="*/ 57644472 h 46"/>
              <a:gd name="T20" fmla="*/ 108360210 w 40"/>
              <a:gd name="T21" fmla="*/ 53032853 h 46"/>
              <a:gd name="T22" fmla="*/ 108360210 w 40"/>
              <a:gd name="T23" fmla="*/ 46116185 h 46"/>
              <a:gd name="T24" fmla="*/ 102802849 w 40"/>
              <a:gd name="T25" fmla="*/ 34586379 h 46"/>
              <a:gd name="T26" fmla="*/ 102802849 w 40"/>
              <a:gd name="T27" fmla="*/ 29974761 h 46"/>
              <a:gd name="T28" fmla="*/ 94468474 w 40"/>
              <a:gd name="T29" fmla="*/ 23058092 h 46"/>
              <a:gd name="T30" fmla="*/ 88911113 w 40"/>
              <a:gd name="T31" fmla="*/ 18446474 h 46"/>
              <a:gd name="T32" fmla="*/ 80575071 w 40"/>
              <a:gd name="T33" fmla="*/ 11528287 h 46"/>
              <a:gd name="T34" fmla="*/ 75019376 w 40"/>
              <a:gd name="T35" fmla="*/ 6916668 h 46"/>
              <a:gd name="T36" fmla="*/ 69462015 w 40"/>
              <a:gd name="T37" fmla="*/ 6916668 h 46"/>
              <a:gd name="T38" fmla="*/ 55570279 w 40"/>
              <a:gd name="T39" fmla="*/ 6916668 h 46"/>
              <a:gd name="T40" fmla="*/ 50012918 w 40"/>
              <a:gd name="T41" fmla="*/ 0 h 46"/>
              <a:gd name="T42" fmla="*/ 41676876 w 40"/>
              <a:gd name="T43" fmla="*/ 6916668 h 46"/>
              <a:gd name="T44" fmla="*/ 30563820 w 40"/>
              <a:gd name="T45" fmla="*/ 6916668 h 46"/>
              <a:gd name="T46" fmla="*/ 25006459 w 40"/>
              <a:gd name="T47" fmla="*/ 6916668 h 46"/>
              <a:gd name="T48" fmla="*/ 16670417 w 40"/>
              <a:gd name="T49" fmla="*/ 11528287 h 46"/>
              <a:gd name="T50" fmla="*/ 11114723 w 40"/>
              <a:gd name="T51" fmla="*/ 18446474 h 46"/>
              <a:gd name="T52" fmla="*/ 2778681 w 40"/>
              <a:gd name="T53" fmla="*/ 23058092 h 46"/>
              <a:gd name="T54" fmla="*/ 0 w 40"/>
              <a:gd name="T55" fmla="*/ 29974761 h 46"/>
              <a:gd name="T56" fmla="*/ 0 w 40"/>
              <a:gd name="T57" fmla="*/ 34586379 h 46"/>
              <a:gd name="T58" fmla="*/ 0 w 40"/>
              <a:gd name="T59" fmla="*/ 46116185 h 46"/>
              <a:gd name="T60" fmla="*/ 0 w 40"/>
              <a:gd name="T61" fmla="*/ 53032853 h 46"/>
              <a:gd name="T62" fmla="*/ 0 w 40"/>
              <a:gd name="T63" fmla="*/ 57644472 h 46"/>
              <a:gd name="T64" fmla="*/ 0 w 40"/>
              <a:gd name="T65" fmla="*/ 69172759 h 46"/>
              <a:gd name="T66" fmla="*/ 0 w 40"/>
              <a:gd name="T67" fmla="*/ 76090946 h 46"/>
              <a:gd name="T68" fmla="*/ 2778681 w 40"/>
              <a:gd name="T69" fmla="*/ 80702564 h 46"/>
              <a:gd name="T70" fmla="*/ 11114723 w 40"/>
              <a:gd name="T71" fmla="*/ 87619233 h 46"/>
              <a:gd name="T72" fmla="*/ 16670417 w 40"/>
              <a:gd name="T73" fmla="*/ 92230851 h 46"/>
              <a:gd name="T74" fmla="*/ 25006459 w 40"/>
              <a:gd name="T75" fmla="*/ 99149038 h 46"/>
              <a:gd name="T76" fmla="*/ 30563820 w 40"/>
              <a:gd name="T77" fmla="*/ 99149038 h 46"/>
              <a:gd name="T78" fmla="*/ 41676876 w 40"/>
              <a:gd name="T79" fmla="*/ 99149038 h 46"/>
              <a:gd name="T80" fmla="*/ 50012918 w 40"/>
              <a:gd name="T81" fmla="*/ 103760657 h 46"/>
              <a:gd name="T82" fmla="*/ 50012918 w 40"/>
              <a:gd name="T83" fmla="*/ 103760657 h 46"/>
              <a:gd name="T84" fmla="*/ 50012918 w 40"/>
              <a:gd name="T85" fmla="*/ 99149038 h 4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0" h="46">
                <a:moveTo>
                  <a:pt x="18" y="43"/>
                </a:moveTo>
                <a:lnTo>
                  <a:pt x="20" y="43"/>
                </a:lnTo>
                <a:lnTo>
                  <a:pt x="25" y="43"/>
                </a:lnTo>
                <a:lnTo>
                  <a:pt x="27" y="43"/>
                </a:lnTo>
                <a:lnTo>
                  <a:pt x="29" y="40"/>
                </a:lnTo>
                <a:lnTo>
                  <a:pt x="32" y="38"/>
                </a:lnTo>
                <a:lnTo>
                  <a:pt x="34" y="35"/>
                </a:lnTo>
                <a:lnTo>
                  <a:pt x="37" y="33"/>
                </a:lnTo>
                <a:lnTo>
                  <a:pt x="37" y="30"/>
                </a:lnTo>
                <a:lnTo>
                  <a:pt x="39" y="25"/>
                </a:lnTo>
                <a:lnTo>
                  <a:pt x="39" y="23"/>
                </a:lnTo>
                <a:lnTo>
                  <a:pt x="39" y="20"/>
                </a:lnTo>
                <a:lnTo>
                  <a:pt x="37" y="15"/>
                </a:lnTo>
                <a:lnTo>
                  <a:pt x="37" y="13"/>
                </a:lnTo>
                <a:lnTo>
                  <a:pt x="34" y="10"/>
                </a:lnTo>
                <a:lnTo>
                  <a:pt x="32" y="8"/>
                </a:lnTo>
                <a:lnTo>
                  <a:pt x="29" y="5"/>
                </a:lnTo>
                <a:lnTo>
                  <a:pt x="27" y="3"/>
                </a:lnTo>
                <a:lnTo>
                  <a:pt x="25" y="3"/>
                </a:lnTo>
                <a:lnTo>
                  <a:pt x="20" y="3"/>
                </a:lnTo>
                <a:lnTo>
                  <a:pt x="18" y="0"/>
                </a:lnTo>
                <a:lnTo>
                  <a:pt x="15" y="3"/>
                </a:lnTo>
                <a:lnTo>
                  <a:pt x="11" y="3"/>
                </a:lnTo>
                <a:lnTo>
                  <a:pt x="9" y="3"/>
                </a:lnTo>
                <a:lnTo>
                  <a:pt x="6" y="5"/>
                </a:lnTo>
                <a:lnTo>
                  <a:pt x="4" y="8"/>
                </a:lnTo>
                <a:lnTo>
                  <a:pt x="1" y="10"/>
                </a:lnTo>
                <a:lnTo>
                  <a:pt x="0" y="13"/>
                </a:lnTo>
                <a:lnTo>
                  <a:pt x="0" y="15"/>
                </a:lnTo>
                <a:lnTo>
                  <a:pt x="0" y="20"/>
                </a:lnTo>
                <a:lnTo>
                  <a:pt x="0" y="23"/>
                </a:lnTo>
                <a:lnTo>
                  <a:pt x="0" y="25"/>
                </a:lnTo>
                <a:lnTo>
                  <a:pt x="0" y="30"/>
                </a:lnTo>
                <a:lnTo>
                  <a:pt x="0" y="33"/>
                </a:lnTo>
                <a:lnTo>
                  <a:pt x="1" y="35"/>
                </a:lnTo>
                <a:lnTo>
                  <a:pt x="4" y="38"/>
                </a:lnTo>
                <a:lnTo>
                  <a:pt x="6" y="40"/>
                </a:lnTo>
                <a:lnTo>
                  <a:pt x="9" y="43"/>
                </a:lnTo>
                <a:lnTo>
                  <a:pt x="11" y="43"/>
                </a:lnTo>
                <a:lnTo>
                  <a:pt x="15" y="43"/>
                </a:lnTo>
                <a:lnTo>
                  <a:pt x="18" y="45"/>
                </a:lnTo>
                <a:lnTo>
                  <a:pt x="18" y="43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70" name="Freeform 155"/>
          <p:cNvSpPr>
            <a:spLocks/>
          </p:cNvSpPr>
          <p:nvPr/>
        </p:nvSpPr>
        <p:spPr bwMode="auto">
          <a:xfrm>
            <a:off x="1152525" y="3990975"/>
            <a:ext cx="68263" cy="66675"/>
          </a:xfrm>
          <a:custGeom>
            <a:avLst/>
            <a:gdLst>
              <a:gd name="T0" fmla="*/ 49896923 w 41"/>
              <a:gd name="T1" fmla="*/ 100980063 h 43"/>
              <a:gd name="T2" fmla="*/ 63757642 w 41"/>
              <a:gd name="T3" fmla="*/ 100980063 h 43"/>
              <a:gd name="T4" fmla="*/ 74846217 w 41"/>
              <a:gd name="T5" fmla="*/ 100980063 h 43"/>
              <a:gd name="T6" fmla="*/ 83162648 w 41"/>
              <a:gd name="T7" fmla="*/ 100980063 h 43"/>
              <a:gd name="T8" fmla="*/ 88705271 w 41"/>
              <a:gd name="T9" fmla="*/ 96171710 h 43"/>
              <a:gd name="T10" fmla="*/ 97021702 w 41"/>
              <a:gd name="T11" fmla="*/ 88959956 h 43"/>
              <a:gd name="T12" fmla="*/ 102565990 w 41"/>
              <a:gd name="T13" fmla="*/ 84150052 h 43"/>
              <a:gd name="T14" fmla="*/ 102565990 w 41"/>
              <a:gd name="T15" fmla="*/ 76938298 h 43"/>
              <a:gd name="T16" fmla="*/ 110882421 w 41"/>
              <a:gd name="T17" fmla="*/ 72128395 h 43"/>
              <a:gd name="T18" fmla="*/ 110882421 w 41"/>
              <a:gd name="T19" fmla="*/ 60108288 h 43"/>
              <a:gd name="T20" fmla="*/ 110882421 w 41"/>
              <a:gd name="T21" fmla="*/ 52894983 h 43"/>
              <a:gd name="T22" fmla="*/ 110882421 w 41"/>
              <a:gd name="T23" fmla="*/ 48086630 h 43"/>
              <a:gd name="T24" fmla="*/ 110882421 w 41"/>
              <a:gd name="T25" fmla="*/ 36064973 h 43"/>
              <a:gd name="T26" fmla="*/ 102565990 w 41"/>
              <a:gd name="T27" fmla="*/ 28851668 h 43"/>
              <a:gd name="T28" fmla="*/ 102565990 w 41"/>
              <a:gd name="T29" fmla="*/ 24043315 h 43"/>
              <a:gd name="T30" fmla="*/ 97021702 w 41"/>
              <a:gd name="T31" fmla="*/ 16830010 h 43"/>
              <a:gd name="T32" fmla="*/ 88705271 w 41"/>
              <a:gd name="T33" fmla="*/ 12021658 h 43"/>
              <a:gd name="T34" fmla="*/ 83162648 w 41"/>
              <a:gd name="T35" fmla="*/ 4808353 h 43"/>
              <a:gd name="T36" fmla="*/ 74846217 w 41"/>
              <a:gd name="T37" fmla="*/ 4808353 h 43"/>
              <a:gd name="T38" fmla="*/ 63757642 w 41"/>
              <a:gd name="T39" fmla="*/ 4808353 h 43"/>
              <a:gd name="T40" fmla="*/ 58213354 w 41"/>
              <a:gd name="T41" fmla="*/ 0 h 43"/>
              <a:gd name="T42" fmla="*/ 44352636 w 41"/>
              <a:gd name="T43" fmla="*/ 4808353 h 43"/>
              <a:gd name="T44" fmla="*/ 36036204 w 41"/>
              <a:gd name="T45" fmla="*/ 4808353 h 43"/>
              <a:gd name="T46" fmla="*/ 33264060 w 41"/>
              <a:gd name="T47" fmla="*/ 4808353 h 43"/>
              <a:gd name="T48" fmla="*/ 24949294 w 41"/>
              <a:gd name="T49" fmla="*/ 12021658 h 43"/>
              <a:gd name="T50" fmla="*/ 19405006 w 41"/>
              <a:gd name="T51" fmla="*/ 16830010 h 43"/>
              <a:gd name="T52" fmla="*/ 11088575 w 41"/>
              <a:gd name="T53" fmla="*/ 24043315 h 43"/>
              <a:gd name="T54" fmla="*/ 5544288 w 41"/>
              <a:gd name="T55" fmla="*/ 28851668 h 43"/>
              <a:gd name="T56" fmla="*/ 5544288 w 41"/>
              <a:gd name="T57" fmla="*/ 36064973 h 43"/>
              <a:gd name="T58" fmla="*/ 0 w 41"/>
              <a:gd name="T59" fmla="*/ 48086630 h 43"/>
              <a:gd name="T60" fmla="*/ 0 w 41"/>
              <a:gd name="T61" fmla="*/ 52894983 h 43"/>
              <a:gd name="T62" fmla="*/ 0 w 41"/>
              <a:gd name="T63" fmla="*/ 60108288 h 43"/>
              <a:gd name="T64" fmla="*/ 5544288 w 41"/>
              <a:gd name="T65" fmla="*/ 72128395 h 43"/>
              <a:gd name="T66" fmla="*/ 5544288 w 41"/>
              <a:gd name="T67" fmla="*/ 76938298 h 43"/>
              <a:gd name="T68" fmla="*/ 11088575 w 41"/>
              <a:gd name="T69" fmla="*/ 84150052 h 43"/>
              <a:gd name="T70" fmla="*/ 19405006 w 41"/>
              <a:gd name="T71" fmla="*/ 88959956 h 43"/>
              <a:gd name="T72" fmla="*/ 24949294 w 41"/>
              <a:gd name="T73" fmla="*/ 96171710 h 43"/>
              <a:gd name="T74" fmla="*/ 33264060 w 41"/>
              <a:gd name="T75" fmla="*/ 100980063 h 43"/>
              <a:gd name="T76" fmla="*/ 36036204 w 41"/>
              <a:gd name="T77" fmla="*/ 100980063 h 43"/>
              <a:gd name="T78" fmla="*/ 44352636 w 41"/>
              <a:gd name="T79" fmla="*/ 100980063 h 43"/>
              <a:gd name="T80" fmla="*/ 58213354 w 41"/>
              <a:gd name="T81" fmla="*/ 100980063 h 43"/>
              <a:gd name="T82" fmla="*/ 58213354 w 41"/>
              <a:gd name="T83" fmla="*/ 100980063 h 43"/>
              <a:gd name="T84" fmla="*/ 49896923 w 41"/>
              <a:gd name="T85" fmla="*/ 100980063 h 4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1" h="43">
                <a:moveTo>
                  <a:pt x="18" y="42"/>
                </a:moveTo>
                <a:lnTo>
                  <a:pt x="23" y="42"/>
                </a:lnTo>
                <a:lnTo>
                  <a:pt x="27" y="42"/>
                </a:lnTo>
                <a:lnTo>
                  <a:pt x="30" y="42"/>
                </a:lnTo>
                <a:lnTo>
                  <a:pt x="32" y="40"/>
                </a:lnTo>
                <a:lnTo>
                  <a:pt x="35" y="37"/>
                </a:lnTo>
                <a:lnTo>
                  <a:pt x="37" y="35"/>
                </a:lnTo>
                <a:lnTo>
                  <a:pt x="37" y="32"/>
                </a:lnTo>
                <a:lnTo>
                  <a:pt x="40" y="30"/>
                </a:lnTo>
                <a:lnTo>
                  <a:pt x="40" y="25"/>
                </a:lnTo>
                <a:lnTo>
                  <a:pt x="40" y="22"/>
                </a:lnTo>
                <a:lnTo>
                  <a:pt x="40" y="20"/>
                </a:lnTo>
                <a:lnTo>
                  <a:pt x="40" y="15"/>
                </a:lnTo>
                <a:lnTo>
                  <a:pt x="37" y="12"/>
                </a:lnTo>
                <a:lnTo>
                  <a:pt x="37" y="10"/>
                </a:lnTo>
                <a:lnTo>
                  <a:pt x="35" y="7"/>
                </a:lnTo>
                <a:lnTo>
                  <a:pt x="32" y="5"/>
                </a:lnTo>
                <a:lnTo>
                  <a:pt x="30" y="2"/>
                </a:lnTo>
                <a:lnTo>
                  <a:pt x="27" y="2"/>
                </a:lnTo>
                <a:lnTo>
                  <a:pt x="23" y="2"/>
                </a:lnTo>
                <a:lnTo>
                  <a:pt x="21" y="0"/>
                </a:lnTo>
                <a:lnTo>
                  <a:pt x="16" y="2"/>
                </a:lnTo>
                <a:lnTo>
                  <a:pt x="13" y="2"/>
                </a:lnTo>
                <a:lnTo>
                  <a:pt x="12" y="2"/>
                </a:lnTo>
                <a:lnTo>
                  <a:pt x="9" y="5"/>
                </a:lnTo>
                <a:lnTo>
                  <a:pt x="7" y="7"/>
                </a:lnTo>
                <a:lnTo>
                  <a:pt x="4" y="10"/>
                </a:lnTo>
                <a:lnTo>
                  <a:pt x="2" y="12"/>
                </a:lnTo>
                <a:lnTo>
                  <a:pt x="2" y="15"/>
                </a:lnTo>
                <a:lnTo>
                  <a:pt x="0" y="20"/>
                </a:lnTo>
                <a:lnTo>
                  <a:pt x="0" y="22"/>
                </a:lnTo>
                <a:lnTo>
                  <a:pt x="0" y="25"/>
                </a:lnTo>
                <a:lnTo>
                  <a:pt x="2" y="30"/>
                </a:lnTo>
                <a:lnTo>
                  <a:pt x="2" y="32"/>
                </a:lnTo>
                <a:lnTo>
                  <a:pt x="4" y="35"/>
                </a:lnTo>
                <a:lnTo>
                  <a:pt x="7" y="37"/>
                </a:lnTo>
                <a:lnTo>
                  <a:pt x="9" y="40"/>
                </a:lnTo>
                <a:lnTo>
                  <a:pt x="12" y="42"/>
                </a:lnTo>
                <a:lnTo>
                  <a:pt x="13" y="42"/>
                </a:lnTo>
                <a:lnTo>
                  <a:pt x="16" y="42"/>
                </a:lnTo>
                <a:lnTo>
                  <a:pt x="21" y="42"/>
                </a:lnTo>
                <a:lnTo>
                  <a:pt x="18" y="4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71" name="Line 156"/>
          <p:cNvSpPr>
            <a:spLocks noChangeShapeType="1"/>
          </p:cNvSpPr>
          <p:nvPr/>
        </p:nvSpPr>
        <p:spPr bwMode="auto">
          <a:xfrm flipH="1">
            <a:off x="1703388" y="2570163"/>
            <a:ext cx="2381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72" name="Freeform 157"/>
          <p:cNvSpPr>
            <a:spLocks/>
          </p:cNvSpPr>
          <p:nvPr/>
        </p:nvSpPr>
        <p:spPr bwMode="auto">
          <a:xfrm>
            <a:off x="1703388" y="2536825"/>
            <a:ext cx="71437" cy="69850"/>
          </a:xfrm>
          <a:custGeom>
            <a:avLst/>
            <a:gdLst>
              <a:gd name="T0" fmla="*/ 0 w 43"/>
              <a:gd name="T1" fmla="*/ 0 h 46"/>
              <a:gd name="T2" fmla="*/ 0 w 43"/>
              <a:gd name="T3" fmla="*/ 103760657 h 46"/>
              <a:gd name="T4" fmla="*/ 115920654 w 43"/>
              <a:gd name="T5" fmla="*/ 50727803 h 46"/>
              <a:gd name="T6" fmla="*/ 0 w 43"/>
              <a:gd name="T7" fmla="*/ 0 h 46"/>
              <a:gd name="T8" fmla="*/ 0 w 43"/>
              <a:gd name="T9" fmla="*/ 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" h="46">
                <a:moveTo>
                  <a:pt x="0" y="0"/>
                </a:moveTo>
                <a:lnTo>
                  <a:pt x="0" y="45"/>
                </a:lnTo>
                <a:lnTo>
                  <a:pt x="42" y="22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73" name="Line 158"/>
          <p:cNvSpPr>
            <a:spLocks noChangeShapeType="1"/>
          </p:cNvSpPr>
          <p:nvPr/>
        </p:nvSpPr>
        <p:spPr bwMode="auto">
          <a:xfrm flipH="1">
            <a:off x="1703388" y="3138488"/>
            <a:ext cx="2381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74" name="Freeform 159"/>
          <p:cNvSpPr>
            <a:spLocks/>
          </p:cNvSpPr>
          <p:nvPr/>
        </p:nvSpPr>
        <p:spPr bwMode="auto">
          <a:xfrm>
            <a:off x="1703388" y="3105150"/>
            <a:ext cx="71437" cy="66675"/>
          </a:xfrm>
          <a:custGeom>
            <a:avLst/>
            <a:gdLst>
              <a:gd name="T0" fmla="*/ 0 w 43"/>
              <a:gd name="T1" fmla="*/ 0 h 43"/>
              <a:gd name="T2" fmla="*/ 0 w 43"/>
              <a:gd name="T3" fmla="*/ 100980063 h 43"/>
              <a:gd name="T4" fmla="*/ 115920654 w 43"/>
              <a:gd name="T5" fmla="*/ 52894983 h 43"/>
              <a:gd name="T6" fmla="*/ 0 w 43"/>
              <a:gd name="T7" fmla="*/ 0 h 43"/>
              <a:gd name="T8" fmla="*/ 0 w 43"/>
              <a:gd name="T9" fmla="*/ 0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" h="43">
                <a:moveTo>
                  <a:pt x="0" y="0"/>
                </a:moveTo>
                <a:lnTo>
                  <a:pt x="0" y="42"/>
                </a:lnTo>
                <a:lnTo>
                  <a:pt x="42" y="22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75" name="Freeform 160"/>
          <p:cNvSpPr>
            <a:spLocks/>
          </p:cNvSpPr>
          <p:nvPr/>
        </p:nvSpPr>
        <p:spPr bwMode="auto">
          <a:xfrm>
            <a:off x="5240338" y="2825750"/>
            <a:ext cx="66675" cy="69850"/>
          </a:xfrm>
          <a:custGeom>
            <a:avLst/>
            <a:gdLst>
              <a:gd name="T0" fmla="*/ 50012918 w 40"/>
              <a:gd name="T1" fmla="*/ 99149038 h 46"/>
              <a:gd name="T2" fmla="*/ 63904654 w 40"/>
              <a:gd name="T3" fmla="*/ 99149038 h 46"/>
              <a:gd name="T4" fmla="*/ 69462015 w 40"/>
              <a:gd name="T5" fmla="*/ 99149038 h 46"/>
              <a:gd name="T6" fmla="*/ 75019376 w 40"/>
              <a:gd name="T7" fmla="*/ 99149038 h 46"/>
              <a:gd name="T8" fmla="*/ 80575071 w 40"/>
              <a:gd name="T9" fmla="*/ 92230851 h 46"/>
              <a:gd name="T10" fmla="*/ 88911113 w 40"/>
              <a:gd name="T11" fmla="*/ 87619233 h 46"/>
              <a:gd name="T12" fmla="*/ 94468474 w 40"/>
              <a:gd name="T13" fmla="*/ 80702564 h 46"/>
              <a:gd name="T14" fmla="*/ 102802849 w 40"/>
              <a:gd name="T15" fmla="*/ 76090946 h 46"/>
              <a:gd name="T16" fmla="*/ 102802849 w 40"/>
              <a:gd name="T17" fmla="*/ 69172759 h 46"/>
              <a:gd name="T18" fmla="*/ 108360210 w 40"/>
              <a:gd name="T19" fmla="*/ 57644472 h 46"/>
              <a:gd name="T20" fmla="*/ 108360210 w 40"/>
              <a:gd name="T21" fmla="*/ 53032853 h 46"/>
              <a:gd name="T22" fmla="*/ 108360210 w 40"/>
              <a:gd name="T23" fmla="*/ 46116185 h 46"/>
              <a:gd name="T24" fmla="*/ 102802849 w 40"/>
              <a:gd name="T25" fmla="*/ 34586379 h 46"/>
              <a:gd name="T26" fmla="*/ 102802849 w 40"/>
              <a:gd name="T27" fmla="*/ 29974761 h 46"/>
              <a:gd name="T28" fmla="*/ 94468474 w 40"/>
              <a:gd name="T29" fmla="*/ 23058092 h 46"/>
              <a:gd name="T30" fmla="*/ 88911113 w 40"/>
              <a:gd name="T31" fmla="*/ 18446474 h 46"/>
              <a:gd name="T32" fmla="*/ 80575071 w 40"/>
              <a:gd name="T33" fmla="*/ 11528287 h 46"/>
              <a:gd name="T34" fmla="*/ 75019376 w 40"/>
              <a:gd name="T35" fmla="*/ 6916668 h 46"/>
              <a:gd name="T36" fmla="*/ 69462015 w 40"/>
              <a:gd name="T37" fmla="*/ 6916668 h 46"/>
              <a:gd name="T38" fmla="*/ 63904654 w 40"/>
              <a:gd name="T39" fmla="*/ 6916668 h 46"/>
              <a:gd name="T40" fmla="*/ 50012918 w 40"/>
              <a:gd name="T41" fmla="*/ 0 h 46"/>
              <a:gd name="T42" fmla="*/ 41676876 w 40"/>
              <a:gd name="T43" fmla="*/ 6916668 h 46"/>
              <a:gd name="T44" fmla="*/ 30563820 w 40"/>
              <a:gd name="T45" fmla="*/ 6916668 h 46"/>
              <a:gd name="T46" fmla="*/ 25006459 w 40"/>
              <a:gd name="T47" fmla="*/ 6916668 h 46"/>
              <a:gd name="T48" fmla="*/ 16670417 w 40"/>
              <a:gd name="T49" fmla="*/ 11528287 h 46"/>
              <a:gd name="T50" fmla="*/ 11114723 w 40"/>
              <a:gd name="T51" fmla="*/ 18446474 h 46"/>
              <a:gd name="T52" fmla="*/ 2778681 w 40"/>
              <a:gd name="T53" fmla="*/ 23058092 h 46"/>
              <a:gd name="T54" fmla="*/ 2778681 w 40"/>
              <a:gd name="T55" fmla="*/ 29974761 h 46"/>
              <a:gd name="T56" fmla="*/ 0 w 40"/>
              <a:gd name="T57" fmla="*/ 34586379 h 46"/>
              <a:gd name="T58" fmla="*/ 0 w 40"/>
              <a:gd name="T59" fmla="*/ 46116185 h 46"/>
              <a:gd name="T60" fmla="*/ 0 w 40"/>
              <a:gd name="T61" fmla="*/ 53032853 h 46"/>
              <a:gd name="T62" fmla="*/ 0 w 40"/>
              <a:gd name="T63" fmla="*/ 57644472 h 46"/>
              <a:gd name="T64" fmla="*/ 0 w 40"/>
              <a:gd name="T65" fmla="*/ 69172759 h 46"/>
              <a:gd name="T66" fmla="*/ 2778681 w 40"/>
              <a:gd name="T67" fmla="*/ 76090946 h 46"/>
              <a:gd name="T68" fmla="*/ 2778681 w 40"/>
              <a:gd name="T69" fmla="*/ 80702564 h 46"/>
              <a:gd name="T70" fmla="*/ 11114723 w 40"/>
              <a:gd name="T71" fmla="*/ 87619233 h 46"/>
              <a:gd name="T72" fmla="*/ 16670417 w 40"/>
              <a:gd name="T73" fmla="*/ 92230851 h 46"/>
              <a:gd name="T74" fmla="*/ 25006459 w 40"/>
              <a:gd name="T75" fmla="*/ 99149038 h 46"/>
              <a:gd name="T76" fmla="*/ 30563820 w 40"/>
              <a:gd name="T77" fmla="*/ 99149038 h 46"/>
              <a:gd name="T78" fmla="*/ 41676876 w 40"/>
              <a:gd name="T79" fmla="*/ 99149038 h 46"/>
              <a:gd name="T80" fmla="*/ 50012918 w 40"/>
              <a:gd name="T81" fmla="*/ 103760657 h 46"/>
              <a:gd name="T82" fmla="*/ 50012918 w 40"/>
              <a:gd name="T83" fmla="*/ 103760657 h 46"/>
              <a:gd name="T84" fmla="*/ 50012918 w 40"/>
              <a:gd name="T85" fmla="*/ 99149038 h 4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0" h="46">
                <a:moveTo>
                  <a:pt x="18" y="43"/>
                </a:moveTo>
                <a:lnTo>
                  <a:pt x="23" y="43"/>
                </a:lnTo>
                <a:lnTo>
                  <a:pt x="25" y="43"/>
                </a:lnTo>
                <a:lnTo>
                  <a:pt x="27" y="43"/>
                </a:lnTo>
                <a:lnTo>
                  <a:pt x="29" y="40"/>
                </a:lnTo>
                <a:lnTo>
                  <a:pt x="32" y="38"/>
                </a:lnTo>
                <a:lnTo>
                  <a:pt x="34" y="35"/>
                </a:lnTo>
                <a:lnTo>
                  <a:pt x="37" y="33"/>
                </a:lnTo>
                <a:lnTo>
                  <a:pt x="37" y="30"/>
                </a:lnTo>
                <a:lnTo>
                  <a:pt x="39" y="25"/>
                </a:lnTo>
                <a:lnTo>
                  <a:pt x="39" y="23"/>
                </a:lnTo>
                <a:lnTo>
                  <a:pt x="39" y="20"/>
                </a:lnTo>
                <a:lnTo>
                  <a:pt x="37" y="15"/>
                </a:lnTo>
                <a:lnTo>
                  <a:pt x="37" y="13"/>
                </a:lnTo>
                <a:lnTo>
                  <a:pt x="34" y="10"/>
                </a:lnTo>
                <a:lnTo>
                  <a:pt x="32" y="8"/>
                </a:lnTo>
                <a:lnTo>
                  <a:pt x="29" y="5"/>
                </a:lnTo>
                <a:lnTo>
                  <a:pt x="27" y="3"/>
                </a:lnTo>
                <a:lnTo>
                  <a:pt x="25" y="3"/>
                </a:lnTo>
                <a:lnTo>
                  <a:pt x="23" y="3"/>
                </a:lnTo>
                <a:lnTo>
                  <a:pt x="18" y="0"/>
                </a:lnTo>
                <a:lnTo>
                  <a:pt x="15" y="3"/>
                </a:lnTo>
                <a:lnTo>
                  <a:pt x="11" y="3"/>
                </a:lnTo>
                <a:lnTo>
                  <a:pt x="9" y="3"/>
                </a:lnTo>
                <a:lnTo>
                  <a:pt x="6" y="5"/>
                </a:lnTo>
                <a:lnTo>
                  <a:pt x="4" y="8"/>
                </a:lnTo>
                <a:lnTo>
                  <a:pt x="1" y="10"/>
                </a:lnTo>
                <a:lnTo>
                  <a:pt x="1" y="13"/>
                </a:lnTo>
                <a:lnTo>
                  <a:pt x="0" y="15"/>
                </a:lnTo>
                <a:lnTo>
                  <a:pt x="0" y="20"/>
                </a:lnTo>
                <a:lnTo>
                  <a:pt x="0" y="23"/>
                </a:lnTo>
                <a:lnTo>
                  <a:pt x="0" y="25"/>
                </a:lnTo>
                <a:lnTo>
                  <a:pt x="0" y="30"/>
                </a:lnTo>
                <a:lnTo>
                  <a:pt x="1" y="33"/>
                </a:lnTo>
                <a:lnTo>
                  <a:pt x="1" y="35"/>
                </a:lnTo>
                <a:lnTo>
                  <a:pt x="4" y="38"/>
                </a:lnTo>
                <a:lnTo>
                  <a:pt x="6" y="40"/>
                </a:lnTo>
                <a:lnTo>
                  <a:pt x="9" y="43"/>
                </a:lnTo>
                <a:lnTo>
                  <a:pt x="11" y="43"/>
                </a:lnTo>
                <a:lnTo>
                  <a:pt x="15" y="43"/>
                </a:lnTo>
                <a:lnTo>
                  <a:pt x="18" y="45"/>
                </a:lnTo>
                <a:lnTo>
                  <a:pt x="18" y="43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76" name="Rectangle 161"/>
          <p:cNvSpPr>
            <a:spLocks noChangeArrowheads="1"/>
          </p:cNvSpPr>
          <p:nvPr/>
        </p:nvSpPr>
        <p:spPr bwMode="auto">
          <a:xfrm>
            <a:off x="6302375" y="3025775"/>
            <a:ext cx="431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26777" name="Rectangle 162"/>
          <p:cNvSpPr>
            <a:spLocks noChangeArrowheads="1"/>
          </p:cNvSpPr>
          <p:nvPr/>
        </p:nvSpPr>
        <p:spPr bwMode="auto">
          <a:xfrm>
            <a:off x="6646863" y="4313238"/>
            <a:ext cx="492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ALU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result</a:t>
            </a:r>
          </a:p>
        </p:txBody>
      </p:sp>
      <p:sp>
        <p:nvSpPr>
          <p:cNvPr id="26778" name="Rectangle 163"/>
          <p:cNvSpPr>
            <a:spLocks noChangeArrowheads="1"/>
          </p:cNvSpPr>
          <p:nvPr/>
        </p:nvSpPr>
        <p:spPr bwMode="auto">
          <a:xfrm>
            <a:off x="7281863" y="4365625"/>
            <a:ext cx="647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26779" name="Rectangle 164"/>
          <p:cNvSpPr>
            <a:spLocks noChangeArrowheads="1"/>
          </p:cNvSpPr>
          <p:nvPr/>
        </p:nvSpPr>
        <p:spPr bwMode="auto">
          <a:xfrm>
            <a:off x="7281863" y="4900613"/>
            <a:ext cx="481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Write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26780" name="Freeform 165"/>
          <p:cNvSpPr>
            <a:spLocks/>
          </p:cNvSpPr>
          <p:nvPr/>
        </p:nvSpPr>
        <p:spPr bwMode="auto">
          <a:xfrm>
            <a:off x="5440363" y="4484688"/>
            <a:ext cx="1911350" cy="588962"/>
          </a:xfrm>
          <a:custGeom>
            <a:avLst/>
            <a:gdLst>
              <a:gd name="T0" fmla="*/ 0 w 1153"/>
              <a:gd name="T1" fmla="*/ 0 h 385"/>
              <a:gd name="T2" fmla="*/ 0 w 1153"/>
              <a:gd name="T3" fmla="*/ 898636690 h 385"/>
              <a:gd name="T4" fmla="*/ 2147483647 w 1153"/>
              <a:gd name="T5" fmla="*/ 898636690 h 3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53" h="385">
                <a:moveTo>
                  <a:pt x="0" y="0"/>
                </a:moveTo>
                <a:lnTo>
                  <a:pt x="0" y="384"/>
                </a:lnTo>
                <a:lnTo>
                  <a:pt x="1152" y="38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81" name="Rectangle 166"/>
          <p:cNvSpPr>
            <a:spLocks noChangeArrowheads="1"/>
          </p:cNvSpPr>
          <p:nvPr/>
        </p:nvSpPr>
        <p:spPr bwMode="auto">
          <a:xfrm>
            <a:off x="7521575" y="4606925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>
                <a:solidFill>
                  <a:srgbClr val="000000"/>
                </a:solidFill>
              </a:rPr>
              <a:t>Data 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26782" name="Rectangle 167"/>
          <p:cNvSpPr>
            <a:spLocks noChangeArrowheads="1"/>
          </p:cNvSpPr>
          <p:nvPr/>
        </p:nvSpPr>
        <p:spPr bwMode="auto">
          <a:xfrm>
            <a:off x="7839075" y="4313238"/>
            <a:ext cx="485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Read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26783" name="Line 168"/>
          <p:cNvSpPr>
            <a:spLocks noChangeShapeType="1"/>
          </p:cNvSpPr>
          <p:nvPr/>
        </p:nvSpPr>
        <p:spPr bwMode="auto">
          <a:xfrm>
            <a:off x="7748588" y="3970338"/>
            <a:ext cx="0" cy="146050"/>
          </a:xfrm>
          <a:prstGeom prst="line">
            <a:avLst/>
          </a:prstGeom>
          <a:noFill/>
          <a:ln w="25400">
            <a:solidFill>
              <a:srgbClr val="FF99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84" name="Line 169"/>
          <p:cNvSpPr>
            <a:spLocks noChangeShapeType="1"/>
          </p:cNvSpPr>
          <p:nvPr/>
        </p:nvSpPr>
        <p:spPr bwMode="auto">
          <a:xfrm>
            <a:off x="7827963" y="5218113"/>
            <a:ext cx="0" cy="147637"/>
          </a:xfrm>
          <a:prstGeom prst="line">
            <a:avLst/>
          </a:prstGeom>
          <a:noFill/>
          <a:ln w="25400">
            <a:solidFill>
              <a:srgbClr val="FF99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85" name="Rectangle 170"/>
          <p:cNvSpPr>
            <a:spLocks noChangeArrowheads="1"/>
          </p:cNvSpPr>
          <p:nvPr/>
        </p:nvSpPr>
        <p:spPr bwMode="auto">
          <a:xfrm>
            <a:off x="5808663" y="6011863"/>
            <a:ext cx="8905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EB7500"/>
                </a:solidFill>
              </a:rPr>
              <a:t>ALUOp[2-0]</a:t>
            </a:r>
          </a:p>
        </p:txBody>
      </p:sp>
      <p:sp>
        <p:nvSpPr>
          <p:cNvPr id="26786" name="Line 171"/>
          <p:cNvSpPr>
            <a:spLocks noChangeShapeType="1"/>
          </p:cNvSpPr>
          <p:nvPr/>
        </p:nvSpPr>
        <p:spPr bwMode="auto">
          <a:xfrm>
            <a:off x="6076950" y="5953125"/>
            <a:ext cx="0" cy="73025"/>
          </a:xfrm>
          <a:prstGeom prst="line">
            <a:avLst/>
          </a:prstGeom>
          <a:noFill/>
          <a:ln w="25400">
            <a:solidFill>
              <a:srgbClr val="FF99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87" name="Rectangle 172"/>
          <p:cNvSpPr>
            <a:spLocks noChangeArrowheads="1"/>
          </p:cNvSpPr>
          <p:nvPr/>
        </p:nvSpPr>
        <p:spPr bwMode="auto">
          <a:xfrm>
            <a:off x="5822950" y="5349875"/>
            <a:ext cx="563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kumimoji="0" lang="en-US" altLang="zh-TW" sz="1000" b="0">
                <a:solidFill>
                  <a:srgbClr val="EB7500"/>
                </a:solidFill>
              </a:rPr>
              <a:t>ALU</a:t>
            </a:r>
          </a:p>
          <a:p>
            <a:pPr algn="ctr" eaLnBrk="0" hangingPunct="0"/>
            <a:r>
              <a:rPr kumimoji="0" lang="en-US" altLang="zh-TW" sz="1000" b="0">
                <a:solidFill>
                  <a:srgbClr val="EB7500"/>
                </a:solidFill>
              </a:rPr>
              <a:t>control</a:t>
            </a:r>
          </a:p>
        </p:txBody>
      </p:sp>
      <p:sp>
        <p:nvSpPr>
          <p:cNvPr id="26788" name="Freeform 173"/>
          <p:cNvSpPr>
            <a:spLocks/>
          </p:cNvSpPr>
          <p:nvPr/>
        </p:nvSpPr>
        <p:spPr bwMode="auto">
          <a:xfrm>
            <a:off x="4087813" y="5365750"/>
            <a:ext cx="1752600" cy="661988"/>
          </a:xfrm>
          <a:custGeom>
            <a:avLst/>
            <a:gdLst>
              <a:gd name="T0" fmla="*/ 0 w 1057"/>
              <a:gd name="T1" fmla="*/ 0 h 433"/>
              <a:gd name="T2" fmla="*/ 0 w 1057"/>
              <a:gd name="T3" fmla="*/ 1009736565 h 433"/>
              <a:gd name="T4" fmla="*/ 2111430342 w 1057"/>
              <a:gd name="T5" fmla="*/ 1009736565 h 433"/>
              <a:gd name="T6" fmla="*/ 2111430342 w 1057"/>
              <a:gd name="T7" fmla="*/ 336578855 h 433"/>
              <a:gd name="T8" fmla="*/ 2147483647 w 1057"/>
              <a:gd name="T9" fmla="*/ 336578855 h 4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57" h="433">
                <a:moveTo>
                  <a:pt x="0" y="0"/>
                </a:moveTo>
                <a:lnTo>
                  <a:pt x="0" y="432"/>
                </a:lnTo>
                <a:lnTo>
                  <a:pt x="768" y="432"/>
                </a:lnTo>
                <a:lnTo>
                  <a:pt x="768" y="144"/>
                </a:lnTo>
                <a:lnTo>
                  <a:pt x="1056" y="14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89" name="Rectangle 174"/>
          <p:cNvSpPr>
            <a:spLocks noChangeArrowheads="1"/>
          </p:cNvSpPr>
          <p:nvPr/>
        </p:nvSpPr>
        <p:spPr bwMode="auto">
          <a:xfrm>
            <a:off x="5649913" y="4027488"/>
            <a:ext cx="649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dirty="0">
                <a:solidFill>
                  <a:srgbClr val="EB7500"/>
                </a:solidFill>
              </a:rPr>
              <a:t>ALUSrc</a:t>
            </a:r>
          </a:p>
        </p:txBody>
      </p:sp>
      <p:sp>
        <p:nvSpPr>
          <p:cNvPr id="26790" name="Rectangle 175"/>
          <p:cNvSpPr>
            <a:spLocks noChangeArrowheads="1"/>
          </p:cNvSpPr>
          <p:nvPr/>
        </p:nvSpPr>
        <p:spPr bwMode="auto">
          <a:xfrm>
            <a:off x="4297363" y="3219450"/>
            <a:ext cx="7413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EB7500"/>
                </a:solidFill>
              </a:rPr>
              <a:t>RegWrite</a:t>
            </a:r>
          </a:p>
        </p:txBody>
      </p:sp>
      <p:sp>
        <p:nvSpPr>
          <p:cNvPr id="26791" name="Rectangle 176"/>
          <p:cNvSpPr>
            <a:spLocks noChangeArrowheads="1"/>
          </p:cNvSpPr>
          <p:nvPr/>
        </p:nvSpPr>
        <p:spPr bwMode="auto">
          <a:xfrm>
            <a:off x="3252788" y="4994275"/>
            <a:ext cx="628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EB7500"/>
                </a:solidFill>
              </a:rPr>
              <a:t>RegDst</a:t>
            </a:r>
          </a:p>
        </p:txBody>
      </p:sp>
      <p:sp>
        <p:nvSpPr>
          <p:cNvPr id="26792" name="Line 177"/>
          <p:cNvSpPr>
            <a:spLocks noChangeShapeType="1"/>
          </p:cNvSpPr>
          <p:nvPr/>
        </p:nvSpPr>
        <p:spPr bwMode="auto">
          <a:xfrm>
            <a:off x="3849688" y="4999038"/>
            <a:ext cx="0" cy="73025"/>
          </a:xfrm>
          <a:prstGeom prst="line">
            <a:avLst/>
          </a:prstGeom>
          <a:noFill/>
          <a:ln w="25400">
            <a:solidFill>
              <a:srgbClr val="FF99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93" name="Rectangle 178"/>
          <p:cNvSpPr>
            <a:spLocks noChangeArrowheads="1"/>
          </p:cNvSpPr>
          <p:nvPr/>
        </p:nvSpPr>
        <p:spPr bwMode="auto">
          <a:xfrm>
            <a:off x="7319963" y="2230438"/>
            <a:ext cx="5635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EB7500"/>
                </a:solidFill>
              </a:rPr>
              <a:t>PCSrc</a:t>
            </a:r>
          </a:p>
        </p:txBody>
      </p:sp>
      <p:sp>
        <p:nvSpPr>
          <p:cNvPr id="26794" name="Rectangle 179"/>
          <p:cNvSpPr>
            <a:spLocks noChangeArrowheads="1"/>
          </p:cNvSpPr>
          <p:nvPr/>
        </p:nvSpPr>
        <p:spPr bwMode="auto">
          <a:xfrm>
            <a:off x="1468438" y="4494213"/>
            <a:ext cx="839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kumimoji="0" lang="en-US" altLang="zh-TW" sz="1000">
                <a:solidFill>
                  <a:srgbClr val="000000"/>
                </a:solidFill>
              </a:rPr>
              <a:t>Instruction</a:t>
            </a:r>
          </a:p>
          <a:p>
            <a:pPr algn="ctr" eaLnBrk="0" hangingPunct="0"/>
            <a:r>
              <a:rPr kumimoji="0" lang="en-US" altLang="zh-TW" sz="100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26795" name="Rectangle 180"/>
          <p:cNvSpPr>
            <a:spLocks noChangeArrowheads="1"/>
          </p:cNvSpPr>
          <p:nvPr/>
        </p:nvSpPr>
        <p:spPr bwMode="auto">
          <a:xfrm>
            <a:off x="4552950" y="4641850"/>
            <a:ext cx="760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000000"/>
                </a:solidFill>
              </a:rPr>
              <a:t>Registers</a:t>
            </a:r>
          </a:p>
        </p:txBody>
      </p:sp>
      <p:sp>
        <p:nvSpPr>
          <p:cNvPr id="26796" name="Rectangle 181"/>
          <p:cNvSpPr>
            <a:spLocks noChangeArrowheads="1"/>
          </p:cNvSpPr>
          <p:nvPr/>
        </p:nvSpPr>
        <p:spPr bwMode="auto">
          <a:xfrm>
            <a:off x="4806950" y="5156200"/>
            <a:ext cx="5905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kumimoji="0" lang="en-US" altLang="zh-TW" sz="1000">
                <a:solidFill>
                  <a:srgbClr val="000000"/>
                </a:solidFill>
              </a:rPr>
              <a:t>Sign</a:t>
            </a:r>
          </a:p>
          <a:p>
            <a:pPr algn="ctr" eaLnBrk="0" hangingPunct="0"/>
            <a:r>
              <a:rPr kumimoji="0" lang="en-US" altLang="zh-TW" sz="1000">
                <a:solidFill>
                  <a:srgbClr val="000000"/>
                </a:solidFill>
              </a:rPr>
              <a:t>extend</a:t>
            </a:r>
          </a:p>
        </p:txBody>
      </p:sp>
      <p:sp>
        <p:nvSpPr>
          <p:cNvPr id="26797" name="Rectangle 182"/>
          <p:cNvSpPr>
            <a:spLocks noChangeArrowheads="1"/>
          </p:cNvSpPr>
          <p:nvPr/>
        </p:nvSpPr>
        <p:spPr bwMode="auto">
          <a:xfrm>
            <a:off x="733425" y="3906838"/>
            <a:ext cx="36036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26798" name="Rectangle 183"/>
          <p:cNvSpPr>
            <a:spLocks noChangeArrowheads="1"/>
          </p:cNvSpPr>
          <p:nvPr/>
        </p:nvSpPr>
        <p:spPr bwMode="auto">
          <a:xfrm>
            <a:off x="4816475" y="3871913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Read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data 1</a:t>
            </a:r>
          </a:p>
        </p:txBody>
      </p:sp>
      <p:sp>
        <p:nvSpPr>
          <p:cNvPr id="26799" name="Rectangle 184"/>
          <p:cNvSpPr>
            <a:spLocks noChangeArrowheads="1"/>
          </p:cNvSpPr>
          <p:nvPr/>
        </p:nvSpPr>
        <p:spPr bwMode="auto">
          <a:xfrm>
            <a:off x="4816475" y="4313238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Read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data 2</a:t>
            </a:r>
          </a:p>
        </p:txBody>
      </p:sp>
      <p:sp>
        <p:nvSpPr>
          <p:cNvPr id="26800" name="Line 185"/>
          <p:cNvSpPr>
            <a:spLocks noChangeShapeType="1"/>
          </p:cNvSpPr>
          <p:nvPr/>
        </p:nvSpPr>
        <p:spPr bwMode="auto">
          <a:xfrm>
            <a:off x="5281613" y="4484688"/>
            <a:ext cx="557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01" name="Rectangle 186"/>
          <p:cNvSpPr>
            <a:spLocks noChangeArrowheads="1"/>
          </p:cNvSpPr>
          <p:nvPr/>
        </p:nvSpPr>
        <p:spPr bwMode="auto">
          <a:xfrm>
            <a:off x="4100513" y="3724275"/>
            <a:ext cx="711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Read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register 1</a:t>
            </a:r>
          </a:p>
        </p:txBody>
      </p:sp>
      <p:sp>
        <p:nvSpPr>
          <p:cNvPr id="26802" name="Rectangle 187"/>
          <p:cNvSpPr>
            <a:spLocks noChangeArrowheads="1"/>
          </p:cNvSpPr>
          <p:nvPr/>
        </p:nvSpPr>
        <p:spPr bwMode="auto">
          <a:xfrm>
            <a:off x="4100513" y="4019550"/>
            <a:ext cx="711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Read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register 2</a:t>
            </a:r>
          </a:p>
        </p:txBody>
      </p:sp>
      <p:sp>
        <p:nvSpPr>
          <p:cNvPr id="26803" name="Rectangle 188"/>
          <p:cNvSpPr>
            <a:spLocks noChangeArrowheads="1"/>
          </p:cNvSpPr>
          <p:nvPr/>
        </p:nvSpPr>
        <p:spPr bwMode="auto">
          <a:xfrm>
            <a:off x="4100513" y="4313238"/>
            <a:ext cx="606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Write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register</a:t>
            </a:r>
          </a:p>
        </p:txBody>
      </p:sp>
      <p:sp>
        <p:nvSpPr>
          <p:cNvPr id="26804" name="Rectangle 189"/>
          <p:cNvSpPr>
            <a:spLocks noChangeArrowheads="1"/>
          </p:cNvSpPr>
          <p:nvPr/>
        </p:nvSpPr>
        <p:spPr bwMode="auto">
          <a:xfrm>
            <a:off x="4100513" y="4606925"/>
            <a:ext cx="481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Write</a:t>
            </a:r>
          </a:p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26805" name="Freeform 190"/>
          <p:cNvSpPr>
            <a:spLocks/>
          </p:cNvSpPr>
          <p:nvPr/>
        </p:nvSpPr>
        <p:spPr bwMode="auto">
          <a:xfrm>
            <a:off x="4008438" y="4705350"/>
            <a:ext cx="4935537" cy="1543050"/>
          </a:xfrm>
          <a:custGeom>
            <a:avLst/>
            <a:gdLst>
              <a:gd name="T0" fmla="*/ 2147483647 w 2977"/>
              <a:gd name="T1" fmla="*/ 0 h 1009"/>
              <a:gd name="T2" fmla="*/ 2147483647 w 2977"/>
              <a:gd name="T3" fmla="*/ 0 h 1009"/>
              <a:gd name="T4" fmla="*/ 2147483647 w 2977"/>
              <a:gd name="T5" fmla="*/ 2147483647 h 1009"/>
              <a:gd name="T6" fmla="*/ 0 w 2977"/>
              <a:gd name="T7" fmla="*/ 2147483647 h 1009"/>
              <a:gd name="T8" fmla="*/ 0 w 2977"/>
              <a:gd name="T9" fmla="*/ 112258799 h 1009"/>
              <a:gd name="T10" fmla="*/ 263864717 w 2977"/>
              <a:gd name="T11" fmla="*/ 112258799 h 10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77" h="1009">
                <a:moveTo>
                  <a:pt x="2880" y="0"/>
                </a:moveTo>
                <a:lnTo>
                  <a:pt x="2976" y="0"/>
                </a:lnTo>
                <a:lnTo>
                  <a:pt x="2976" y="1008"/>
                </a:lnTo>
                <a:lnTo>
                  <a:pt x="0" y="1008"/>
                </a:lnTo>
                <a:lnTo>
                  <a:pt x="0" y="48"/>
                </a:lnTo>
                <a:lnTo>
                  <a:pt x="96" y="4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06" name="Rectangle 191"/>
          <p:cNvSpPr>
            <a:spLocks noChangeArrowheads="1"/>
          </p:cNvSpPr>
          <p:nvPr/>
        </p:nvSpPr>
        <p:spPr bwMode="auto">
          <a:xfrm>
            <a:off x="2544763" y="3651250"/>
            <a:ext cx="1193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Instruction [25-21]</a:t>
            </a:r>
          </a:p>
        </p:txBody>
      </p:sp>
      <p:sp>
        <p:nvSpPr>
          <p:cNvPr id="26807" name="Rectangle 192"/>
          <p:cNvSpPr>
            <a:spLocks noChangeArrowheads="1"/>
          </p:cNvSpPr>
          <p:nvPr/>
        </p:nvSpPr>
        <p:spPr bwMode="auto">
          <a:xfrm>
            <a:off x="2546350" y="4019550"/>
            <a:ext cx="1193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Instruction [20-16]</a:t>
            </a:r>
          </a:p>
        </p:txBody>
      </p:sp>
      <p:sp>
        <p:nvSpPr>
          <p:cNvPr id="26808" name="Line 193"/>
          <p:cNvSpPr>
            <a:spLocks noChangeShapeType="1"/>
          </p:cNvSpPr>
          <p:nvPr/>
        </p:nvSpPr>
        <p:spPr bwMode="auto">
          <a:xfrm flipH="1">
            <a:off x="2576513" y="4191000"/>
            <a:ext cx="955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09" name="Freeform 194"/>
          <p:cNvSpPr>
            <a:spLocks/>
          </p:cNvSpPr>
          <p:nvPr/>
        </p:nvSpPr>
        <p:spPr bwMode="auto">
          <a:xfrm>
            <a:off x="2576513" y="3822700"/>
            <a:ext cx="1593850" cy="588963"/>
          </a:xfrm>
          <a:custGeom>
            <a:avLst/>
            <a:gdLst>
              <a:gd name="T0" fmla="*/ 0 w 961"/>
              <a:gd name="T1" fmla="*/ 898639745 h 385"/>
              <a:gd name="T2" fmla="*/ 0 w 961"/>
              <a:gd name="T3" fmla="*/ 0 h 385"/>
              <a:gd name="T4" fmla="*/ 2147483647 w 961"/>
              <a:gd name="T5" fmla="*/ 0 h 3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1" h="385">
                <a:moveTo>
                  <a:pt x="0" y="384"/>
                </a:moveTo>
                <a:lnTo>
                  <a:pt x="0" y="0"/>
                </a:lnTo>
                <a:lnTo>
                  <a:pt x="96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10" name="Rectangle 195"/>
          <p:cNvSpPr>
            <a:spLocks noChangeArrowheads="1"/>
          </p:cNvSpPr>
          <p:nvPr/>
        </p:nvSpPr>
        <p:spPr bwMode="auto">
          <a:xfrm>
            <a:off x="2559050" y="4581525"/>
            <a:ext cx="119538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Instruction [15-11]</a:t>
            </a:r>
          </a:p>
        </p:txBody>
      </p:sp>
      <p:sp>
        <p:nvSpPr>
          <p:cNvPr id="26811" name="Line 196"/>
          <p:cNvSpPr>
            <a:spLocks noChangeShapeType="1"/>
          </p:cNvSpPr>
          <p:nvPr/>
        </p:nvSpPr>
        <p:spPr bwMode="auto">
          <a:xfrm>
            <a:off x="2576513" y="4778375"/>
            <a:ext cx="119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12" name="Rectangle 197"/>
          <p:cNvSpPr>
            <a:spLocks noChangeArrowheads="1"/>
          </p:cNvSpPr>
          <p:nvPr/>
        </p:nvSpPr>
        <p:spPr bwMode="auto">
          <a:xfrm>
            <a:off x="2559050" y="5194300"/>
            <a:ext cx="11239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Instruction [15-0]</a:t>
            </a:r>
          </a:p>
        </p:txBody>
      </p:sp>
      <p:sp>
        <p:nvSpPr>
          <p:cNvPr id="26813" name="Rectangle 198"/>
          <p:cNvSpPr>
            <a:spLocks noChangeArrowheads="1"/>
          </p:cNvSpPr>
          <p:nvPr/>
        </p:nvSpPr>
        <p:spPr bwMode="auto">
          <a:xfrm>
            <a:off x="4100513" y="5854700"/>
            <a:ext cx="10541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0" lang="en-US" altLang="zh-TW" sz="1000" b="0">
                <a:solidFill>
                  <a:srgbClr val="000000"/>
                </a:solidFill>
              </a:rPr>
              <a:t>Instruction [5-0]</a:t>
            </a:r>
          </a:p>
        </p:txBody>
      </p:sp>
      <p:sp>
        <p:nvSpPr>
          <p:cNvPr id="26814" name="Freeform 199"/>
          <p:cNvSpPr>
            <a:spLocks/>
          </p:cNvSpPr>
          <p:nvPr/>
        </p:nvSpPr>
        <p:spPr bwMode="auto">
          <a:xfrm>
            <a:off x="3452813" y="4191000"/>
            <a:ext cx="319087" cy="220663"/>
          </a:xfrm>
          <a:custGeom>
            <a:avLst/>
            <a:gdLst>
              <a:gd name="T0" fmla="*/ 0 w 193"/>
              <a:gd name="T1" fmla="*/ 0 h 145"/>
              <a:gd name="T2" fmla="*/ 0 w 193"/>
              <a:gd name="T3" fmla="*/ 333491796 h 145"/>
              <a:gd name="T4" fmla="*/ 524813797 w 193"/>
              <a:gd name="T5" fmla="*/ 333491796 h 1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3" h="145">
                <a:moveTo>
                  <a:pt x="0" y="0"/>
                </a:moveTo>
                <a:lnTo>
                  <a:pt x="0" y="144"/>
                </a:lnTo>
                <a:lnTo>
                  <a:pt x="192" y="14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15" name="Freeform 200"/>
          <p:cNvSpPr>
            <a:spLocks/>
          </p:cNvSpPr>
          <p:nvPr/>
        </p:nvSpPr>
        <p:spPr bwMode="auto">
          <a:xfrm>
            <a:off x="7191375" y="4484688"/>
            <a:ext cx="1433513" cy="1103312"/>
          </a:xfrm>
          <a:custGeom>
            <a:avLst/>
            <a:gdLst>
              <a:gd name="T0" fmla="*/ 0 w 865"/>
              <a:gd name="T1" fmla="*/ 0 h 721"/>
              <a:gd name="T2" fmla="*/ 0 w 865"/>
              <a:gd name="T3" fmla="*/ 1686004580 h 721"/>
              <a:gd name="T4" fmla="*/ 2109271028 w 865"/>
              <a:gd name="T5" fmla="*/ 1686004580 h 721"/>
              <a:gd name="T6" fmla="*/ 2109271028 w 865"/>
              <a:gd name="T7" fmla="*/ 786802239 h 721"/>
              <a:gd name="T8" fmla="*/ 2147483647 w 865"/>
              <a:gd name="T9" fmla="*/ 786802239 h 7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65" h="721">
                <a:moveTo>
                  <a:pt x="0" y="0"/>
                </a:moveTo>
                <a:lnTo>
                  <a:pt x="0" y="720"/>
                </a:lnTo>
                <a:lnTo>
                  <a:pt x="768" y="720"/>
                </a:lnTo>
                <a:lnTo>
                  <a:pt x="768" y="336"/>
                </a:lnTo>
                <a:lnTo>
                  <a:pt x="864" y="33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16" name="Line 201"/>
          <p:cNvSpPr>
            <a:spLocks noChangeShapeType="1"/>
          </p:cNvSpPr>
          <p:nvPr/>
        </p:nvSpPr>
        <p:spPr bwMode="auto">
          <a:xfrm>
            <a:off x="8305800" y="4484688"/>
            <a:ext cx="317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17" name="Line 202"/>
          <p:cNvSpPr>
            <a:spLocks noChangeShapeType="1"/>
          </p:cNvSpPr>
          <p:nvPr/>
        </p:nvSpPr>
        <p:spPr bwMode="auto">
          <a:xfrm>
            <a:off x="1065213" y="4043363"/>
            <a:ext cx="319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18" name="Freeform 203"/>
          <p:cNvSpPr>
            <a:spLocks/>
          </p:cNvSpPr>
          <p:nvPr/>
        </p:nvSpPr>
        <p:spPr bwMode="auto">
          <a:xfrm>
            <a:off x="349250" y="2133600"/>
            <a:ext cx="7559675" cy="1911350"/>
          </a:xfrm>
          <a:custGeom>
            <a:avLst/>
            <a:gdLst>
              <a:gd name="T0" fmla="*/ 2147483647 w 4561"/>
              <a:gd name="T1" fmla="*/ 1124078861 h 1249"/>
              <a:gd name="T2" fmla="*/ 2147483647 w 4561"/>
              <a:gd name="T3" fmla="*/ 1124078861 h 1249"/>
              <a:gd name="T4" fmla="*/ 2147483647 w 4561"/>
              <a:gd name="T5" fmla="*/ 0 h 1249"/>
              <a:gd name="T6" fmla="*/ 0 w 4561"/>
              <a:gd name="T7" fmla="*/ 0 h 1249"/>
              <a:gd name="T8" fmla="*/ 0 w 4561"/>
              <a:gd name="T9" fmla="*/ 2147483647 h 1249"/>
              <a:gd name="T10" fmla="*/ 659321008 w 4561"/>
              <a:gd name="T11" fmla="*/ 2147483647 h 12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61" h="1249">
                <a:moveTo>
                  <a:pt x="4464" y="480"/>
                </a:moveTo>
                <a:lnTo>
                  <a:pt x="4560" y="480"/>
                </a:lnTo>
                <a:lnTo>
                  <a:pt x="4560" y="0"/>
                </a:lnTo>
                <a:lnTo>
                  <a:pt x="0" y="0"/>
                </a:lnTo>
                <a:lnTo>
                  <a:pt x="0" y="1248"/>
                </a:lnTo>
                <a:lnTo>
                  <a:pt x="240" y="124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19" name="Oval 204"/>
          <p:cNvSpPr>
            <a:spLocks noChangeArrowheads="1"/>
          </p:cNvSpPr>
          <p:nvPr/>
        </p:nvSpPr>
        <p:spPr bwMode="auto">
          <a:xfrm>
            <a:off x="3433763" y="4162425"/>
            <a:ext cx="36512" cy="4445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20" name="Oval 205"/>
          <p:cNvSpPr>
            <a:spLocks noChangeArrowheads="1"/>
          </p:cNvSpPr>
          <p:nvPr/>
        </p:nvSpPr>
        <p:spPr bwMode="auto">
          <a:xfrm>
            <a:off x="2563813" y="4173538"/>
            <a:ext cx="36512" cy="222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21" name="Oval 206"/>
          <p:cNvSpPr>
            <a:spLocks noChangeArrowheads="1"/>
          </p:cNvSpPr>
          <p:nvPr/>
        </p:nvSpPr>
        <p:spPr bwMode="auto">
          <a:xfrm>
            <a:off x="2551113" y="4759325"/>
            <a:ext cx="60325" cy="222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22" name="Oval 207"/>
          <p:cNvSpPr>
            <a:spLocks noChangeArrowheads="1"/>
          </p:cNvSpPr>
          <p:nvPr/>
        </p:nvSpPr>
        <p:spPr bwMode="auto">
          <a:xfrm>
            <a:off x="5411788" y="4449763"/>
            <a:ext cx="36512" cy="5556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23" name="Line 208"/>
          <p:cNvSpPr>
            <a:spLocks noChangeShapeType="1"/>
          </p:cNvSpPr>
          <p:nvPr/>
        </p:nvSpPr>
        <p:spPr bwMode="auto">
          <a:xfrm>
            <a:off x="7032625" y="4264025"/>
            <a:ext cx="158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24" name="Line 209"/>
          <p:cNvSpPr>
            <a:spLocks noChangeShapeType="1"/>
          </p:cNvSpPr>
          <p:nvPr/>
        </p:nvSpPr>
        <p:spPr bwMode="auto">
          <a:xfrm>
            <a:off x="5938838" y="4179888"/>
            <a:ext cx="0" cy="125412"/>
          </a:xfrm>
          <a:prstGeom prst="line">
            <a:avLst/>
          </a:prstGeom>
          <a:noFill/>
          <a:ln w="12700">
            <a:solidFill>
              <a:srgbClr val="FF99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25" name="Line 210"/>
          <p:cNvSpPr>
            <a:spLocks noChangeShapeType="1"/>
          </p:cNvSpPr>
          <p:nvPr/>
        </p:nvSpPr>
        <p:spPr bwMode="auto">
          <a:xfrm>
            <a:off x="1066800" y="4038600"/>
            <a:ext cx="3048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26" name="Line 211"/>
          <p:cNvSpPr>
            <a:spLocks noChangeShapeType="1"/>
          </p:cNvSpPr>
          <p:nvPr/>
        </p:nvSpPr>
        <p:spPr bwMode="auto">
          <a:xfrm>
            <a:off x="2590800" y="3810000"/>
            <a:ext cx="16002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27" name="Line 212"/>
          <p:cNvSpPr>
            <a:spLocks noChangeShapeType="1"/>
          </p:cNvSpPr>
          <p:nvPr/>
        </p:nvSpPr>
        <p:spPr bwMode="auto">
          <a:xfrm>
            <a:off x="2590800" y="4191000"/>
            <a:ext cx="16002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28" name="Line 213"/>
          <p:cNvSpPr>
            <a:spLocks noChangeShapeType="1"/>
          </p:cNvSpPr>
          <p:nvPr/>
        </p:nvSpPr>
        <p:spPr bwMode="auto">
          <a:xfrm>
            <a:off x="5257800" y="4038600"/>
            <a:ext cx="990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29" name="Line 214"/>
          <p:cNvSpPr>
            <a:spLocks noChangeShapeType="1"/>
          </p:cNvSpPr>
          <p:nvPr/>
        </p:nvSpPr>
        <p:spPr bwMode="auto">
          <a:xfrm>
            <a:off x="5257800" y="4495800"/>
            <a:ext cx="609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30" name="Line 215"/>
          <p:cNvSpPr>
            <a:spLocks noChangeShapeType="1"/>
          </p:cNvSpPr>
          <p:nvPr/>
        </p:nvSpPr>
        <p:spPr bwMode="auto">
          <a:xfrm>
            <a:off x="6019800" y="4648200"/>
            <a:ext cx="228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31" name="Line 216"/>
          <p:cNvSpPr>
            <a:spLocks noChangeShapeType="1"/>
          </p:cNvSpPr>
          <p:nvPr/>
        </p:nvSpPr>
        <p:spPr bwMode="auto">
          <a:xfrm>
            <a:off x="2438400" y="4343400"/>
            <a:ext cx="152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32" name="Line 217"/>
          <p:cNvSpPr>
            <a:spLocks noChangeShapeType="1"/>
          </p:cNvSpPr>
          <p:nvPr/>
        </p:nvSpPr>
        <p:spPr bwMode="auto">
          <a:xfrm>
            <a:off x="2590800" y="3810000"/>
            <a:ext cx="0" cy="16002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33" name="Text Box 218"/>
          <p:cNvSpPr txBox="1">
            <a:spLocks noChangeArrowheads="1"/>
          </p:cNvSpPr>
          <p:nvPr/>
        </p:nvSpPr>
        <p:spPr bwMode="auto">
          <a:xfrm>
            <a:off x="3124200" y="3352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$s0</a:t>
            </a:r>
          </a:p>
        </p:txBody>
      </p:sp>
      <p:sp>
        <p:nvSpPr>
          <p:cNvPr id="26834" name="Text Box 219"/>
          <p:cNvSpPr txBox="1">
            <a:spLocks noChangeArrowheads="1"/>
          </p:cNvSpPr>
          <p:nvPr/>
        </p:nvSpPr>
        <p:spPr bwMode="auto">
          <a:xfrm>
            <a:off x="2819400" y="41910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$s1</a:t>
            </a:r>
          </a:p>
        </p:txBody>
      </p:sp>
      <p:sp>
        <p:nvSpPr>
          <p:cNvPr id="26835" name="Text Box 220"/>
          <p:cNvSpPr txBox="1">
            <a:spLocks noChangeArrowheads="1"/>
          </p:cNvSpPr>
          <p:nvPr/>
        </p:nvSpPr>
        <p:spPr bwMode="auto">
          <a:xfrm>
            <a:off x="5607050" y="36576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($s0)</a:t>
            </a:r>
          </a:p>
        </p:txBody>
      </p:sp>
      <p:sp>
        <p:nvSpPr>
          <p:cNvPr id="26836" name="Text Box 221"/>
          <p:cNvSpPr txBox="1">
            <a:spLocks noChangeArrowheads="1"/>
          </p:cNvSpPr>
          <p:nvPr/>
        </p:nvSpPr>
        <p:spPr bwMode="auto">
          <a:xfrm>
            <a:off x="5181600" y="41148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($s1)</a:t>
            </a:r>
          </a:p>
        </p:txBody>
      </p:sp>
      <p:sp>
        <p:nvSpPr>
          <p:cNvPr id="26837" name="Line 222"/>
          <p:cNvSpPr>
            <a:spLocks noChangeShapeType="1"/>
          </p:cNvSpPr>
          <p:nvPr/>
        </p:nvSpPr>
        <p:spPr bwMode="auto">
          <a:xfrm>
            <a:off x="7086600" y="3124200"/>
            <a:ext cx="4572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38" name="Line 223"/>
          <p:cNvSpPr>
            <a:spLocks noChangeShapeType="1"/>
          </p:cNvSpPr>
          <p:nvPr/>
        </p:nvSpPr>
        <p:spPr bwMode="auto">
          <a:xfrm>
            <a:off x="381000" y="2133600"/>
            <a:ext cx="75438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39" name="Line 224"/>
          <p:cNvSpPr>
            <a:spLocks noChangeShapeType="1"/>
          </p:cNvSpPr>
          <p:nvPr/>
        </p:nvSpPr>
        <p:spPr bwMode="auto">
          <a:xfrm>
            <a:off x="7924800" y="2133600"/>
            <a:ext cx="0" cy="6858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40" name="Line 225"/>
          <p:cNvSpPr>
            <a:spLocks noChangeShapeType="1"/>
          </p:cNvSpPr>
          <p:nvPr/>
        </p:nvSpPr>
        <p:spPr bwMode="auto">
          <a:xfrm>
            <a:off x="381000" y="2133600"/>
            <a:ext cx="0" cy="19050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41" name="Line 226"/>
          <p:cNvSpPr>
            <a:spLocks noChangeShapeType="1"/>
          </p:cNvSpPr>
          <p:nvPr/>
        </p:nvSpPr>
        <p:spPr bwMode="auto">
          <a:xfrm>
            <a:off x="5334000" y="5410200"/>
            <a:ext cx="3048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42" name="Line 227"/>
          <p:cNvSpPr>
            <a:spLocks noChangeShapeType="1"/>
          </p:cNvSpPr>
          <p:nvPr/>
        </p:nvSpPr>
        <p:spPr bwMode="auto">
          <a:xfrm>
            <a:off x="381000" y="4038600"/>
            <a:ext cx="3810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43" name="Line 228"/>
          <p:cNvSpPr>
            <a:spLocks noChangeShapeType="1"/>
          </p:cNvSpPr>
          <p:nvPr/>
        </p:nvSpPr>
        <p:spPr bwMode="auto">
          <a:xfrm>
            <a:off x="7772400" y="2819400"/>
            <a:ext cx="152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44" name="Line 229"/>
          <p:cNvSpPr>
            <a:spLocks noChangeShapeType="1"/>
          </p:cNvSpPr>
          <p:nvPr/>
        </p:nvSpPr>
        <p:spPr bwMode="auto">
          <a:xfrm>
            <a:off x="2590800" y="5410200"/>
            <a:ext cx="22098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45" name="Line 230"/>
          <p:cNvSpPr>
            <a:spLocks noChangeShapeType="1"/>
          </p:cNvSpPr>
          <p:nvPr/>
        </p:nvSpPr>
        <p:spPr bwMode="auto">
          <a:xfrm>
            <a:off x="5638800" y="3429000"/>
            <a:ext cx="0" cy="19812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46" name="Line 231"/>
          <p:cNvSpPr>
            <a:spLocks noChangeShapeType="1"/>
          </p:cNvSpPr>
          <p:nvPr/>
        </p:nvSpPr>
        <p:spPr bwMode="auto">
          <a:xfrm>
            <a:off x="5638800" y="3429000"/>
            <a:ext cx="152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47" name="Line 232"/>
          <p:cNvSpPr>
            <a:spLocks noChangeShapeType="1"/>
          </p:cNvSpPr>
          <p:nvPr/>
        </p:nvSpPr>
        <p:spPr bwMode="auto">
          <a:xfrm>
            <a:off x="6172200" y="3429000"/>
            <a:ext cx="152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48" name="AutoShape 233"/>
          <p:cNvSpPr>
            <a:spLocks noChangeArrowheads="1"/>
          </p:cNvSpPr>
          <p:nvPr/>
        </p:nvSpPr>
        <p:spPr bwMode="auto">
          <a:xfrm>
            <a:off x="8229600" y="3429000"/>
            <a:ext cx="381000" cy="3048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849" name="AutoShape 234"/>
          <p:cNvCxnSpPr>
            <a:cxnSpLocks noChangeShapeType="1"/>
            <a:stCxn id="26823" idx="1"/>
            <a:endCxn id="26848" idx="1"/>
          </p:cNvCxnSpPr>
          <p:nvPr/>
        </p:nvCxnSpPr>
        <p:spPr bwMode="auto">
          <a:xfrm rot="5400000" flipH="1" flipV="1">
            <a:off x="7369175" y="3403600"/>
            <a:ext cx="682625" cy="1038225"/>
          </a:xfrm>
          <a:prstGeom prst="bentConnector4">
            <a:avLst>
              <a:gd name="adj1" fmla="val -33486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850" name="AutoShape 235"/>
          <p:cNvCxnSpPr>
            <a:cxnSpLocks noChangeShapeType="1"/>
            <a:stCxn id="26848" idx="3"/>
          </p:cNvCxnSpPr>
          <p:nvPr/>
        </p:nvCxnSpPr>
        <p:spPr bwMode="auto">
          <a:xfrm flipH="1" flipV="1">
            <a:off x="7620000" y="1828800"/>
            <a:ext cx="990600" cy="1752600"/>
          </a:xfrm>
          <a:prstGeom prst="bentConnector4">
            <a:avLst>
              <a:gd name="adj1" fmla="val -23079"/>
              <a:gd name="adj2" fmla="val 100722"/>
            </a:avLst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851" name="Line 236"/>
          <p:cNvSpPr>
            <a:spLocks noChangeShapeType="1"/>
          </p:cNvSpPr>
          <p:nvPr/>
        </p:nvSpPr>
        <p:spPr bwMode="auto">
          <a:xfrm>
            <a:off x="7620000" y="1828800"/>
            <a:ext cx="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52" name="Text Box 237"/>
          <p:cNvSpPr txBox="1">
            <a:spLocks noChangeArrowheads="1"/>
          </p:cNvSpPr>
          <p:nvPr/>
        </p:nvSpPr>
        <p:spPr bwMode="auto">
          <a:xfrm>
            <a:off x="7391400" y="3378200"/>
            <a:ext cx="584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000" b="0">
                <a:solidFill>
                  <a:srgbClr val="ED7500"/>
                </a:solidFill>
              </a:rPr>
              <a:t>Branch</a:t>
            </a:r>
          </a:p>
        </p:txBody>
      </p:sp>
      <p:sp>
        <p:nvSpPr>
          <p:cNvPr id="26853" name="Line 238"/>
          <p:cNvSpPr>
            <a:spLocks noChangeShapeType="1"/>
          </p:cNvSpPr>
          <p:nvPr/>
        </p:nvSpPr>
        <p:spPr bwMode="auto">
          <a:xfrm>
            <a:off x="8001000" y="3505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54" name="Line 239"/>
          <p:cNvSpPr>
            <a:spLocks noChangeShapeType="1"/>
          </p:cNvSpPr>
          <p:nvPr/>
        </p:nvSpPr>
        <p:spPr bwMode="auto">
          <a:xfrm>
            <a:off x="7019925" y="4292600"/>
            <a:ext cx="2159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55" name="Line 240"/>
          <p:cNvSpPr>
            <a:spLocks noChangeShapeType="1"/>
          </p:cNvSpPr>
          <p:nvPr/>
        </p:nvSpPr>
        <p:spPr bwMode="auto">
          <a:xfrm>
            <a:off x="7164388" y="3573463"/>
            <a:ext cx="0" cy="68421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56" name="Line 241"/>
          <p:cNvSpPr>
            <a:spLocks noChangeShapeType="1"/>
          </p:cNvSpPr>
          <p:nvPr/>
        </p:nvSpPr>
        <p:spPr bwMode="auto">
          <a:xfrm>
            <a:off x="7164388" y="3573463"/>
            <a:ext cx="1057275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57280" name="Group 256"/>
          <p:cNvGraphicFramePr>
            <a:graphicFrameLocks noGrp="1"/>
          </p:cNvGraphicFramePr>
          <p:nvPr/>
        </p:nvGraphicFramePr>
        <p:xfrm>
          <a:off x="2590800" y="381000"/>
          <a:ext cx="6337300" cy="427038"/>
        </p:xfrm>
        <a:graphic>
          <a:graphicData uri="http://schemas.openxmlformats.org/drawingml/2006/table">
            <a:tbl>
              <a:tblPr/>
              <a:tblGrid>
                <a:gridCol w="1152525"/>
                <a:gridCol w="936625"/>
                <a:gridCol w="1008063"/>
                <a:gridCol w="3240087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op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rs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immediate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869" name="Text Box 268"/>
          <p:cNvSpPr txBox="1">
            <a:spLocks noChangeArrowheads="1"/>
          </p:cNvSpPr>
          <p:nvPr/>
        </p:nvSpPr>
        <p:spPr bwMode="auto">
          <a:xfrm>
            <a:off x="2841625" y="760413"/>
            <a:ext cx="4651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CN" sz="1400">
                <a:ea typeface="宋体" pitchFamily="2" charset="-122"/>
              </a:rPr>
              <a:t>31:26            25:21          20:16                                  15:0</a:t>
            </a:r>
          </a:p>
        </p:txBody>
      </p:sp>
      <p:sp>
        <p:nvSpPr>
          <p:cNvPr id="26870" name="Text Box 269"/>
          <p:cNvSpPr txBox="1">
            <a:spLocks noChangeArrowheads="1"/>
          </p:cNvSpPr>
          <p:nvPr/>
        </p:nvSpPr>
        <p:spPr bwMode="auto">
          <a:xfrm>
            <a:off x="1676400" y="3810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I-type:</a:t>
            </a:r>
          </a:p>
        </p:txBody>
      </p:sp>
      <p:grpSp>
        <p:nvGrpSpPr>
          <p:cNvPr id="26871" name="Group 270"/>
          <p:cNvGrpSpPr>
            <a:grpSpLocks/>
          </p:cNvGrpSpPr>
          <p:nvPr/>
        </p:nvGrpSpPr>
        <p:grpSpPr bwMode="auto">
          <a:xfrm>
            <a:off x="3671888" y="4225925"/>
            <a:ext cx="290512" cy="727075"/>
            <a:chOff x="1636" y="3600"/>
            <a:chExt cx="183" cy="458"/>
          </a:xfrm>
        </p:grpSpPr>
        <p:sp>
          <p:nvSpPr>
            <p:cNvPr id="26872" name="Freeform 271"/>
            <p:cNvSpPr>
              <a:spLocks/>
            </p:cNvSpPr>
            <p:nvPr/>
          </p:nvSpPr>
          <p:spPr bwMode="auto">
            <a:xfrm>
              <a:off x="1676" y="3604"/>
              <a:ext cx="111" cy="446"/>
            </a:xfrm>
            <a:custGeom>
              <a:avLst/>
              <a:gdLst>
                <a:gd name="T0" fmla="*/ 0 w 106"/>
                <a:gd name="T1" fmla="*/ 53 h 463"/>
                <a:gd name="T2" fmla="*/ 0 w 106"/>
                <a:gd name="T3" fmla="*/ 43 h 463"/>
                <a:gd name="T4" fmla="*/ 1 w 106"/>
                <a:gd name="T5" fmla="*/ 38 h 463"/>
                <a:gd name="T6" fmla="*/ 4 w 106"/>
                <a:gd name="T7" fmla="*/ 30 h 463"/>
                <a:gd name="T8" fmla="*/ 9 w 106"/>
                <a:gd name="T9" fmla="*/ 23 h 463"/>
                <a:gd name="T10" fmla="*/ 17 w 106"/>
                <a:gd name="T11" fmla="*/ 15 h 463"/>
                <a:gd name="T12" fmla="*/ 22 w 106"/>
                <a:gd name="T13" fmla="*/ 12 h 463"/>
                <a:gd name="T14" fmla="*/ 29 w 106"/>
                <a:gd name="T15" fmla="*/ 7 h 463"/>
                <a:gd name="T16" fmla="*/ 40 w 106"/>
                <a:gd name="T17" fmla="*/ 2 h 463"/>
                <a:gd name="T18" fmla="*/ 47 w 106"/>
                <a:gd name="T19" fmla="*/ 0 h 463"/>
                <a:gd name="T20" fmla="*/ 57 w 106"/>
                <a:gd name="T21" fmla="*/ 0 h 463"/>
                <a:gd name="T22" fmla="*/ 67 w 106"/>
                <a:gd name="T23" fmla="*/ 0 h 463"/>
                <a:gd name="T24" fmla="*/ 75 w 106"/>
                <a:gd name="T25" fmla="*/ 2 h 463"/>
                <a:gd name="T26" fmla="*/ 86 w 106"/>
                <a:gd name="T27" fmla="*/ 7 h 463"/>
                <a:gd name="T28" fmla="*/ 92 w 106"/>
                <a:gd name="T29" fmla="*/ 12 h 463"/>
                <a:gd name="T30" fmla="*/ 97 w 106"/>
                <a:gd name="T31" fmla="*/ 15 h 463"/>
                <a:gd name="T32" fmla="*/ 104 w 106"/>
                <a:gd name="T33" fmla="*/ 23 h 463"/>
                <a:gd name="T34" fmla="*/ 108 w 106"/>
                <a:gd name="T35" fmla="*/ 30 h 463"/>
                <a:gd name="T36" fmla="*/ 113 w 106"/>
                <a:gd name="T37" fmla="*/ 38 h 463"/>
                <a:gd name="T38" fmla="*/ 115 w 106"/>
                <a:gd name="T39" fmla="*/ 43 h 463"/>
                <a:gd name="T40" fmla="*/ 115 w 106"/>
                <a:gd name="T41" fmla="*/ 53 h 463"/>
                <a:gd name="T42" fmla="*/ 115 w 106"/>
                <a:gd name="T43" fmla="*/ 375 h 463"/>
                <a:gd name="T44" fmla="*/ 115 w 106"/>
                <a:gd name="T45" fmla="*/ 382 h 463"/>
                <a:gd name="T46" fmla="*/ 113 w 106"/>
                <a:gd name="T47" fmla="*/ 392 h 463"/>
                <a:gd name="T48" fmla="*/ 108 w 106"/>
                <a:gd name="T49" fmla="*/ 398 h 463"/>
                <a:gd name="T50" fmla="*/ 104 w 106"/>
                <a:gd name="T51" fmla="*/ 406 h 463"/>
                <a:gd name="T52" fmla="*/ 97 w 106"/>
                <a:gd name="T53" fmla="*/ 412 h 463"/>
                <a:gd name="T54" fmla="*/ 92 w 106"/>
                <a:gd name="T55" fmla="*/ 417 h 463"/>
                <a:gd name="T56" fmla="*/ 86 w 106"/>
                <a:gd name="T57" fmla="*/ 421 h 463"/>
                <a:gd name="T58" fmla="*/ 75 w 106"/>
                <a:gd name="T59" fmla="*/ 424 h 463"/>
                <a:gd name="T60" fmla="*/ 67 w 106"/>
                <a:gd name="T61" fmla="*/ 426 h 463"/>
                <a:gd name="T62" fmla="*/ 57 w 106"/>
                <a:gd name="T63" fmla="*/ 429 h 463"/>
                <a:gd name="T64" fmla="*/ 47 w 106"/>
                <a:gd name="T65" fmla="*/ 426 h 463"/>
                <a:gd name="T66" fmla="*/ 40 w 106"/>
                <a:gd name="T67" fmla="*/ 424 h 463"/>
                <a:gd name="T68" fmla="*/ 29 w 106"/>
                <a:gd name="T69" fmla="*/ 421 h 463"/>
                <a:gd name="T70" fmla="*/ 22 w 106"/>
                <a:gd name="T71" fmla="*/ 417 h 463"/>
                <a:gd name="T72" fmla="*/ 17 w 106"/>
                <a:gd name="T73" fmla="*/ 412 h 463"/>
                <a:gd name="T74" fmla="*/ 9 w 106"/>
                <a:gd name="T75" fmla="*/ 406 h 463"/>
                <a:gd name="T76" fmla="*/ 4 w 106"/>
                <a:gd name="T77" fmla="*/ 398 h 463"/>
                <a:gd name="T78" fmla="*/ 1 w 106"/>
                <a:gd name="T79" fmla="*/ 392 h 463"/>
                <a:gd name="T80" fmla="*/ 0 w 106"/>
                <a:gd name="T81" fmla="*/ 382 h 463"/>
                <a:gd name="T82" fmla="*/ 0 w 106"/>
                <a:gd name="T83" fmla="*/ 375 h 463"/>
                <a:gd name="T84" fmla="*/ 0 w 106"/>
                <a:gd name="T85" fmla="*/ 53 h 463"/>
                <a:gd name="T86" fmla="*/ 0 w 106"/>
                <a:gd name="T87" fmla="*/ 53 h 46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06" h="463">
                  <a:moveTo>
                    <a:pt x="0" y="57"/>
                  </a:moveTo>
                  <a:lnTo>
                    <a:pt x="0" y="47"/>
                  </a:lnTo>
                  <a:lnTo>
                    <a:pt x="1" y="40"/>
                  </a:lnTo>
                  <a:lnTo>
                    <a:pt x="4" y="32"/>
                  </a:lnTo>
                  <a:lnTo>
                    <a:pt x="9" y="25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7" y="7"/>
                  </a:lnTo>
                  <a:lnTo>
                    <a:pt x="36" y="2"/>
                  </a:lnTo>
                  <a:lnTo>
                    <a:pt x="43" y="0"/>
                  </a:lnTo>
                  <a:lnTo>
                    <a:pt x="52" y="0"/>
                  </a:lnTo>
                  <a:lnTo>
                    <a:pt x="61" y="0"/>
                  </a:lnTo>
                  <a:lnTo>
                    <a:pt x="69" y="2"/>
                  </a:lnTo>
                  <a:lnTo>
                    <a:pt x="78" y="7"/>
                  </a:lnTo>
                  <a:lnTo>
                    <a:pt x="84" y="12"/>
                  </a:lnTo>
                  <a:lnTo>
                    <a:pt x="89" y="17"/>
                  </a:lnTo>
                  <a:lnTo>
                    <a:pt x="95" y="25"/>
                  </a:lnTo>
                  <a:lnTo>
                    <a:pt x="98" y="32"/>
                  </a:lnTo>
                  <a:lnTo>
                    <a:pt x="103" y="40"/>
                  </a:lnTo>
                  <a:lnTo>
                    <a:pt x="105" y="47"/>
                  </a:lnTo>
                  <a:lnTo>
                    <a:pt x="105" y="57"/>
                  </a:lnTo>
                  <a:lnTo>
                    <a:pt x="105" y="404"/>
                  </a:lnTo>
                  <a:lnTo>
                    <a:pt x="105" y="412"/>
                  </a:lnTo>
                  <a:lnTo>
                    <a:pt x="103" y="422"/>
                  </a:lnTo>
                  <a:lnTo>
                    <a:pt x="98" y="429"/>
                  </a:lnTo>
                  <a:lnTo>
                    <a:pt x="95" y="437"/>
                  </a:lnTo>
                  <a:lnTo>
                    <a:pt x="89" y="444"/>
                  </a:lnTo>
                  <a:lnTo>
                    <a:pt x="84" y="449"/>
                  </a:lnTo>
                  <a:lnTo>
                    <a:pt x="78" y="454"/>
                  </a:lnTo>
                  <a:lnTo>
                    <a:pt x="69" y="457"/>
                  </a:lnTo>
                  <a:lnTo>
                    <a:pt x="61" y="459"/>
                  </a:lnTo>
                  <a:lnTo>
                    <a:pt x="52" y="462"/>
                  </a:lnTo>
                  <a:lnTo>
                    <a:pt x="43" y="459"/>
                  </a:lnTo>
                  <a:lnTo>
                    <a:pt x="36" y="457"/>
                  </a:lnTo>
                  <a:lnTo>
                    <a:pt x="27" y="454"/>
                  </a:lnTo>
                  <a:lnTo>
                    <a:pt x="20" y="449"/>
                  </a:lnTo>
                  <a:lnTo>
                    <a:pt x="15" y="444"/>
                  </a:lnTo>
                  <a:lnTo>
                    <a:pt x="9" y="437"/>
                  </a:lnTo>
                  <a:lnTo>
                    <a:pt x="4" y="429"/>
                  </a:lnTo>
                  <a:lnTo>
                    <a:pt x="1" y="422"/>
                  </a:lnTo>
                  <a:lnTo>
                    <a:pt x="0" y="412"/>
                  </a:lnTo>
                  <a:lnTo>
                    <a:pt x="0" y="404"/>
                  </a:lnTo>
                  <a:lnTo>
                    <a:pt x="0" y="5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73" name="Freeform 272"/>
            <p:cNvSpPr>
              <a:spLocks/>
            </p:cNvSpPr>
            <p:nvPr/>
          </p:nvSpPr>
          <p:spPr bwMode="auto">
            <a:xfrm>
              <a:off x="1676" y="3604"/>
              <a:ext cx="139" cy="446"/>
            </a:xfrm>
            <a:custGeom>
              <a:avLst/>
              <a:gdLst>
                <a:gd name="T0" fmla="*/ 0 w 133"/>
                <a:gd name="T1" fmla="*/ 53 h 463"/>
                <a:gd name="T2" fmla="*/ 0 w 133"/>
                <a:gd name="T3" fmla="*/ 43 h 463"/>
                <a:gd name="T4" fmla="*/ 2 w 133"/>
                <a:gd name="T5" fmla="*/ 38 h 463"/>
                <a:gd name="T6" fmla="*/ 5 w 133"/>
                <a:gd name="T7" fmla="*/ 30 h 463"/>
                <a:gd name="T8" fmla="*/ 11 w 133"/>
                <a:gd name="T9" fmla="*/ 23 h 463"/>
                <a:gd name="T10" fmla="*/ 21 w 133"/>
                <a:gd name="T11" fmla="*/ 15 h 463"/>
                <a:gd name="T12" fmla="*/ 27 w 133"/>
                <a:gd name="T13" fmla="*/ 12 h 463"/>
                <a:gd name="T14" fmla="*/ 38 w 133"/>
                <a:gd name="T15" fmla="*/ 7 h 463"/>
                <a:gd name="T16" fmla="*/ 50 w 133"/>
                <a:gd name="T17" fmla="*/ 2 h 463"/>
                <a:gd name="T18" fmla="*/ 59 w 133"/>
                <a:gd name="T19" fmla="*/ 0 h 463"/>
                <a:gd name="T20" fmla="*/ 72 w 133"/>
                <a:gd name="T21" fmla="*/ 0 h 463"/>
                <a:gd name="T22" fmla="*/ 84 w 133"/>
                <a:gd name="T23" fmla="*/ 0 h 463"/>
                <a:gd name="T24" fmla="*/ 94 w 133"/>
                <a:gd name="T25" fmla="*/ 2 h 463"/>
                <a:gd name="T26" fmla="*/ 107 w 133"/>
                <a:gd name="T27" fmla="*/ 7 h 463"/>
                <a:gd name="T28" fmla="*/ 116 w 133"/>
                <a:gd name="T29" fmla="*/ 12 h 463"/>
                <a:gd name="T30" fmla="*/ 122 w 133"/>
                <a:gd name="T31" fmla="*/ 15 h 463"/>
                <a:gd name="T32" fmla="*/ 131 w 133"/>
                <a:gd name="T33" fmla="*/ 23 h 463"/>
                <a:gd name="T34" fmla="*/ 135 w 133"/>
                <a:gd name="T35" fmla="*/ 30 h 463"/>
                <a:gd name="T36" fmla="*/ 141 w 133"/>
                <a:gd name="T37" fmla="*/ 38 h 463"/>
                <a:gd name="T38" fmla="*/ 144 w 133"/>
                <a:gd name="T39" fmla="*/ 43 h 463"/>
                <a:gd name="T40" fmla="*/ 144 w 133"/>
                <a:gd name="T41" fmla="*/ 53 h 463"/>
                <a:gd name="T42" fmla="*/ 144 w 133"/>
                <a:gd name="T43" fmla="*/ 375 h 463"/>
                <a:gd name="T44" fmla="*/ 144 w 133"/>
                <a:gd name="T45" fmla="*/ 382 h 463"/>
                <a:gd name="T46" fmla="*/ 141 w 133"/>
                <a:gd name="T47" fmla="*/ 392 h 463"/>
                <a:gd name="T48" fmla="*/ 135 w 133"/>
                <a:gd name="T49" fmla="*/ 398 h 463"/>
                <a:gd name="T50" fmla="*/ 131 w 133"/>
                <a:gd name="T51" fmla="*/ 406 h 463"/>
                <a:gd name="T52" fmla="*/ 122 w 133"/>
                <a:gd name="T53" fmla="*/ 412 h 463"/>
                <a:gd name="T54" fmla="*/ 116 w 133"/>
                <a:gd name="T55" fmla="*/ 417 h 463"/>
                <a:gd name="T56" fmla="*/ 107 w 133"/>
                <a:gd name="T57" fmla="*/ 421 h 463"/>
                <a:gd name="T58" fmla="*/ 94 w 133"/>
                <a:gd name="T59" fmla="*/ 424 h 463"/>
                <a:gd name="T60" fmla="*/ 84 w 133"/>
                <a:gd name="T61" fmla="*/ 426 h 463"/>
                <a:gd name="T62" fmla="*/ 72 w 133"/>
                <a:gd name="T63" fmla="*/ 429 h 463"/>
                <a:gd name="T64" fmla="*/ 59 w 133"/>
                <a:gd name="T65" fmla="*/ 426 h 463"/>
                <a:gd name="T66" fmla="*/ 50 w 133"/>
                <a:gd name="T67" fmla="*/ 424 h 463"/>
                <a:gd name="T68" fmla="*/ 38 w 133"/>
                <a:gd name="T69" fmla="*/ 421 h 463"/>
                <a:gd name="T70" fmla="*/ 27 w 133"/>
                <a:gd name="T71" fmla="*/ 417 h 463"/>
                <a:gd name="T72" fmla="*/ 21 w 133"/>
                <a:gd name="T73" fmla="*/ 412 h 463"/>
                <a:gd name="T74" fmla="*/ 11 w 133"/>
                <a:gd name="T75" fmla="*/ 406 h 463"/>
                <a:gd name="T76" fmla="*/ 5 w 133"/>
                <a:gd name="T77" fmla="*/ 398 h 463"/>
                <a:gd name="T78" fmla="*/ 2 w 133"/>
                <a:gd name="T79" fmla="*/ 392 h 463"/>
                <a:gd name="T80" fmla="*/ 0 w 133"/>
                <a:gd name="T81" fmla="*/ 382 h 463"/>
                <a:gd name="T82" fmla="*/ 0 w 133"/>
                <a:gd name="T83" fmla="*/ 375 h 463"/>
                <a:gd name="T84" fmla="*/ 0 w 133"/>
                <a:gd name="T85" fmla="*/ 53 h 463"/>
                <a:gd name="T86" fmla="*/ 0 w 133"/>
                <a:gd name="T87" fmla="*/ 53 h 46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3" h="463">
                  <a:moveTo>
                    <a:pt x="0" y="57"/>
                  </a:moveTo>
                  <a:lnTo>
                    <a:pt x="0" y="47"/>
                  </a:lnTo>
                  <a:lnTo>
                    <a:pt x="2" y="40"/>
                  </a:lnTo>
                  <a:lnTo>
                    <a:pt x="5" y="32"/>
                  </a:lnTo>
                  <a:lnTo>
                    <a:pt x="11" y="25"/>
                  </a:lnTo>
                  <a:lnTo>
                    <a:pt x="19" y="17"/>
                  </a:lnTo>
                  <a:lnTo>
                    <a:pt x="25" y="12"/>
                  </a:lnTo>
                  <a:lnTo>
                    <a:pt x="34" y="7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66" y="0"/>
                  </a:lnTo>
                  <a:lnTo>
                    <a:pt x="77" y="0"/>
                  </a:lnTo>
                  <a:lnTo>
                    <a:pt x="86" y="2"/>
                  </a:lnTo>
                  <a:lnTo>
                    <a:pt x="98" y="7"/>
                  </a:lnTo>
                  <a:lnTo>
                    <a:pt x="106" y="12"/>
                  </a:lnTo>
                  <a:lnTo>
                    <a:pt x="112" y="17"/>
                  </a:lnTo>
                  <a:lnTo>
                    <a:pt x="120" y="25"/>
                  </a:lnTo>
                  <a:lnTo>
                    <a:pt x="123" y="32"/>
                  </a:lnTo>
                  <a:lnTo>
                    <a:pt x="129" y="40"/>
                  </a:lnTo>
                  <a:lnTo>
                    <a:pt x="132" y="47"/>
                  </a:lnTo>
                  <a:lnTo>
                    <a:pt x="132" y="57"/>
                  </a:lnTo>
                  <a:lnTo>
                    <a:pt x="132" y="404"/>
                  </a:lnTo>
                  <a:lnTo>
                    <a:pt x="132" y="412"/>
                  </a:lnTo>
                  <a:lnTo>
                    <a:pt x="129" y="422"/>
                  </a:lnTo>
                  <a:lnTo>
                    <a:pt x="123" y="429"/>
                  </a:lnTo>
                  <a:lnTo>
                    <a:pt x="120" y="437"/>
                  </a:lnTo>
                  <a:lnTo>
                    <a:pt x="112" y="444"/>
                  </a:lnTo>
                  <a:lnTo>
                    <a:pt x="106" y="449"/>
                  </a:lnTo>
                  <a:lnTo>
                    <a:pt x="98" y="454"/>
                  </a:lnTo>
                  <a:lnTo>
                    <a:pt x="86" y="457"/>
                  </a:lnTo>
                  <a:lnTo>
                    <a:pt x="77" y="459"/>
                  </a:lnTo>
                  <a:lnTo>
                    <a:pt x="66" y="462"/>
                  </a:lnTo>
                  <a:lnTo>
                    <a:pt x="54" y="459"/>
                  </a:lnTo>
                  <a:lnTo>
                    <a:pt x="46" y="457"/>
                  </a:lnTo>
                  <a:lnTo>
                    <a:pt x="34" y="454"/>
                  </a:lnTo>
                  <a:lnTo>
                    <a:pt x="25" y="449"/>
                  </a:lnTo>
                  <a:lnTo>
                    <a:pt x="19" y="444"/>
                  </a:lnTo>
                  <a:lnTo>
                    <a:pt x="11" y="437"/>
                  </a:lnTo>
                  <a:lnTo>
                    <a:pt x="5" y="429"/>
                  </a:lnTo>
                  <a:lnTo>
                    <a:pt x="2" y="422"/>
                  </a:lnTo>
                  <a:lnTo>
                    <a:pt x="0" y="412"/>
                  </a:lnTo>
                  <a:lnTo>
                    <a:pt x="0" y="404"/>
                  </a:lnTo>
                  <a:lnTo>
                    <a:pt x="0" y="5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74" name="Rectangle 273"/>
            <p:cNvSpPr>
              <a:spLocks noChangeArrowheads="1"/>
            </p:cNvSpPr>
            <p:nvPr/>
          </p:nvSpPr>
          <p:spPr bwMode="auto">
            <a:xfrm>
              <a:off x="1653" y="390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6875" name="Rectangle 274"/>
            <p:cNvSpPr>
              <a:spLocks noChangeArrowheads="1"/>
            </p:cNvSpPr>
            <p:nvPr/>
          </p:nvSpPr>
          <p:spPr bwMode="auto">
            <a:xfrm>
              <a:off x="1636" y="3698"/>
              <a:ext cx="18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26876" name="Rectangle 275"/>
            <p:cNvSpPr>
              <a:spLocks noChangeArrowheads="1"/>
            </p:cNvSpPr>
            <p:nvPr/>
          </p:nvSpPr>
          <p:spPr bwMode="auto">
            <a:xfrm>
              <a:off x="1701" y="3698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endParaRPr kumimoji="0" lang="en-US" altLang="zh-TW" sz="1000" b="0">
                <a:solidFill>
                  <a:srgbClr val="000000"/>
                </a:solidFill>
              </a:endParaRPr>
            </a:p>
            <a:p>
              <a:pPr algn="ctr" eaLnBrk="0" hangingPunct="0"/>
              <a:endParaRPr kumimoji="0" lang="en-US" altLang="zh-TW" sz="1000" b="0">
                <a:solidFill>
                  <a:srgbClr val="000000"/>
                </a:solidFill>
              </a:endParaRPr>
            </a:p>
          </p:txBody>
        </p:sp>
        <p:sp>
          <p:nvSpPr>
            <p:cNvPr id="26877" name="Rectangle 276"/>
            <p:cNvSpPr>
              <a:spLocks noChangeArrowheads="1"/>
            </p:cNvSpPr>
            <p:nvPr/>
          </p:nvSpPr>
          <p:spPr bwMode="auto">
            <a:xfrm>
              <a:off x="1651" y="375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u</a:t>
              </a:r>
            </a:p>
          </p:txBody>
        </p:sp>
        <p:sp>
          <p:nvSpPr>
            <p:cNvPr id="26878" name="Rectangle 277"/>
            <p:cNvSpPr>
              <a:spLocks noChangeArrowheads="1"/>
            </p:cNvSpPr>
            <p:nvPr/>
          </p:nvSpPr>
          <p:spPr bwMode="auto">
            <a:xfrm>
              <a:off x="1694" y="375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endParaRPr kumimoji="0" lang="en-US" altLang="zh-TW" sz="1000" b="0">
                <a:solidFill>
                  <a:srgbClr val="000000"/>
                </a:solidFill>
              </a:endParaRPr>
            </a:p>
            <a:p>
              <a:pPr algn="ctr" eaLnBrk="0" hangingPunct="0"/>
              <a:endParaRPr kumimoji="0" lang="en-US" altLang="zh-TW" sz="1000" b="0">
                <a:solidFill>
                  <a:srgbClr val="000000"/>
                </a:solidFill>
              </a:endParaRPr>
            </a:p>
          </p:txBody>
        </p:sp>
        <p:sp>
          <p:nvSpPr>
            <p:cNvPr id="26879" name="Rectangle 278"/>
            <p:cNvSpPr>
              <a:spLocks noChangeArrowheads="1"/>
            </p:cNvSpPr>
            <p:nvPr/>
          </p:nvSpPr>
          <p:spPr bwMode="auto">
            <a:xfrm>
              <a:off x="1651" y="3817"/>
              <a:ext cx="15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6880" name="Rectangle 279"/>
            <p:cNvSpPr>
              <a:spLocks noChangeArrowheads="1"/>
            </p:cNvSpPr>
            <p:nvPr/>
          </p:nvSpPr>
          <p:spPr bwMode="auto">
            <a:xfrm>
              <a:off x="1649" y="3600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Control Unit</a:t>
            </a: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71C3D2B-8FEE-4DA8-A9D9-DC699B3D2A52}" type="slidenum">
              <a:rPr kumimoji="0" lang="en-US" altLang="zh-TW" b="0" smtClean="0">
                <a:latin typeface="Arial Black" pitchFamily="34" charset="0"/>
              </a:rPr>
              <a:pPr eaLnBrk="1" hangingPunct="1"/>
              <a:t>22</a:t>
            </a:fld>
            <a:endParaRPr kumimoji="0" lang="en-US" altLang="zh-TW" b="0" smtClean="0">
              <a:latin typeface="Arial Black" pitchFamily="34" charset="0"/>
            </a:endParaRPr>
          </a:p>
        </p:txBody>
      </p:sp>
      <p:grpSp>
        <p:nvGrpSpPr>
          <p:cNvPr id="27652" name="Group 242"/>
          <p:cNvGrpSpPr>
            <a:grpSpLocks/>
          </p:cNvGrpSpPr>
          <p:nvPr/>
        </p:nvGrpSpPr>
        <p:grpSpPr bwMode="auto">
          <a:xfrm>
            <a:off x="349250" y="1828800"/>
            <a:ext cx="8594725" cy="4427538"/>
            <a:chOff x="220" y="1152"/>
            <a:chExt cx="5414" cy="2789"/>
          </a:xfrm>
        </p:grpSpPr>
        <p:sp>
          <p:nvSpPr>
            <p:cNvPr id="27665" name="Line 4"/>
            <p:cNvSpPr>
              <a:spLocks noChangeShapeType="1"/>
            </p:cNvSpPr>
            <p:nvPr/>
          </p:nvSpPr>
          <p:spPr bwMode="auto">
            <a:xfrm>
              <a:off x="5469" y="2664"/>
              <a:ext cx="1" cy="11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Rectangle 5"/>
            <p:cNvSpPr>
              <a:spLocks noChangeArrowheads="1"/>
            </p:cNvSpPr>
            <p:nvPr/>
          </p:nvSpPr>
          <p:spPr bwMode="auto">
            <a:xfrm>
              <a:off x="4744" y="3381"/>
              <a:ext cx="49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EB7500"/>
                  </a:solidFill>
                </a:rPr>
                <a:t>MemRead</a:t>
              </a:r>
            </a:p>
          </p:txBody>
        </p:sp>
        <p:sp>
          <p:nvSpPr>
            <p:cNvPr id="27667" name="Rectangle 6"/>
            <p:cNvSpPr>
              <a:spLocks noChangeArrowheads="1"/>
            </p:cNvSpPr>
            <p:nvPr/>
          </p:nvSpPr>
          <p:spPr bwMode="auto">
            <a:xfrm>
              <a:off x="4615" y="2363"/>
              <a:ext cx="49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EB7500"/>
                  </a:solidFill>
                </a:rPr>
                <a:t>MemWrite</a:t>
              </a:r>
            </a:p>
          </p:txBody>
        </p:sp>
        <p:sp>
          <p:nvSpPr>
            <p:cNvPr id="27668" name="Freeform 7"/>
            <p:cNvSpPr>
              <a:spLocks/>
            </p:cNvSpPr>
            <p:nvPr/>
          </p:nvSpPr>
          <p:spPr bwMode="auto">
            <a:xfrm>
              <a:off x="4024" y="3008"/>
              <a:ext cx="89" cy="467"/>
            </a:xfrm>
            <a:custGeom>
              <a:avLst/>
              <a:gdLst>
                <a:gd name="T0" fmla="*/ 88 w 86"/>
                <a:gd name="T1" fmla="*/ 0 h 485"/>
                <a:gd name="T2" fmla="*/ 91 w 86"/>
                <a:gd name="T3" fmla="*/ 449 h 485"/>
                <a:gd name="T4" fmla="*/ 0 w 86"/>
                <a:gd name="T5" fmla="*/ 449 h 4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" h="485">
                  <a:moveTo>
                    <a:pt x="82" y="0"/>
                  </a:moveTo>
                  <a:lnTo>
                    <a:pt x="85" y="484"/>
                  </a:lnTo>
                  <a:lnTo>
                    <a:pt x="0" y="484"/>
                  </a:lnTo>
                </a:path>
              </a:pathLst>
            </a:custGeom>
            <a:noFill/>
            <a:ln w="254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Line 8"/>
            <p:cNvSpPr>
              <a:spLocks noChangeShapeType="1"/>
            </p:cNvSpPr>
            <p:nvPr/>
          </p:nvSpPr>
          <p:spPr bwMode="auto">
            <a:xfrm>
              <a:off x="4797" y="1522"/>
              <a:ext cx="1" cy="68"/>
            </a:xfrm>
            <a:prstGeom prst="line">
              <a:avLst/>
            </a:prstGeom>
            <a:noFill/>
            <a:ln w="25400">
              <a:solidFill>
                <a:srgbClr val="EB75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Line 9"/>
            <p:cNvSpPr>
              <a:spLocks noChangeShapeType="1"/>
            </p:cNvSpPr>
            <p:nvPr/>
          </p:nvSpPr>
          <p:spPr bwMode="auto">
            <a:xfrm>
              <a:off x="2983" y="2185"/>
              <a:ext cx="1" cy="67"/>
            </a:xfrm>
            <a:prstGeom prst="line">
              <a:avLst/>
            </a:prstGeom>
            <a:noFill/>
            <a:ln w="25400">
              <a:solidFill>
                <a:srgbClr val="EB75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1" name="Line 10"/>
            <p:cNvSpPr>
              <a:spLocks noChangeShapeType="1"/>
            </p:cNvSpPr>
            <p:nvPr/>
          </p:nvSpPr>
          <p:spPr bwMode="auto">
            <a:xfrm>
              <a:off x="2592" y="3385"/>
              <a:ext cx="48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Line 11"/>
            <p:cNvSpPr>
              <a:spLocks noChangeShapeType="1"/>
            </p:cNvSpPr>
            <p:nvPr/>
          </p:nvSpPr>
          <p:spPr bwMode="auto">
            <a:xfrm flipH="1" flipV="1">
              <a:off x="2933" y="3349"/>
              <a:ext cx="43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Freeform 12"/>
            <p:cNvSpPr>
              <a:spLocks/>
            </p:cNvSpPr>
            <p:nvPr/>
          </p:nvSpPr>
          <p:spPr bwMode="auto">
            <a:xfrm>
              <a:off x="471" y="2362"/>
              <a:ext cx="201" cy="325"/>
            </a:xfrm>
            <a:custGeom>
              <a:avLst/>
              <a:gdLst>
                <a:gd name="T0" fmla="*/ 208 w 193"/>
                <a:gd name="T1" fmla="*/ 312 h 337"/>
                <a:gd name="T2" fmla="*/ 208 w 193"/>
                <a:gd name="T3" fmla="*/ 0 h 337"/>
                <a:gd name="T4" fmla="*/ 0 w 193"/>
                <a:gd name="T5" fmla="*/ 0 h 337"/>
                <a:gd name="T6" fmla="*/ 0 w 193"/>
                <a:gd name="T7" fmla="*/ 312 h 337"/>
                <a:gd name="T8" fmla="*/ 208 w 193"/>
                <a:gd name="T9" fmla="*/ 312 h 337"/>
                <a:gd name="T10" fmla="*/ 208 w 193"/>
                <a:gd name="T11" fmla="*/ 312 h 3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3" h="337">
                  <a:moveTo>
                    <a:pt x="192" y="336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0" y="336"/>
                  </a:lnTo>
                  <a:lnTo>
                    <a:pt x="192" y="33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Freeform 13"/>
            <p:cNvSpPr>
              <a:spLocks/>
            </p:cNvSpPr>
            <p:nvPr/>
          </p:nvSpPr>
          <p:spPr bwMode="auto">
            <a:xfrm>
              <a:off x="855" y="2339"/>
              <a:ext cx="667" cy="768"/>
            </a:xfrm>
            <a:custGeom>
              <a:avLst/>
              <a:gdLst>
                <a:gd name="T0" fmla="*/ 695 w 639"/>
                <a:gd name="T1" fmla="*/ 739 h 797"/>
                <a:gd name="T2" fmla="*/ 695 w 639"/>
                <a:gd name="T3" fmla="*/ 0 h 797"/>
                <a:gd name="T4" fmla="*/ 0 w 639"/>
                <a:gd name="T5" fmla="*/ 0 h 797"/>
                <a:gd name="T6" fmla="*/ 0 w 639"/>
                <a:gd name="T7" fmla="*/ 739 h 797"/>
                <a:gd name="T8" fmla="*/ 695 w 639"/>
                <a:gd name="T9" fmla="*/ 739 h 797"/>
                <a:gd name="T10" fmla="*/ 695 w 639"/>
                <a:gd name="T11" fmla="*/ 739 h 7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9" h="797">
                  <a:moveTo>
                    <a:pt x="638" y="796"/>
                  </a:moveTo>
                  <a:lnTo>
                    <a:pt x="638" y="0"/>
                  </a:lnTo>
                  <a:lnTo>
                    <a:pt x="0" y="0"/>
                  </a:lnTo>
                  <a:lnTo>
                    <a:pt x="0" y="796"/>
                  </a:lnTo>
                  <a:lnTo>
                    <a:pt x="638" y="7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Freeform 14"/>
            <p:cNvSpPr>
              <a:spLocks/>
            </p:cNvSpPr>
            <p:nvPr/>
          </p:nvSpPr>
          <p:spPr bwMode="auto">
            <a:xfrm>
              <a:off x="855" y="2339"/>
              <a:ext cx="667" cy="768"/>
            </a:xfrm>
            <a:custGeom>
              <a:avLst/>
              <a:gdLst>
                <a:gd name="T0" fmla="*/ 695 w 639"/>
                <a:gd name="T1" fmla="*/ 739 h 797"/>
                <a:gd name="T2" fmla="*/ 695 w 639"/>
                <a:gd name="T3" fmla="*/ 0 h 797"/>
                <a:gd name="T4" fmla="*/ 0 w 639"/>
                <a:gd name="T5" fmla="*/ 0 h 797"/>
                <a:gd name="T6" fmla="*/ 0 w 639"/>
                <a:gd name="T7" fmla="*/ 739 h 797"/>
                <a:gd name="T8" fmla="*/ 695 w 639"/>
                <a:gd name="T9" fmla="*/ 739 h 797"/>
                <a:gd name="T10" fmla="*/ 695 w 639"/>
                <a:gd name="T11" fmla="*/ 739 h 7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9" h="797">
                  <a:moveTo>
                    <a:pt x="638" y="796"/>
                  </a:moveTo>
                  <a:lnTo>
                    <a:pt x="638" y="0"/>
                  </a:lnTo>
                  <a:lnTo>
                    <a:pt x="0" y="0"/>
                  </a:lnTo>
                  <a:lnTo>
                    <a:pt x="0" y="796"/>
                  </a:lnTo>
                  <a:lnTo>
                    <a:pt x="638" y="79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Rectangle 15"/>
            <p:cNvSpPr>
              <a:spLocks noChangeArrowheads="1"/>
            </p:cNvSpPr>
            <p:nvPr/>
          </p:nvSpPr>
          <p:spPr bwMode="auto">
            <a:xfrm>
              <a:off x="822" y="2427"/>
              <a:ext cx="17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27677" name="Rectangle 16"/>
            <p:cNvSpPr>
              <a:spLocks noChangeArrowheads="1"/>
            </p:cNvSpPr>
            <p:nvPr/>
          </p:nvSpPr>
          <p:spPr bwMode="auto">
            <a:xfrm>
              <a:off x="881" y="2427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7678" name="Rectangle 17"/>
            <p:cNvSpPr>
              <a:spLocks noChangeArrowheads="1"/>
            </p:cNvSpPr>
            <p:nvPr/>
          </p:nvSpPr>
          <p:spPr bwMode="auto">
            <a:xfrm>
              <a:off x="926" y="2427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7679" name="Rectangle 18"/>
            <p:cNvSpPr>
              <a:spLocks noChangeArrowheads="1"/>
            </p:cNvSpPr>
            <p:nvPr/>
          </p:nvSpPr>
          <p:spPr bwMode="auto">
            <a:xfrm>
              <a:off x="970" y="2427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7680" name="Rectangle 19"/>
            <p:cNvSpPr>
              <a:spLocks noChangeArrowheads="1"/>
            </p:cNvSpPr>
            <p:nvPr/>
          </p:nvSpPr>
          <p:spPr bwMode="auto">
            <a:xfrm>
              <a:off x="1012" y="2427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endParaRPr kumimoji="0" lang="en-US" altLang="zh-TW" sz="1000" b="0">
                <a:solidFill>
                  <a:srgbClr val="000000"/>
                </a:solidFill>
              </a:endParaRPr>
            </a:p>
            <a:p>
              <a:pPr algn="ctr" eaLnBrk="0" hangingPunct="0"/>
              <a:endParaRPr kumimoji="0" lang="en-US" altLang="zh-TW" sz="1000" b="0">
                <a:solidFill>
                  <a:srgbClr val="000000"/>
                </a:solidFill>
              </a:endParaRPr>
            </a:p>
          </p:txBody>
        </p:sp>
        <p:sp>
          <p:nvSpPr>
            <p:cNvPr id="27681" name="Rectangle 20"/>
            <p:cNvSpPr>
              <a:spLocks noChangeArrowheads="1"/>
            </p:cNvSpPr>
            <p:nvPr/>
          </p:nvSpPr>
          <p:spPr bwMode="auto">
            <a:xfrm>
              <a:off x="822" y="2509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7682" name="Rectangle 21"/>
            <p:cNvSpPr>
              <a:spLocks noChangeArrowheads="1"/>
            </p:cNvSpPr>
            <p:nvPr/>
          </p:nvSpPr>
          <p:spPr bwMode="auto">
            <a:xfrm>
              <a:off x="868" y="2509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7683" name="Rectangle 22"/>
            <p:cNvSpPr>
              <a:spLocks noChangeArrowheads="1"/>
            </p:cNvSpPr>
            <p:nvPr/>
          </p:nvSpPr>
          <p:spPr bwMode="auto">
            <a:xfrm>
              <a:off x="911" y="2509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7684" name="Rectangle 23"/>
            <p:cNvSpPr>
              <a:spLocks noChangeArrowheads="1"/>
            </p:cNvSpPr>
            <p:nvPr/>
          </p:nvSpPr>
          <p:spPr bwMode="auto">
            <a:xfrm>
              <a:off x="957" y="2509"/>
              <a:ext cx="1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27685" name="Rectangle 24"/>
            <p:cNvSpPr>
              <a:spLocks noChangeArrowheads="1"/>
            </p:cNvSpPr>
            <p:nvPr/>
          </p:nvSpPr>
          <p:spPr bwMode="auto">
            <a:xfrm>
              <a:off x="983" y="2509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7686" name="Rectangle 25"/>
            <p:cNvSpPr>
              <a:spLocks noChangeArrowheads="1"/>
            </p:cNvSpPr>
            <p:nvPr/>
          </p:nvSpPr>
          <p:spPr bwMode="auto">
            <a:xfrm>
              <a:off x="1027" y="2509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27687" name="Rectangle 26"/>
            <p:cNvSpPr>
              <a:spLocks noChangeArrowheads="1"/>
            </p:cNvSpPr>
            <p:nvPr/>
          </p:nvSpPr>
          <p:spPr bwMode="auto">
            <a:xfrm>
              <a:off x="1068" y="2509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27688" name="Rectangle 27"/>
            <p:cNvSpPr>
              <a:spLocks noChangeArrowheads="1"/>
            </p:cNvSpPr>
            <p:nvPr/>
          </p:nvSpPr>
          <p:spPr bwMode="auto">
            <a:xfrm>
              <a:off x="1068" y="2623"/>
              <a:ext cx="13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27689" name="Rectangle 28"/>
            <p:cNvSpPr>
              <a:spLocks noChangeArrowheads="1"/>
            </p:cNvSpPr>
            <p:nvPr/>
          </p:nvSpPr>
          <p:spPr bwMode="auto">
            <a:xfrm>
              <a:off x="1090" y="2623"/>
              <a:ext cx="16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27690" name="Rectangle 29"/>
            <p:cNvSpPr>
              <a:spLocks noChangeArrowheads="1"/>
            </p:cNvSpPr>
            <p:nvPr/>
          </p:nvSpPr>
          <p:spPr bwMode="auto">
            <a:xfrm>
              <a:off x="1135" y="2623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27691" name="Rectangle 30"/>
            <p:cNvSpPr>
              <a:spLocks noChangeArrowheads="1"/>
            </p:cNvSpPr>
            <p:nvPr/>
          </p:nvSpPr>
          <p:spPr bwMode="auto">
            <a:xfrm>
              <a:off x="1176" y="2623"/>
              <a:ext cx="13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27692" name="Rectangle 31"/>
            <p:cNvSpPr>
              <a:spLocks noChangeArrowheads="1"/>
            </p:cNvSpPr>
            <p:nvPr/>
          </p:nvSpPr>
          <p:spPr bwMode="auto">
            <a:xfrm>
              <a:off x="1197" y="2623"/>
              <a:ext cx="1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27693" name="Rectangle 32"/>
            <p:cNvSpPr>
              <a:spLocks noChangeArrowheads="1"/>
            </p:cNvSpPr>
            <p:nvPr/>
          </p:nvSpPr>
          <p:spPr bwMode="auto">
            <a:xfrm>
              <a:off x="1223" y="26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u</a:t>
              </a:r>
            </a:p>
          </p:txBody>
        </p:sp>
        <p:sp>
          <p:nvSpPr>
            <p:cNvPr id="27694" name="Rectangle 33"/>
            <p:cNvSpPr>
              <a:spLocks noChangeArrowheads="1"/>
            </p:cNvSpPr>
            <p:nvPr/>
          </p:nvSpPr>
          <p:spPr bwMode="auto">
            <a:xfrm>
              <a:off x="1270" y="2623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7695" name="Rectangle 34"/>
            <p:cNvSpPr>
              <a:spLocks noChangeArrowheads="1"/>
            </p:cNvSpPr>
            <p:nvPr/>
          </p:nvSpPr>
          <p:spPr bwMode="auto">
            <a:xfrm>
              <a:off x="1309" y="2623"/>
              <a:ext cx="13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27696" name="Rectangle 35"/>
            <p:cNvSpPr>
              <a:spLocks noChangeArrowheads="1"/>
            </p:cNvSpPr>
            <p:nvPr/>
          </p:nvSpPr>
          <p:spPr bwMode="auto">
            <a:xfrm>
              <a:off x="1330" y="2623"/>
              <a:ext cx="13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27697" name="Rectangle 36"/>
            <p:cNvSpPr>
              <a:spLocks noChangeArrowheads="1"/>
            </p:cNvSpPr>
            <p:nvPr/>
          </p:nvSpPr>
          <p:spPr bwMode="auto">
            <a:xfrm>
              <a:off x="1349" y="26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27698" name="Rectangle 37"/>
            <p:cNvSpPr>
              <a:spLocks noChangeArrowheads="1"/>
            </p:cNvSpPr>
            <p:nvPr/>
          </p:nvSpPr>
          <p:spPr bwMode="auto">
            <a:xfrm>
              <a:off x="1393" y="2623"/>
              <a:ext cx="15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27699" name="Rectangle 38"/>
            <p:cNvSpPr>
              <a:spLocks noChangeArrowheads="1"/>
            </p:cNvSpPr>
            <p:nvPr/>
          </p:nvSpPr>
          <p:spPr bwMode="auto">
            <a:xfrm>
              <a:off x="1435" y="2623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endParaRPr kumimoji="0" lang="en-US" altLang="zh-TW" sz="1000" b="0">
                <a:solidFill>
                  <a:srgbClr val="000000"/>
                </a:solidFill>
              </a:endParaRPr>
            </a:p>
            <a:p>
              <a:pPr algn="ctr" eaLnBrk="0" hangingPunct="0"/>
              <a:endParaRPr kumimoji="0" lang="en-US" altLang="zh-TW" sz="1000" b="0">
                <a:solidFill>
                  <a:srgbClr val="000000"/>
                </a:solidFill>
              </a:endParaRPr>
            </a:p>
          </p:txBody>
        </p:sp>
        <p:sp>
          <p:nvSpPr>
            <p:cNvPr id="27700" name="Rectangle 39"/>
            <p:cNvSpPr>
              <a:spLocks noChangeArrowheads="1"/>
            </p:cNvSpPr>
            <p:nvPr/>
          </p:nvSpPr>
          <p:spPr bwMode="auto">
            <a:xfrm>
              <a:off x="1208" y="2708"/>
              <a:ext cx="13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[</a:t>
              </a:r>
            </a:p>
          </p:txBody>
        </p:sp>
        <p:sp>
          <p:nvSpPr>
            <p:cNvPr id="27701" name="Rectangle 40"/>
            <p:cNvSpPr>
              <a:spLocks noChangeArrowheads="1"/>
            </p:cNvSpPr>
            <p:nvPr/>
          </p:nvSpPr>
          <p:spPr bwMode="auto">
            <a:xfrm>
              <a:off x="1229" y="270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7702" name="Rectangle 41"/>
            <p:cNvSpPr>
              <a:spLocks noChangeArrowheads="1"/>
            </p:cNvSpPr>
            <p:nvPr/>
          </p:nvSpPr>
          <p:spPr bwMode="auto">
            <a:xfrm>
              <a:off x="1271" y="270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7703" name="Rectangle 42"/>
            <p:cNvSpPr>
              <a:spLocks noChangeArrowheads="1"/>
            </p:cNvSpPr>
            <p:nvPr/>
          </p:nvSpPr>
          <p:spPr bwMode="auto">
            <a:xfrm>
              <a:off x="1318" y="270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27704" name="Rectangle 43"/>
            <p:cNvSpPr>
              <a:spLocks noChangeArrowheads="1"/>
            </p:cNvSpPr>
            <p:nvPr/>
          </p:nvSpPr>
          <p:spPr bwMode="auto">
            <a:xfrm>
              <a:off x="1378" y="270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7705" name="Rectangle 44"/>
            <p:cNvSpPr>
              <a:spLocks noChangeArrowheads="1"/>
            </p:cNvSpPr>
            <p:nvPr/>
          </p:nvSpPr>
          <p:spPr bwMode="auto">
            <a:xfrm>
              <a:off x="1422" y="2708"/>
              <a:ext cx="13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]</a:t>
              </a:r>
            </a:p>
          </p:txBody>
        </p:sp>
        <p:sp>
          <p:nvSpPr>
            <p:cNvPr id="27706" name="Freeform 45"/>
            <p:cNvSpPr>
              <a:spLocks/>
            </p:cNvSpPr>
            <p:nvPr/>
          </p:nvSpPr>
          <p:spPr bwMode="auto">
            <a:xfrm>
              <a:off x="4607" y="2598"/>
              <a:ext cx="625" cy="697"/>
            </a:xfrm>
            <a:custGeom>
              <a:avLst/>
              <a:gdLst>
                <a:gd name="T0" fmla="*/ 652 w 598"/>
                <a:gd name="T1" fmla="*/ 671 h 723"/>
                <a:gd name="T2" fmla="*/ 652 w 598"/>
                <a:gd name="T3" fmla="*/ 0 h 723"/>
                <a:gd name="T4" fmla="*/ 0 w 598"/>
                <a:gd name="T5" fmla="*/ 0 h 723"/>
                <a:gd name="T6" fmla="*/ 0 w 598"/>
                <a:gd name="T7" fmla="*/ 671 h 723"/>
                <a:gd name="T8" fmla="*/ 652 w 598"/>
                <a:gd name="T9" fmla="*/ 671 h 723"/>
                <a:gd name="T10" fmla="*/ 652 w 598"/>
                <a:gd name="T11" fmla="*/ 671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8" h="723">
                  <a:moveTo>
                    <a:pt x="597" y="722"/>
                  </a:moveTo>
                  <a:lnTo>
                    <a:pt x="597" y="0"/>
                  </a:lnTo>
                  <a:lnTo>
                    <a:pt x="0" y="0"/>
                  </a:lnTo>
                  <a:lnTo>
                    <a:pt x="0" y="722"/>
                  </a:lnTo>
                  <a:lnTo>
                    <a:pt x="597" y="7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7" name="Freeform 46"/>
            <p:cNvSpPr>
              <a:spLocks/>
            </p:cNvSpPr>
            <p:nvPr/>
          </p:nvSpPr>
          <p:spPr bwMode="auto">
            <a:xfrm>
              <a:off x="4630" y="2598"/>
              <a:ext cx="602" cy="697"/>
            </a:xfrm>
            <a:custGeom>
              <a:avLst/>
              <a:gdLst>
                <a:gd name="T0" fmla="*/ 628 w 576"/>
                <a:gd name="T1" fmla="*/ 671 h 723"/>
                <a:gd name="T2" fmla="*/ 628 w 576"/>
                <a:gd name="T3" fmla="*/ 0 h 723"/>
                <a:gd name="T4" fmla="*/ 0 w 576"/>
                <a:gd name="T5" fmla="*/ 0 h 723"/>
                <a:gd name="T6" fmla="*/ 0 w 576"/>
                <a:gd name="T7" fmla="*/ 671 h 723"/>
                <a:gd name="T8" fmla="*/ 628 w 576"/>
                <a:gd name="T9" fmla="*/ 671 h 723"/>
                <a:gd name="T10" fmla="*/ 628 w 576"/>
                <a:gd name="T11" fmla="*/ 671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6" h="723">
                  <a:moveTo>
                    <a:pt x="575" y="722"/>
                  </a:moveTo>
                  <a:lnTo>
                    <a:pt x="575" y="0"/>
                  </a:lnTo>
                  <a:lnTo>
                    <a:pt x="0" y="0"/>
                  </a:lnTo>
                  <a:lnTo>
                    <a:pt x="0" y="722"/>
                  </a:lnTo>
                  <a:lnTo>
                    <a:pt x="575" y="72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8" name="Freeform 47"/>
            <p:cNvSpPr>
              <a:spLocks/>
            </p:cNvSpPr>
            <p:nvPr/>
          </p:nvSpPr>
          <p:spPr bwMode="auto">
            <a:xfrm>
              <a:off x="750" y="1622"/>
              <a:ext cx="346" cy="914"/>
            </a:xfrm>
            <a:custGeom>
              <a:avLst/>
              <a:gdLst>
                <a:gd name="T0" fmla="*/ 361 w 331"/>
                <a:gd name="T1" fmla="*/ 0 h 949"/>
                <a:gd name="T2" fmla="*/ 0 w 331"/>
                <a:gd name="T3" fmla="*/ 0 h 949"/>
                <a:gd name="T4" fmla="*/ 0 w 331"/>
                <a:gd name="T5" fmla="*/ 879 h 9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1" h="949">
                  <a:moveTo>
                    <a:pt x="330" y="0"/>
                  </a:moveTo>
                  <a:lnTo>
                    <a:pt x="0" y="0"/>
                  </a:lnTo>
                  <a:lnTo>
                    <a:pt x="0" y="948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9" name="Line 48"/>
            <p:cNvSpPr>
              <a:spLocks noChangeShapeType="1"/>
            </p:cNvSpPr>
            <p:nvPr/>
          </p:nvSpPr>
          <p:spPr bwMode="auto">
            <a:xfrm flipH="1">
              <a:off x="986" y="1977"/>
              <a:ext cx="10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0" name="Freeform 49"/>
            <p:cNvSpPr>
              <a:spLocks/>
            </p:cNvSpPr>
            <p:nvPr/>
          </p:nvSpPr>
          <p:spPr bwMode="auto">
            <a:xfrm>
              <a:off x="1123" y="1501"/>
              <a:ext cx="307" cy="598"/>
            </a:xfrm>
            <a:custGeom>
              <a:avLst/>
              <a:gdLst>
                <a:gd name="T0" fmla="*/ 0 w 294"/>
                <a:gd name="T1" fmla="*/ 0 h 620"/>
                <a:gd name="T2" fmla="*/ 0 w 294"/>
                <a:gd name="T3" fmla="*/ 231 h 620"/>
                <a:gd name="T4" fmla="*/ 82 w 294"/>
                <a:gd name="T5" fmla="*/ 287 h 620"/>
                <a:gd name="T6" fmla="*/ 0 w 294"/>
                <a:gd name="T7" fmla="*/ 343 h 620"/>
                <a:gd name="T8" fmla="*/ 0 w 294"/>
                <a:gd name="T9" fmla="*/ 576 h 620"/>
                <a:gd name="T10" fmla="*/ 320 w 294"/>
                <a:gd name="T11" fmla="*/ 399 h 620"/>
                <a:gd name="T12" fmla="*/ 320 w 294"/>
                <a:gd name="T13" fmla="*/ 177 h 620"/>
                <a:gd name="T14" fmla="*/ 0 w 294"/>
                <a:gd name="T15" fmla="*/ 0 h 620"/>
                <a:gd name="T16" fmla="*/ 0 w 294"/>
                <a:gd name="T17" fmla="*/ 0 h 6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4" h="620">
                  <a:moveTo>
                    <a:pt x="0" y="0"/>
                  </a:moveTo>
                  <a:lnTo>
                    <a:pt x="0" y="249"/>
                  </a:lnTo>
                  <a:lnTo>
                    <a:pt x="76" y="309"/>
                  </a:lnTo>
                  <a:lnTo>
                    <a:pt x="0" y="369"/>
                  </a:lnTo>
                  <a:lnTo>
                    <a:pt x="0" y="619"/>
                  </a:lnTo>
                  <a:lnTo>
                    <a:pt x="293" y="429"/>
                  </a:lnTo>
                  <a:lnTo>
                    <a:pt x="293" y="19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1" name="Rectangle 50"/>
            <p:cNvSpPr>
              <a:spLocks noChangeArrowheads="1"/>
            </p:cNvSpPr>
            <p:nvPr/>
          </p:nvSpPr>
          <p:spPr bwMode="auto">
            <a:xfrm>
              <a:off x="1164" y="1721"/>
              <a:ext cx="27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</a:rPr>
                <a:t>Add</a:t>
              </a:r>
            </a:p>
          </p:txBody>
        </p:sp>
        <p:sp>
          <p:nvSpPr>
            <p:cNvPr id="27712" name="Line 51"/>
            <p:cNvSpPr>
              <a:spLocks noChangeShapeType="1"/>
            </p:cNvSpPr>
            <p:nvPr/>
          </p:nvSpPr>
          <p:spPr bwMode="auto">
            <a:xfrm flipH="1">
              <a:off x="3794" y="2936"/>
              <a:ext cx="10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3" name="Freeform 52"/>
            <p:cNvSpPr>
              <a:spLocks/>
            </p:cNvSpPr>
            <p:nvPr/>
          </p:nvSpPr>
          <p:spPr bwMode="auto">
            <a:xfrm>
              <a:off x="3708" y="3265"/>
              <a:ext cx="269" cy="475"/>
            </a:xfrm>
            <a:custGeom>
              <a:avLst/>
              <a:gdLst>
                <a:gd name="T0" fmla="*/ 138 w 257"/>
                <a:gd name="T1" fmla="*/ 456 h 492"/>
                <a:gd name="T2" fmla="*/ 163 w 257"/>
                <a:gd name="T3" fmla="*/ 456 h 492"/>
                <a:gd name="T4" fmla="*/ 184 w 257"/>
                <a:gd name="T5" fmla="*/ 446 h 492"/>
                <a:gd name="T6" fmla="*/ 204 w 257"/>
                <a:gd name="T7" fmla="*/ 433 h 492"/>
                <a:gd name="T8" fmla="*/ 221 w 257"/>
                <a:gd name="T9" fmla="*/ 414 h 492"/>
                <a:gd name="T10" fmla="*/ 240 w 257"/>
                <a:gd name="T11" fmla="*/ 391 h 492"/>
                <a:gd name="T12" fmla="*/ 252 w 257"/>
                <a:gd name="T13" fmla="*/ 365 h 492"/>
                <a:gd name="T14" fmla="*/ 265 w 257"/>
                <a:gd name="T15" fmla="*/ 335 h 492"/>
                <a:gd name="T16" fmla="*/ 272 w 257"/>
                <a:gd name="T17" fmla="*/ 302 h 492"/>
                <a:gd name="T18" fmla="*/ 277 w 257"/>
                <a:gd name="T19" fmla="*/ 267 h 492"/>
                <a:gd name="T20" fmla="*/ 281 w 257"/>
                <a:gd name="T21" fmla="*/ 230 h 492"/>
                <a:gd name="T22" fmla="*/ 277 w 257"/>
                <a:gd name="T23" fmla="*/ 193 h 492"/>
                <a:gd name="T24" fmla="*/ 272 w 257"/>
                <a:gd name="T25" fmla="*/ 157 h 492"/>
                <a:gd name="T26" fmla="*/ 265 w 257"/>
                <a:gd name="T27" fmla="*/ 123 h 492"/>
                <a:gd name="T28" fmla="*/ 252 w 257"/>
                <a:gd name="T29" fmla="*/ 95 h 492"/>
                <a:gd name="T30" fmla="*/ 240 w 257"/>
                <a:gd name="T31" fmla="*/ 68 h 492"/>
                <a:gd name="T32" fmla="*/ 221 w 257"/>
                <a:gd name="T33" fmla="*/ 43 h 492"/>
                <a:gd name="T34" fmla="*/ 204 w 257"/>
                <a:gd name="T35" fmla="*/ 25 h 492"/>
                <a:gd name="T36" fmla="*/ 184 w 257"/>
                <a:gd name="T37" fmla="*/ 12 h 492"/>
                <a:gd name="T38" fmla="*/ 163 w 257"/>
                <a:gd name="T39" fmla="*/ 5 h 492"/>
                <a:gd name="T40" fmla="*/ 140 w 257"/>
                <a:gd name="T41" fmla="*/ 0 h 492"/>
                <a:gd name="T42" fmla="*/ 118 w 257"/>
                <a:gd name="T43" fmla="*/ 5 h 492"/>
                <a:gd name="T44" fmla="*/ 94 w 257"/>
                <a:gd name="T45" fmla="*/ 12 h 492"/>
                <a:gd name="T46" fmla="*/ 74 w 257"/>
                <a:gd name="T47" fmla="*/ 25 h 492"/>
                <a:gd name="T48" fmla="*/ 57 w 257"/>
                <a:gd name="T49" fmla="*/ 43 h 492"/>
                <a:gd name="T50" fmla="*/ 40 w 257"/>
                <a:gd name="T51" fmla="*/ 68 h 492"/>
                <a:gd name="T52" fmla="*/ 26 w 257"/>
                <a:gd name="T53" fmla="*/ 95 h 492"/>
                <a:gd name="T54" fmla="*/ 15 w 257"/>
                <a:gd name="T55" fmla="*/ 123 h 492"/>
                <a:gd name="T56" fmla="*/ 6 w 257"/>
                <a:gd name="T57" fmla="*/ 157 h 492"/>
                <a:gd name="T58" fmla="*/ 1 w 257"/>
                <a:gd name="T59" fmla="*/ 193 h 492"/>
                <a:gd name="T60" fmla="*/ 0 w 257"/>
                <a:gd name="T61" fmla="*/ 230 h 492"/>
                <a:gd name="T62" fmla="*/ 1 w 257"/>
                <a:gd name="T63" fmla="*/ 267 h 492"/>
                <a:gd name="T64" fmla="*/ 6 w 257"/>
                <a:gd name="T65" fmla="*/ 302 h 492"/>
                <a:gd name="T66" fmla="*/ 15 w 257"/>
                <a:gd name="T67" fmla="*/ 335 h 492"/>
                <a:gd name="T68" fmla="*/ 26 w 257"/>
                <a:gd name="T69" fmla="*/ 365 h 492"/>
                <a:gd name="T70" fmla="*/ 40 w 257"/>
                <a:gd name="T71" fmla="*/ 391 h 492"/>
                <a:gd name="T72" fmla="*/ 57 w 257"/>
                <a:gd name="T73" fmla="*/ 414 h 492"/>
                <a:gd name="T74" fmla="*/ 74 w 257"/>
                <a:gd name="T75" fmla="*/ 433 h 492"/>
                <a:gd name="T76" fmla="*/ 94 w 257"/>
                <a:gd name="T77" fmla="*/ 446 h 492"/>
                <a:gd name="T78" fmla="*/ 118 w 257"/>
                <a:gd name="T79" fmla="*/ 456 h 492"/>
                <a:gd name="T80" fmla="*/ 140 w 257"/>
                <a:gd name="T81" fmla="*/ 458 h 492"/>
                <a:gd name="T82" fmla="*/ 140 w 257"/>
                <a:gd name="T83" fmla="*/ 458 h 492"/>
                <a:gd name="T84" fmla="*/ 138 w 257"/>
                <a:gd name="T85" fmla="*/ 456 h 4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7" h="492">
                  <a:moveTo>
                    <a:pt x="126" y="489"/>
                  </a:moveTo>
                  <a:lnTo>
                    <a:pt x="149" y="489"/>
                  </a:lnTo>
                  <a:lnTo>
                    <a:pt x="168" y="479"/>
                  </a:lnTo>
                  <a:lnTo>
                    <a:pt x="186" y="464"/>
                  </a:lnTo>
                  <a:lnTo>
                    <a:pt x="202" y="444"/>
                  </a:lnTo>
                  <a:lnTo>
                    <a:pt x="219" y="419"/>
                  </a:lnTo>
                  <a:lnTo>
                    <a:pt x="230" y="392"/>
                  </a:lnTo>
                  <a:lnTo>
                    <a:pt x="242" y="359"/>
                  </a:lnTo>
                  <a:lnTo>
                    <a:pt x="248" y="324"/>
                  </a:lnTo>
                  <a:lnTo>
                    <a:pt x="253" y="287"/>
                  </a:lnTo>
                  <a:lnTo>
                    <a:pt x="256" y="247"/>
                  </a:lnTo>
                  <a:lnTo>
                    <a:pt x="253" y="207"/>
                  </a:lnTo>
                  <a:lnTo>
                    <a:pt x="248" y="169"/>
                  </a:lnTo>
                  <a:lnTo>
                    <a:pt x="242" y="132"/>
                  </a:lnTo>
                  <a:lnTo>
                    <a:pt x="230" y="102"/>
                  </a:lnTo>
                  <a:lnTo>
                    <a:pt x="219" y="72"/>
                  </a:lnTo>
                  <a:lnTo>
                    <a:pt x="202" y="47"/>
                  </a:lnTo>
                  <a:lnTo>
                    <a:pt x="186" y="27"/>
                  </a:lnTo>
                  <a:lnTo>
                    <a:pt x="168" y="12"/>
                  </a:lnTo>
                  <a:lnTo>
                    <a:pt x="149" y="5"/>
                  </a:lnTo>
                  <a:lnTo>
                    <a:pt x="128" y="0"/>
                  </a:lnTo>
                  <a:lnTo>
                    <a:pt x="108" y="5"/>
                  </a:lnTo>
                  <a:lnTo>
                    <a:pt x="86" y="12"/>
                  </a:lnTo>
                  <a:lnTo>
                    <a:pt x="68" y="27"/>
                  </a:lnTo>
                  <a:lnTo>
                    <a:pt x="52" y="47"/>
                  </a:lnTo>
                  <a:lnTo>
                    <a:pt x="36" y="72"/>
                  </a:lnTo>
                  <a:lnTo>
                    <a:pt x="24" y="102"/>
                  </a:lnTo>
                  <a:lnTo>
                    <a:pt x="13" y="132"/>
                  </a:lnTo>
                  <a:lnTo>
                    <a:pt x="6" y="169"/>
                  </a:lnTo>
                  <a:lnTo>
                    <a:pt x="1" y="207"/>
                  </a:lnTo>
                  <a:lnTo>
                    <a:pt x="0" y="247"/>
                  </a:lnTo>
                  <a:lnTo>
                    <a:pt x="1" y="287"/>
                  </a:lnTo>
                  <a:lnTo>
                    <a:pt x="6" y="324"/>
                  </a:lnTo>
                  <a:lnTo>
                    <a:pt x="13" y="359"/>
                  </a:lnTo>
                  <a:lnTo>
                    <a:pt x="24" y="392"/>
                  </a:lnTo>
                  <a:lnTo>
                    <a:pt x="36" y="419"/>
                  </a:lnTo>
                  <a:lnTo>
                    <a:pt x="52" y="444"/>
                  </a:lnTo>
                  <a:lnTo>
                    <a:pt x="68" y="464"/>
                  </a:lnTo>
                  <a:lnTo>
                    <a:pt x="86" y="479"/>
                  </a:lnTo>
                  <a:lnTo>
                    <a:pt x="108" y="489"/>
                  </a:lnTo>
                  <a:lnTo>
                    <a:pt x="128" y="491"/>
                  </a:lnTo>
                  <a:lnTo>
                    <a:pt x="126" y="4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4" name="Freeform 53"/>
            <p:cNvSpPr>
              <a:spLocks/>
            </p:cNvSpPr>
            <p:nvPr/>
          </p:nvSpPr>
          <p:spPr bwMode="auto">
            <a:xfrm>
              <a:off x="3678" y="3265"/>
              <a:ext cx="338" cy="475"/>
            </a:xfrm>
            <a:custGeom>
              <a:avLst/>
              <a:gdLst>
                <a:gd name="T0" fmla="*/ 173 w 324"/>
                <a:gd name="T1" fmla="*/ 456 h 492"/>
                <a:gd name="T2" fmla="*/ 204 w 324"/>
                <a:gd name="T3" fmla="*/ 456 h 492"/>
                <a:gd name="T4" fmla="*/ 231 w 324"/>
                <a:gd name="T5" fmla="*/ 446 h 492"/>
                <a:gd name="T6" fmla="*/ 256 w 324"/>
                <a:gd name="T7" fmla="*/ 433 h 492"/>
                <a:gd name="T8" fmla="*/ 277 w 324"/>
                <a:gd name="T9" fmla="*/ 414 h 492"/>
                <a:gd name="T10" fmla="*/ 300 w 324"/>
                <a:gd name="T11" fmla="*/ 391 h 492"/>
                <a:gd name="T12" fmla="*/ 316 w 324"/>
                <a:gd name="T13" fmla="*/ 365 h 492"/>
                <a:gd name="T14" fmla="*/ 332 w 324"/>
                <a:gd name="T15" fmla="*/ 335 h 492"/>
                <a:gd name="T16" fmla="*/ 341 w 324"/>
                <a:gd name="T17" fmla="*/ 302 h 492"/>
                <a:gd name="T18" fmla="*/ 347 w 324"/>
                <a:gd name="T19" fmla="*/ 267 h 492"/>
                <a:gd name="T20" fmla="*/ 352 w 324"/>
                <a:gd name="T21" fmla="*/ 230 h 492"/>
                <a:gd name="T22" fmla="*/ 347 w 324"/>
                <a:gd name="T23" fmla="*/ 193 h 492"/>
                <a:gd name="T24" fmla="*/ 341 w 324"/>
                <a:gd name="T25" fmla="*/ 157 h 492"/>
                <a:gd name="T26" fmla="*/ 332 w 324"/>
                <a:gd name="T27" fmla="*/ 123 h 492"/>
                <a:gd name="T28" fmla="*/ 316 w 324"/>
                <a:gd name="T29" fmla="*/ 95 h 492"/>
                <a:gd name="T30" fmla="*/ 300 w 324"/>
                <a:gd name="T31" fmla="*/ 68 h 492"/>
                <a:gd name="T32" fmla="*/ 277 w 324"/>
                <a:gd name="T33" fmla="*/ 43 h 492"/>
                <a:gd name="T34" fmla="*/ 256 w 324"/>
                <a:gd name="T35" fmla="*/ 25 h 492"/>
                <a:gd name="T36" fmla="*/ 231 w 324"/>
                <a:gd name="T37" fmla="*/ 12 h 492"/>
                <a:gd name="T38" fmla="*/ 204 w 324"/>
                <a:gd name="T39" fmla="*/ 5 h 492"/>
                <a:gd name="T40" fmla="*/ 176 w 324"/>
                <a:gd name="T41" fmla="*/ 0 h 492"/>
                <a:gd name="T42" fmla="*/ 148 w 324"/>
                <a:gd name="T43" fmla="*/ 5 h 492"/>
                <a:gd name="T44" fmla="*/ 119 w 324"/>
                <a:gd name="T45" fmla="*/ 12 h 492"/>
                <a:gd name="T46" fmla="*/ 94 w 324"/>
                <a:gd name="T47" fmla="*/ 25 h 492"/>
                <a:gd name="T48" fmla="*/ 72 w 324"/>
                <a:gd name="T49" fmla="*/ 43 h 492"/>
                <a:gd name="T50" fmla="*/ 49 w 324"/>
                <a:gd name="T51" fmla="*/ 68 h 492"/>
                <a:gd name="T52" fmla="*/ 33 w 324"/>
                <a:gd name="T53" fmla="*/ 95 h 492"/>
                <a:gd name="T54" fmla="*/ 19 w 324"/>
                <a:gd name="T55" fmla="*/ 123 h 492"/>
                <a:gd name="T56" fmla="*/ 8 w 324"/>
                <a:gd name="T57" fmla="*/ 157 h 492"/>
                <a:gd name="T58" fmla="*/ 2 w 324"/>
                <a:gd name="T59" fmla="*/ 193 h 492"/>
                <a:gd name="T60" fmla="*/ 0 w 324"/>
                <a:gd name="T61" fmla="*/ 230 h 492"/>
                <a:gd name="T62" fmla="*/ 2 w 324"/>
                <a:gd name="T63" fmla="*/ 267 h 492"/>
                <a:gd name="T64" fmla="*/ 8 w 324"/>
                <a:gd name="T65" fmla="*/ 302 h 492"/>
                <a:gd name="T66" fmla="*/ 19 w 324"/>
                <a:gd name="T67" fmla="*/ 335 h 492"/>
                <a:gd name="T68" fmla="*/ 33 w 324"/>
                <a:gd name="T69" fmla="*/ 365 h 492"/>
                <a:gd name="T70" fmla="*/ 49 w 324"/>
                <a:gd name="T71" fmla="*/ 391 h 492"/>
                <a:gd name="T72" fmla="*/ 72 w 324"/>
                <a:gd name="T73" fmla="*/ 414 h 492"/>
                <a:gd name="T74" fmla="*/ 94 w 324"/>
                <a:gd name="T75" fmla="*/ 433 h 492"/>
                <a:gd name="T76" fmla="*/ 119 w 324"/>
                <a:gd name="T77" fmla="*/ 446 h 492"/>
                <a:gd name="T78" fmla="*/ 148 w 324"/>
                <a:gd name="T79" fmla="*/ 456 h 492"/>
                <a:gd name="T80" fmla="*/ 176 w 324"/>
                <a:gd name="T81" fmla="*/ 458 h 492"/>
                <a:gd name="T82" fmla="*/ 176 w 324"/>
                <a:gd name="T83" fmla="*/ 458 h 49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24" h="492">
                  <a:moveTo>
                    <a:pt x="159" y="489"/>
                  </a:moveTo>
                  <a:lnTo>
                    <a:pt x="188" y="489"/>
                  </a:lnTo>
                  <a:lnTo>
                    <a:pt x="212" y="479"/>
                  </a:lnTo>
                  <a:lnTo>
                    <a:pt x="235" y="464"/>
                  </a:lnTo>
                  <a:lnTo>
                    <a:pt x="255" y="444"/>
                  </a:lnTo>
                  <a:lnTo>
                    <a:pt x="276" y="419"/>
                  </a:lnTo>
                  <a:lnTo>
                    <a:pt x="290" y="392"/>
                  </a:lnTo>
                  <a:lnTo>
                    <a:pt x="305" y="359"/>
                  </a:lnTo>
                  <a:lnTo>
                    <a:pt x="313" y="324"/>
                  </a:lnTo>
                  <a:lnTo>
                    <a:pt x="319" y="287"/>
                  </a:lnTo>
                  <a:lnTo>
                    <a:pt x="323" y="247"/>
                  </a:lnTo>
                  <a:lnTo>
                    <a:pt x="319" y="207"/>
                  </a:lnTo>
                  <a:lnTo>
                    <a:pt x="313" y="169"/>
                  </a:lnTo>
                  <a:lnTo>
                    <a:pt x="305" y="132"/>
                  </a:lnTo>
                  <a:lnTo>
                    <a:pt x="290" y="102"/>
                  </a:lnTo>
                  <a:lnTo>
                    <a:pt x="276" y="72"/>
                  </a:lnTo>
                  <a:lnTo>
                    <a:pt x="255" y="47"/>
                  </a:lnTo>
                  <a:lnTo>
                    <a:pt x="235" y="27"/>
                  </a:lnTo>
                  <a:lnTo>
                    <a:pt x="212" y="12"/>
                  </a:lnTo>
                  <a:lnTo>
                    <a:pt x="188" y="5"/>
                  </a:lnTo>
                  <a:lnTo>
                    <a:pt x="162" y="0"/>
                  </a:lnTo>
                  <a:lnTo>
                    <a:pt x="136" y="5"/>
                  </a:lnTo>
                  <a:lnTo>
                    <a:pt x="109" y="12"/>
                  </a:lnTo>
                  <a:lnTo>
                    <a:pt x="86" y="27"/>
                  </a:lnTo>
                  <a:lnTo>
                    <a:pt x="66" y="47"/>
                  </a:lnTo>
                  <a:lnTo>
                    <a:pt x="45" y="72"/>
                  </a:lnTo>
                  <a:lnTo>
                    <a:pt x="31" y="102"/>
                  </a:lnTo>
                  <a:lnTo>
                    <a:pt x="17" y="132"/>
                  </a:lnTo>
                  <a:lnTo>
                    <a:pt x="8" y="169"/>
                  </a:lnTo>
                  <a:lnTo>
                    <a:pt x="2" y="207"/>
                  </a:lnTo>
                  <a:lnTo>
                    <a:pt x="0" y="247"/>
                  </a:lnTo>
                  <a:lnTo>
                    <a:pt x="2" y="287"/>
                  </a:lnTo>
                  <a:lnTo>
                    <a:pt x="8" y="324"/>
                  </a:lnTo>
                  <a:lnTo>
                    <a:pt x="17" y="359"/>
                  </a:lnTo>
                  <a:lnTo>
                    <a:pt x="31" y="392"/>
                  </a:lnTo>
                  <a:lnTo>
                    <a:pt x="45" y="419"/>
                  </a:lnTo>
                  <a:lnTo>
                    <a:pt x="66" y="444"/>
                  </a:lnTo>
                  <a:lnTo>
                    <a:pt x="86" y="464"/>
                  </a:lnTo>
                  <a:lnTo>
                    <a:pt x="109" y="479"/>
                  </a:lnTo>
                  <a:lnTo>
                    <a:pt x="136" y="489"/>
                  </a:lnTo>
                  <a:lnTo>
                    <a:pt x="162" y="491"/>
                  </a:lnTo>
                </a:path>
              </a:pathLst>
            </a:custGeom>
            <a:noFill/>
            <a:ln w="254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5" name="Freeform 54"/>
            <p:cNvSpPr>
              <a:spLocks/>
            </p:cNvSpPr>
            <p:nvPr/>
          </p:nvSpPr>
          <p:spPr bwMode="auto">
            <a:xfrm>
              <a:off x="734" y="2519"/>
              <a:ext cx="35" cy="35"/>
            </a:xfrm>
            <a:custGeom>
              <a:avLst/>
              <a:gdLst>
                <a:gd name="T0" fmla="*/ 14 w 34"/>
                <a:gd name="T1" fmla="*/ 30 h 36"/>
                <a:gd name="T2" fmla="*/ 20 w 34"/>
                <a:gd name="T3" fmla="*/ 33 h 36"/>
                <a:gd name="T4" fmla="*/ 22 w 34"/>
                <a:gd name="T5" fmla="*/ 30 h 36"/>
                <a:gd name="T6" fmla="*/ 25 w 34"/>
                <a:gd name="T7" fmla="*/ 30 h 36"/>
                <a:gd name="T8" fmla="*/ 27 w 34"/>
                <a:gd name="T9" fmla="*/ 28 h 36"/>
                <a:gd name="T10" fmla="*/ 30 w 34"/>
                <a:gd name="T11" fmla="*/ 28 h 36"/>
                <a:gd name="T12" fmla="*/ 30 w 34"/>
                <a:gd name="T13" fmla="*/ 25 h 36"/>
                <a:gd name="T14" fmla="*/ 32 w 34"/>
                <a:gd name="T15" fmla="*/ 23 h 36"/>
                <a:gd name="T16" fmla="*/ 32 w 34"/>
                <a:gd name="T17" fmla="*/ 20 h 36"/>
                <a:gd name="T18" fmla="*/ 35 w 34"/>
                <a:gd name="T19" fmla="*/ 18 h 36"/>
                <a:gd name="T20" fmla="*/ 35 w 34"/>
                <a:gd name="T21" fmla="*/ 17 h 36"/>
                <a:gd name="T22" fmla="*/ 35 w 34"/>
                <a:gd name="T23" fmla="*/ 15 h 36"/>
                <a:gd name="T24" fmla="*/ 32 w 34"/>
                <a:gd name="T25" fmla="*/ 10 h 36"/>
                <a:gd name="T26" fmla="*/ 32 w 34"/>
                <a:gd name="T27" fmla="*/ 7 h 36"/>
                <a:gd name="T28" fmla="*/ 30 w 34"/>
                <a:gd name="T29" fmla="*/ 5 h 36"/>
                <a:gd name="T30" fmla="*/ 30 w 34"/>
                <a:gd name="T31" fmla="*/ 5 h 36"/>
                <a:gd name="T32" fmla="*/ 27 w 34"/>
                <a:gd name="T33" fmla="*/ 2 h 36"/>
                <a:gd name="T34" fmla="*/ 25 w 34"/>
                <a:gd name="T35" fmla="*/ 0 h 36"/>
                <a:gd name="T36" fmla="*/ 22 w 34"/>
                <a:gd name="T37" fmla="*/ 0 h 36"/>
                <a:gd name="T38" fmla="*/ 20 w 34"/>
                <a:gd name="T39" fmla="*/ 0 h 36"/>
                <a:gd name="T40" fmla="*/ 16 w 34"/>
                <a:gd name="T41" fmla="*/ 0 h 36"/>
                <a:gd name="T42" fmla="*/ 11 w 34"/>
                <a:gd name="T43" fmla="*/ 0 h 36"/>
                <a:gd name="T44" fmla="*/ 9 w 34"/>
                <a:gd name="T45" fmla="*/ 0 h 36"/>
                <a:gd name="T46" fmla="*/ 6 w 34"/>
                <a:gd name="T47" fmla="*/ 0 h 36"/>
                <a:gd name="T48" fmla="*/ 4 w 34"/>
                <a:gd name="T49" fmla="*/ 2 h 36"/>
                <a:gd name="T50" fmla="*/ 4 w 34"/>
                <a:gd name="T51" fmla="*/ 5 h 36"/>
                <a:gd name="T52" fmla="*/ 1 w 34"/>
                <a:gd name="T53" fmla="*/ 5 h 36"/>
                <a:gd name="T54" fmla="*/ 0 w 34"/>
                <a:gd name="T55" fmla="*/ 7 h 36"/>
                <a:gd name="T56" fmla="*/ 0 w 34"/>
                <a:gd name="T57" fmla="*/ 10 h 36"/>
                <a:gd name="T58" fmla="*/ 0 w 34"/>
                <a:gd name="T59" fmla="*/ 15 h 36"/>
                <a:gd name="T60" fmla="*/ 0 w 34"/>
                <a:gd name="T61" fmla="*/ 17 h 36"/>
                <a:gd name="T62" fmla="*/ 0 w 34"/>
                <a:gd name="T63" fmla="*/ 18 h 36"/>
                <a:gd name="T64" fmla="*/ 0 w 34"/>
                <a:gd name="T65" fmla="*/ 20 h 36"/>
                <a:gd name="T66" fmla="*/ 0 w 34"/>
                <a:gd name="T67" fmla="*/ 23 h 36"/>
                <a:gd name="T68" fmla="*/ 1 w 34"/>
                <a:gd name="T69" fmla="*/ 25 h 36"/>
                <a:gd name="T70" fmla="*/ 4 w 34"/>
                <a:gd name="T71" fmla="*/ 28 h 36"/>
                <a:gd name="T72" fmla="*/ 4 w 34"/>
                <a:gd name="T73" fmla="*/ 28 h 36"/>
                <a:gd name="T74" fmla="*/ 6 w 34"/>
                <a:gd name="T75" fmla="*/ 30 h 36"/>
                <a:gd name="T76" fmla="*/ 9 w 34"/>
                <a:gd name="T77" fmla="*/ 30 h 36"/>
                <a:gd name="T78" fmla="*/ 11 w 34"/>
                <a:gd name="T79" fmla="*/ 33 h 36"/>
                <a:gd name="T80" fmla="*/ 16 w 34"/>
                <a:gd name="T81" fmla="*/ 33 h 36"/>
                <a:gd name="T82" fmla="*/ 16 w 34"/>
                <a:gd name="T83" fmla="*/ 33 h 36"/>
                <a:gd name="T84" fmla="*/ 14 w 34"/>
                <a:gd name="T85" fmla="*/ 30 h 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4" h="36">
                  <a:moveTo>
                    <a:pt x="14" y="32"/>
                  </a:moveTo>
                  <a:lnTo>
                    <a:pt x="18" y="35"/>
                  </a:lnTo>
                  <a:lnTo>
                    <a:pt x="20" y="32"/>
                  </a:lnTo>
                  <a:lnTo>
                    <a:pt x="23" y="32"/>
                  </a:lnTo>
                  <a:lnTo>
                    <a:pt x="25" y="30"/>
                  </a:lnTo>
                  <a:lnTo>
                    <a:pt x="28" y="30"/>
                  </a:lnTo>
                  <a:lnTo>
                    <a:pt x="28" y="27"/>
                  </a:lnTo>
                  <a:lnTo>
                    <a:pt x="30" y="25"/>
                  </a:lnTo>
                  <a:lnTo>
                    <a:pt x="30" y="22"/>
                  </a:lnTo>
                  <a:lnTo>
                    <a:pt x="33" y="20"/>
                  </a:lnTo>
                  <a:lnTo>
                    <a:pt x="33" y="17"/>
                  </a:lnTo>
                  <a:lnTo>
                    <a:pt x="33" y="15"/>
                  </a:lnTo>
                  <a:lnTo>
                    <a:pt x="30" y="10"/>
                  </a:lnTo>
                  <a:lnTo>
                    <a:pt x="30" y="7"/>
                  </a:lnTo>
                  <a:lnTo>
                    <a:pt x="28" y="5"/>
                  </a:lnTo>
                  <a:lnTo>
                    <a:pt x="25" y="2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5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1" y="27"/>
                  </a:lnTo>
                  <a:lnTo>
                    <a:pt x="4" y="30"/>
                  </a:lnTo>
                  <a:lnTo>
                    <a:pt x="6" y="32"/>
                  </a:lnTo>
                  <a:lnTo>
                    <a:pt x="9" y="32"/>
                  </a:lnTo>
                  <a:lnTo>
                    <a:pt x="11" y="35"/>
                  </a:lnTo>
                  <a:lnTo>
                    <a:pt x="16" y="35"/>
                  </a:lnTo>
                  <a:lnTo>
                    <a:pt x="14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6" name="Rectangle 55"/>
            <p:cNvSpPr>
              <a:spLocks noChangeArrowheads="1"/>
            </p:cNvSpPr>
            <p:nvPr/>
          </p:nvSpPr>
          <p:spPr bwMode="auto">
            <a:xfrm>
              <a:off x="858" y="1899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7717" name="Line 56"/>
            <p:cNvSpPr>
              <a:spLocks noChangeShapeType="1"/>
            </p:cNvSpPr>
            <p:nvPr/>
          </p:nvSpPr>
          <p:spPr bwMode="auto">
            <a:xfrm flipH="1">
              <a:off x="4318" y="1980"/>
              <a:ext cx="38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8" name="Freeform 57"/>
            <p:cNvSpPr>
              <a:spLocks/>
            </p:cNvSpPr>
            <p:nvPr/>
          </p:nvSpPr>
          <p:spPr bwMode="auto">
            <a:xfrm>
              <a:off x="5413" y="2759"/>
              <a:ext cx="112" cy="446"/>
            </a:xfrm>
            <a:custGeom>
              <a:avLst/>
              <a:gdLst>
                <a:gd name="T0" fmla="*/ 0 w 107"/>
                <a:gd name="T1" fmla="*/ 54 h 463"/>
                <a:gd name="T2" fmla="*/ 0 w 107"/>
                <a:gd name="T3" fmla="*/ 46 h 463"/>
                <a:gd name="T4" fmla="*/ 1 w 107"/>
                <a:gd name="T5" fmla="*/ 38 h 463"/>
                <a:gd name="T6" fmla="*/ 6 w 107"/>
                <a:gd name="T7" fmla="*/ 31 h 463"/>
                <a:gd name="T8" fmla="*/ 13 w 107"/>
                <a:gd name="T9" fmla="*/ 23 h 463"/>
                <a:gd name="T10" fmla="*/ 17 w 107"/>
                <a:gd name="T11" fmla="*/ 16 h 463"/>
                <a:gd name="T12" fmla="*/ 25 w 107"/>
                <a:gd name="T13" fmla="*/ 13 h 463"/>
                <a:gd name="T14" fmla="*/ 31 w 107"/>
                <a:gd name="T15" fmla="*/ 8 h 463"/>
                <a:gd name="T16" fmla="*/ 40 w 107"/>
                <a:gd name="T17" fmla="*/ 5 h 463"/>
                <a:gd name="T18" fmla="*/ 47 w 107"/>
                <a:gd name="T19" fmla="*/ 3 h 463"/>
                <a:gd name="T20" fmla="*/ 57 w 107"/>
                <a:gd name="T21" fmla="*/ 0 h 463"/>
                <a:gd name="T22" fmla="*/ 67 w 107"/>
                <a:gd name="T23" fmla="*/ 3 h 463"/>
                <a:gd name="T24" fmla="*/ 75 w 107"/>
                <a:gd name="T25" fmla="*/ 5 h 463"/>
                <a:gd name="T26" fmla="*/ 86 w 107"/>
                <a:gd name="T27" fmla="*/ 8 h 463"/>
                <a:gd name="T28" fmla="*/ 92 w 107"/>
                <a:gd name="T29" fmla="*/ 13 h 463"/>
                <a:gd name="T30" fmla="*/ 97 w 107"/>
                <a:gd name="T31" fmla="*/ 16 h 463"/>
                <a:gd name="T32" fmla="*/ 105 w 107"/>
                <a:gd name="T33" fmla="*/ 23 h 463"/>
                <a:gd name="T34" fmla="*/ 111 w 107"/>
                <a:gd name="T35" fmla="*/ 31 h 463"/>
                <a:gd name="T36" fmla="*/ 113 w 107"/>
                <a:gd name="T37" fmla="*/ 38 h 463"/>
                <a:gd name="T38" fmla="*/ 116 w 107"/>
                <a:gd name="T39" fmla="*/ 46 h 463"/>
                <a:gd name="T40" fmla="*/ 116 w 107"/>
                <a:gd name="T41" fmla="*/ 56 h 463"/>
                <a:gd name="T42" fmla="*/ 116 w 107"/>
                <a:gd name="T43" fmla="*/ 376 h 463"/>
                <a:gd name="T44" fmla="*/ 116 w 107"/>
                <a:gd name="T45" fmla="*/ 385 h 463"/>
                <a:gd name="T46" fmla="*/ 113 w 107"/>
                <a:gd name="T47" fmla="*/ 392 h 463"/>
                <a:gd name="T48" fmla="*/ 111 w 107"/>
                <a:gd name="T49" fmla="*/ 401 h 463"/>
                <a:gd name="T50" fmla="*/ 105 w 107"/>
                <a:gd name="T51" fmla="*/ 408 h 463"/>
                <a:gd name="T52" fmla="*/ 97 w 107"/>
                <a:gd name="T53" fmla="*/ 413 h 463"/>
                <a:gd name="T54" fmla="*/ 92 w 107"/>
                <a:gd name="T55" fmla="*/ 419 h 463"/>
                <a:gd name="T56" fmla="*/ 86 w 107"/>
                <a:gd name="T57" fmla="*/ 422 h 463"/>
                <a:gd name="T58" fmla="*/ 75 w 107"/>
                <a:gd name="T59" fmla="*/ 427 h 463"/>
                <a:gd name="T60" fmla="*/ 67 w 107"/>
                <a:gd name="T61" fmla="*/ 429 h 463"/>
                <a:gd name="T62" fmla="*/ 57 w 107"/>
                <a:gd name="T63" fmla="*/ 429 h 463"/>
                <a:gd name="T64" fmla="*/ 47 w 107"/>
                <a:gd name="T65" fmla="*/ 429 h 463"/>
                <a:gd name="T66" fmla="*/ 40 w 107"/>
                <a:gd name="T67" fmla="*/ 427 h 463"/>
                <a:gd name="T68" fmla="*/ 31 w 107"/>
                <a:gd name="T69" fmla="*/ 422 h 463"/>
                <a:gd name="T70" fmla="*/ 25 w 107"/>
                <a:gd name="T71" fmla="*/ 419 h 463"/>
                <a:gd name="T72" fmla="*/ 17 w 107"/>
                <a:gd name="T73" fmla="*/ 413 h 463"/>
                <a:gd name="T74" fmla="*/ 13 w 107"/>
                <a:gd name="T75" fmla="*/ 408 h 463"/>
                <a:gd name="T76" fmla="*/ 6 w 107"/>
                <a:gd name="T77" fmla="*/ 401 h 463"/>
                <a:gd name="T78" fmla="*/ 1 w 107"/>
                <a:gd name="T79" fmla="*/ 392 h 463"/>
                <a:gd name="T80" fmla="*/ 0 w 107"/>
                <a:gd name="T81" fmla="*/ 385 h 463"/>
                <a:gd name="T82" fmla="*/ 0 w 107"/>
                <a:gd name="T83" fmla="*/ 376 h 463"/>
                <a:gd name="T84" fmla="*/ 0 w 107"/>
                <a:gd name="T85" fmla="*/ 56 h 463"/>
                <a:gd name="T86" fmla="*/ 0 w 107"/>
                <a:gd name="T87" fmla="*/ 56 h 463"/>
                <a:gd name="T88" fmla="*/ 0 w 107"/>
                <a:gd name="T89" fmla="*/ 54 h 46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7" h="463">
                  <a:moveTo>
                    <a:pt x="0" y="58"/>
                  </a:moveTo>
                  <a:lnTo>
                    <a:pt x="0" y="50"/>
                  </a:lnTo>
                  <a:lnTo>
                    <a:pt x="1" y="40"/>
                  </a:lnTo>
                  <a:lnTo>
                    <a:pt x="6" y="33"/>
                  </a:lnTo>
                  <a:lnTo>
                    <a:pt x="11" y="25"/>
                  </a:lnTo>
                  <a:lnTo>
                    <a:pt x="15" y="18"/>
                  </a:lnTo>
                  <a:lnTo>
                    <a:pt x="23" y="13"/>
                  </a:lnTo>
                  <a:lnTo>
                    <a:pt x="29" y="8"/>
                  </a:lnTo>
                  <a:lnTo>
                    <a:pt x="36" y="5"/>
                  </a:lnTo>
                  <a:lnTo>
                    <a:pt x="43" y="3"/>
                  </a:lnTo>
                  <a:lnTo>
                    <a:pt x="52" y="0"/>
                  </a:lnTo>
                  <a:lnTo>
                    <a:pt x="61" y="3"/>
                  </a:lnTo>
                  <a:lnTo>
                    <a:pt x="69" y="5"/>
                  </a:lnTo>
                  <a:lnTo>
                    <a:pt x="78" y="8"/>
                  </a:lnTo>
                  <a:lnTo>
                    <a:pt x="84" y="13"/>
                  </a:lnTo>
                  <a:lnTo>
                    <a:pt x="89" y="18"/>
                  </a:lnTo>
                  <a:lnTo>
                    <a:pt x="96" y="25"/>
                  </a:lnTo>
                  <a:lnTo>
                    <a:pt x="101" y="33"/>
                  </a:lnTo>
                  <a:lnTo>
                    <a:pt x="103" y="40"/>
                  </a:lnTo>
                  <a:lnTo>
                    <a:pt x="106" y="50"/>
                  </a:lnTo>
                  <a:lnTo>
                    <a:pt x="106" y="60"/>
                  </a:lnTo>
                  <a:lnTo>
                    <a:pt x="106" y="405"/>
                  </a:lnTo>
                  <a:lnTo>
                    <a:pt x="106" y="415"/>
                  </a:lnTo>
                  <a:lnTo>
                    <a:pt x="103" y="422"/>
                  </a:lnTo>
                  <a:lnTo>
                    <a:pt x="101" y="432"/>
                  </a:lnTo>
                  <a:lnTo>
                    <a:pt x="96" y="440"/>
                  </a:lnTo>
                  <a:lnTo>
                    <a:pt x="89" y="445"/>
                  </a:lnTo>
                  <a:lnTo>
                    <a:pt x="84" y="452"/>
                  </a:lnTo>
                  <a:lnTo>
                    <a:pt x="78" y="455"/>
                  </a:lnTo>
                  <a:lnTo>
                    <a:pt x="69" y="460"/>
                  </a:lnTo>
                  <a:lnTo>
                    <a:pt x="61" y="462"/>
                  </a:lnTo>
                  <a:lnTo>
                    <a:pt x="52" y="462"/>
                  </a:lnTo>
                  <a:lnTo>
                    <a:pt x="43" y="462"/>
                  </a:lnTo>
                  <a:lnTo>
                    <a:pt x="36" y="460"/>
                  </a:lnTo>
                  <a:lnTo>
                    <a:pt x="29" y="455"/>
                  </a:lnTo>
                  <a:lnTo>
                    <a:pt x="23" y="452"/>
                  </a:lnTo>
                  <a:lnTo>
                    <a:pt x="15" y="445"/>
                  </a:lnTo>
                  <a:lnTo>
                    <a:pt x="11" y="440"/>
                  </a:lnTo>
                  <a:lnTo>
                    <a:pt x="6" y="432"/>
                  </a:lnTo>
                  <a:lnTo>
                    <a:pt x="1" y="422"/>
                  </a:lnTo>
                  <a:lnTo>
                    <a:pt x="0" y="415"/>
                  </a:lnTo>
                  <a:lnTo>
                    <a:pt x="0" y="405"/>
                  </a:lnTo>
                  <a:lnTo>
                    <a:pt x="0" y="60"/>
                  </a:lnTo>
                  <a:lnTo>
                    <a:pt x="0" y="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9" name="Freeform 58"/>
            <p:cNvSpPr>
              <a:spLocks/>
            </p:cNvSpPr>
            <p:nvPr/>
          </p:nvSpPr>
          <p:spPr bwMode="auto">
            <a:xfrm>
              <a:off x="5413" y="2759"/>
              <a:ext cx="112" cy="446"/>
            </a:xfrm>
            <a:custGeom>
              <a:avLst/>
              <a:gdLst>
                <a:gd name="T0" fmla="*/ 0 w 107"/>
                <a:gd name="T1" fmla="*/ 54 h 463"/>
                <a:gd name="T2" fmla="*/ 0 w 107"/>
                <a:gd name="T3" fmla="*/ 46 h 463"/>
                <a:gd name="T4" fmla="*/ 1 w 107"/>
                <a:gd name="T5" fmla="*/ 38 h 463"/>
                <a:gd name="T6" fmla="*/ 6 w 107"/>
                <a:gd name="T7" fmla="*/ 31 h 463"/>
                <a:gd name="T8" fmla="*/ 13 w 107"/>
                <a:gd name="T9" fmla="*/ 23 h 463"/>
                <a:gd name="T10" fmla="*/ 17 w 107"/>
                <a:gd name="T11" fmla="*/ 16 h 463"/>
                <a:gd name="T12" fmla="*/ 25 w 107"/>
                <a:gd name="T13" fmla="*/ 13 h 463"/>
                <a:gd name="T14" fmla="*/ 31 w 107"/>
                <a:gd name="T15" fmla="*/ 8 h 463"/>
                <a:gd name="T16" fmla="*/ 40 w 107"/>
                <a:gd name="T17" fmla="*/ 5 h 463"/>
                <a:gd name="T18" fmla="*/ 47 w 107"/>
                <a:gd name="T19" fmla="*/ 3 h 463"/>
                <a:gd name="T20" fmla="*/ 57 w 107"/>
                <a:gd name="T21" fmla="*/ 0 h 463"/>
                <a:gd name="T22" fmla="*/ 67 w 107"/>
                <a:gd name="T23" fmla="*/ 3 h 463"/>
                <a:gd name="T24" fmla="*/ 75 w 107"/>
                <a:gd name="T25" fmla="*/ 5 h 463"/>
                <a:gd name="T26" fmla="*/ 86 w 107"/>
                <a:gd name="T27" fmla="*/ 8 h 463"/>
                <a:gd name="T28" fmla="*/ 92 w 107"/>
                <a:gd name="T29" fmla="*/ 13 h 463"/>
                <a:gd name="T30" fmla="*/ 97 w 107"/>
                <a:gd name="T31" fmla="*/ 16 h 463"/>
                <a:gd name="T32" fmla="*/ 105 w 107"/>
                <a:gd name="T33" fmla="*/ 23 h 463"/>
                <a:gd name="T34" fmla="*/ 111 w 107"/>
                <a:gd name="T35" fmla="*/ 31 h 463"/>
                <a:gd name="T36" fmla="*/ 113 w 107"/>
                <a:gd name="T37" fmla="*/ 38 h 463"/>
                <a:gd name="T38" fmla="*/ 116 w 107"/>
                <a:gd name="T39" fmla="*/ 46 h 463"/>
                <a:gd name="T40" fmla="*/ 116 w 107"/>
                <a:gd name="T41" fmla="*/ 56 h 463"/>
                <a:gd name="T42" fmla="*/ 116 w 107"/>
                <a:gd name="T43" fmla="*/ 376 h 463"/>
                <a:gd name="T44" fmla="*/ 116 w 107"/>
                <a:gd name="T45" fmla="*/ 385 h 463"/>
                <a:gd name="T46" fmla="*/ 113 w 107"/>
                <a:gd name="T47" fmla="*/ 392 h 463"/>
                <a:gd name="T48" fmla="*/ 111 w 107"/>
                <a:gd name="T49" fmla="*/ 401 h 463"/>
                <a:gd name="T50" fmla="*/ 105 w 107"/>
                <a:gd name="T51" fmla="*/ 408 h 463"/>
                <a:gd name="T52" fmla="*/ 97 w 107"/>
                <a:gd name="T53" fmla="*/ 413 h 463"/>
                <a:gd name="T54" fmla="*/ 92 w 107"/>
                <a:gd name="T55" fmla="*/ 419 h 463"/>
                <a:gd name="T56" fmla="*/ 86 w 107"/>
                <a:gd name="T57" fmla="*/ 422 h 463"/>
                <a:gd name="T58" fmla="*/ 75 w 107"/>
                <a:gd name="T59" fmla="*/ 427 h 463"/>
                <a:gd name="T60" fmla="*/ 67 w 107"/>
                <a:gd name="T61" fmla="*/ 429 h 463"/>
                <a:gd name="T62" fmla="*/ 57 w 107"/>
                <a:gd name="T63" fmla="*/ 429 h 463"/>
                <a:gd name="T64" fmla="*/ 47 w 107"/>
                <a:gd name="T65" fmla="*/ 429 h 463"/>
                <a:gd name="T66" fmla="*/ 40 w 107"/>
                <a:gd name="T67" fmla="*/ 427 h 463"/>
                <a:gd name="T68" fmla="*/ 31 w 107"/>
                <a:gd name="T69" fmla="*/ 422 h 463"/>
                <a:gd name="T70" fmla="*/ 25 w 107"/>
                <a:gd name="T71" fmla="*/ 419 h 463"/>
                <a:gd name="T72" fmla="*/ 17 w 107"/>
                <a:gd name="T73" fmla="*/ 413 h 463"/>
                <a:gd name="T74" fmla="*/ 13 w 107"/>
                <a:gd name="T75" fmla="*/ 408 h 463"/>
                <a:gd name="T76" fmla="*/ 6 w 107"/>
                <a:gd name="T77" fmla="*/ 401 h 463"/>
                <a:gd name="T78" fmla="*/ 1 w 107"/>
                <a:gd name="T79" fmla="*/ 392 h 463"/>
                <a:gd name="T80" fmla="*/ 0 w 107"/>
                <a:gd name="T81" fmla="*/ 385 h 463"/>
                <a:gd name="T82" fmla="*/ 0 w 107"/>
                <a:gd name="T83" fmla="*/ 376 h 463"/>
                <a:gd name="T84" fmla="*/ 0 w 107"/>
                <a:gd name="T85" fmla="*/ 56 h 463"/>
                <a:gd name="T86" fmla="*/ 0 w 107"/>
                <a:gd name="T87" fmla="*/ 56 h 46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07" h="463">
                  <a:moveTo>
                    <a:pt x="0" y="58"/>
                  </a:moveTo>
                  <a:lnTo>
                    <a:pt x="0" y="50"/>
                  </a:lnTo>
                  <a:lnTo>
                    <a:pt x="1" y="40"/>
                  </a:lnTo>
                  <a:lnTo>
                    <a:pt x="6" y="33"/>
                  </a:lnTo>
                  <a:lnTo>
                    <a:pt x="11" y="25"/>
                  </a:lnTo>
                  <a:lnTo>
                    <a:pt x="15" y="18"/>
                  </a:lnTo>
                  <a:lnTo>
                    <a:pt x="23" y="13"/>
                  </a:lnTo>
                  <a:lnTo>
                    <a:pt x="29" y="8"/>
                  </a:lnTo>
                  <a:lnTo>
                    <a:pt x="36" y="5"/>
                  </a:lnTo>
                  <a:lnTo>
                    <a:pt x="43" y="3"/>
                  </a:lnTo>
                  <a:lnTo>
                    <a:pt x="52" y="0"/>
                  </a:lnTo>
                  <a:lnTo>
                    <a:pt x="61" y="3"/>
                  </a:lnTo>
                  <a:lnTo>
                    <a:pt x="69" y="5"/>
                  </a:lnTo>
                  <a:lnTo>
                    <a:pt x="78" y="8"/>
                  </a:lnTo>
                  <a:lnTo>
                    <a:pt x="84" y="13"/>
                  </a:lnTo>
                  <a:lnTo>
                    <a:pt x="89" y="18"/>
                  </a:lnTo>
                  <a:lnTo>
                    <a:pt x="96" y="25"/>
                  </a:lnTo>
                  <a:lnTo>
                    <a:pt x="101" y="33"/>
                  </a:lnTo>
                  <a:lnTo>
                    <a:pt x="103" y="40"/>
                  </a:lnTo>
                  <a:lnTo>
                    <a:pt x="106" y="50"/>
                  </a:lnTo>
                  <a:lnTo>
                    <a:pt x="106" y="60"/>
                  </a:lnTo>
                  <a:lnTo>
                    <a:pt x="106" y="405"/>
                  </a:lnTo>
                  <a:lnTo>
                    <a:pt x="106" y="415"/>
                  </a:lnTo>
                  <a:lnTo>
                    <a:pt x="103" y="422"/>
                  </a:lnTo>
                  <a:lnTo>
                    <a:pt x="101" y="432"/>
                  </a:lnTo>
                  <a:lnTo>
                    <a:pt x="96" y="440"/>
                  </a:lnTo>
                  <a:lnTo>
                    <a:pt x="89" y="445"/>
                  </a:lnTo>
                  <a:lnTo>
                    <a:pt x="84" y="452"/>
                  </a:lnTo>
                  <a:lnTo>
                    <a:pt x="78" y="455"/>
                  </a:lnTo>
                  <a:lnTo>
                    <a:pt x="69" y="460"/>
                  </a:lnTo>
                  <a:lnTo>
                    <a:pt x="61" y="462"/>
                  </a:lnTo>
                  <a:lnTo>
                    <a:pt x="52" y="462"/>
                  </a:lnTo>
                  <a:lnTo>
                    <a:pt x="43" y="462"/>
                  </a:lnTo>
                  <a:lnTo>
                    <a:pt x="36" y="460"/>
                  </a:lnTo>
                  <a:lnTo>
                    <a:pt x="29" y="455"/>
                  </a:lnTo>
                  <a:lnTo>
                    <a:pt x="23" y="452"/>
                  </a:lnTo>
                  <a:lnTo>
                    <a:pt x="15" y="445"/>
                  </a:lnTo>
                  <a:lnTo>
                    <a:pt x="11" y="440"/>
                  </a:lnTo>
                  <a:lnTo>
                    <a:pt x="6" y="432"/>
                  </a:lnTo>
                  <a:lnTo>
                    <a:pt x="1" y="422"/>
                  </a:lnTo>
                  <a:lnTo>
                    <a:pt x="0" y="415"/>
                  </a:lnTo>
                  <a:lnTo>
                    <a:pt x="0" y="405"/>
                  </a:lnTo>
                  <a:lnTo>
                    <a:pt x="0" y="6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0" name="Freeform 59"/>
            <p:cNvSpPr>
              <a:spLocks/>
            </p:cNvSpPr>
            <p:nvPr/>
          </p:nvSpPr>
          <p:spPr bwMode="auto">
            <a:xfrm>
              <a:off x="3030" y="3150"/>
              <a:ext cx="332" cy="465"/>
            </a:xfrm>
            <a:custGeom>
              <a:avLst/>
              <a:gdLst>
                <a:gd name="T0" fmla="*/ 172 w 318"/>
                <a:gd name="T1" fmla="*/ 444 h 483"/>
                <a:gd name="T2" fmla="*/ 199 w 318"/>
                <a:gd name="T3" fmla="*/ 442 h 483"/>
                <a:gd name="T4" fmla="*/ 228 w 318"/>
                <a:gd name="T5" fmla="*/ 435 h 483"/>
                <a:gd name="T6" fmla="*/ 253 w 318"/>
                <a:gd name="T7" fmla="*/ 421 h 483"/>
                <a:gd name="T8" fmla="*/ 275 w 318"/>
                <a:gd name="T9" fmla="*/ 402 h 483"/>
                <a:gd name="T10" fmla="*/ 294 w 318"/>
                <a:gd name="T11" fmla="*/ 379 h 483"/>
                <a:gd name="T12" fmla="*/ 313 w 318"/>
                <a:gd name="T13" fmla="*/ 354 h 483"/>
                <a:gd name="T14" fmla="*/ 325 w 318"/>
                <a:gd name="T15" fmla="*/ 326 h 483"/>
                <a:gd name="T16" fmla="*/ 338 w 318"/>
                <a:gd name="T17" fmla="*/ 294 h 483"/>
                <a:gd name="T18" fmla="*/ 343 w 318"/>
                <a:gd name="T19" fmla="*/ 259 h 483"/>
                <a:gd name="T20" fmla="*/ 346 w 318"/>
                <a:gd name="T21" fmla="*/ 221 h 483"/>
                <a:gd name="T22" fmla="*/ 343 w 318"/>
                <a:gd name="T23" fmla="*/ 187 h 483"/>
                <a:gd name="T24" fmla="*/ 338 w 318"/>
                <a:gd name="T25" fmla="*/ 153 h 483"/>
                <a:gd name="T26" fmla="*/ 325 w 318"/>
                <a:gd name="T27" fmla="*/ 120 h 483"/>
                <a:gd name="T28" fmla="*/ 313 w 318"/>
                <a:gd name="T29" fmla="*/ 92 h 483"/>
                <a:gd name="T30" fmla="*/ 294 w 318"/>
                <a:gd name="T31" fmla="*/ 66 h 483"/>
                <a:gd name="T32" fmla="*/ 275 w 318"/>
                <a:gd name="T33" fmla="*/ 43 h 483"/>
                <a:gd name="T34" fmla="*/ 253 w 318"/>
                <a:gd name="T35" fmla="*/ 25 h 483"/>
                <a:gd name="T36" fmla="*/ 228 w 318"/>
                <a:gd name="T37" fmla="*/ 12 h 483"/>
                <a:gd name="T38" fmla="*/ 199 w 318"/>
                <a:gd name="T39" fmla="*/ 5 h 483"/>
                <a:gd name="T40" fmla="*/ 172 w 318"/>
                <a:gd name="T41" fmla="*/ 0 h 483"/>
                <a:gd name="T42" fmla="*/ 145 w 318"/>
                <a:gd name="T43" fmla="*/ 5 h 483"/>
                <a:gd name="T44" fmla="*/ 117 w 318"/>
                <a:gd name="T45" fmla="*/ 12 h 483"/>
                <a:gd name="T46" fmla="*/ 95 w 318"/>
                <a:gd name="T47" fmla="*/ 25 h 483"/>
                <a:gd name="T48" fmla="*/ 72 w 318"/>
                <a:gd name="T49" fmla="*/ 43 h 483"/>
                <a:gd name="T50" fmla="*/ 50 w 318"/>
                <a:gd name="T51" fmla="*/ 66 h 483"/>
                <a:gd name="T52" fmla="*/ 34 w 318"/>
                <a:gd name="T53" fmla="*/ 92 h 483"/>
                <a:gd name="T54" fmla="*/ 20 w 318"/>
                <a:gd name="T55" fmla="*/ 120 h 483"/>
                <a:gd name="T56" fmla="*/ 9 w 318"/>
                <a:gd name="T57" fmla="*/ 153 h 483"/>
                <a:gd name="T58" fmla="*/ 1 w 318"/>
                <a:gd name="T59" fmla="*/ 187 h 483"/>
                <a:gd name="T60" fmla="*/ 0 w 318"/>
                <a:gd name="T61" fmla="*/ 221 h 483"/>
                <a:gd name="T62" fmla="*/ 1 w 318"/>
                <a:gd name="T63" fmla="*/ 259 h 483"/>
                <a:gd name="T64" fmla="*/ 9 w 318"/>
                <a:gd name="T65" fmla="*/ 294 h 483"/>
                <a:gd name="T66" fmla="*/ 20 w 318"/>
                <a:gd name="T67" fmla="*/ 326 h 483"/>
                <a:gd name="T68" fmla="*/ 34 w 318"/>
                <a:gd name="T69" fmla="*/ 354 h 483"/>
                <a:gd name="T70" fmla="*/ 50 w 318"/>
                <a:gd name="T71" fmla="*/ 379 h 483"/>
                <a:gd name="T72" fmla="*/ 72 w 318"/>
                <a:gd name="T73" fmla="*/ 402 h 483"/>
                <a:gd name="T74" fmla="*/ 95 w 318"/>
                <a:gd name="T75" fmla="*/ 421 h 483"/>
                <a:gd name="T76" fmla="*/ 117 w 318"/>
                <a:gd name="T77" fmla="*/ 435 h 483"/>
                <a:gd name="T78" fmla="*/ 145 w 318"/>
                <a:gd name="T79" fmla="*/ 442 h 483"/>
                <a:gd name="T80" fmla="*/ 172 w 318"/>
                <a:gd name="T81" fmla="*/ 447 h 483"/>
                <a:gd name="T82" fmla="*/ 172 w 318"/>
                <a:gd name="T83" fmla="*/ 447 h 483"/>
                <a:gd name="T84" fmla="*/ 172 w 318"/>
                <a:gd name="T85" fmla="*/ 444 h 4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18" h="483">
                  <a:moveTo>
                    <a:pt x="158" y="479"/>
                  </a:moveTo>
                  <a:lnTo>
                    <a:pt x="183" y="477"/>
                  </a:lnTo>
                  <a:lnTo>
                    <a:pt x="209" y="469"/>
                  </a:lnTo>
                  <a:lnTo>
                    <a:pt x="232" y="454"/>
                  </a:lnTo>
                  <a:lnTo>
                    <a:pt x="252" y="434"/>
                  </a:lnTo>
                  <a:lnTo>
                    <a:pt x="270" y="409"/>
                  </a:lnTo>
                  <a:lnTo>
                    <a:pt x="287" y="382"/>
                  </a:lnTo>
                  <a:lnTo>
                    <a:pt x="298" y="352"/>
                  </a:lnTo>
                  <a:lnTo>
                    <a:pt x="310" y="317"/>
                  </a:lnTo>
                  <a:lnTo>
                    <a:pt x="315" y="279"/>
                  </a:lnTo>
                  <a:lnTo>
                    <a:pt x="317" y="239"/>
                  </a:lnTo>
                  <a:lnTo>
                    <a:pt x="315" y="202"/>
                  </a:lnTo>
                  <a:lnTo>
                    <a:pt x="310" y="165"/>
                  </a:lnTo>
                  <a:lnTo>
                    <a:pt x="298" y="130"/>
                  </a:lnTo>
                  <a:lnTo>
                    <a:pt x="287" y="100"/>
                  </a:lnTo>
                  <a:lnTo>
                    <a:pt x="270" y="72"/>
                  </a:lnTo>
                  <a:lnTo>
                    <a:pt x="252" y="47"/>
                  </a:lnTo>
                  <a:lnTo>
                    <a:pt x="232" y="27"/>
                  </a:lnTo>
                  <a:lnTo>
                    <a:pt x="209" y="12"/>
                  </a:lnTo>
                  <a:lnTo>
                    <a:pt x="183" y="5"/>
                  </a:lnTo>
                  <a:lnTo>
                    <a:pt x="158" y="0"/>
                  </a:lnTo>
                  <a:lnTo>
                    <a:pt x="133" y="5"/>
                  </a:lnTo>
                  <a:lnTo>
                    <a:pt x="107" y="12"/>
                  </a:lnTo>
                  <a:lnTo>
                    <a:pt x="87" y="27"/>
                  </a:lnTo>
                  <a:lnTo>
                    <a:pt x="66" y="47"/>
                  </a:lnTo>
                  <a:lnTo>
                    <a:pt x="46" y="72"/>
                  </a:lnTo>
                  <a:lnTo>
                    <a:pt x="32" y="100"/>
                  </a:lnTo>
                  <a:lnTo>
                    <a:pt x="18" y="130"/>
                  </a:lnTo>
                  <a:lnTo>
                    <a:pt x="9" y="165"/>
                  </a:lnTo>
                  <a:lnTo>
                    <a:pt x="1" y="202"/>
                  </a:lnTo>
                  <a:lnTo>
                    <a:pt x="0" y="239"/>
                  </a:lnTo>
                  <a:lnTo>
                    <a:pt x="1" y="279"/>
                  </a:lnTo>
                  <a:lnTo>
                    <a:pt x="9" y="317"/>
                  </a:lnTo>
                  <a:lnTo>
                    <a:pt x="18" y="352"/>
                  </a:lnTo>
                  <a:lnTo>
                    <a:pt x="32" y="382"/>
                  </a:lnTo>
                  <a:lnTo>
                    <a:pt x="46" y="409"/>
                  </a:lnTo>
                  <a:lnTo>
                    <a:pt x="66" y="434"/>
                  </a:lnTo>
                  <a:lnTo>
                    <a:pt x="87" y="454"/>
                  </a:lnTo>
                  <a:lnTo>
                    <a:pt x="107" y="469"/>
                  </a:lnTo>
                  <a:lnTo>
                    <a:pt x="133" y="477"/>
                  </a:lnTo>
                  <a:lnTo>
                    <a:pt x="158" y="482"/>
                  </a:lnTo>
                  <a:lnTo>
                    <a:pt x="158" y="47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1" name="Freeform 60"/>
            <p:cNvSpPr>
              <a:spLocks/>
            </p:cNvSpPr>
            <p:nvPr/>
          </p:nvSpPr>
          <p:spPr bwMode="auto">
            <a:xfrm>
              <a:off x="3030" y="3150"/>
              <a:ext cx="332" cy="465"/>
            </a:xfrm>
            <a:custGeom>
              <a:avLst/>
              <a:gdLst>
                <a:gd name="T0" fmla="*/ 172 w 318"/>
                <a:gd name="T1" fmla="*/ 444 h 483"/>
                <a:gd name="T2" fmla="*/ 199 w 318"/>
                <a:gd name="T3" fmla="*/ 442 h 483"/>
                <a:gd name="T4" fmla="*/ 228 w 318"/>
                <a:gd name="T5" fmla="*/ 435 h 483"/>
                <a:gd name="T6" fmla="*/ 253 w 318"/>
                <a:gd name="T7" fmla="*/ 421 h 483"/>
                <a:gd name="T8" fmla="*/ 275 w 318"/>
                <a:gd name="T9" fmla="*/ 402 h 483"/>
                <a:gd name="T10" fmla="*/ 294 w 318"/>
                <a:gd name="T11" fmla="*/ 379 h 483"/>
                <a:gd name="T12" fmla="*/ 313 w 318"/>
                <a:gd name="T13" fmla="*/ 354 h 483"/>
                <a:gd name="T14" fmla="*/ 325 w 318"/>
                <a:gd name="T15" fmla="*/ 326 h 483"/>
                <a:gd name="T16" fmla="*/ 338 w 318"/>
                <a:gd name="T17" fmla="*/ 294 h 483"/>
                <a:gd name="T18" fmla="*/ 343 w 318"/>
                <a:gd name="T19" fmla="*/ 259 h 483"/>
                <a:gd name="T20" fmla="*/ 346 w 318"/>
                <a:gd name="T21" fmla="*/ 221 h 483"/>
                <a:gd name="T22" fmla="*/ 343 w 318"/>
                <a:gd name="T23" fmla="*/ 187 h 483"/>
                <a:gd name="T24" fmla="*/ 338 w 318"/>
                <a:gd name="T25" fmla="*/ 153 h 483"/>
                <a:gd name="T26" fmla="*/ 325 w 318"/>
                <a:gd name="T27" fmla="*/ 120 h 483"/>
                <a:gd name="T28" fmla="*/ 313 w 318"/>
                <a:gd name="T29" fmla="*/ 92 h 483"/>
                <a:gd name="T30" fmla="*/ 294 w 318"/>
                <a:gd name="T31" fmla="*/ 66 h 483"/>
                <a:gd name="T32" fmla="*/ 275 w 318"/>
                <a:gd name="T33" fmla="*/ 43 h 483"/>
                <a:gd name="T34" fmla="*/ 253 w 318"/>
                <a:gd name="T35" fmla="*/ 25 h 483"/>
                <a:gd name="T36" fmla="*/ 228 w 318"/>
                <a:gd name="T37" fmla="*/ 12 h 483"/>
                <a:gd name="T38" fmla="*/ 199 w 318"/>
                <a:gd name="T39" fmla="*/ 5 h 483"/>
                <a:gd name="T40" fmla="*/ 172 w 318"/>
                <a:gd name="T41" fmla="*/ 0 h 483"/>
                <a:gd name="T42" fmla="*/ 145 w 318"/>
                <a:gd name="T43" fmla="*/ 5 h 483"/>
                <a:gd name="T44" fmla="*/ 117 w 318"/>
                <a:gd name="T45" fmla="*/ 12 h 483"/>
                <a:gd name="T46" fmla="*/ 95 w 318"/>
                <a:gd name="T47" fmla="*/ 25 h 483"/>
                <a:gd name="T48" fmla="*/ 72 w 318"/>
                <a:gd name="T49" fmla="*/ 43 h 483"/>
                <a:gd name="T50" fmla="*/ 50 w 318"/>
                <a:gd name="T51" fmla="*/ 66 h 483"/>
                <a:gd name="T52" fmla="*/ 34 w 318"/>
                <a:gd name="T53" fmla="*/ 92 h 483"/>
                <a:gd name="T54" fmla="*/ 20 w 318"/>
                <a:gd name="T55" fmla="*/ 120 h 483"/>
                <a:gd name="T56" fmla="*/ 9 w 318"/>
                <a:gd name="T57" fmla="*/ 153 h 483"/>
                <a:gd name="T58" fmla="*/ 1 w 318"/>
                <a:gd name="T59" fmla="*/ 187 h 483"/>
                <a:gd name="T60" fmla="*/ 0 w 318"/>
                <a:gd name="T61" fmla="*/ 221 h 483"/>
                <a:gd name="T62" fmla="*/ 1 w 318"/>
                <a:gd name="T63" fmla="*/ 259 h 483"/>
                <a:gd name="T64" fmla="*/ 9 w 318"/>
                <a:gd name="T65" fmla="*/ 294 h 483"/>
                <a:gd name="T66" fmla="*/ 20 w 318"/>
                <a:gd name="T67" fmla="*/ 326 h 483"/>
                <a:gd name="T68" fmla="*/ 34 w 318"/>
                <a:gd name="T69" fmla="*/ 354 h 483"/>
                <a:gd name="T70" fmla="*/ 50 w 318"/>
                <a:gd name="T71" fmla="*/ 379 h 483"/>
                <a:gd name="T72" fmla="*/ 72 w 318"/>
                <a:gd name="T73" fmla="*/ 402 h 483"/>
                <a:gd name="T74" fmla="*/ 95 w 318"/>
                <a:gd name="T75" fmla="*/ 421 h 483"/>
                <a:gd name="T76" fmla="*/ 117 w 318"/>
                <a:gd name="T77" fmla="*/ 435 h 483"/>
                <a:gd name="T78" fmla="*/ 145 w 318"/>
                <a:gd name="T79" fmla="*/ 442 h 483"/>
                <a:gd name="T80" fmla="*/ 172 w 318"/>
                <a:gd name="T81" fmla="*/ 447 h 483"/>
                <a:gd name="T82" fmla="*/ 172 w 318"/>
                <a:gd name="T83" fmla="*/ 447 h 48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18" h="483">
                  <a:moveTo>
                    <a:pt x="158" y="479"/>
                  </a:moveTo>
                  <a:lnTo>
                    <a:pt x="183" y="477"/>
                  </a:lnTo>
                  <a:lnTo>
                    <a:pt x="209" y="469"/>
                  </a:lnTo>
                  <a:lnTo>
                    <a:pt x="232" y="454"/>
                  </a:lnTo>
                  <a:lnTo>
                    <a:pt x="252" y="434"/>
                  </a:lnTo>
                  <a:lnTo>
                    <a:pt x="270" y="409"/>
                  </a:lnTo>
                  <a:lnTo>
                    <a:pt x="287" y="382"/>
                  </a:lnTo>
                  <a:lnTo>
                    <a:pt x="298" y="352"/>
                  </a:lnTo>
                  <a:lnTo>
                    <a:pt x="310" y="317"/>
                  </a:lnTo>
                  <a:lnTo>
                    <a:pt x="315" y="279"/>
                  </a:lnTo>
                  <a:lnTo>
                    <a:pt x="317" y="239"/>
                  </a:lnTo>
                  <a:lnTo>
                    <a:pt x="315" y="202"/>
                  </a:lnTo>
                  <a:lnTo>
                    <a:pt x="310" y="165"/>
                  </a:lnTo>
                  <a:lnTo>
                    <a:pt x="298" y="130"/>
                  </a:lnTo>
                  <a:lnTo>
                    <a:pt x="287" y="100"/>
                  </a:lnTo>
                  <a:lnTo>
                    <a:pt x="270" y="72"/>
                  </a:lnTo>
                  <a:lnTo>
                    <a:pt x="252" y="47"/>
                  </a:lnTo>
                  <a:lnTo>
                    <a:pt x="232" y="27"/>
                  </a:lnTo>
                  <a:lnTo>
                    <a:pt x="209" y="12"/>
                  </a:lnTo>
                  <a:lnTo>
                    <a:pt x="183" y="5"/>
                  </a:lnTo>
                  <a:lnTo>
                    <a:pt x="158" y="0"/>
                  </a:lnTo>
                  <a:lnTo>
                    <a:pt x="133" y="5"/>
                  </a:lnTo>
                  <a:lnTo>
                    <a:pt x="107" y="12"/>
                  </a:lnTo>
                  <a:lnTo>
                    <a:pt x="87" y="27"/>
                  </a:lnTo>
                  <a:lnTo>
                    <a:pt x="66" y="47"/>
                  </a:lnTo>
                  <a:lnTo>
                    <a:pt x="46" y="72"/>
                  </a:lnTo>
                  <a:lnTo>
                    <a:pt x="32" y="100"/>
                  </a:lnTo>
                  <a:lnTo>
                    <a:pt x="18" y="130"/>
                  </a:lnTo>
                  <a:lnTo>
                    <a:pt x="9" y="165"/>
                  </a:lnTo>
                  <a:lnTo>
                    <a:pt x="1" y="202"/>
                  </a:lnTo>
                  <a:lnTo>
                    <a:pt x="0" y="239"/>
                  </a:lnTo>
                  <a:lnTo>
                    <a:pt x="1" y="279"/>
                  </a:lnTo>
                  <a:lnTo>
                    <a:pt x="9" y="317"/>
                  </a:lnTo>
                  <a:lnTo>
                    <a:pt x="18" y="352"/>
                  </a:lnTo>
                  <a:lnTo>
                    <a:pt x="32" y="382"/>
                  </a:lnTo>
                  <a:lnTo>
                    <a:pt x="46" y="409"/>
                  </a:lnTo>
                  <a:lnTo>
                    <a:pt x="66" y="434"/>
                  </a:lnTo>
                  <a:lnTo>
                    <a:pt x="87" y="454"/>
                  </a:lnTo>
                  <a:lnTo>
                    <a:pt x="107" y="469"/>
                  </a:lnTo>
                  <a:lnTo>
                    <a:pt x="133" y="477"/>
                  </a:lnTo>
                  <a:lnTo>
                    <a:pt x="158" y="48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2" name="Rectangle 61"/>
            <p:cNvSpPr>
              <a:spLocks noChangeArrowheads="1"/>
            </p:cNvSpPr>
            <p:nvPr/>
          </p:nvSpPr>
          <p:spPr bwMode="auto">
            <a:xfrm>
              <a:off x="2839" y="3221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7723" name="Rectangle 62"/>
            <p:cNvSpPr>
              <a:spLocks noChangeArrowheads="1"/>
            </p:cNvSpPr>
            <p:nvPr/>
          </p:nvSpPr>
          <p:spPr bwMode="auto">
            <a:xfrm>
              <a:off x="2882" y="3221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7724" name="Line 63"/>
            <p:cNvSpPr>
              <a:spLocks noChangeShapeType="1"/>
            </p:cNvSpPr>
            <p:nvPr/>
          </p:nvSpPr>
          <p:spPr bwMode="auto">
            <a:xfrm flipH="1" flipV="1">
              <a:off x="3448" y="3349"/>
              <a:ext cx="43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25" name="Rectangle 64"/>
            <p:cNvSpPr>
              <a:spLocks noChangeArrowheads="1"/>
            </p:cNvSpPr>
            <p:nvPr/>
          </p:nvSpPr>
          <p:spPr bwMode="auto">
            <a:xfrm>
              <a:off x="3337" y="322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7726" name="Rectangle 65"/>
            <p:cNvSpPr>
              <a:spLocks noChangeArrowheads="1"/>
            </p:cNvSpPr>
            <p:nvPr/>
          </p:nvSpPr>
          <p:spPr bwMode="auto">
            <a:xfrm>
              <a:off x="3380" y="322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7727" name="Rectangle 66"/>
            <p:cNvSpPr>
              <a:spLocks noChangeArrowheads="1"/>
            </p:cNvSpPr>
            <p:nvPr/>
          </p:nvSpPr>
          <p:spPr bwMode="auto">
            <a:xfrm>
              <a:off x="5391" y="3062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7728" name="Freeform 67"/>
            <p:cNvSpPr>
              <a:spLocks/>
            </p:cNvSpPr>
            <p:nvPr/>
          </p:nvSpPr>
          <p:spPr bwMode="auto">
            <a:xfrm>
              <a:off x="3321" y="1646"/>
              <a:ext cx="1389" cy="157"/>
            </a:xfrm>
            <a:custGeom>
              <a:avLst/>
              <a:gdLst>
                <a:gd name="T0" fmla="*/ 1450 w 1330"/>
                <a:gd name="T1" fmla="*/ 0 h 163"/>
                <a:gd name="T2" fmla="*/ 0 w 1330"/>
                <a:gd name="T3" fmla="*/ 0 h 163"/>
                <a:gd name="T4" fmla="*/ 0 w 1330"/>
                <a:gd name="T5" fmla="*/ 150 h 1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30" h="163">
                  <a:moveTo>
                    <a:pt x="1329" y="0"/>
                  </a:moveTo>
                  <a:lnTo>
                    <a:pt x="0" y="0"/>
                  </a:lnTo>
                  <a:lnTo>
                    <a:pt x="0" y="162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9" name="Line 68"/>
            <p:cNvSpPr>
              <a:spLocks noChangeShapeType="1"/>
            </p:cNvSpPr>
            <p:nvPr/>
          </p:nvSpPr>
          <p:spPr bwMode="auto">
            <a:xfrm flipH="1">
              <a:off x="1484" y="1799"/>
              <a:ext cx="2491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0" name="Freeform 69"/>
            <p:cNvSpPr>
              <a:spLocks/>
            </p:cNvSpPr>
            <p:nvPr/>
          </p:nvSpPr>
          <p:spPr bwMode="auto">
            <a:xfrm>
              <a:off x="3303" y="1785"/>
              <a:ext cx="35" cy="34"/>
            </a:xfrm>
            <a:custGeom>
              <a:avLst/>
              <a:gdLst>
                <a:gd name="T0" fmla="*/ 15 w 33"/>
                <a:gd name="T1" fmla="*/ 31 h 36"/>
                <a:gd name="T2" fmla="*/ 20 w 33"/>
                <a:gd name="T3" fmla="*/ 31 h 36"/>
                <a:gd name="T4" fmla="*/ 23 w 33"/>
                <a:gd name="T5" fmla="*/ 31 h 36"/>
                <a:gd name="T6" fmla="*/ 24 w 33"/>
                <a:gd name="T7" fmla="*/ 29 h 36"/>
                <a:gd name="T8" fmla="*/ 29 w 33"/>
                <a:gd name="T9" fmla="*/ 29 h 36"/>
                <a:gd name="T10" fmla="*/ 31 w 33"/>
                <a:gd name="T11" fmla="*/ 26 h 36"/>
                <a:gd name="T12" fmla="*/ 34 w 33"/>
                <a:gd name="T13" fmla="*/ 25 h 36"/>
                <a:gd name="T14" fmla="*/ 34 w 33"/>
                <a:gd name="T15" fmla="*/ 23 h 36"/>
                <a:gd name="T16" fmla="*/ 36 w 33"/>
                <a:gd name="T17" fmla="*/ 21 h 36"/>
                <a:gd name="T18" fmla="*/ 36 w 33"/>
                <a:gd name="T19" fmla="*/ 18 h 36"/>
                <a:gd name="T20" fmla="*/ 36 w 33"/>
                <a:gd name="T21" fmla="*/ 16 h 36"/>
                <a:gd name="T22" fmla="*/ 36 w 33"/>
                <a:gd name="T23" fmla="*/ 13 h 36"/>
                <a:gd name="T24" fmla="*/ 36 w 33"/>
                <a:gd name="T25" fmla="*/ 11 h 36"/>
                <a:gd name="T26" fmla="*/ 34 w 33"/>
                <a:gd name="T27" fmla="*/ 9 h 36"/>
                <a:gd name="T28" fmla="*/ 34 w 33"/>
                <a:gd name="T29" fmla="*/ 8 h 36"/>
                <a:gd name="T30" fmla="*/ 31 w 33"/>
                <a:gd name="T31" fmla="*/ 5 h 36"/>
                <a:gd name="T32" fmla="*/ 29 w 33"/>
                <a:gd name="T33" fmla="*/ 3 h 36"/>
                <a:gd name="T34" fmla="*/ 24 w 33"/>
                <a:gd name="T35" fmla="*/ 3 h 36"/>
                <a:gd name="T36" fmla="*/ 23 w 33"/>
                <a:gd name="T37" fmla="*/ 0 h 36"/>
                <a:gd name="T38" fmla="*/ 20 w 33"/>
                <a:gd name="T39" fmla="*/ 0 h 36"/>
                <a:gd name="T40" fmla="*/ 18 w 33"/>
                <a:gd name="T41" fmla="*/ 0 h 36"/>
                <a:gd name="T42" fmla="*/ 15 w 33"/>
                <a:gd name="T43" fmla="*/ 0 h 36"/>
                <a:gd name="T44" fmla="*/ 13 w 33"/>
                <a:gd name="T45" fmla="*/ 0 h 36"/>
                <a:gd name="T46" fmla="*/ 11 w 33"/>
                <a:gd name="T47" fmla="*/ 3 h 36"/>
                <a:gd name="T48" fmla="*/ 7 w 33"/>
                <a:gd name="T49" fmla="*/ 3 h 36"/>
                <a:gd name="T50" fmla="*/ 4 w 33"/>
                <a:gd name="T51" fmla="*/ 5 h 36"/>
                <a:gd name="T52" fmla="*/ 2 w 33"/>
                <a:gd name="T53" fmla="*/ 8 h 36"/>
                <a:gd name="T54" fmla="*/ 2 w 33"/>
                <a:gd name="T55" fmla="*/ 9 h 36"/>
                <a:gd name="T56" fmla="*/ 0 w 33"/>
                <a:gd name="T57" fmla="*/ 11 h 36"/>
                <a:gd name="T58" fmla="*/ 0 w 33"/>
                <a:gd name="T59" fmla="*/ 13 h 36"/>
                <a:gd name="T60" fmla="*/ 0 w 33"/>
                <a:gd name="T61" fmla="*/ 16 h 36"/>
                <a:gd name="T62" fmla="*/ 0 w 33"/>
                <a:gd name="T63" fmla="*/ 18 h 36"/>
                <a:gd name="T64" fmla="*/ 0 w 33"/>
                <a:gd name="T65" fmla="*/ 21 h 36"/>
                <a:gd name="T66" fmla="*/ 2 w 33"/>
                <a:gd name="T67" fmla="*/ 23 h 36"/>
                <a:gd name="T68" fmla="*/ 2 w 33"/>
                <a:gd name="T69" fmla="*/ 25 h 36"/>
                <a:gd name="T70" fmla="*/ 4 w 33"/>
                <a:gd name="T71" fmla="*/ 26 h 36"/>
                <a:gd name="T72" fmla="*/ 7 w 33"/>
                <a:gd name="T73" fmla="*/ 29 h 36"/>
                <a:gd name="T74" fmla="*/ 11 w 33"/>
                <a:gd name="T75" fmla="*/ 29 h 36"/>
                <a:gd name="T76" fmla="*/ 13 w 33"/>
                <a:gd name="T77" fmla="*/ 31 h 36"/>
                <a:gd name="T78" fmla="*/ 15 w 33"/>
                <a:gd name="T79" fmla="*/ 31 h 36"/>
                <a:gd name="T80" fmla="*/ 18 w 33"/>
                <a:gd name="T81" fmla="*/ 31 h 36"/>
                <a:gd name="T82" fmla="*/ 18 w 33"/>
                <a:gd name="T83" fmla="*/ 31 h 36"/>
                <a:gd name="T84" fmla="*/ 15 w 33"/>
                <a:gd name="T85" fmla="*/ 31 h 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3" h="36">
                  <a:moveTo>
                    <a:pt x="13" y="35"/>
                  </a:moveTo>
                  <a:lnTo>
                    <a:pt x="18" y="35"/>
                  </a:lnTo>
                  <a:lnTo>
                    <a:pt x="21" y="35"/>
                  </a:lnTo>
                  <a:lnTo>
                    <a:pt x="22" y="33"/>
                  </a:lnTo>
                  <a:lnTo>
                    <a:pt x="25" y="33"/>
                  </a:lnTo>
                  <a:lnTo>
                    <a:pt x="27" y="30"/>
                  </a:lnTo>
                  <a:lnTo>
                    <a:pt x="30" y="28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2" y="20"/>
                  </a:lnTo>
                  <a:lnTo>
                    <a:pt x="32" y="18"/>
                  </a:lnTo>
                  <a:lnTo>
                    <a:pt x="32" y="15"/>
                  </a:lnTo>
                  <a:lnTo>
                    <a:pt x="32" y="13"/>
                  </a:lnTo>
                  <a:lnTo>
                    <a:pt x="30" y="10"/>
                  </a:lnTo>
                  <a:lnTo>
                    <a:pt x="30" y="8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2" y="3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3"/>
                  </a:lnTo>
                  <a:lnTo>
                    <a:pt x="7" y="3"/>
                  </a:lnTo>
                  <a:lnTo>
                    <a:pt x="4" y="5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2" y="25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7" y="33"/>
                  </a:lnTo>
                  <a:lnTo>
                    <a:pt x="9" y="33"/>
                  </a:lnTo>
                  <a:lnTo>
                    <a:pt x="11" y="35"/>
                  </a:lnTo>
                  <a:lnTo>
                    <a:pt x="13" y="35"/>
                  </a:lnTo>
                  <a:lnTo>
                    <a:pt x="16" y="35"/>
                  </a:lnTo>
                  <a:lnTo>
                    <a:pt x="13" y="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1" name="Line 70"/>
            <p:cNvSpPr>
              <a:spLocks noChangeShapeType="1"/>
            </p:cNvSpPr>
            <p:nvPr/>
          </p:nvSpPr>
          <p:spPr bwMode="auto">
            <a:xfrm flipH="1">
              <a:off x="2235" y="2640"/>
              <a:ext cx="39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2" name="Freeform 71"/>
            <p:cNvSpPr>
              <a:spLocks/>
            </p:cNvSpPr>
            <p:nvPr/>
          </p:nvSpPr>
          <p:spPr bwMode="auto">
            <a:xfrm>
              <a:off x="2608" y="2252"/>
              <a:ext cx="720" cy="855"/>
            </a:xfrm>
            <a:custGeom>
              <a:avLst/>
              <a:gdLst>
                <a:gd name="T0" fmla="*/ 748 w 690"/>
                <a:gd name="T1" fmla="*/ 823 h 887"/>
                <a:gd name="T2" fmla="*/ 750 w 690"/>
                <a:gd name="T3" fmla="*/ 0 h 887"/>
                <a:gd name="T4" fmla="*/ 0 w 690"/>
                <a:gd name="T5" fmla="*/ 0 h 887"/>
                <a:gd name="T6" fmla="*/ 0 w 690"/>
                <a:gd name="T7" fmla="*/ 823 h 887"/>
                <a:gd name="T8" fmla="*/ 750 w 690"/>
                <a:gd name="T9" fmla="*/ 823 h 887"/>
                <a:gd name="T10" fmla="*/ 750 w 690"/>
                <a:gd name="T11" fmla="*/ 823 h 887"/>
                <a:gd name="T12" fmla="*/ 748 w 690"/>
                <a:gd name="T13" fmla="*/ 823 h 8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0" h="887">
                  <a:moveTo>
                    <a:pt x="687" y="886"/>
                  </a:moveTo>
                  <a:lnTo>
                    <a:pt x="689" y="0"/>
                  </a:lnTo>
                  <a:lnTo>
                    <a:pt x="0" y="0"/>
                  </a:lnTo>
                  <a:lnTo>
                    <a:pt x="0" y="886"/>
                  </a:lnTo>
                  <a:lnTo>
                    <a:pt x="689" y="886"/>
                  </a:lnTo>
                  <a:lnTo>
                    <a:pt x="687" y="8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3" name="Freeform 72"/>
            <p:cNvSpPr>
              <a:spLocks/>
            </p:cNvSpPr>
            <p:nvPr/>
          </p:nvSpPr>
          <p:spPr bwMode="auto">
            <a:xfrm>
              <a:off x="2626" y="2252"/>
              <a:ext cx="702" cy="851"/>
            </a:xfrm>
            <a:custGeom>
              <a:avLst/>
              <a:gdLst>
                <a:gd name="T0" fmla="*/ 729 w 673"/>
                <a:gd name="T1" fmla="*/ 819 h 883"/>
                <a:gd name="T2" fmla="*/ 731 w 673"/>
                <a:gd name="T3" fmla="*/ 0 h 883"/>
                <a:gd name="T4" fmla="*/ 0 w 673"/>
                <a:gd name="T5" fmla="*/ 0 h 883"/>
                <a:gd name="T6" fmla="*/ 0 w 673"/>
                <a:gd name="T7" fmla="*/ 819 h 883"/>
                <a:gd name="T8" fmla="*/ 731 w 673"/>
                <a:gd name="T9" fmla="*/ 819 h 883"/>
                <a:gd name="T10" fmla="*/ 731 w 673"/>
                <a:gd name="T11" fmla="*/ 819 h 8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3" h="883">
                  <a:moveTo>
                    <a:pt x="670" y="882"/>
                  </a:moveTo>
                  <a:lnTo>
                    <a:pt x="672" y="0"/>
                  </a:lnTo>
                  <a:lnTo>
                    <a:pt x="0" y="0"/>
                  </a:lnTo>
                  <a:lnTo>
                    <a:pt x="0" y="882"/>
                  </a:lnTo>
                  <a:lnTo>
                    <a:pt x="672" y="88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4" name="Rectangle 73"/>
            <p:cNvSpPr>
              <a:spLocks noChangeArrowheads="1"/>
            </p:cNvSpPr>
            <p:nvPr/>
          </p:nvSpPr>
          <p:spPr bwMode="auto">
            <a:xfrm>
              <a:off x="3255" y="2657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endParaRPr kumimoji="0" lang="en-US" altLang="zh-TW" sz="1000" b="0">
                <a:solidFill>
                  <a:srgbClr val="000000"/>
                </a:solidFill>
              </a:endParaRPr>
            </a:p>
            <a:p>
              <a:pPr algn="ctr" eaLnBrk="0" hangingPunct="0"/>
              <a:endParaRPr kumimoji="0" lang="en-US" altLang="zh-TW" sz="1000" b="0">
                <a:solidFill>
                  <a:srgbClr val="000000"/>
                </a:solidFill>
              </a:endParaRPr>
            </a:p>
          </p:txBody>
        </p:sp>
        <p:sp>
          <p:nvSpPr>
            <p:cNvPr id="27735" name="Rectangle 74"/>
            <p:cNvSpPr>
              <a:spLocks noChangeArrowheads="1"/>
            </p:cNvSpPr>
            <p:nvPr/>
          </p:nvSpPr>
          <p:spPr bwMode="auto">
            <a:xfrm>
              <a:off x="2768" y="2509"/>
              <a:ext cx="1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endParaRPr kumimoji="0" lang="en-US" altLang="zh-TW" sz="1000" b="0">
                <a:solidFill>
                  <a:srgbClr val="000000"/>
                </a:solidFill>
              </a:endParaRPr>
            </a:p>
            <a:p>
              <a:pPr algn="ctr" eaLnBrk="0" hangingPunct="0"/>
              <a:endParaRPr kumimoji="0" lang="en-US" altLang="zh-TW" sz="1000" b="0">
                <a:solidFill>
                  <a:srgbClr val="000000"/>
                </a:solidFill>
              </a:endParaRPr>
            </a:p>
          </p:txBody>
        </p:sp>
        <p:sp>
          <p:nvSpPr>
            <p:cNvPr id="27736" name="Line 75"/>
            <p:cNvSpPr>
              <a:spLocks noChangeShapeType="1"/>
            </p:cNvSpPr>
            <p:nvPr/>
          </p:nvSpPr>
          <p:spPr bwMode="auto">
            <a:xfrm flipH="1">
              <a:off x="2480" y="2825"/>
              <a:ext cx="145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7" name="Freeform 76"/>
            <p:cNvSpPr>
              <a:spLocks/>
            </p:cNvSpPr>
            <p:nvPr/>
          </p:nvSpPr>
          <p:spPr bwMode="auto">
            <a:xfrm>
              <a:off x="1632" y="2759"/>
              <a:ext cx="961" cy="627"/>
            </a:xfrm>
            <a:custGeom>
              <a:avLst/>
              <a:gdLst>
                <a:gd name="T0" fmla="*/ 1002 w 921"/>
                <a:gd name="T1" fmla="*/ 604 h 650"/>
                <a:gd name="T2" fmla="*/ 0 w 921"/>
                <a:gd name="T3" fmla="*/ 604 h 650"/>
                <a:gd name="T4" fmla="*/ 0 w 921"/>
                <a:gd name="T5" fmla="*/ 0 h 6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21" h="650">
                  <a:moveTo>
                    <a:pt x="920" y="649"/>
                  </a:moveTo>
                  <a:lnTo>
                    <a:pt x="0" y="649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8" name="Line 77"/>
            <p:cNvSpPr>
              <a:spLocks noChangeShapeType="1"/>
            </p:cNvSpPr>
            <p:nvPr/>
          </p:nvSpPr>
          <p:spPr bwMode="auto">
            <a:xfrm flipH="1">
              <a:off x="3549" y="3068"/>
              <a:ext cx="99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9" name="Freeform 78"/>
            <p:cNvSpPr>
              <a:spLocks/>
            </p:cNvSpPr>
            <p:nvPr/>
          </p:nvSpPr>
          <p:spPr bwMode="auto">
            <a:xfrm>
              <a:off x="3356" y="3070"/>
              <a:ext cx="194" cy="316"/>
            </a:xfrm>
            <a:custGeom>
              <a:avLst/>
              <a:gdLst>
                <a:gd name="T0" fmla="*/ 0 w 185"/>
                <a:gd name="T1" fmla="*/ 303 h 328"/>
                <a:gd name="T2" fmla="*/ 202 w 185"/>
                <a:gd name="T3" fmla="*/ 303 h 328"/>
                <a:gd name="T4" fmla="*/ 202 w 185"/>
                <a:gd name="T5" fmla="*/ 0 h 3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5" h="328">
                  <a:moveTo>
                    <a:pt x="0" y="327"/>
                  </a:moveTo>
                  <a:lnTo>
                    <a:pt x="184" y="327"/>
                  </a:lnTo>
                  <a:lnTo>
                    <a:pt x="184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0" name="Freeform 79"/>
            <p:cNvSpPr>
              <a:spLocks/>
            </p:cNvSpPr>
            <p:nvPr/>
          </p:nvSpPr>
          <p:spPr bwMode="auto">
            <a:xfrm>
              <a:off x="3535" y="3053"/>
              <a:ext cx="31" cy="32"/>
            </a:xfrm>
            <a:custGeom>
              <a:avLst/>
              <a:gdLst>
                <a:gd name="T0" fmla="*/ 13 w 30"/>
                <a:gd name="T1" fmla="*/ 28 h 33"/>
                <a:gd name="T2" fmla="*/ 17 w 30"/>
                <a:gd name="T3" fmla="*/ 30 h 33"/>
                <a:gd name="T4" fmla="*/ 20 w 30"/>
                <a:gd name="T5" fmla="*/ 28 h 33"/>
                <a:gd name="T6" fmla="*/ 21 w 30"/>
                <a:gd name="T7" fmla="*/ 28 h 33"/>
                <a:gd name="T8" fmla="*/ 24 w 30"/>
                <a:gd name="T9" fmla="*/ 28 h 33"/>
                <a:gd name="T10" fmla="*/ 26 w 30"/>
                <a:gd name="T11" fmla="*/ 25 h 33"/>
                <a:gd name="T12" fmla="*/ 26 w 30"/>
                <a:gd name="T13" fmla="*/ 23 h 33"/>
                <a:gd name="T14" fmla="*/ 29 w 30"/>
                <a:gd name="T15" fmla="*/ 20 h 33"/>
                <a:gd name="T16" fmla="*/ 29 w 30"/>
                <a:gd name="T17" fmla="*/ 20 h 33"/>
                <a:gd name="T18" fmla="*/ 29 w 30"/>
                <a:gd name="T19" fmla="*/ 18 h 33"/>
                <a:gd name="T20" fmla="*/ 31 w 30"/>
                <a:gd name="T21" fmla="*/ 16 h 33"/>
                <a:gd name="T22" fmla="*/ 29 w 30"/>
                <a:gd name="T23" fmla="*/ 15 h 33"/>
                <a:gd name="T24" fmla="*/ 29 w 30"/>
                <a:gd name="T25" fmla="*/ 12 h 33"/>
                <a:gd name="T26" fmla="*/ 29 w 30"/>
                <a:gd name="T27" fmla="*/ 10 h 33"/>
                <a:gd name="T28" fmla="*/ 26 w 30"/>
                <a:gd name="T29" fmla="*/ 7 h 33"/>
                <a:gd name="T30" fmla="*/ 26 w 30"/>
                <a:gd name="T31" fmla="*/ 5 h 33"/>
                <a:gd name="T32" fmla="*/ 24 w 30"/>
                <a:gd name="T33" fmla="*/ 5 h 33"/>
                <a:gd name="T34" fmla="*/ 21 w 30"/>
                <a:gd name="T35" fmla="*/ 2 h 33"/>
                <a:gd name="T36" fmla="*/ 20 w 30"/>
                <a:gd name="T37" fmla="*/ 2 h 33"/>
                <a:gd name="T38" fmla="*/ 17 w 30"/>
                <a:gd name="T39" fmla="*/ 0 h 33"/>
                <a:gd name="T40" fmla="*/ 13 w 30"/>
                <a:gd name="T41" fmla="*/ 0 h 33"/>
                <a:gd name="T42" fmla="*/ 10 w 30"/>
                <a:gd name="T43" fmla="*/ 0 h 33"/>
                <a:gd name="T44" fmla="*/ 9 w 30"/>
                <a:gd name="T45" fmla="*/ 2 h 33"/>
                <a:gd name="T46" fmla="*/ 9 w 30"/>
                <a:gd name="T47" fmla="*/ 2 h 33"/>
                <a:gd name="T48" fmla="*/ 6 w 30"/>
                <a:gd name="T49" fmla="*/ 5 h 33"/>
                <a:gd name="T50" fmla="*/ 4 w 30"/>
                <a:gd name="T51" fmla="*/ 5 h 33"/>
                <a:gd name="T52" fmla="*/ 1 w 30"/>
                <a:gd name="T53" fmla="*/ 7 h 33"/>
                <a:gd name="T54" fmla="*/ 1 w 30"/>
                <a:gd name="T55" fmla="*/ 10 h 33"/>
                <a:gd name="T56" fmla="*/ 1 w 30"/>
                <a:gd name="T57" fmla="*/ 12 h 33"/>
                <a:gd name="T58" fmla="*/ 0 w 30"/>
                <a:gd name="T59" fmla="*/ 15 h 33"/>
                <a:gd name="T60" fmla="*/ 0 w 30"/>
                <a:gd name="T61" fmla="*/ 16 h 33"/>
                <a:gd name="T62" fmla="*/ 0 w 30"/>
                <a:gd name="T63" fmla="*/ 18 h 33"/>
                <a:gd name="T64" fmla="*/ 1 w 30"/>
                <a:gd name="T65" fmla="*/ 20 h 33"/>
                <a:gd name="T66" fmla="*/ 1 w 30"/>
                <a:gd name="T67" fmla="*/ 20 h 33"/>
                <a:gd name="T68" fmla="*/ 1 w 30"/>
                <a:gd name="T69" fmla="*/ 23 h 33"/>
                <a:gd name="T70" fmla="*/ 4 w 30"/>
                <a:gd name="T71" fmla="*/ 25 h 33"/>
                <a:gd name="T72" fmla="*/ 6 w 30"/>
                <a:gd name="T73" fmla="*/ 28 h 33"/>
                <a:gd name="T74" fmla="*/ 9 w 30"/>
                <a:gd name="T75" fmla="*/ 28 h 33"/>
                <a:gd name="T76" fmla="*/ 9 w 30"/>
                <a:gd name="T77" fmla="*/ 28 h 33"/>
                <a:gd name="T78" fmla="*/ 10 w 30"/>
                <a:gd name="T79" fmla="*/ 30 h 33"/>
                <a:gd name="T80" fmla="*/ 13 w 30"/>
                <a:gd name="T81" fmla="*/ 30 h 33"/>
                <a:gd name="T82" fmla="*/ 13 w 30"/>
                <a:gd name="T83" fmla="*/ 30 h 33"/>
                <a:gd name="T84" fmla="*/ 13 w 30"/>
                <a:gd name="T85" fmla="*/ 28 h 3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0" h="33">
                  <a:moveTo>
                    <a:pt x="13" y="30"/>
                  </a:moveTo>
                  <a:lnTo>
                    <a:pt x="15" y="32"/>
                  </a:lnTo>
                  <a:lnTo>
                    <a:pt x="18" y="30"/>
                  </a:lnTo>
                  <a:lnTo>
                    <a:pt x="19" y="30"/>
                  </a:lnTo>
                  <a:lnTo>
                    <a:pt x="22" y="30"/>
                  </a:lnTo>
                  <a:lnTo>
                    <a:pt x="24" y="27"/>
                  </a:lnTo>
                  <a:lnTo>
                    <a:pt x="24" y="25"/>
                  </a:lnTo>
                  <a:lnTo>
                    <a:pt x="27" y="22"/>
                  </a:lnTo>
                  <a:lnTo>
                    <a:pt x="27" y="20"/>
                  </a:lnTo>
                  <a:lnTo>
                    <a:pt x="29" y="17"/>
                  </a:lnTo>
                  <a:lnTo>
                    <a:pt x="27" y="15"/>
                  </a:lnTo>
                  <a:lnTo>
                    <a:pt x="27" y="12"/>
                  </a:lnTo>
                  <a:lnTo>
                    <a:pt x="27" y="10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9" y="2"/>
                  </a:lnTo>
                  <a:lnTo>
                    <a:pt x="6" y="5"/>
                  </a:lnTo>
                  <a:lnTo>
                    <a:pt x="4" y="5"/>
                  </a:lnTo>
                  <a:lnTo>
                    <a:pt x="1" y="7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1" y="22"/>
                  </a:lnTo>
                  <a:lnTo>
                    <a:pt x="1" y="25"/>
                  </a:lnTo>
                  <a:lnTo>
                    <a:pt x="4" y="27"/>
                  </a:lnTo>
                  <a:lnTo>
                    <a:pt x="6" y="30"/>
                  </a:lnTo>
                  <a:lnTo>
                    <a:pt x="9" y="30"/>
                  </a:lnTo>
                  <a:lnTo>
                    <a:pt x="10" y="32"/>
                  </a:lnTo>
                  <a:lnTo>
                    <a:pt x="13" y="32"/>
                  </a:lnTo>
                  <a:lnTo>
                    <a:pt x="13" y="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1" name="Line 80"/>
            <p:cNvSpPr>
              <a:spLocks noChangeShapeType="1"/>
            </p:cNvSpPr>
            <p:nvPr/>
          </p:nvSpPr>
          <p:spPr bwMode="auto">
            <a:xfrm flipH="1">
              <a:off x="3332" y="2538"/>
              <a:ext cx="563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42" name="Freeform 81"/>
            <p:cNvSpPr>
              <a:spLocks/>
            </p:cNvSpPr>
            <p:nvPr/>
          </p:nvSpPr>
          <p:spPr bwMode="auto">
            <a:xfrm>
              <a:off x="3934" y="2458"/>
              <a:ext cx="516" cy="606"/>
            </a:xfrm>
            <a:custGeom>
              <a:avLst/>
              <a:gdLst>
                <a:gd name="T0" fmla="*/ 0 w 494"/>
                <a:gd name="T1" fmla="*/ 0 h 628"/>
                <a:gd name="T2" fmla="*/ 0 w 494"/>
                <a:gd name="T3" fmla="*/ 234 h 628"/>
                <a:gd name="T4" fmla="*/ 70 w 494"/>
                <a:gd name="T5" fmla="*/ 290 h 628"/>
                <a:gd name="T6" fmla="*/ 0 w 494"/>
                <a:gd name="T7" fmla="*/ 349 h 628"/>
                <a:gd name="T8" fmla="*/ 0 w 494"/>
                <a:gd name="T9" fmla="*/ 584 h 628"/>
                <a:gd name="T10" fmla="*/ 538 w 494"/>
                <a:gd name="T11" fmla="*/ 402 h 628"/>
                <a:gd name="T12" fmla="*/ 538 w 494"/>
                <a:gd name="T13" fmla="*/ 177 h 628"/>
                <a:gd name="T14" fmla="*/ 0 w 494"/>
                <a:gd name="T15" fmla="*/ 0 h 628"/>
                <a:gd name="T16" fmla="*/ 0 w 494"/>
                <a:gd name="T17" fmla="*/ 0 h 6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4" h="628">
                  <a:moveTo>
                    <a:pt x="0" y="0"/>
                  </a:moveTo>
                  <a:lnTo>
                    <a:pt x="0" y="252"/>
                  </a:lnTo>
                  <a:lnTo>
                    <a:pt x="64" y="312"/>
                  </a:lnTo>
                  <a:lnTo>
                    <a:pt x="0" y="375"/>
                  </a:lnTo>
                  <a:lnTo>
                    <a:pt x="0" y="627"/>
                  </a:lnTo>
                  <a:lnTo>
                    <a:pt x="493" y="432"/>
                  </a:lnTo>
                  <a:lnTo>
                    <a:pt x="493" y="19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3" name="Freeform 82"/>
            <p:cNvSpPr>
              <a:spLocks/>
            </p:cNvSpPr>
            <p:nvPr/>
          </p:nvSpPr>
          <p:spPr bwMode="auto">
            <a:xfrm>
              <a:off x="3934" y="2458"/>
              <a:ext cx="497" cy="606"/>
            </a:xfrm>
            <a:custGeom>
              <a:avLst/>
              <a:gdLst>
                <a:gd name="T0" fmla="*/ 0 w 476"/>
                <a:gd name="T1" fmla="*/ 0 h 628"/>
                <a:gd name="T2" fmla="*/ 0 w 476"/>
                <a:gd name="T3" fmla="*/ 234 h 628"/>
                <a:gd name="T4" fmla="*/ 68 w 476"/>
                <a:gd name="T5" fmla="*/ 290 h 628"/>
                <a:gd name="T6" fmla="*/ 0 w 476"/>
                <a:gd name="T7" fmla="*/ 349 h 628"/>
                <a:gd name="T8" fmla="*/ 0 w 476"/>
                <a:gd name="T9" fmla="*/ 584 h 628"/>
                <a:gd name="T10" fmla="*/ 518 w 476"/>
                <a:gd name="T11" fmla="*/ 402 h 628"/>
                <a:gd name="T12" fmla="*/ 518 w 476"/>
                <a:gd name="T13" fmla="*/ 177 h 628"/>
                <a:gd name="T14" fmla="*/ 0 w 476"/>
                <a:gd name="T15" fmla="*/ 0 h 628"/>
                <a:gd name="T16" fmla="*/ 0 w 476"/>
                <a:gd name="T17" fmla="*/ 0 h 6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76" h="628">
                  <a:moveTo>
                    <a:pt x="0" y="0"/>
                  </a:moveTo>
                  <a:lnTo>
                    <a:pt x="0" y="252"/>
                  </a:lnTo>
                  <a:lnTo>
                    <a:pt x="62" y="312"/>
                  </a:lnTo>
                  <a:lnTo>
                    <a:pt x="0" y="375"/>
                  </a:lnTo>
                  <a:lnTo>
                    <a:pt x="0" y="627"/>
                  </a:lnTo>
                  <a:lnTo>
                    <a:pt x="475" y="432"/>
                  </a:lnTo>
                  <a:lnTo>
                    <a:pt x="475" y="19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4" name="Freeform 83"/>
            <p:cNvSpPr>
              <a:spLocks/>
            </p:cNvSpPr>
            <p:nvPr/>
          </p:nvSpPr>
          <p:spPr bwMode="auto">
            <a:xfrm>
              <a:off x="3953" y="1691"/>
              <a:ext cx="497" cy="605"/>
            </a:xfrm>
            <a:custGeom>
              <a:avLst/>
              <a:gdLst>
                <a:gd name="T0" fmla="*/ 0 w 476"/>
                <a:gd name="T1" fmla="*/ 0 h 628"/>
                <a:gd name="T2" fmla="*/ 2 w 476"/>
                <a:gd name="T3" fmla="*/ 234 h 628"/>
                <a:gd name="T4" fmla="*/ 70 w 476"/>
                <a:gd name="T5" fmla="*/ 290 h 628"/>
                <a:gd name="T6" fmla="*/ 2 w 476"/>
                <a:gd name="T7" fmla="*/ 345 h 628"/>
                <a:gd name="T8" fmla="*/ 2 w 476"/>
                <a:gd name="T9" fmla="*/ 582 h 628"/>
                <a:gd name="T10" fmla="*/ 518 w 476"/>
                <a:gd name="T11" fmla="*/ 401 h 628"/>
                <a:gd name="T12" fmla="*/ 518 w 476"/>
                <a:gd name="T13" fmla="*/ 176 h 628"/>
                <a:gd name="T14" fmla="*/ 2 w 476"/>
                <a:gd name="T15" fmla="*/ 0 h 628"/>
                <a:gd name="T16" fmla="*/ 2 w 476"/>
                <a:gd name="T17" fmla="*/ 0 h 628"/>
                <a:gd name="T18" fmla="*/ 0 w 476"/>
                <a:gd name="T19" fmla="*/ 0 h 6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6" h="628">
                  <a:moveTo>
                    <a:pt x="0" y="0"/>
                  </a:moveTo>
                  <a:lnTo>
                    <a:pt x="2" y="252"/>
                  </a:lnTo>
                  <a:lnTo>
                    <a:pt x="64" y="312"/>
                  </a:lnTo>
                  <a:lnTo>
                    <a:pt x="2" y="372"/>
                  </a:lnTo>
                  <a:lnTo>
                    <a:pt x="2" y="627"/>
                  </a:lnTo>
                  <a:lnTo>
                    <a:pt x="475" y="432"/>
                  </a:lnTo>
                  <a:lnTo>
                    <a:pt x="475" y="19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5" name="Freeform 84"/>
            <p:cNvSpPr>
              <a:spLocks/>
            </p:cNvSpPr>
            <p:nvPr/>
          </p:nvSpPr>
          <p:spPr bwMode="auto">
            <a:xfrm>
              <a:off x="3953" y="1691"/>
              <a:ext cx="497" cy="605"/>
            </a:xfrm>
            <a:custGeom>
              <a:avLst/>
              <a:gdLst>
                <a:gd name="T0" fmla="*/ 0 w 476"/>
                <a:gd name="T1" fmla="*/ 0 h 628"/>
                <a:gd name="T2" fmla="*/ 2 w 476"/>
                <a:gd name="T3" fmla="*/ 234 h 628"/>
                <a:gd name="T4" fmla="*/ 70 w 476"/>
                <a:gd name="T5" fmla="*/ 290 h 628"/>
                <a:gd name="T6" fmla="*/ 2 w 476"/>
                <a:gd name="T7" fmla="*/ 345 h 628"/>
                <a:gd name="T8" fmla="*/ 2 w 476"/>
                <a:gd name="T9" fmla="*/ 582 h 628"/>
                <a:gd name="T10" fmla="*/ 518 w 476"/>
                <a:gd name="T11" fmla="*/ 401 h 628"/>
                <a:gd name="T12" fmla="*/ 518 w 476"/>
                <a:gd name="T13" fmla="*/ 176 h 628"/>
                <a:gd name="T14" fmla="*/ 2 w 476"/>
                <a:gd name="T15" fmla="*/ 0 h 628"/>
                <a:gd name="T16" fmla="*/ 2 w 476"/>
                <a:gd name="T17" fmla="*/ 0 h 6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76" h="628">
                  <a:moveTo>
                    <a:pt x="0" y="0"/>
                  </a:moveTo>
                  <a:lnTo>
                    <a:pt x="2" y="252"/>
                  </a:lnTo>
                  <a:lnTo>
                    <a:pt x="64" y="312"/>
                  </a:lnTo>
                  <a:lnTo>
                    <a:pt x="2" y="372"/>
                  </a:lnTo>
                  <a:lnTo>
                    <a:pt x="2" y="627"/>
                  </a:lnTo>
                  <a:lnTo>
                    <a:pt x="475" y="432"/>
                  </a:lnTo>
                  <a:lnTo>
                    <a:pt x="475" y="190"/>
                  </a:lnTo>
                  <a:lnTo>
                    <a:pt x="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6" name="Rectangle 85"/>
            <p:cNvSpPr>
              <a:spLocks noChangeArrowheads="1"/>
            </p:cNvSpPr>
            <p:nvPr/>
          </p:nvSpPr>
          <p:spPr bwMode="auto">
            <a:xfrm>
              <a:off x="4173" y="259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Zero</a:t>
              </a:r>
            </a:p>
          </p:txBody>
        </p:sp>
        <p:sp>
          <p:nvSpPr>
            <p:cNvPr id="27747" name="Rectangle 86"/>
            <p:cNvSpPr>
              <a:spLocks noChangeArrowheads="1"/>
            </p:cNvSpPr>
            <p:nvPr/>
          </p:nvSpPr>
          <p:spPr bwMode="auto">
            <a:xfrm>
              <a:off x="5377" y="2855"/>
              <a:ext cx="18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27748" name="Rectangle 87"/>
            <p:cNvSpPr>
              <a:spLocks noChangeArrowheads="1"/>
            </p:cNvSpPr>
            <p:nvPr/>
          </p:nvSpPr>
          <p:spPr bwMode="auto">
            <a:xfrm>
              <a:off x="5438" y="2855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endParaRPr kumimoji="0" lang="en-US" altLang="zh-TW" sz="1000" b="0">
                <a:solidFill>
                  <a:srgbClr val="000000"/>
                </a:solidFill>
              </a:endParaRPr>
            </a:p>
            <a:p>
              <a:pPr algn="ctr" eaLnBrk="0" hangingPunct="0"/>
              <a:endParaRPr kumimoji="0" lang="en-US" altLang="zh-TW" sz="1000" b="0">
                <a:solidFill>
                  <a:srgbClr val="000000"/>
                </a:solidFill>
              </a:endParaRPr>
            </a:p>
          </p:txBody>
        </p:sp>
        <p:sp>
          <p:nvSpPr>
            <p:cNvPr id="27749" name="Rectangle 88"/>
            <p:cNvSpPr>
              <a:spLocks noChangeArrowheads="1"/>
            </p:cNvSpPr>
            <p:nvPr/>
          </p:nvSpPr>
          <p:spPr bwMode="auto">
            <a:xfrm>
              <a:off x="5388" y="29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u</a:t>
              </a:r>
            </a:p>
          </p:txBody>
        </p:sp>
        <p:sp>
          <p:nvSpPr>
            <p:cNvPr id="27750" name="Rectangle 89"/>
            <p:cNvSpPr>
              <a:spLocks noChangeArrowheads="1"/>
            </p:cNvSpPr>
            <p:nvPr/>
          </p:nvSpPr>
          <p:spPr bwMode="auto">
            <a:xfrm>
              <a:off x="5432" y="2915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endParaRPr kumimoji="0" lang="en-US" altLang="zh-TW" sz="1000" b="0">
                <a:solidFill>
                  <a:srgbClr val="000000"/>
                </a:solidFill>
              </a:endParaRPr>
            </a:p>
            <a:p>
              <a:pPr algn="ctr" eaLnBrk="0" hangingPunct="0"/>
              <a:endParaRPr kumimoji="0" lang="en-US" altLang="zh-TW" sz="1000" b="0">
                <a:solidFill>
                  <a:srgbClr val="000000"/>
                </a:solidFill>
              </a:endParaRPr>
            </a:p>
          </p:txBody>
        </p:sp>
        <p:sp>
          <p:nvSpPr>
            <p:cNvPr id="27751" name="Rectangle 90"/>
            <p:cNvSpPr>
              <a:spLocks noChangeArrowheads="1"/>
            </p:cNvSpPr>
            <p:nvPr/>
          </p:nvSpPr>
          <p:spPr bwMode="auto">
            <a:xfrm>
              <a:off x="5388" y="2975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7752" name="Rectangle 91"/>
            <p:cNvSpPr>
              <a:spLocks noChangeArrowheads="1"/>
            </p:cNvSpPr>
            <p:nvPr/>
          </p:nvSpPr>
          <p:spPr bwMode="auto">
            <a:xfrm>
              <a:off x="5388" y="275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7753" name="Freeform 92"/>
            <p:cNvSpPr>
              <a:spLocks/>
            </p:cNvSpPr>
            <p:nvPr/>
          </p:nvSpPr>
          <p:spPr bwMode="auto">
            <a:xfrm>
              <a:off x="4743" y="1593"/>
              <a:ext cx="111" cy="446"/>
            </a:xfrm>
            <a:custGeom>
              <a:avLst/>
              <a:gdLst>
                <a:gd name="T0" fmla="*/ 0 w 106"/>
                <a:gd name="T1" fmla="*/ 53 h 463"/>
                <a:gd name="T2" fmla="*/ 0 w 106"/>
                <a:gd name="T3" fmla="*/ 43 h 463"/>
                <a:gd name="T4" fmla="*/ 1 w 106"/>
                <a:gd name="T5" fmla="*/ 38 h 463"/>
                <a:gd name="T6" fmla="*/ 4 w 106"/>
                <a:gd name="T7" fmla="*/ 30 h 463"/>
                <a:gd name="T8" fmla="*/ 9 w 106"/>
                <a:gd name="T9" fmla="*/ 23 h 463"/>
                <a:gd name="T10" fmla="*/ 17 w 106"/>
                <a:gd name="T11" fmla="*/ 15 h 463"/>
                <a:gd name="T12" fmla="*/ 22 w 106"/>
                <a:gd name="T13" fmla="*/ 12 h 463"/>
                <a:gd name="T14" fmla="*/ 29 w 106"/>
                <a:gd name="T15" fmla="*/ 7 h 463"/>
                <a:gd name="T16" fmla="*/ 40 w 106"/>
                <a:gd name="T17" fmla="*/ 2 h 463"/>
                <a:gd name="T18" fmla="*/ 47 w 106"/>
                <a:gd name="T19" fmla="*/ 0 h 463"/>
                <a:gd name="T20" fmla="*/ 57 w 106"/>
                <a:gd name="T21" fmla="*/ 0 h 463"/>
                <a:gd name="T22" fmla="*/ 67 w 106"/>
                <a:gd name="T23" fmla="*/ 0 h 463"/>
                <a:gd name="T24" fmla="*/ 75 w 106"/>
                <a:gd name="T25" fmla="*/ 2 h 463"/>
                <a:gd name="T26" fmla="*/ 86 w 106"/>
                <a:gd name="T27" fmla="*/ 7 h 463"/>
                <a:gd name="T28" fmla="*/ 92 w 106"/>
                <a:gd name="T29" fmla="*/ 12 h 463"/>
                <a:gd name="T30" fmla="*/ 97 w 106"/>
                <a:gd name="T31" fmla="*/ 15 h 463"/>
                <a:gd name="T32" fmla="*/ 104 w 106"/>
                <a:gd name="T33" fmla="*/ 23 h 463"/>
                <a:gd name="T34" fmla="*/ 108 w 106"/>
                <a:gd name="T35" fmla="*/ 30 h 463"/>
                <a:gd name="T36" fmla="*/ 113 w 106"/>
                <a:gd name="T37" fmla="*/ 38 h 463"/>
                <a:gd name="T38" fmla="*/ 115 w 106"/>
                <a:gd name="T39" fmla="*/ 43 h 463"/>
                <a:gd name="T40" fmla="*/ 115 w 106"/>
                <a:gd name="T41" fmla="*/ 53 h 463"/>
                <a:gd name="T42" fmla="*/ 115 w 106"/>
                <a:gd name="T43" fmla="*/ 375 h 463"/>
                <a:gd name="T44" fmla="*/ 115 w 106"/>
                <a:gd name="T45" fmla="*/ 382 h 463"/>
                <a:gd name="T46" fmla="*/ 113 w 106"/>
                <a:gd name="T47" fmla="*/ 392 h 463"/>
                <a:gd name="T48" fmla="*/ 108 w 106"/>
                <a:gd name="T49" fmla="*/ 398 h 463"/>
                <a:gd name="T50" fmla="*/ 104 w 106"/>
                <a:gd name="T51" fmla="*/ 406 h 463"/>
                <a:gd name="T52" fmla="*/ 97 w 106"/>
                <a:gd name="T53" fmla="*/ 412 h 463"/>
                <a:gd name="T54" fmla="*/ 92 w 106"/>
                <a:gd name="T55" fmla="*/ 417 h 463"/>
                <a:gd name="T56" fmla="*/ 86 w 106"/>
                <a:gd name="T57" fmla="*/ 421 h 463"/>
                <a:gd name="T58" fmla="*/ 75 w 106"/>
                <a:gd name="T59" fmla="*/ 424 h 463"/>
                <a:gd name="T60" fmla="*/ 67 w 106"/>
                <a:gd name="T61" fmla="*/ 426 h 463"/>
                <a:gd name="T62" fmla="*/ 57 w 106"/>
                <a:gd name="T63" fmla="*/ 429 h 463"/>
                <a:gd name="T64" fmla="*/ 47 w 106"/>
                <a:gd name="T65" fmla="*/ 426 h 463"/>
                <a:gd name="T66" fmla="*/ 40 w 106"/>
                <a:gd name="T67" fmla="*/ 424 h 463"/>
                <a:gd name="T68" fmla="*/ 29 w 106"/>
                <a:gd name="T69" fmla="*/ 421 h 463"/>
                <a:gd name="T70" fmla="*/ 22 w 106"/>
                <a:gd name="T71" fmla="*/ 417 h 463"/>
                <a:gd name="T72" fmla="*/ 17 w 106"/>
                <a:gd name="T73" fmla="*/ 412 h 463"/>
                <a:gd name="T74" fmla="*/ 9 w 106"/>
                <a:gd name="T75" fmla="*/ 406 h 463"/>
                <a:gd name="T76" fmla="*/ 4 w 106"/>
                <a:gd name="T77" fmla="*/ 398 h 463"/>
                <a:gd name="T78" fmla="*/ 1 w 106"/>
                <a:gd name="T79" fmla="*/ 392 h 463"/>
                <a:gd name="T80" fmla="*/ 0 w 106"/>
                <a:gd name="T81" fmla="*/ 382 h 463"/>
                <a:gd name="T82" fmla="*/ 0 w 106"/>
                <a:gd name="T83" fmla="*/ 375 h 463"/>
                <a:gd name="T84" fmla="*/ 0 w 106"/>
                <a:gd name="T85" fmla="*/ 53 h 463"/>
                <a:gd name="T86" fmla="*/ 0 w 106"/>
                <a:gd name="T87" fmla="*/ 53 h 46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06" h="463">
                  <a:moveTo>
                    <a:pt x="0" y="57"/>
                  </a:moveTo>
                  <a:lnTo>
                    <a:pt x="0" y="47"/>
                  </a:lnTo>
                  <a:lnTo>
                    <a:pt x="1" y="40"/>
                  </a:lnTo>
                  <a:lnTo>
                    <a:pt x="4" y="32"/>
                  </a:lnTo>
                  <a:lnTo>
                    <a:pt x="9" y="25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7" y="7"/>
                  </a:lnTo>
                  <a:lnTo>
                    <a:pt x="36" y="2"/>
                  </a:lnTo>
                  <a:lnTo>
                    <a:pt x="43" y="0"/>
                  </a:lnTo>
                  <a:lnTo>
                    <a:pt x="52" y="0"/>
                  </a:lnTo>
                  <a:lnTo>
                    <a:pt x="61" y="0"/>
                  </a:lnTo>
                  <a:lnTo>
                    <a:pt x="69" y="2"/>
                  </a:lnTo>
                  <a:lnTo>
                    <a:pt x="78" y="7"/>
                  </a:lnTo>
                  <a:lnTo>
                    <a:pt x="84" y="12"/>
                  </a:lnTo>
                  <a:lnTo>
                    <a:pt x="89" y="17"/>
                  </a:lnTo>
                  <a:lnTo>
                    <a:pt x="95" y="25"/>
                  </a:lnTo>
                  <a:lnTo>
                    <a:pt x="98" y="32"/>
                  </a:lnTo>
                  <a:lnTo>
                    <a:pt x="103" y="40"/>
                  </a:lnTo>
                  <a:lnTo>
                    <a:pt x="105" y="47"/>
                  </a:lnTo>
                  <a:lnTo>
                    <a:pt x="105" y="57"/>
                  </a:lnTo>
                  <a:lnTo>
                    <a:pt x="105" y="404"/>
                  </a:lnTo>
                  <a:lnTo>
                    <a:pt x="105" y="412"/>
                  </a:lnTo>
                  <a:lnTo>
                    <a:pt x="103" y="422"/>
                  </a:lnTo>
                  <a:lnTo>
                    <a:pt x="98" y="429"/>
                  </a:lnTo>
                  <a:lnTo>
                    <a:pt x="95" y="437"/>
                  </a:lnTo>
                  <a:lnTo>
                    <a:pt x="89" y="444"/>
                  </a:lnTo>
                  <a:lnTo>
                    <a:pt x="84" y="449"/>
                  </a:lnTo>
                  <a:lnTo>
                    <a:pt x="78" y="454"/>
                  </a:lnTo>
                  <a:lnTo>
                    <a:pt x="69" y="457"/>
                  </a:lnTo>
                  <a:lnTo>
                    <a:pt x="61" y="459"/>
                  </a:lnTo>
                  <a:lnTo>
                    <a:pt x="52" y="462"/>
                  </a:lnTo>
                  <a:lnTo>
                    <a:pt x="43" y="459"/>
                  </a:lnTo>
                  <a:lnTo>
                    <a:pt x="36" y="457"/>
                  </a:lnTo>
                  <a:lnTo>
                    <a:pt x="27" y="454"/>
                  </a:lnTo>
                  <a:lnTo>
                    <a:pt x="20" y="449"/>
                  </a:lnTo>
                  <a:lnTo>
                    <a:pt x="15" y="444"/>
                  </a:lnTo>
                  <a:lnTo>
                    <a:pt x="9" y="437"/>
                  </a:lnTo>
                  <a:lnTo>
                    <a:pt x="4" y="429"/>
                  </a:lnTo>
                  <a:lnTo>
                    <a:pt x="1" y="422"/>
                  </a:lnTo>
                  <a:lnTo>
                    <a:pt x="0" y="412"/>
                  </a:lnTo>
                  <a:lnTo>
                    <a:pt x="0" y="404"/>
                  </a:lnTo>
                  <a:lnTo>
                    <a:pt x="0" y="5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4" name="Freeform 93"/>
            <p:cNvSpPr>
              <a:spLocks/>
            </p:cNvSpPr>
            <p:nvPr/>
          </p:nvSpPr>
          <p:spPr bwMode="auto">
            <a:xfrm>
              <a:off x="4743" y="1593"/>
              <a:ext cx="139" cy="446"/>
            </a:xfrm>
            <a:custGeom>
              <a:avLst/>
              <a:gdLst>
                <a:gd name="T0" fmla="*/ 0 w 133"/>
                <a:gd name="T1" fmla="*/ 53 h 463"/>
                <a:gd name="T2" fmla="*/ 0 w 133"/>
                <a:gd name="T3" fmla="*/ 43 h 463"/>
                <a:gd name="T4" fmla="*/ 2 w 133"/>
                <a:gd name="T5" fmla="*/ 38 h 463"/>
                <a:gd name="T6" fmla="*/ 5 w 133"/>
                <a:gd name="T7" fmla="*/ 30 h 463"/>
                <a:gd name="T8" fmla="*/ 11 w 133"/>
                <a:gd name="T9" fmla="*/ 23 h 463"/>
                <a:gd name="T10" fmla="*/ 21 w 133"/>
                <a:gd name="T11" fmla="*/ 15 h 463"/>
                <a:gd name="T12" fmla="*/ 27 w 133"/>
                <a:gd name="T13" fmla="*/ 12 h 463"/>
                <a:gd name="T14" fmla="*/ 38 w 133"/>
                <a:gd name="T15" fmla="*/ 7 h 463"/>
                <a:gd name="T16" fmla="*/ 50 w 133"/>
                <a:gd name="T17" fmla="*/ 2 h 463"/>
                <a:gd name="T18" fmla="*/ 59 w 133"/>
                <a:gd name="T19" fmla="*/ 0 h 463"/>
                <a:gd name="T20" fmla="*/ 72 w 133"/>
                <a:gd name="T21" fmla="*/ 0 h 463"/>
                <a:gd name="T22" fmla="*/ 84 w 133"/>
                <a:gd name="T23" fmla="*/ 0 h 463"/>
                <a:gd name="T24" fmla="*/ 94 w 133"/>
                <a:gd name="T25" fmla="*/ 2 h 463"/>
                <a:gd name="T26" fmla="*/ 107 w 133"/>
                <a:gd name="T27" fmla="*/ 7 h 463"/>
                <a:gd name="T28" fmla="*/ 116 w 133"/>
                <a:gd name="T29" fmla="*/ 12 h 463"/>
                <a:gd name="T30" fmla="*/ 122 w 133"/>
                <a:gd name="T31" fmla="*/ 15 h 463"/>
                <a:gd name="T32" fmla="*/ 131 w 133"/>
                <a:gd name="T33" fmla="*/ 23 h 463"/>
                <a:gd name="T34" fmla="*/ 135 w 133"/>
                <a:gd name="T35" fmla="*/ 30 h 463"/>
                <a:gd name="T36" fmla="*/ 141 w 133"/>
                <a:gd name="T37" fmla="*/ 38 h 463"/>
                <a:gd name="T38" fmla="*/ 144 w 133"/>
                <a:gd name="T39" fmla="*/ 43 h 463"/>
                <a:gd name="T40" fmla="*/ 144 w 133"/>
                <a:gd name="T41" fmla="*/ 53 h 463"/>
                <a:gd name="T42" fmla="*/ 144 w 133"/>
                <a:gd name="T43" fmla="*/ 375 h 463"/>
                <a:gd name="T44" fmla="*/ 144 w 133"/>
                <a:gd name="T45" fmla="*/ 382 h 463"/>
                <a:gd name="T46" fmla="*/ 141 w 133"/>
                <a:gd name="T47" fmla="*/ 392 h 463"/>
                <a:gd name="T48" fmla="*/ 135 w 133"/>
                <a:gd name="T49" fmla="*/ 398 h 463"/>
                <a:gd name="T50" fmla="*/ 131 w 133"/>
                <a:gd name="T51" fmla="*/ 406 h 463"/>
                <a:gd name="T52" fmla="*/ 122 w 133"/>
                <a:gd name="T53" fmla="*/ 412 h 463"/>
                <a:gd name="T54" fmla="*/ 116 w 133"/>
                <a:gd name="T55" fmla="*/ 417 h 463"/>
                <a:gd name="T56" fmla="*/ 107 w 133"/>
                <a:gd name="T57" fmla="*/ 421 h 463"/>
                <a:gd name="T58" fmla="*/ 94 w 133"/>
                <a:gd name="T59" fmla="*/ 424 h 463"/>
                <a:gd name="T60" fmla="*/ 84 w 133"/>
                <a:gd name="T61" fmla="*/ 426 h 463"/>
                <a:gd name="T62" fmla="*/ 72 w 133"/>
                <a:gd name="T63" fmla="*/ 429 h 463"/>
                <a:gd name="T64" fmla="*/ 59 w 133"/>
                <a:gd name="T65" fmla="*/ 426 h 463"/>
                <a:gd name="T66" fmla="*/ 50 w 133"/>
                <a:gd name="T67" fmla="*/ 424 h 463"/>
                <a:gd name="T68" fmla="*/ 38 w 133"/>
                <a:gd name="T69" fmla="*/ 421 h 463"/>
                <a:gd name="T70" fmla="*/ 27 w 133"/>
                <a:gd name="T71" fmla="*/ 417 h 463"/>
                <a:gd name="T72" fmla="*/ 21 w 133"/>
                <a:gd name="T73" fmla="*/ 412 h 463"/>
                <a:gd name="T74" fmla="*/ 11 w 133"/>
                <a:gd name="T75" fmla="*/ 406 h 463"/>
                <a:gd name="T76" fmla="*/ 5 w 133"/>
                <a:gd name="T77" fmla="*/ 398 h 463"/>
                <a:gd name="T78" fmla="*/ 2 w 133"/>
                <a:gd name="T79" fmla="*/ 392 h 463"/>
                <a:gd name="T80" fmla="*/ 0 w 133"/>
                <a:gd name="T81" fmla="*/ 382 h 463"/>
                <a:gd name="T82" fmla="*/ 0 w 133"/>
                <a:gd name="T83" fmla="*/ 375 h 463"/>
                <a:gd name="T84" fmla="*/ 0 w 133"/>
                <a:gd name="T85" fmla="*/ 53 h 463"/>
                <a:gd name="T86" fmla="*/ 0 w 133"/>
                <a:gd name="T87" fmla="*/ 53 h 46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3" h="463">
                  <a:moveTo>
                    <a:pt x="0" y="57"/>
                  </a:moveTo>
                  <a:lnTo>
                    <a:pt x="0" y="47"/>
                  </a:lnTo>
                  <a:lnTo>
                    <a:pt x="2" y="40"/>
                  </a:lnTo>
                  <a:lnTo>
                    <a:pt x="5" y="32"/>
                  </a:lnTo>
                  <a:lnTo>
                    <a:pt x="11" y="25"/>
                  </a:lnTo>
                  <a:lnTo>
                    <a:pt x="19" y="17"/>
                  </a:lnTo>
                  <a:lnTo>
                    <a:pt x="25" y="12"/>
                  </a:lnTo>
                  <a:lnTo>
                    <a:pt x="34" y="7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66" y="0"/>
                  </a:lnTo>
                  <a:lnTo>
                    <a:pt x="77" y="0"/>
                  </a:lnTo>
                  <a:lnTo>
                    <a:pt x="86" y="2"/>
                  </a:lnTo>
                  <a:lnTo>
                    <a:pt x="98" y="7"/>
                  </a:lnTo>
                  <a:lnTo>
                    <a:pt x="106" y="12"/>
                  </a:lnTo>
                  <a:lnTo>
                    <a:pt x="112" y="17"/>
                  </a:lnTo>
                  <a:lnTo>
                    <a:pt x="120" y="25"/>
                  </a:lnTo>
                  <a:lnTo>
                    <a:pt x="123" y="32"/>
                  </a:lnTo>
                  <a:lnTo>
                    <a:pt x="129" y="40"/>
                  </a:lnTo>
                  <a:lnTo>
                    <a:pt x="132" y="47"/>
                  </a:lnTo>
                  <a:lnTo>
                    <a:pt x="132" y="57"/>
                  </a:lnTo>
                  <a:lnTo>
                    <a:pt x="132" y="404"/>
                  </a:lnTo>
                  <a:lnTo>
                    <a:pt x="132" y="412"/>
                  </a:lnTo>
                  <a:lnTo>
                    <a:pt x="129" y="422"/>
                  </a:lnTo>
                  <a:lnTo>
                    <a:pt x="123" y="429"/>
                  </a:lnTo>
                  <a:lnTo>
                    <a:pt x="120" y="437"/>
                  </a:lnTo>
                  <a:lnTo>
                    <a:pt x="112" y="444"/>
                  </a:lnTo>
                  <a:lnTo>
                    <a:pt x="106" y="449"/>
                  </a:lnTo>
                  <a:lnTo>
                    <a:pt x="98" y="454"/>
                  </a:lnTo>
                  <a:lnTo>
                    <a:pt x="86" y="457"/>
                  </a:lnTo>
                  <a:lnTo>
                    <a:pt x="77" y="459"/>
                  </a:lnTo>
                  <a:lnTo>
                    <a:pt x="66" y="462"/>
                  </a:lnTo>
                  <a:lnTo>
                    <a:pt x="54" y="459"/>
                  </a:lnTo>
                  <a:lnTo>
                    <a:pt x="46" y="457"/>
                  </a:lnTo>
                  <a:lnTo>
                    <a:pt x="34" y="454"/>
                  </a:lnTo>
                  <a:lnTo>
                    <a:pt x="25" y="449"/>
                  </a:lnTo>
                  <a:lnTo>
                    <a:pt x="19" y="444"/>
                  </a:lnTo>
                  <a:lnTo>
                    <a:pt x="11" y="437"/>
                  </a:lnTo>
                  <a:lnTo>
                    <a:pt x="5" y="429"/>
                  </a:lnTo>
                  <a:lnTo>
                    <a:pt x="2" y="422"/>
                  </a:lnTo>
                  <a:lnTo>
                    <a:pt x="0" y="412"/>
                  </a:lnTo>
                  <a:lnTo>
                    <a:pt x="0" y="404"/>
                  </a:lnTo>
                  <a:lnTo>
                    <a:pt x="0" y="5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5" name="Rectangle 94"/>
            <p:cNvSpPr>
              <a:spLocks noChangeArrowheads="1"/>
            </p:cNvSpPr>
            <p:nvPr/>
          </p:nvSpPr>
          <p:spPr bwMode="auto">
            <a:xfrm>
              <a:off x="4720" y="189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7756" name="Rectangle 95"/>
            <p:cNvSpPr>
              <a:spLocks noChangeArrowheads="1"/>
            </p:cNvSpPr>
            <p:nvPr/>
          </p:nvSpPr>
          <p:spPr bwMode="auto">
            <a:xfrm>
              <a:off x="4703" y="1687"/>
              <a:ext cx="18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27757" name="Rectangle 96"/>
            <p:cNvSpPr>
              <a:spLocks noChangeArrowheads="1"/>
            </p:cNvSpPr>
            <p:nvPr/>
          </p:nvSpPr>
          <p:spPr bwMode="auto">
            <a:xfrm>
              <a:off x="4768" y="1687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endParaRPr kumimoji="0" lang="en-US" altLang="zh-TW" sz="1000" b="0">
                <a:solidFill>
                  <a:srgbClr val="000000"/>
                </a:solidFill>
              </a:endParaRPr>
            </a:p>
            <a:p>
              <a:pPr algn="ctr" eaLnBrk="0" hangingPunct="0"/>
              <a:endParaRPr kumimoji="0" lang="en-US" altLang="zh-TW" sz="1000" b="0">
                <a:solidFill>
                  <a:srgbClr val="000000"/>
                </a:solidFill>
              </a:endParaRPr>
            </a:p>
          </p:txBody>
        </p:sp>
        <p:sp>
          <p:nvSpPr>
            <p:cNvPr id="27758" name="Rectangle 97"/>
            <p:cNvSpPr>
              <a:spLocks noChangeArrowheads="1"/>
            </p:cNvSpPr>
            <p:nvPr/>
          </p:nvSpPr>
          <p:spPr bwMode="auto">
            <a:xfrm>
              <a:off x="4718" y="174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u</a:t>
              </a:r>
            </a:p>
          </p:txBody>
        </p:sp>
        <p:sp>
          <p:nvSpPr>
            <p:cNvPr id="27759" name="Rectangle 98"/>
            <p:cNvSpPr>
              <a:spLocks noChangeArrowheads="1"/>
            </p:cNvSpPr>
            <p:nvPr/>
          </p:nvSpPr>
          <p:spPr bwMode="auto">
            <a:xfrm>
              <a:off x="4761" y="1745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endParaRPr kumimoji="0" lang="en-US" altLang="zh-TW" sz="1000" b="0">
                <a:solidFill>
                  <a:srgbClr val="000000"/>
                </a:solidFill>
              </a:endParaRPr>
            </a:p>
            <a:p>
              <a:pPr algn="ctr" eaLnBrk="0" hangingPunct="0"/>
              <a:endParaRPr kumimoji="0" lang="en-US" altLang="zh-TW" sz="1000" b="0">
                <a:solidFill>
                  <a:srgbClr val="000000"/>
                </a:solidFill>
              </a:endParaRPr>
            </a:p>
          </p:txBody>
        </p:sp>
        <p:sp>
          <p:nvSpPr>
            <p:cNvPr id="27760" name="Rectangle 99"/>
            <p:cNvSpPr>
              <a:spLocks noChangeArrowheads="1"/>
            </p:cNvSpPr>
            <p:nvPr/>
          </p:nvSpPr>
          <p:spPr bwMode="auto">
            <a:xfrm>
              <a:off x="4718" y="1806"/>
              <a:ext cx="15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7761" name="Rectangle 100"/>
            <p:cNvSpPr>
              <a:spLocks noChangeArrowheads="1"/>
            </p:cNvSpPr>
            <p:nvPr/>
          </p:nvSpPr>
          <p:spPr bwMode="auto">
            <a:xfrm>
              <a:off x="4716" y="1589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7762" name="Freeform 101"/>
            <p:cNvSpPr>
              <a:spLocks/>
            </p:cNvSpPr>
            <p:nvPr/>
          </p:nvSpPr>
          <p:spPr bwMode="auto">
            <a:xfrm>
              <a:off x="3681" y="2716"/>
              <a:ext cx="112" cy="444"/>
            </a:xfrm>
            <a:custGeom>
              <a:avLst/>
              <a:gdLst>
                <a:gd name="T0" fmla="*/ 0 w 107"/>
                <a:gd name="T1" fmla="*/ 51 h 461"/>
                <a:gd name="T2" fmla="*/ 2 w 107"/>
                <a:gd name="T3" fmla="*/ 44 h 461"/>
                <a:gd name="T4" fmla="*/ 2 w 107"/>
                <a:gd name="T5" fmla="*/ 36 h 461"/>
                <a:gd name="T6" fmla="*/ 7 w 107"/>
                <a:gd name="T7" fmla="*/ 28 h 461"/>
                <a:gd name="T8" fmla="*/ 13 w 107"/>
                <a:gd name="T9" fmla="*/ 21 h 461"/>
                <a:gd name="T10" fmla="*/ 18 w 107"/>
                <a:gd name="T11" fmla="*/ 13 h 461"/>
                <a:gd name="T12" fmla="*/ 25 w 107"/>
                <a:gd name="T13" fmla="*/ 10 h 461"/>
                <a:gd name="T14" fmla="*/ 32 w 107"/>
                <a:gd name="T15" fmla="*/ 5 h 461"/>
                <a:gd name="T16" fmla="*/ 40 w 107"/>
                <a:gd name="T17" fmla="*/ 3 h 461"/>
                <a:gd name="T18" fmla="*/ 50 w 107"/>
                <a:gd name="T19" fmla="*/ 0 h 461"/>
                <a:gd name="T20" fmla="*/ 57 w 107"/>
                <a:gd name="T21" fmla="*/ 0 h 461"/>
                <a:gd name="T22" fmla="*/ 67 w 107"/>
                <a:gd name="T23" fmla="*/ 0 h 461"/>
                <a:gd name="T24" fmla="*/ 76 w 107"/>
                <a:gd name="T25" fmla="*/ 3 h 461"/>
                <a:gd name="T26" fmla="*/ 86 w 107"/>
                <a:gd name="T27" fmla="*/ 5 h 461"/>
                <a:gd name="T28" fmla="*/ 92 w 107"/>
                <a:gd name="T29" fmla="*/ 10 h 461"/>
                <a:gd name="T30" fmla="*/ 100 w 107"/>
                <a:gd name="T31" fmla="*/ 13 h 461"/>
                <a:gd name="T32" fmla="*/ 105 w 107"/>
                <a:gd name="T33" fmla="*/ 21 h 461"/>
                <a:gd name="T34" fmla="*/ 111 w 107"/>
                <a:gd name="T35" fmla="*/ 28 h 461"/>
                <a:gd name="T36" fmla="*/ 113 w 107"/>
                <a:gd name="T37" fmla="*/ 36 h 461"/>
                <a:gd name="T38" fmla="*/ 116 w 107"/>
                <a:gd name="T39" fmla="*/ 44 h 461"/>
                <a:gd name="T40" fmla="*/ 116 w 107"/>
                <a:gd name="T41" fmla="*/ 54 h 461"/>
                <a:gd name="T42" fmla="*/ 116 w 107"/>
                <a:gd name="T43" fmla="*/ 373 h 461"/>
                <a:gd name="T44" fmla="*/ 116 w 107"/>
                <a:gd name="T45" fmla="*/ 382 h 461"/>
                <a:gd name="T46" fmla="*/ 113 w 107"/>
                <a:gd name="T47" fmla="*/ 391 h 461"/>
                <a:gd name="T48" fmla="*/ 111 w 107"/>
                <a:gd name="T49" fmla="*/ 399 h 461"/>
                <a:gd name="T50" fmla="*/ 105 w 107"/>
                <a:gd name="T51" fmla="*/ 405 h 461"/>
                <a:gd name="T52" fmla="*/ 100 w 107"/>
                <a:gd name="T53" fmla="*/ 413 h 461"/>
                <a:gd name="T54" fmla="*/ 92 w 107"/>
                <a:gd name="T55" fmla="*/ 417 h 461"/>
                <a:gd name="T56" fmla="*/ 86 w 107"/>
                <a:gd name="T57" fmla="*/ 422 h 461"/>
                <a:gd name="T58" fmla="*/ 76 w 107"/>
                <a:gd name="T59" fmla="*/ 424 h 461"/>
                <a:gd name="T60" fmla="*/ 67 w 107"/>
                <a:gd name="T61" fmla="*/ 427 h 461"/>
                <a:gd name="T62" fmla="*/ 57 w 107"/>
                <a:gd name="T63" fmla="*/ 427 h 461"/>
                <a:gd name="T64" fmla="*/ 50 w 107"/>
                <a:gd name="T65" fmla="*/ 427 h 461"/>
                <a:gd name="T66" fmla="*/ 40 w 107"/>
                <a:gd name="T67" fmla="*/ 424 h 461"/>
                <a:gd name="T68" fmla="*/ 32 w 107"/>
                <a:gd name="T69" fmla="*/ 422 h 461"/>
                <a:gd name="T70" fmla="*/ 25 w 107"/>
                <a:gd name="T71" fmla="*/ 417 h 461"/>
                <a:gd name="T72" fmla="*/ 18 w 107"/>
                <a:gd name="T73" fmla="*/ 413 h 461"/>
                <a:gd name="T74" fmla="*/ 13 w 107"/>
                <a:gd name="T75" fmla="*/ 405 h 461"/>
                <a:gd name="T76" fmla="*/ 7 w 107"/>
                <a:gd name="T77" fmla="*/ 399 h 461"/>
                <a:gd name="T78" fmla="*/ 2 w 107"/>
                <a:gd name="T79" fmla="*/ 391 h 461"/>
                <a:gd name="T80" fmla="*/ 2 w 107"/>
                <a:gd name="T81" fmla="*/ 382 h 461"/>
                <a:gd name="T82" fmla="*/ 0 w 107"/>
                <a:gd name="T83" fmla="*/ 373 h 461"/>
                <a:gd name="T84" fmla="*/ 0 w 107"/>
                <a:gd name="T85" fmla="*/ 54 h 461"/>
                <a:gd name="T86" fmla="*/ 0 w 107"/>
                <a:gd name="T87" fmla="*/ 54 h 461"/>
                <a:gd name="T88" fmla="*/ 0 w 107"/>
                <a:gd name="T89" fmla="*/ 51 h 4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7" h="461">
                  <a:moveTo>
                    <a:pt x="0" y="55"/>
                  </a:moveTo>
                  <a:lnTo>
                    <a:pt x="2" y="48"/>
                  </a:lnTo>
                  <a:lnTo>
                    <a:pt x="2" y="38"/>
                  </a:lnTo>
                  <a:lnTo>
                    <a:pt x="7" y="30"/>
                  </a:lnTo>
                  <a:lnTo>
                    <a:pt x="11" y="23"/>
                  </a:lnTo>
                  <a:lnTo>
                    <a:pt x="16" y="15"/>
                  </a:lnTo>
                  <a:lnTo>
                    <a:pt x="23" y="10"/>
                  </a:lnTo>
                  <a:lnTo>
                    <a:pt x="30" y="5"/>
                  </a:lnTo>
                  <a:lnTo>
                    <a:pt x="36" y="3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61" y="0"/>
                  </a:lnTo>
                  <a:lnTo>
                    <a:pt x="70" y="3"/>
                  </a:lnTo>
                  <a:lnTo>
                    <a:pt x="78" y="5"/>
                  </a:lnTo>
                  <a:lnTo>
                    <a:pt x="84" y="10"/>
                  </a:lnTo>
                  <a:lnTo>
                    <a:pt x="92" y="15"/>
                  </a:lnTo>
                  <a:lnTo>
                    <a:pt x="96" y="23"/>
                  </a:lnTo>
                  <a:lnTo>
                    <a:pt x="101" y="30"/>
                  </a:lnTo>
                  <a:lnTo>
                    <a:pt x="103" y="38"/>
                  </a:lnTo>
                  <a:lnTo>
                    <a:pt x="106" y="48"/>
                  </a:lnTo>
                  <a:lnTo>
                    <a:pt x="106" y="58"/>
                  </a:lnTo>
                  <a:lnTo>
                    <a:pt x="106" y="402"/>
                  </a:lnTo>
                  <a:lnTo>
                    <a:pt x="106" y="412"/>
                  </a:lnTo>
                  <a:lnTo>
                    <a:pt x="103" y="422"/>
                  </a:lnTo>
                  <a:lnTo>
                    <a:pt x="101" y="430"/>
                  </a:lnTo>
                  <a:lnTo>
                    <a:pt x="96" y="437"/>
                  </a:lnTo>
                  <a:lnTo>
                    <a:pt x="92" y="445"/>
                  </a:lnTo>
                  <a:lnTo>
                    <a:pt x="84" y="450"/>
                  </a:lnTo>
                  <a:lnTo>
                    <a:pt x="78" y="455"/>
                  </a:lnTo>
                  <a:lnTo>
                    <a:pt x="70" y="457"/>
                  </a:lnTo>
                  <a:lnTo>
                    <a:pt x="61" y="460"/>
                  </a:lnTo>
                  <a:lnTo>
                    <a:pt x="52" y="460"/>
                  </a:lnTo>
                  <a:lnTo>
                    <a:pt x="46" y="460"/>
                  </a:lnTo>
                  <a:lnTo>
                    <a:pt x="36" y="457"/>
                  </a:lnTo>
                  <a:lnTo>
                    <a:pt x="30" y="455"/>
                  </a:lnTo>
                  <a:lnTo>
                    <a:pt x="23" y="450"/>
                  </a:lnTo>
                  <a:lnTo>
                    <a:pt x="16" y="445"/>
                  </a:lnTo>
                  <a:lnTo>
                    <a:pt x="11" y="437"/>
                  </a:lnTo>
                  <a:lnTo>
                    <a:pt x="7" y="430"/>
                  </a:lnTo>
                  <a:lnTo>
                    <a:pt x="2" y="422"/>
                  </a:lnTo>
                  <a:lnTo>
                    <a:pt x="2" y="412"/>
                  </a:lnTo>
                  <a:lnTo>
                    <a:pt x="0" y="402"/>
                  </a:lnTo>
                  <a:lnTo>
                    <a:pt x="0" y="58"/>
                  </a:lnTo>
                  <a:lnTo>
                    <a:pt x="0" y="5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3" name="Freeform 102"/>
            <p:cNvSpPr>
              <a:spLocks/>
            </p:cNvSpPr>
            <p:nvPr/>
          </p:nvSpPr>
          <p:spPr bwMode="auto">
            <a:xfrm>
              <a:off x="3681" y="2716"/>
              <a:ext cx="112" cy="444"/>
            </a:xfrm>
            <a:custGeom>
              <a:avLst/>
              <a:gdLst>
                <a:gd name="T0" fmla="*/ 0 w 107"/>
                <a:gd name="T1" fmla="*/ 51 h 461"/>
                <a:gd name="T2" fmla="*/ 2 w 107"/>
                <a:gd name="T3" fmla="*/ 44 h 461"/>
                <a:gd name="T4" fmla="*/ 2 w 107"/>
                <a:gd name="T5" fmla="*/ 36 h 461"/>
                <a:gd name="T6" fmla="*/ 7 w 107"/>
                <a:gd name="T7" fmla="*/ 28 h 461"/>
                <a:gd name="T8" fmla="*/ 13 w 107"/>
                <a:gd name="T9" fmla="*/ 21 h 461"/>
                <a:gd name="T10" fmla="*/ 18 w 107"/>
                <a:gd name="T11" fmla="*/ 13 h 461"/>
                <a:gd name="T12" fmla="*/ 25 w 107"/>
                <a:gd name="T13" fmla="*/ 10 h 461"/>
                <a:gd name="T14" fmla="*/ 32 w 107"/>
                <a:gd name="T15" fmla="*/ 5 h 461"/>
                <a:gd name="T16" fmla="*/ 40 w 107"/>
                <a:gd name="T17" fmla="*/ 3 h 461"/>
                <a:gd name="T18" fmla="*/ 50 w 107"/>
                <a:gd name="T19" fmla="*/ 0 h 461"/>
                <a:gd name="T20" fmla="*/ 57 w 107"/>
                <a:gd name="T21" fmla="*/ 0 h 461"/>
                <a:gd name="T22" fmla="*/ 67 w 107"/>
                <a:gd name="T23" fmla="*/ 0 h 461"/>
                <a:gd name="T24" fmla="*/ 76 w 107"/>
                <a:gd name="T25" fmla="*/ 3 h 461"/>
                <a:gd name="T26" fmla="*/ 86 w 107"/>
                <a:gd name="T27" fmla="*/ 5 h 461"/>
                <a:gd name="T28" fmla="*/ 92 w 107"/>
                <a:gd name="T29" fmla="*/ 10 h 461"/>
                <a:gd name="T30" fmla="*/ 100 w 107"/>
                <a:gd name="T31" fmla="*/ 13 h 461"/>
                <a:gd name="T32" fmla="*/ 105 w 107"/>
                <a:gd name="T33" fmla="*/ 21 h 461"/>
                <a:gd name="T34" fmla="*/ 111 w 107"/>
                <a:gd name="T35" fmla="*/ 28 h 461"/>
                <a:gd name="T36" fmla="*/ 113 w 107"/>
                <a:gd name="T37" fmla="*/ 36 h 461"/>
                <a:gd name="T38" fmla="*/ 116 w 107"/>
                <a:gd name="T39" fmla="*/ 44 h 461"/>
                <a:gd name="T40" fmla="*/ 116 w 107"/>
                <a:gd name="T41" fmla="*/ 54 h 461"/>
                <a:gd name="T42" fmla="*/ 116 w 107"/>
                <a:gd name="T43" fmla="*/ 373 h 461"/>
                <a:gd name="T44" fmla="*/ 116 w 107"/>
                <a:gd name="T45" fmla="*/ 382 h 461"/>
                <a:gd name="T46" fmla="*/ 113 w 107"/>
                <a:gd name="T47" fmla="*/ 391 h 461"/>
                <a:gd name="T48" fmla="*/ 111 w 107"/>
                <a:gd name="T49" fmla="*/ 399 h 461"/>
                <a:gd name="T50" fmla="*/ 105 w 107"/>
                <a:gd name="T51" fmla="*/ 405 h 461"/>
                <a:gd name="T52" fmla="*/ 100 w 107"/>
                <a:gd name="T53" fmla="*/ 413 h 461"/>
                <a:gd name="T54" fmla="*/ 92 w 107"/>
                <a:gd name="T55" fmla="*/ 417 h 461"/>
                <a:gd name="T56" fmla="*/ 86 w 107"/>
                <a:gd name="T57" fmla="*/ 422 h 461"/>
                <a:gd name="T58" fmla="*/ 76 w 107"/>
                <a:gd name="T59" fmla="*/ 424 h 461"/>
                <a:gd name="T60" fmla="*/ 67 w 107"/>
                <a:gd name="T61" fmla="*/ 427 h 461"/>
                <a:gd name="T62" fmla="*/ 57 w 107"/>
                <a:gd name="T63" fmla="*/ 427 h 461"/>
                <a:gd name="T64" fmla="*/ 50 w 107"/>
                <a:gd name="T65" fmla="*/ 427 h 461"/>
                <a:gd name="T66" fmla="*/ 40 w 107"/>
                <a:gd name="T67" fmla="*/ 424 h 461"/>
                <a:gd name="T68" fmla="*/ 32 w 107"/>
                <a:gd name="T69" fmla="*/ 422 h 461"/>
                <a:gd name="T70" fmla="*/ 25 w 107"/>
                <a:gd name="T71" fmla="*/ 417 h 461"/>
                <a:gd name="T72" fmla="*/ 18 w 107"/>
                <a:gd name="T73" fmla="*/ 413 h 461"/>
                <a:gd name="T74" fmla="*/ 13 w 107"/>
                <a:gd name="T75" fmla="*/ 405 h 461"/>
                <a:gd name="T76" fmla="*/ 7 w 107"/>
                <a:gd name="T77" fmla="*/ 399 h 461"/>
                <a:gd name="T78" fmla="*/ 2 w 107"/>
                <a:gd name="T79" fmla="*/ 391 h 461"/>
                <a:gd name="T80" fmla="*/ 2 w 107"/>
                <a:gd name="T81" fmla="*/ 382 h 461"/>
                <a:gd name="T82" fmla="*/ 0 w 107"/>
                <a:gd name="T83" fmla="*/ 373 h 461"/>
                <a:gd name="T84" fmla="*/ 0 w 107"/>
                <a:gd name="T85" fmla="*/ 54 h 461"/>
                <a:gd name="T86" fmla="*/ 0 w 107"/>
                <a:gd name="T87" fmla="*/ 54 h 46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07" h="461">
                  <a:moveTo>
                    <a:pt x="0" y="55"/>
                  </a:moveTo>
                  <a:lnTo>
                    <a:pt x="2" y="48"/>
                  </a:lnTo>
                  <a:lnTo>
                    <a:pt x="2" y="38"/>
                  </a:lnTo>
                  <a:lnTo>
                    <a:pt x="7" y="30"/>
                  </a:lnTo>
                  <a:lnTo>
                    <a:pt x="11" y="23"/>
                  </a:lnTo>
                  <a:lnTo>
                    <a:pt x="16" y="15"/>
                  </a:lnTo>
                  <a:lnTo>
                    <a:pt x="23" y="10"/>
                  </a:lnTo>
                  <a:lnTo>
                    <a:pt x="30" y="5"/>
                  </a:lnTo>
                  <a:lnTo>
                    <a:pt x="36" y="3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61" y="0"/>
                  </a:lnTo>
                  <a:lnTo>
                    <a:pt x="70" y="3"/>
                  </a:lnTo>
                  <a:lnTo>
                    <a:pt x="78" y="5"/>
                  </a:lnTo>
                  <a:lnTo>
                    <a:pt x="84" y="10"/>
                  </a:lnTo>
                  <a:lnTo>
                    <a:pt x="92" y="15"/>
                  </a:lnTo>
                  <a:lnTo>
                    <a:pt x="96" y="23"/>
                  </a:lnTo>
                  <a:lnTo>
                    <a:pt x="101" y="30"/>
                  </a:lnTo>
                  <a:lnTo>
                    <a:pt x="103" y="38"/>
                  </a:lnTo>
                  <a:lnTo>
                    <a:pt x="106" y="48"/>
                  </a:lnTo>
                  <a:lnTo>
                    <a:pt x="106" y="58"/>
                  </a:lnTo>
                  <a:lnTo>
                    <a:pt x="106" y="402"/>
                  </a:lnTo>
                  <a:lnTo>
                    <a:pt x="106" y="412"/>
                  </a:lnTo>
                  <a:lnTo>
                    <a:pt x="103" y="422"/>
                  </a:lnTo>
                  <a:lnTo>
                    <a:pt x="101" y="430"/>
                  </a:lnTo>
                  <a:lnTo>
                    <a:pt x="96" y="437"/>
                  </a:lnTo>
                  <a:lnTo>
                    <a:pt x="92" y="445"/>
                  </a:lnTo>
                  <a:lnTo>
                    <a:pt x="84" y="450"/>
                  </a:lnTo>
                  <a:lnTo>
                    <a:pt x="78" y="455"/>
                  </a:lnTo>
                  <a:lnTo>
                    <a:pt x="70" y="457"/>
                  </a:lnTo>
                  <a:lnTo>
                    <a:pt x="61" y="460"/>
                  </a:lnTo>
                  <a:lnTo>
                    <a:pt x="52" y="460"/>
                  </a:lnTo>
                  <a:lnTo>
                    <a:pt x="46" y="460"/>
                  </a:lnTo>
                  <a:lnTo>
                    <a:pt x="36" y="457"/>
                  </a:lnTo>
                  <a:lnTo>
                    <a:pt x="30" y="455"/>
                  </a:lnTo>
                  <a:lnTo>
                    <a:pt x="23" y="450"/>
                  </a:lnTo>
                  <a:lnTo>
                    <a:pt x="16" y="445"/>
                  </a:lnTo>
                  <a:lnTo>
                    <a:pt x="11" y="437"/>
                  </a:lnTo>
                  <a:lnTo>
                    <a:pt x="7" y="430"/>
                  </a:lnTo>
                  <a:lnTo>
                    <a:pt x="2" y="422"/>
                  </a:lnTo>
                  <a:lnTo>
                    <a:pt x="2" y="412"/>
                  </a:lnTo>
                  <a:lnTo>
                    <a:pt x="0" y="402"/>
                  </a:lnTo>
                  <a:lnTo>
                    <a:pt x="0" y="5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4" name="Rectangle 103"/>
            <p:cNvSpPr>
              <a:spLocks noChangeArrowheads="1"/>
            </p:cNvSpPr>
            <p:nvPr/>
          </p:nvSpPr>
          <p:spPr bwMode="auto">
            <a:xfrm>
              <a:off x="3659" y="301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7765" name="Rectangle 104"/>
            <p:cNvSpPr>
              <a:spLocks noChangeArrowheads="1"/>
            </p:cNvSpPr>
            <p:nvPr/>
          </p:nvSpPr>
          <p:spPr bwMode="auto">
            <a:xfrm>
              <a:off x="3645" y="2809"/>
              <a:ext cx="18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27766" name="Rectangle 105"/>
            <p:cNvSpPr>
              <a:spLocks noChangeArrowheads="1"/>
            </p:cNvSpPr>
            <p:nvPr/>
          </p:nvSpPr>
          <p:spPr bwMode="auto">
            <a:xfrm>
              <a:off x="3709" y="2809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endParaRPr kumimoji="0" lang="en-US" altLang="zh-TW" sz="1000" b="0">
                <a:solidFill>
                  <a:srgbClr val="000000"/>
                </a:solidFill>
              </a:endParaRPr>
            </a:p>
            <a:p>
              <a:pPr algn="ctr" eaLnBrk="0" hangingPunct="0"/>
              <a:endParaRPr kumimoji="0" lang="en-US" altLang="zh-TW" sz="1000" b="0">
                <a:solidFill>
                  <a:srgbClr val="000000"/>
                </a:solidFill>
              </a:endParaRPr>
            </a:p>
          </p:txBody>
        </p:sp>
        <p:sp>
          <p:nvSpPr>
            <p:cNvPr id="27767" name="Rectangle 106"/>
            <p:cNvSpPr>
              <a:spLocks noChangeArrowheads="1"/>
            </p:cNvSpPr>
            <p:nvPr/>
          </p:nvSpPr>
          <p:spPr bwMode="auto">
            <a:xfrm>
              <a:off x="3657" y="2869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u</a:t>
              </a:r>
            </a:p>
          </p:txBody>
        </p:sp>
        <p:sp>
          <p:nvSpPr>
            <p:cNvPr id="27768" name="Rectangle 107"/>
            <p:cNvSpPr>
              <a:spLocks noChangeArrowheads="1"/>
            </p:cNvSpPr>
            <p:nvPr/>
          </p:nvSpPr>
          <p:spPr bwMode="auto">
            <a:xfrm>
              <a:off x="3699" y="2869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endParaRPr kumimoji="0" lang="en-US" altLang="zh-TW" sz="1000" b="0">
                <a:solidFill>
                  <a:srgbClr val="000000"/>
                </a:solidFill>
              </a:endParaRPr>
            </a:p>
            <a:p>
              <a:pPr algn="ctr" eaLnBrk="0" hangingPunct="0"/>
              <a:endParaRPr kumimoji="0" lang="en-US" altLang="zh-TW" sz="1000" b="0">
                <a:solidFill>
                  <a:srgbClr val="000000"/>
                </a:solidFill>
              </a:endParaRPr>
            </a:p>
          </p:txBody>
        </p:sp>
        <p:sp>
          <p:nvSpPr>
            <p:cNvPr id="27769" name="Rectangle 108"/>
            <p:cNvSpPr>
              <a:spLocks noChangeArrowheads="1"/>
            </p:cNvSpPr>
            <p:nvPr/>
          </p:nvSpPr>
          <p:spPr bwMode="auto">
            <a:xfrm>
              <a:off x="3657" y="2929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7770" name="Rectangle 109"/>
            <p:cNvSpPr>
              <a:spLocks noChangeArrowheads="1"/>
            </p:cNvSpPr>
            <p:nvPr/>
          </p:nvSpPr>
          <p:spPr bwMode="auto">
            <a:xfrm>
              <a:off x="3657" y="2710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7771" name="Freeform 110"/>
            <p:cNvSpPr>
              <a:spLocks/>
            </p:cNvSpPr>
            <p:nvPr/>
          </p:nvSpPr>
          <p:spPr bwMode="auto">
            <a:xfrm>
              <a:off x="3613" y="1953"/>
              <a:ext cx="278" cy="403"/>
            </a:xfrm>
            <a:custGeom>
              <a:avLst/>
              <a:gdLst>
                <a:gd name="T0" fmla="*/ 143 w 266"/>
                <a:gd name="T1" fmla="*/ 388 h 418"/>
                <a:gd name="T2" fmla="*/ 168 w 266"/>
                <a:gd name="T3" fmla="*/ 386 h 418"/>
                <a:gd name="T4" fmla="*/ 191 w 266"/>
                <a:gd name="T5" fmla="*/ 378 h 418"/>
                <a:gd name="T6" fmla="*/ 211 w 266"/>
                <a:gd name="T7" fmla="*/ 367 h 418"/>
                <a:gd name="T8" fmla="*/ 232 w 266"/>
                <a:gd name="T9" fmla="*/ 350 h 418"/>
                <a:gd name="T10" fmla="*/ 247 w 266"/>
                <a:gd name="T11" fmla="*/ 332 h 418"/>
                <a:gd name="T12" fmla="*/ 262 w 266"/>
                <a:gd name="T13" fmla="*/ 309 h 418"/>
                <a:gd name="T14" fmla="*/ 274 w 266"/>
                <a:gd name="T15" fmla="*/ 283 h 418"/>
                <a:gd name="T16" fmla="*/ 282 w 266"/>
                <a:gd name="T17" fmla="*/ 255 h 418"/>
                <a:gd name="T18" fmla="*/ 289 w 266"/>
                <a:gd name="T19" fmla="*/ 225 h 418"/>
                <a:gd name="T20" fmla="*/ 289 w 266"/>
                <a:gd name="T21" fmla="*/ 195 h 418"/>
                <a:gd name="T22" fmla="*/ 289 w 266"/>
                <a:gd name="T23" fmla="*/ 163 h 418"/>
                <a:gd name="T24" fmla="*/ 282 w 266"/>
                <a:gd name="T25" fmla="*/ 132 h 418"/>
                <a:gd name="T26" fmla="*/ 274 w 266"/>
                <a:gd name="T27" fmla="*/ 104 h 418"/>
                <a:gd name="T28" fmla="*/ 262 w 266"/>
                <a:gd name="T29" fmla="*/ 79 h 418"/>
                <a:gd name="T30" fmla="*/ 247 w 266"/>
                <a:gd name="T31" fmla="*/ 56 h 418"/>
                <a:gd name="T32" fmla="*/ 232 w 266"/>
                <a:gd name="T33" fmla="*/ 38 h 418"/>
                <a:gd name="T34" fmla="*/ 211 w 266"/>
                <a:gd name="T35" fmla="*/ 21 h 418"/>
                <a:gd name="T36" fmla="*/ 191 w 266"/>
                <a:gd name="T37" fmla="*/ 10 h 418"/>
                <a:gd name="T38" fmla="*/ 168 w 266"/>
                <a:gd name="T39" fmla="*/ 3 h 418"/>
                <a:gd name="T40" fmla="*/ 143 w 266"/>
                <a:gd name="T41" fmla="*/ 0 h 418"/>
                <a:gd name="T42" fmla="*/ 120 w 266"/>
                <a:gd name="T43" fmla="*/ 3 h 418"/>
                <a:gd name="T44" fmla="*/ 98 w 266"/>
                <a:gd name="T45" fmla="*/ 10 h 418"/>
                <a:gd name="T46" fmla="*/ 78 w 266"/>
                <a:gd name="T47" fmla="*/ 21 h 418"/>
                <a:gd name="T48" fmla="*/ 57 w 266"/>
                <a:gd name="T49" fmla="*/ 38 h 418"/>
                <a:gd name="T50" fmla="*/ 43 w 266"/>
                <a:gd name="T51" fmla="*/ 56 h 418"/>
                <a:gd name="T52" fmla="*/ 27 w 266"/>
                <a:gd name="T53" fmla="*/ 79 h 418"/>
                <a:gd name="T54" fmla="*/ 15 w 266"/>
                <a:gd name="T55" fmla="*/ 104 h 418"/>
                <a:gd name="T56" fmla="*/ 7 w 266"/>
                <a:gd name="T57" fmla="*/ 132 h 418"/>
                <a:gd name="T58" fmla="*/ 0 w 266"/>
                <a:gd name="T59" fmla="*/ 163 h 418"/>
                <a:gd name="T60" fmla="*/ 0 w 266"/>
                <a:gd name="T61" fmla="*/ 195 h 418"/>
                <a:gd name="T62" fmla="*/ 0 w 266"/>
                <a:gd name="T63" fmla="*/ 225 h 418"/>
                <a:gd name="T64" fmla="*/ 7 w 266"/>
                <a:gd name="T65" fmla="*/ 255 h 418"/>
                <a:gd name="T66" fmla="*/ 15 w 266"/>
                <a:gd name="T67" fmla="*/ 283 h 418"/>
                <a:gd name="T68" fmla="*/ 27 w 266"/>
                <a:gd name="T69" fmla="*/ 309 h 418"/>
                <a:gd name="T70" fmla="*/ 43 w 266"/>
                <a:gd name="T71" fmla="*/ 332 h 418"/>
                <a:gd name="T72" fmla="*/ 57 w 266"/>
                <a:gd name="T73" fmla="*/ 350 h 418"/>
                <a:gd name="T74" fmla="*/ 78 w 266"/>
                <a:gd name="T75" fmla="*/ 367 h 418"/>
                <a:gd name="T76" fmla="*/ 98 w 266"/>
                <a:gd name="T77" fmla="*/ 378 h 418"/>
                <a:gd name="T78" fmla="*/ 120 w 266"/>
                <a:gd name="T79" fmla="*/ 386 h 418"/>
                <a:gd name="T80" fmla="*/ 143 w 266"/>
                <a:gd name="T81" fmla="*/ 388 h 418"/>
                <a:gd name="T82" fmla="*/ 143 w 266"/>
                <a:gd name="T83" fmla="*/ 388 h 4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6" h="418">
                  <a:moveTo>
                    <a:pt x="131" y="417"/>
                  </a:moveTo>
                  <a:lnTo>
                    <a:pt x="154" y="415"/>
                  </a:lnTo>
                  <a:lnTo>
                    <a:pt x="175" y="407"/>
                  </a:lnTo>
                  <a:lnTo>
                    <a:pt x="193" y="395"/>
                  </a:lnTo>
                  <a:lnTo>
                    <a:pt x="212" y="377"/>
                  </a:lnTo>
                  <a:lnTo>
                    <a:pt x="226" y="357"/>
                  </a:lnTo>
                  <a:lnTo>
                    <a:pt x="240" y="332"/>
                  </a:lnTo>
                  <a:lnTo>
                    <a:pt x="251" y="305"/>
                  </a:lnTo>
                  <a:lnTo>
                    <a:pt x="258" y="275"/>
                  </a:lnTo>
                  <a:lnTo>
                    <a:pt x="265" y="242"/>
                  </a:lnTo>
                  <a:lnTo>
                    <a:pt x="265" y="210"/>
                  </a:lnTo>
                  <a:lnTo>
                    <a:pt x="265" y="175"/>
                  </a:lnTo>
                  <a:lnTo>
                    <a:pt x="258" y="142"/>
                  </a:lnTo>
                  <a:lnTo>
                    <a:pt x="251" y="112"/>
                  </a:lnTo>
                  <a:lnTo>
                    <a:pt x="240" y="85"/>
                  </a:lnTo>
                  <a:lnTo>
                    <a:pt x="226" y="60"/>
                  </a:lnTo>
                  <a:lnTo>
                    <a:pt x="212" y="40"/>
                  </a:lnTo>
                  <a:lnTo>
                    <a:pt x="193" y="23"/>
                  </a:lnTo>
                  <a:lnTo>
                    <a:pt x="175" y="10"/>
                  </a:lnTo>
                  <a:lnTo>
                    <a:pt x="154" y="3"/>
                  </a:lnTo>
                  <a:lnTo>
                    <a:pt x="131" y="0"/>
                  </a:lnTo>
                  <a:lnTo>
                    <a:pt x="110" y="3"/>
                  </a:lnTo>
                  <a:lnTo>
                    <a:pt x="90" y="10"/>
                  </a:lnTo>
                  <a:lnTo>
                    <a:pt x="72" y="23"/>
                  </a:lnTo>
                  <a:lnTo>
                    <a:pt x="53" y="40"/>
                  </a:lnTo>
                  <a:lnTo>
                    <a:pt x="39" y="60"/>
                  </a:lnTo>
                  <a:lnTo>
                    <a:pt x="25" y="85"/>
                  </a:lnTo>
                  <a:lnTo>
                    <a:pt x="13" y="112"/>
                  </a:lnTo>
                  <a:lnTo>
                    <a:pt x="7" y="142"/>
                  </a:lnTo>
                  <a:lnTo>
                    <a:pt x="0" y="175"/>
                  </a:lnTo>
                  <a:lnTo>
                    <a:pt x="0" y="210"/>
                  </a:lnTo>
                  <a:lnTo>
                    <a:pt x="0" y="242"/>
                  </a:lnTo>
                  <a:lnTo>
                    <a:pt x="7" y="275"/>
                  </a:lnTo>
                  <a:lnTo>
                    <a:pt x="13" y="305"/>
                  </a:lnTo>
                  <a:lnTo>
                    <a:pt x="25" y="332"/>
                  </a:lnTo>
                  <a:lnTo>
                    <a:pt x="39" y="357"/>
                  </a:lnTo>
                  <a:lnTo>
                    <a:pt x="53" y="377"/>
                  </a:lnTo>
                  <a:lnTo>
                    <a:pt x="72" y="395"/>
                  </a:lnTo>
                  <a:lnTo>
                    <a:pt x="90" y="407"/>
                  </a:lnTo>
                  <a:lnTo>
                    <a:pt x="110" y="415"/>
                  </a:lnTo>
                  <a:lnTo>
                    <a:pt x="131" y="41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2" name="Freeform 111"/>
            <p:cNvSpPr>
              <a:spLocks/>
            </p:cNvSpPr>
            <p:nvPr/>
          </p:nvSpPr>
          <p:spPr bwMode="auto">
            <a:xfrm>
              <a:off x="3613" y="1953"/>
              <a:ext cx="278" cy="403"/>
            </a:xfrm>
            <a:custGeom>
              <a:avLst/>
              <a:gdLst>
                <a:gd name="T0" fmla="*/ 143 w 266"/>
                <a:gd name="T1" fmla="*/ 388 h 418"/>
                <a:gd name="T2" fmla="*/ 168 w 266"/>
                <a:gd name="T3" fmla="*/ 386 h 418"/>
                <a:gd name="T4" fmla="*/ 191 w 266"/>
                <a:gd name="T5" fmla="*/ 378 h 418"/>
                <a:gd name="T6" fmla="*/ 211 w 266"/>
                <a:gd name="T7" fmla="*/ 367 h 418"/>
                <a:gd name="T8" fmla="*/ 232 w 266"/>
                <a:gd name="T9" fmla="*/ 350 h 418"/>
                <a:gd name="T10" fmla="*/ 247 w 266"/>
                <a:gd name="T11" fmla="*/ 332 h 418"/>
                <a:gd name="T12" fmla="*/ 262 w 266"/>
                <a:gd name="T13" fmla="*/ 309 h 418"/>
                <a:gd name="T14" fmla="*/ 274 w 266"/>
                <a:gd name="T15" fmla="*/ 283 h 418"/>
                <a:gd name="T16" fmla="*/ 282 w 266"/>
                <a:gd name="T17" fmla="*/ 255 h 418"/>
                <a:gd name="T18" fmla="*/ 289 w 266"/>
                <a:gd name="T19" fmla="*/ 225 h 418"/>
                <a:gd name="T20" fmla="*/ 289 w 266"/>
                <a:gd name="T21" fmla="*/ 195 h 418"/>
                <a:gd name="T22" fmla="*/ 289 w 266"/>
                <a:gd name="T23" fmla="*/ 163 h 418"/>
                <a:gd name="T24" fmla="*/ 282 w 266"/>
                <a:gd name="T25" fmla="*/ 132 h 418"/>
                <a:gd name="T26" fmla="*/ 274 w 266"/>
                <a:gd name="T27" fmla="*/ 104 h 418"/>
                <a:gd name="T28" fmla="*/ 262 w 266"/>
                <a:gd name="T29" fmla="*/ 79 h 418"/>
                <a:gd name="T30" fmla="*/ 247 w 266"/>
                <a:gd name="T31" fmla="*/ 56 h 418"/>
                <a:gd name="T32" fmla="*/ 232 w 266"/>
                <a:gd name="T33" fmla="*/ 38 h 418"/>
                <a:gd name="T34" fmla="*/ 211 w 266"/>
                <a:gd name="T35" fmla="*/ 21 h 418"/>
                <a:gd name="T36" fmla="*/ 191 w 266"/>
                <a:gd name="T37" fmla="*/ 10 h 418"/>
                <a:gd name="T38" fmla="*/ 168 w 266"/>
                <a:gd name="T39" fmla="*/ 3 h 418"/>
                <a:gd name="T40" fmla="*/ 143 w 266"/>
                <a:gd name="T41" fmla="*/ 0 h 418"/>
                <a:gd name="T42" fmla="*/ 120 w 266"/>
                <a:gd name="T43" fmla="*/ 3 h 418"/>
                <a:gd name="T44" fmla="*/ 98 w 266"/>
                <a:gd name="T45" fmla="*/ 10 h 418"/>
                <a:gd name="T46" fmla="*/ 78 w 266"/>
                <a:gd name="T47" fmla="*/ 21 h 418"/>
                <a:gd name="T48" fmla="*/ 57 w 266"/>
                <a:gd name="T49" fmla="*/ 38 h 418"/>
                <a:gd name="T50" fmla="*/ 43 w 266"/>
                <a:gd name="T51" fmla="*/ 56 h 418"/>
                <a:gd name="T52" fmla="*/ 27 w 266"/>
                <a:gd name="T53" fmla="*/ 79 h 418"/>
                <a:gd name="T54" fmla="*/ 15 w 266"/>
                <a:gd name="T55" fmla="*/ 104 h 418"/>
                <a:gd name="T56" fmla="*/ 7 w 266"/>
                <a:gd name="T57" fmla="*/ 132 h 418"/>
                <a:gd name="T58" fmla="*/ 0 w 266"/>
                <a:gd name="T59" fmla="*/ 163 h 418"/>
                <a:gd name="T60" fmla="*/ 0 w 266"/>
                <a:gd name="T61" fmla="*/ 195 h 418"/>
                <a:gd name="T62" fmla="*/ 0 w 266"/>
                <a:gd name="T63" fmla="*/ 225 h 418"/>
                <a:gd name="T64" fmla="*/ 7 w 266"/>
                <a:gd name="T65" fmla="*/ 255 h 418"/>
                <a:gd name="T66" fmla="*/ 15 w 266"/>
                <a:gd name="T67" fmla="*/ 283 h 418"/>
                <a:gd name="T68" fmla="*/ 27 w 266"/>
                <a:gd name="T69" fmla="*/ 309 h 418"/>
                <a:gd name="T70" fmla="*/ 43 w 266"/>
                <a:gd name="T71" fmla="*/ 332 h 418"/>
                <a:gd name="T72" fmla="*/ 57 w 266"/>
                <a:gd name="T73" fmla="*/ 350 h 418"/>
                <a:gd name="T74" fmla="*/ 78 w 266"/>
                <a:gd name="T75" fmla="*/ 367 h 418"/>
                <a:gd name="T76" fmla="*/ 98 w 266"/>
                <a:gd name="T77" fmla="*/ 378 h 418"/>
                <a:gd name="T78" fmla="*/ 120 w 266"/>
                <a:gd name="T79" fmla="*/ 386 h 418"/>
                <a:gd name="T80" fmla="*/ 143 w 266"/>
                <a:gd name="T81" fmla="*/ 388 h 418"/>
                <a:gd name="T82" fmla="*/ 143 w 266"/>
                <a:gd name="T83" fmla="*/ 388 h 4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6" h="418">
                  <a:moveTo>
                    <a:pt x="131" y="417"/>
                  </a:moveTo>
                  <a:lnTo>
                    <a:pt x="154" y="415"/>
                  </a:lnTo>
                  <a:lnTo>
                    <a:pt x="175" y="407"/>
                  </a:lnTo>
                  <a:lnTo>
                    <a:pt x="193" y="395"/>
                  </a:lnTo>
                  <a:lnTo>
                    <a:pt x="212" y="377"/>
                  </a:lnTo>
                  <a:lnTo>
                    <a:pt x="226" y="357"/>
                  </a:lnTo>
                  <a:lnTo>
                    <a:pt x="240" y="332"/>
                  </a:lnTo>
                  <a:lnTo>
                    <a:pt x="251" y="305"/>
                  </a:lnTo>
                  <a:lnTo>
                    <a:pt x="258" y="275"/>
                  </a:lnTo>
                  <a:lnTo>
                    <a:pt x="265" y="242"/>
                  </a:lnTo>
                  <a:lnTo>
                    <a:pt x="265" y="210"/>
                  </a:lnTo>
                  <a:lnTo>
                    <a:pt x="265" y="175"/>
                  </a:lnTo>
                  <a:lnTo>
                    <a:pt x="258" y="142"/>
                  </a:lnTo>
                  <a:lnTo>
                    <a:pt x="251" y="112"/>
                  </a:lnTo>
                  <a:lnTo>
                    <a:pt x="240" y="85"/>
                  </a:lnTo>
                  <a:lnTo>
                    <a:pt x="226" y="60"/>
                  </a:lnTo>
                  <a:lnTo>
                    <a:pt x="212" y="40"/>
                  </a:lnTo>
                  <a:lnTo>
                    <a:pt x="193" y="23"/>
                  </a:lnTo>
                  <a:lnTo>
                    <a:pt x="175" y="10"/>
                  </a:lnTo>
                  <a:lnTo>
                    <a:pt x="154" y="3"/>
                  </a:lnTo>
                  <a:lnTo>
                    <a:pt x="131" y="0"/>
                  </a:lnTo>
                  <a:lnTo>
                    <a:pt x="110" y="3"/>
                  </a:lnTo>
                  <a:lnTo>
                    <a:pt x="90" y="10"/>
                  </a:lnTo>
                  <a:lnTo>
                    <a:pt x="72" y="23"/>
                  </a:lnTo>
                  <a:lnTo>
                    <a:pt x="53" y="40"/>
                  </a:lnTo>
                  <a:lnTo>
                    <a:pt x="39" y="60"/>
                  </a:lnTo>
                  <a:lnTo>
                    <a:pt x="25" y="85"/>
                  </a:lnTo>
                  <a:lnTo>
                    <a:pt x="13" y="112"/>
                  </a:lnTo>
                  <a:lnTo>
                    <a:pt x="7" y="142"/>
                  </a:lnTo>
                  <a:lnTo>
                    <a:pt x="0" y="175"/>
                  </a:lnTo>
                  <a:lnTo>
                    <a:pt x="0" y="210"/>
                  </a:lnTo>
                  <a:lnTo>
                    <a:pt x="0" y="242"/>
                  </a:lnTo>
                  <a:lnTo>
                    <a:pt x="7" y="275"/>
                  </a:lnTo>
                  <a:lnTo>
                    <a:pt x="13" y="305"/>
                  </a:lnTo>
                  <a:lnTo>
                    <a:pt x="25" y="332"/>
                  </a:lnTo>
                  <a:lnTo>
                    <a:pt x="39" y="357"/>
                  </a:lnTo>
                  <a:lnTo>
                    <a:pt x="53" y="377"/>
                  </a:lnTo>
                  <a:lnTo>
                    <a:pt x="72" y="395"/>
                  </a:lnTo>
                  <a:lnTo>
                    <a:pt x="90" y="407"/>
                  </a:lnTo>
                  <a:lnTo>
                    <a:pt x="110" y="415"/>
                  </a:lnTo>
                  <a:lnTo>
                    <a:pt x="131" y="41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3" name="Line 112"/>
            <p:cNvSpPr>
              <a:spLocks noChangeShapeType="1"/>
            </p:cNvSpPr>
            <p:nvPr/>
          </p:nvSpPr>
          <p:spPr bwMode="auto">
            <a:xfrm>
              <a:off x="1521" y="2757"/>
              <a:ext cx="1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74" name="Freeform 113"/>
            <p:cNvSpPr>
              <a:spLocks/>
            </p:cNvSpPr>
            <p:nvPr/>
          </p:nvSpPr>
          <p:spPr bwMode="auto">
            <a:xfrm>
              <a:off x="1617" y="2743"/>
              <a:ext cx="30" cy="30"/>
            </a:xfrm>
            <a:custGeom>
              <a:avLst/>
              <a:gdLst>
                <a:gd name="T0" fmla="*/ 14 w 29"/>
                <a:gd name="T1" fmla="*/ 28 h 31"/>
                <a:gd name="T2" fmla="*/ 17 w 29"/>
                <a:gd name="T3" fmla="*/ 28 h 31"/>
                <a:gd name="T4" fmla="*/ 20 w 29"/>
                <a:gd name="T5" fmla="*/ 28 h 31"/>
                <a:gd name="T6" fmla="*/ 22 w 29"/>
                <a:gd name="T7" fmla="*/ 28 h 31"/>
                <a:gd name="T8" fmla="*/ 25 w 29"/>
                <a:gd name="T9" fmla="*/ 25 h 31"/>
                <a:gd name="T10" fmla="*/ 25 w 29"/>
                <a:gd name="T11" fmla="*/ 25 h 31"/>
                <a:gd name="T12" fmla="*/ 27 w 29"/>
                <a:gd name="T13" fmla="*/ 23 h 31"/>
                <a:gd name="T14" fmla="*/ 30 w 29"/>
                <a:gd name="T15" fmla="*/ 20 h 31"/>
                <a:gd name="T16" fmla="*/ 30 w 29"/>
                <a:gd name="T17" fmla="*/ 18 h 31"/>
                <a:gd name="T18" fmla="*/ 30 w 29"/>
                <a:gd name="T19" fmla="*/ 15 h 31"/>
                <a:gd name="T20" fmla="*/ 30 w 29"/>
                <a:gd name="T21" fmla="*/ 15 h 31"/>
                <a:gd name="T22" fmla="*/ 30 w 29"/>
                <a:gd name="T23" fmla="*/ 12 h 31"/>
                <a:gd name="T24" fmla="*/ 30 w 29"/>
                <a:gd name="T25" fmla="*/ 10 h 31"/>
                <a:gd name="T26" fmla="*/ 30 w 29"/>
                <a:gd name="T27" fmla="*/ 7 h 31"/>
                <a:gd name="T28" fmla="*/ 27 w 29"/>
                <a:gd name="T29" fmla="*/ 7 h 31"/>
                <a:gd name="T30" fmla="*/ 25 w 29"/>
                <a:gd name="T31" fmla="*/ 5 h 31"/>
                <a:gd name="T32" fmla="*/ 25 w 29"/>
                <a:gd name="T33" fmla="*/ 2 h 31"/>
                <a:gd name="T34" fmla="*/ 22 w 29"/>
                <a:gd name="T35" fmla="*/ 2 h 31"/>
                <a:gd name="T36" fmla="*/ 20 w 29"/>
                <a:gd name="T37" fmla="*/ 0 h 31"/>
                <a:gd name="T38" fmla="*/ 17 w 29"/>
                <a:gd name="T39" fmla="*/ 0 h 31"/>
                <a:gd name="T40" fmla="*/ 14 w 29"/>
                <a:gd name="T41" fmla="*/ 0 h 31"/>
                <a:gd name="T42" fmla="*/ 11 w 29"/>
                <a:gd name="T43" fmla="*/ 0 h 31"/>
                <a:gd name="T44" fmla="*/ 9 w 29"/>
                <a:gd name="T45" fmla="*/ 0 h 31"/>
                <a:gd name="T46" fmla="*/ 6 w 29"/>
                <a:gd name="T47" fmla="*/ 2 h 31"/>
                <a:gd name="T48" fmla="*/ 4 w 29"/>
                <a:gd name="T49" fmla="*/ 2 h 31"/>
                <a:gd name="T50" fmla="*/ 4 w 29"/>
                <a:gd name="T51" fmla="*/ 5 h 31"/>
                <a:gd name="T52" fmla="*/ 1 w 29"/>
                <a:gd name="T53" fmla="*/ 7 h 31"/>
                <a:gd name="T54" fmla="*/ 1 w 29"/>
                <a:gd name="T55" fmla="*/ 7 h 31"/>
                <a:gd name="T56" fmla="*/ 0 w 29"/>
                <a:gd name="T57" fmla="*/ 10 h 31"/>
                <a:gd name="T58" fmla="*/ 0 w 29"/>
                <a:gd name="T59" fmla="*/ 12 h 31"/>
                <a:gd name="T60" fmla="*/ 0 w 29"/>
                <a:gd name="T61" fmla="*/ 15 h 31"/>
                <a:gd name="T62" fmla="*/ 0 w 29"/>
                <a:gd name="T63" fmla="*/ 15 h 31"/>
                <a:gd name="T64" fmla="*/ 0 w 29"/>
                <a:gd name="T65" fmla="*/ 18 h 31"/>
                <a:gd name="T66" fmla="*/ 1 w 29"/>
                <a:gd name="T67" fmla="*/ 20 h 31"/>
                <a:gd name="T68" fmla="*/ 1 w 29"/>
                <a:gd name="T69" fmla="*/ 23 h 31"/>
                <a:gd name="T70" fmla="*/ 4 w 29"/>
                <a:gd name="T71" fmla="*/ 25 h 31"/>
                <a:gd name="T72" fmla="*/ 4 w 29"/>
                <a:gd name="T73" fmla="*/ 25 h 31"/>
                <a:gd name="T74" fmla="*/ 6 w 29"/>
                <a:gd name="T75" fmla="*/ 28 h 31"/>
                <a:gd name="T76" fmla="*/ 9 w 29"/>
                <a:gd name="T77" fmla="*/ 28 h 31"/>
                <a:gd name="T78" fmla="*/ 11 w 29"/>
                <a:gd name="T79" fmla="*/ 28 h 31"/>
                <a:gd name="T80" fmla="*/ 14 w 29"/>
                <a:gd name="T81" fmla="*/ 28 h 31"/>
                <a:gd name="T82" fmla="*/ 14 w 29"/>
                <a:gd name="T83" fmla="*/ 28 h 3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9" h="31">
                  <a:moveTo>
                    <a:pt x="14" y="30"/>
                  </a:moveTo>
                  <a:lnTo>
                    <a:pt x="15" y="30"/>
                  </a:lnTo>
                  <a:lnTo>
                    <a:pt x="18" y="30"/>
                  </a:lnTo>
                  <a:lnTo>
                    <a:pt x="20" y="30"/>
                  </a:lnTo>
                  <a:lnTo>
                    <a:pt x="23" y="27"/>
                  </a:lnTo>
                  <a:lnTo>
                    <a:pt x="25" y="25"/>
                  </a:lnTo>
                  <a:lnTo>
                    <a:pt x="28" y="22"/>
                  </a:lnTo>
                  <a:lnTo>
                    <a:pt x="28" y="20"/>
                  </a:lnTo>
                  <a:lnTo>
                    <a:pt x="28" y="17"/>
                  </a:lnTo>
                  <a:lnTo>
                    <a:pt x="28" y="15"/>
                  </a:lnTo>
                  <a:lnTo>
                    <a:pt x="28" y="12"/>
                  </a:lnTo>
                  <a:lnTo>
                    <a:pt x="28" y="10"/>
                  </a:lnTo>
                  <a:lnTo>
                    <a:pt x="28" y="7"/>
                  </a:lnTo>
                  <a:lnTo>
                    <a:pt x="25" y="7"/>
                  </a:lnTo>
                  <a:lnTo>
                    <a:pt x="23" y="5"/>
                  </a:lnTo>
                  <a:lnTo>
                    <a:pt x="23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1" y="22"/>
                  </a:lnTo>
                  <a:lnTo>
                    <a:pt x="1" y="25"/>
                  </a:lnTo>
                  <a:lnTo>
                    <a:pt x="4" y="27"/>
                  </a:lnTo>
                  <a:lnTo>
                    <a:pt x="6" y="30"/>
                  </a:lnTo>
                  <a:lnTo>
                    <a:pt x="9" y="30"/>
                  </a:lnTo>
                  <a:lnTo>
                    <a:pt x="11" y="30"/>
                  </a:lnTo>
                  <a:lnTo>
                    <a:pt x="14" y="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5" name="Freeform 114"/>
            <p:cNvSpPr>
              <a:spLocks/>
            </p:cNvSpPr>
            <p:nvPr/>
          </p:nvSpPr>
          <p:spPr bwMode="auto">
            <a:xfrm>
              <a:off x="3535" y="3055"/>
              <a:ext cx="29" cy="30"/>
            </a:xfrm>
            <a:custGeom>
              <a:avLst/>
              <a:gdLst>
                <a:gd name="T0" fmla="*/ 13 w 28"/>
                <a:gd name="T1" fmla="*/ 26 h 31"/>
                <a:gd name="T2" fmla="*/ 17 w 28"/>
                <a:gd name="T3" fmla="*/ 28 h 31"/>
                <a:gd name="T4" fmla="*/ 20 w 28"/>
                <a:gd name="T5" fmla="*/ 28 h 31"/>
                <a:gd name="T6" fmla="*/ 21 w 28"/>
                <a:gd name="T7" fmla="*/ 26 h 31"/>
                <a:gd name="T8" fmla="*/ 24 w 28"/>
                <a:gd name="T9" fmla="*/ 26 h 31"/>
                <a:gd name="T10" fmla="*/ 24 w 28"/>
                <a:gd name="T11" fmla="*/ 23 h 31"/>
                <a:gd name="T12" fmla="*/ 26 w 28"/>
                <a:gd name="T13" fmla="*/ 21 h 31"/>
                <a:gd name="T14" fmla="*/ 29 w 28"/>
                <a:gd name="T15" fmla="*/ 21 h 31"/>
                <a:gd name="T16" fmla="*/ 29 w 28"/>
                <a:gd name="T17" fmla="*/ 18 h 31"/>
                <a:gd name="T18" fmla="*/ 29 w 28"/>
                <a:gd name="T19" fmla="*/ 16 h 31"/>
                <a:gd name="T20" fmla="*/ 29 w 28"/>
                <a:gd name="T21" fmla="*/ 15 h 31"/>
                <a:gd name="T22" fmla="*/ 29 w 28"/>
                <a:gd name="T23" fmla="*/ 13 h 31"/>
                <a:gd name="T24" fmla="*/ 29 w 28"/>
                <a:gd name="T25" fmla="*/ 10 h 31"/>
                <a:gd name="T26" fmla="*/ 29 w 28"/>
                <a:gd name="T27" fmla="*/ 8 h 31"/>
                <a:gd name="T28" fmla="*/ 26 w 28"/>
                <a:gd name="T29" fmla="*/ 5 h 31"/>
                <a:gd name="T30" fmla="*/ 24 w 28"/>
                <a:gd name="T31" fmla="*/ 3 h 31"/>
                <a:gd name="T32" fmla="*/ 24 w 28"/>
                <a:gd name="T33" fmla="*/ 3 h 31"/>
                <a:gd name="T34" fmla="*/ 21 w 28"/>
                <a:gd name="T35" fmla="*/ 0 h 31"/>
                <a:gd name="T36" fmla="*/ 20 w 28"/>
                <a:gd name="T37" fmla="*/ 0 h 31"/>
                <a:gd name="T38" fmla="*/ 17 w 28"/>
                <a:gd name="T39" fmla="*/ 0 h 31"/>
                <a:gd name="T40" fmla="*/ 13 w 28"/>
                <a:gd name="T41" fmla="*/ 0 h 31"/>
                <a:gd name="T42" fmla="*/ 10 w 28"/>
                <a:gd name="T43" fmla="*/ 0 h 31"/>
                <a:gd name="T44" fmla="*/ 9 w 28"/>
                <a:gd name="T45" fmla="*/ 0 h 31"/>
                <a:gd name="T46" fmla="*/ 6 w 28"/>
                <a:gd name="T47" fmla="*/ 0 h 31"/>
                <a:gd name="T48" fmla="*/ 4 w 28"/>
                <a:gd name="T49" fmla="*/ 3 h 31"/>
                <a:gd name="T50" fmla="*/ 4 w 28"/>
                <a:gd name="T51" fmla="*/ 3 h 31"/>
                <a:gd name="T52" fmla="*/ 1 w 28"/>
                <a:gd name="T53" fmla="*/ 5 h 31"/>
                <a:gd name="T54" fmla="*/ 1 w 28"/>
                <a:gd name="T55" fmla="*/ 8 h 31"/>
                <a:gd name="T56" fmla="*/ 0 w 28"/>
                <a:gd name="T57" fmla="*/ 10 h 31"/>
                <a:gd name="T58" fmla="*/ 0 w 28"/>
                <a:gd name="T59" fmla="*/ 13 h 31"/>
                <a:gd name="T60" fmla="*/ 0 w 28"/>
                <a:gd name="T61" fmla="*/ 15 h 31"/>
                <a:gd name="T62" fmla="*/ 0 w 28"/>
                <a:gd name="T63" fmla="*/ 16 h 31"/>
                <a:gd name="T64" fmla="*/ 0 w 28"/>
                <a:gd name="T65" fmla="*/ 18 h 31"/>
                <a:gd name="T66" fmla="*/ 1 w 28"/>
                <a:gd name="T67" fmla="*/ 21 h 31"/>
                <a:gd name="T68" fmla="*/ 1 w 28"/>
                <a:gd name="T69" fmla="*/ 21 h 31"/>
                <a:gd name="T70" fmla="*/ 4 w 28"/>
                <a:gd name="T71" fmla="*/ 23 h 31"/>
                <a:gd name="T72" fmla="*/ 4 w 28"/>
                <a:gd name="T73" fmla="*/ 26 h 31"/>
                <a:gd name="T74" fmla="*/ 6 w 28"/>
                <a:gd name="T75" fmla="*/ 26 h 31"/>
                <a:gd name="T76" fmla="*/ 9 w 28"/>
                <a:gd name="T77" fmla="*/ 28 h 31"/>
                <a:gd name="T78" fmla="*/ 10 w 28"/>
                <a:gd name="T79" fmla="*/ 28 h 31"/>
                <a:gd name="T80" fmla="*/ 13 w 28"/>
                <a:gd name="T81" fmla="*/ 28 h 31"/>
                <a:gd name="T82" fmla="*/ 13 w 28"/>
                <a:gd name="T83" fmla="*/ 28 h 31"/>
                <a:gd name="T84" fmla="*/ 13 w 28"/>
                <a:gd name="T85" fmla="*/ 26 h 3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8" h="31">
                  <a:moveTo>
                    <a:pt x="13" y="28"/>
                  </a:moveTo>
                  <a:lnTo>
                    <a:pt x="15" y="30"/>
                  </a:lnTo>
                  <a:lnTo>
                    <a:pt x="18" y="30"/>
                  </a:lnTo>
                  <a:lnTo>
                    <a:pt x="19" y="28"/>
                  </a:lnTo>
                  <a:lnTo>
                    <a:pt x="22" y="28"/>
                  </a:lnTo>
                  <a:lnTo>
                    <a:pt x="22" y="25"/>
                  </a:lnTo>
                  <a:lnTo>
                    <a:pt x="24" y="23"/>
                  </a:lnTo>
                  <a:lnTo>
                    <a:pt x="27" y="23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3"/>
                  </a:lnTo>
                  <a:lnTo>
                    <a:pt x="1" y="5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1" y="23"/>
                  </a:lnTo>
                  <a:lnTo>
                    <a:pt x="4" y="25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9" y="30"/>
                  </a:lnTo>
                  <a:lnTo>
                    <a:pt x="10" y="30"/>
                  </a:lnTo>
                  <a:lnTo>
                    <a:pt x="13" y="30"/>
                  </a:lnTo>
                  <a:lnTo>
                    <a:pt x="13" y="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6" name="Freeform 115"/>
            <p:cNvSpPr>
              <a:spLocks/>
            </p:cNvSpPr>
            <p:nvPr/>
          </p:nvSpPr>
          <p:spPr bwMode="auto">
            <a:xfrm>
              <a:off x="4502" y="2817"/>
              <a:ext cx="29" cy="30"/>
            </a:xfrm>
            <a:custGeom>
              <a:avLst/>
              <a:gdLst>
                <a:gd name="T0" fmla="*/ 13 w 28"/>
                <a:gd name="T1" fmla="*/ 28 h 31"/>
                <a:gd name="T2" fmla="*/ 18 w 28"/>
                <a:gd name="T3" fmla="*/ 28 h 31"/>
                <a:gd name="T4" fmla="*/ 20 w 28"/>
                <a:gd name="T5" fmla="*/ 28 h 31"/>
                <a:gd name="T6" fmla="*/ 22 w 28"/>
                <a:gd name="T7" fmla="*/ 26 h 31"/>
                <a:gd name="T8" fmla="*/ 24 w 28"/>
                <a:gd name="T9" fmla="*/ 26 h 31"/>
                <a:gd name="T10" fmla="*/ 27 w 28"/>
                <a:gd name="T11" fmla="*/ 23 h 31"/>
                <a:gd name="T12" fmla="*/ 27 w 28"/>
                <a:gd name="T13" fmla="*/ 23 h 31"/>
                <a:gd name="T14" fmla="*/ 29 w 28"/>
                <a:gd name="T15" fmla="*/ 21 h 31"/>
                <a:gd name="T16" fmla="*/ 29 w 28"/>
                <a:gd name="T17" fmla="*/ 18 h 31"/>
                <a:gd name="T18" fmla="*/ 29 w 28"/>
                <a:gd name="T19" fmla="*/ 16 h 31"/>
                <a:gd name="T20" fmla="*/ 29 w 28"/>
                <a:gd name="T21" fmla="*/ 15 h 31"/>
                <a:gd name="T22" fmla="*/ 29 w 28"/>
                <a:gd name="T23" fmla="*/ 13 h 31"/>
                <a:gd name="T24" fmla="*/ 29 w 28"/>
                <a:gd name="T25" fmla="*/ 10 h 31"/>
                <a:gd name="T26" fmla="*/ 29 w 28"/>
                <a:gd name="T27" fmla="*/ 8 h 31"/>
                <a:gd name="T28" fmla="*/ 27 w 28"/>
                <a:gd name="T29" fmla="*/ 5 h 31"/>
                <a:gd name="T30" fmla="*/ 27 w 28"/>
                <a:gd name="T31" fmla="*/ 3 h 31"/>
                <a:gd name="T32" fmla="*/ 24 w 28"/>
                <a:gd name="T33" fmla="*/ 3 h 31"/>
                <a:gd name="T34" fmla="*/ 22 w 28"/>
                <a:gd name="T35" fmla="*/ 0 h 31"/>
                <a:gd name="T36" fmla="*/ 20 w 28"/>
                <a:gd name="T37" fmla="*/ 0 h 31"/>
                <a:gd name="T38" fmla="*/ 18 w 28"/>
                <a:gd name="T39" fmla="*/ 0 h 31"/>
                <a:gd name="T40" fmla="*/ 13 w 28"/>
                <a:gd name="T41" fmla="*/ 0 h 31"/>
                <a:gd name="T42" fmla="*/ 11 w 28"/>
                <a:gd name="T43" fmla="*/ 0 h 31"/>
                <a:gd name="T44" fmla="*/ 9 w 28"/>
                <a:gd name="T45" fmla="*/ 0 h 31"/>
                <a:gd name="T46" fmla="*/ 7 w 28"/>
                <a:gd name="T47" fmla="*/ 0 h 31"/>
                <a:gd name="T48" fmla="*/ 7 w 28"/>
                <a:gd name="T49" fmla="*/ 3 h 31"/>
                <a:gd name="T50" fmla="*/ 4 w 28"/>
                <a:gd name="T51" fmla="*/ 3 h 31"/>
                <a:gd name="T52" fmla="*/ 2 w 28"/>
                <a:gd name="T53" fmla="*/ 5 h 31"/>
                <a:gd name="T54" fmla="*/ 2 w 28"/>
                <a:gd name="T55" fmla="*/ 8 h 31"/>
                <a:gd name="T56" fmla="*/ 0 w 28"/>
                <a:gd name="T57" fmla="*/ 10 h 31"/>
                <a:gd name="T58" fmla="*/ 0 w 28"/>
                <a:gd name="T59" fmla="*/ 13 h 31"/>
                <a:gd name="T60" fmla="*/ 0 w 28"/>
                <a:gd name="T61" fmla="*/ 15 h 31"/>
                <a:gd name="T62" fmla="*/ 0 w 28"/>
                <a:gd name="T63" fmla="*/ 16 h 31"/>
                <a:gd name="T64" fmla="*/ 0 w 28"/>
                <a:gd name="T65" fmla="*/ 18 h 31"/>
                <a:gd name="T66" fmla="*/ 2 w 28"/>
                <a:gd name="T67" fmla="*/ 21 h 31"/>
                <a:gd name="T68" fmla="*/ 2 w 28"/>
                <a:gd name="T69" fmla="*/ 23 h 31"/>
                <a:gd name="T70" fmla="*/ 4 w 28"/>
                <a:gd name="T71" fmla="*/ 23 h 31"/>
                <a:gd name="T72" fmla="*/ 7 w 28"/>
                <a:gd name="T73" fmla="*/ 26 h 31"/>
                <a:gd name="T74" fmla="*/ 7 w 28"/>
                <a:gd name="T75" fmla="*/ 26 h 31"/>
                <a:gd name="T76" fmla="*/ 9 w 28"/>
                <a:gd name="T77" fmla="*/ 28 h 31"/>
                <a:gd name="T78" fmla="*/ 11 w 28"/>
                <a:gd name="T79" fmla="*/ 28 h 31"/>
                <a:gd name="T80" fmla="*/ 13 w 28"/>
                <a:gd name="T81" fmla="*/ 28 h 31"/>
                <a:gd name="T82" fmla="*/ 13 w 28"/>
                <a:gd name="T83" fmla="*/ 28 h 3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8" h="31">
                  <a:moveTo>
                    <a:pt x="13" y="30"/>
                  </a:moveTo>
                  <a:lnTo>
                    <a:pt x="16" y="30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5" y="25"/>
                  </a:lnTo>
                  <a:lnTo>
                    <a:pt x="27" y="23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5" y="5"/>
                  </a:lnTo>
                  <a:lnTo>
                    <a:pt x="25" y="3"/>
                  </a:lnTo>
                  <a:lnTo>
                    <a:pt x="22" y="3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3"/>
                  </a:lnTo>
                  <a:lnTo>
                    <a:pt x="4" y="3"/>
                  </a:lnTo>
                  <a:lnTo>
                    <a:pt x="2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4" y="25"/>
                  </a:lnTo>
                  <a:lnTo>
                    <a:pt x="7" y="28"/>
                  </a:lnTo>
                  <a:lnTo>
                    <a:pt x="9" y="30"/>
                  </a:lnTo>
                  <a:lnTo>
                    <a:pt x="11" y="30"/>
                  </a:lnTo>
                  <a:lnTo>
                    <a:pt x="13" y="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7" name="Rectangle 116"/>
            <p:cNvSpPr>
              <a:spLocks noChangeArrowheads="1"/>
            </p:cNvSpPr>
            <p:nvPr/>
          </p:nvSpPr>
          <p:spPr bwMode="auto">
            <a:xfrm>
              <a:off x="3624" y="2034"/>
              <a:ext cx="3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</a:rPr>
                <a:t>Shift</a:t>
              </a:r>
            </a:p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</a:rPr>
                <a:t>left 2</a:t>
              </a:r>
            </a:p>
          </p:txBody>
        </p:sp>
        <p:sp>
          <p:nvSpPr>
            <p:cNvPr id="27778" name="Freeform 117"/>
            <p:cNvSpPr>
              <a:spLocks/>
            </p:cNvSpPr>
            <p:nvPr/>
          </p:nvSpPr>
          <p:spPr bwMode="auto">
            <a:xfrm>
              <a:off x="4505" y="2820"/>
              <a:ext cx="29" cy="30"/>
            </a:xfrm>
            <a:custGeom>
              <a:avLst/>
              <a:gdLst>
                <a:gd name="T0" fmla="*/ 13 w 28"/>
                <a:gd name="T1" fmla="*/ 28 h 31"/>
                <a:gd name="T2" fmla="*/ 17 w 28"/>
                <a:gd name="T3" fmla="*/ 28 h 31"/>
                <a:gd name="T4" fmla="*/ 20 w 28"/>
                <a:gd name="T5" fmla="*/ 28 h 31"/>
                <a:gd name="T6" fmla="*/ 21 w 28"/>
                <a:gd name="T7" fmla="*/ 28 h 31"/>
                <a:gd name="T8" fmla="*/ 24 w 28"/>
                <a:gd name="T9" fmla="*/ 25 h 31"/>
                <a:gd name="T10" fmla="*/ 24 w 28"/>
                <a:gd name="T11" fmla="*/ 23 h 31"/>
                <a:gd name="T12" fmla="*/ 26 w 28"/>
                <a:gd name="T13" fmla="*/ 23 h 31"/>
                <a:gd name="T14" fmla="*/ 29 w 28"/>
                <a:gd name="T15" fmla="*/ 20 h 31"/>
                <a:gd name="T16" fmla="*/ 29 w 28"/>
                <a:gd name="T17" fmla="*/ 18 h 31"/>
                <a:gd name="T18" fmla="*/ 29 w 28"/>
                <a:gd name="T19" fmla="*/ 15 h 31"/>
                <a:gd name="T20" fmla="*/ 29 w 28"/>
                <a:gd name="T21" fmla="*/ 15 h 31"/>
                <a:gd name="T22" fmla="*/ 29 w 28"/>
                <a:gd name="T23" fmla="*/ 12 h 31"/>
                <a:gd name="T24" fmla="*/ 29 w 28"/>
                <a:gd name="T25" fmla="*/ 10 h 31"/>
                <a:gd name="T26" fmla="*/ 29 w 28"/>
                <a:gd name="T27" fmla="*/ 7 h 31"/>
                <a:gd name="T28" fmla="*/ 26 w 28"/>
                <a:gd name="T29" fmla="*/ 5 h 31"/>
                <a:gd name="T30" fmla="*/ 24 w 28"/>
                <a:gd name="T31" fmla="*/ 5 h 31"/>
                <a:gd name="T32" fmla="*/ 24 w 28"/>
                <a:gd name="T33" fmla="*/ 2 h 31"/>
                <a:gd name="T34" fmla="*/ 21 w 28"/>
                <a:gd name="T35" fmla="*/ 2 h 31"/>
                <a:gd name="T36" fmla="*/ 20 w 28"/>
                <a:gd name="T37" fmla="*/ 0 h 31"/>
                <a:gd name="T38" fmla="*/ 17 w 28"/>
                <a:gd name="T39" fmla="*/ 0 h 31"/>
                <a:gd name="T40" fmla="*/ 13 w 28"/>
                <a:gd name="T41" fmla="*/ 0 h 31"/>
                <a:gd name="T42" fmla="*/ 10 w 28"/>
                <a:gd name="T43" fmla="*/ 0 h 31"/>
                <a:gd name="T44" fmla="*/ 9 w 28"/>
                <a:gd name="T45" fmla="*/ 0 h 31"/>
                <a:gd name="T46" fmla="*/ 6 w 28"/>
                <a:gd name="T47" fmla="*/ 2 h 31"/>
                <a:gd name="T48" fmla="*/ 4 w 28"/>
                <a:gd name="T49" fmla="*/ 2 h 31"/>
                <a:gd name="T50" fmla="*/ 4 w 28"/>
                <a:gd name="T51" fmla="*/ 5 h 31"/>
                <a:gd name="T52" fmla="*/ 1 w 28"/>
                <a:gd name="T53" fmla="*/ 5 h 31"/>
                <a:gd name="T54" fmla="*/ 1 w 28"/>
                <a:gd name="T55" fmla="*/ 7 h 31"/>
                <a:gd name="T56" fmla="*/ 0 w 28"/>
                <a:gd name="T57" fmla="*/ 10 h 31"/>
                <a:gd name="T58" fmla="*/ 0 w 28"/>
                <a:gd name="T59" fmla="*/ 12 h 31"/>
                <a:gd name="T60" fmla="*/ 0 w 28"/>
                <a:gd name="T61" fmla="*/ 15 h 31"/>
                <a:gd name="T62" fmla="*/ 0 w 28"/>
                <a:gd name="T63" fmla="*/ 15 h 31"/>
                <a:gd name="T64" fmla="*/ 0 w 28"/>
                <a:gd name="T65" fmla="*/ 18 h 31"/>
                <a:gd name="T66" fmla="*/ 1 w 28"/>
                <a:gd name="T67" fmla="*/ 20 h 31"/>
                <a:gd name="T68" fmla="*/ 1 w 28"/>
                <a:gd name="T69" fmla="*/ 23 h 31"/>
                <a:gd name="T70" fmla="*/ 4 w 28"/>
                <a:gd name="T71" fmla="*/ 23 h 31"/>
                <a:gd name="T72" fmla="*/ 4 w 28"/>
                <a:gd name="T73" fmla="*/ 25 h 31"/>
                <a:gd name="T74" fmla="*/ 6 w 28"/>
                <a:gd name="T75" fmla="*/ 28 h 31"/>
                <a:gd name="T76" fmla="*/ 9 w 28"/>
                <a:gd name="T77" fmla="*/ 28 h 31"/>
                <a:gd name="T78" fmla="*/ 10 w 28"/>
                <a:gd name="T79" fmla="*/ 28 h 31"/>
                <a:gd name="T80" fmla="*/ 13 w 28"/>
                <a:gd name="T81" fmla="*/ 28 h 31"/>
                <a:gd name="T82" fmla="*/ 13 w 28"/>
                <a:gd name="T83" fmla="*/ 28 h 3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8" h="31">
                  <a:moveTo>
                    <a:pt x="13" y="30"/>
                  </a:moveTo>
                  <a:lnTo>
                    <a:pt x="15" y="30"/>
                  </a:lnTo>
                  <a:lnTo>
                    <a:pt x="18" y="30"/>
                  </a:lnTo>
                  <a:lnTo>
                    <a:pt x="19" y="30"/>
                  </a:lnTo>
                  <a:lnTo>
                    <a:pt x="22" y="27"/>
                  </a:lnTo>
                  <a:lnTo>
                    <a:pt x="22" y="25"/>
                  </a:lnTo>
                  <a:lnTo>
                    <a:pt x="24" y="25"/>
                  </a:lnTo>
                  <a:lnTo>
                    <a:pt x="27" y="22"/>
                  </a:lnTo>
                  <a:lnTo>
                    <a:pt x="27" y="20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27" y="12"/>
                  </a:lnTo>
                  <a:lnTo>
                    <a:pt x="27" y="10"/>
                  </a:lnTo>
                  <a:lnTo>
                    <a:pt x="27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5"/>
                  </a:lnTo>
                  <a:lnTo>
                    <a:pt x="1" y="5"/>
                  </a:lnTo>
                  <a:lnTo>
                    <a:pt x="1" y="7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1" y="22"/>
                  </a:lnTo>
                  <a:lnTo>
                    <a:pt x="1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6" y="30"/>
                  </a:lnTo>
                  <a:lnTo>
                    <a:pt x="9" y="30"/>
                  </a:lnTo>
                  <a:lnTo>
                    <a:pt x="10" y="30"/>
                  </a:lnTo>
                  <a:lnTo>
                    <a:pt x="13" y="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9" name="Rectangle 118"/>
            <p:cNvSpPr>
              <a:spLocks noChangeArrowheads="1"/>
            </p:cNvSpPr>
            <p:nvPr/>
          </p:nvSpPr>
          <p:spPr bwMode="auto">
            <a:xfrm>
              <a:off x="3972" y="2694"/>
              <a:ext cx="28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</a:rPr>
                <a:t>ALU</a:t>
              </a:r>
            </a:p>
          </p:txBody>
        </p:sp>
        <p:sp>
          <p:nvSpPr>
            <p:cNvPr id="27780" name="Freeform 119"/>
            <p:cNvSpPr>
              <a:spLocks/>
            </p:cNvSpPr>
            <p:nvPr/>
          </p:nvSpPr>
          <p:spPr bwMode="auto">
            <a:xfrm>
              <a:off x="3549" y="2158"/>
              <a:ext cx="32" cy="911"/>
            </a:xfrm>
            <a:custGeom>
              <a:avLst/>
              <a:gdLst>
                <a:gd name="T0" fmla="*/ 0 w 31"/>
                <a:gd name="T1" fmla="*/ 877 h 945"/>
                <a:gd name="T2" fmla="*/ 0 w 31"/>
                <a:gd name="T3" fmla="*/ 0 h 945"/>
                <a:gd name="T4" fmla="*/ 32 w 31"/>
                <a:gd name="T5" fmla="*/ 0 h 9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945">
                  <a:moveTo>
                    <a:pt x="0" y="944"/>
                  </a:moveTo>
                  <a:lnTo>
                    <a:pt x="0" y="0"/>
                  </a:lnTo>
                  <a:lnTo>
                    <a:pt x="3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1" name="Line 120"/>
            <p:cNvSpPr>
              <a:spLocks noChangeShapeType="1"/>
            </p:cNvSpPr>
            <p:nvPr/>
          </p:nvSpPr>
          <p:spPr bwMode="auto">
            <a:xfrm>
              <a:off x="3889" y="2158"/>
              <a:ext cx="4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82" name="Line 121"/>
            <p:cNvSpPr>
              <a:spLocks noChangeShapeType="1"/>
            </p:cNvSpPr>
            <p:nvPr/>
          </p:nvSpPr>
          <p:spPr bwMode="auto">
            <a:xfrm flipH="1">
              <a:off x="4454" y="2825"/>
              <a:ext cx="176" cy="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83" name="Rectangle 122"/>
            <p:cNvSpPr>
              <a:spLocks noChangeArrowheads="1"/>
            </p:cNvSpPr>
            <p:nvPr/>
          </p:nvSpPr>
          <p:spPr bwMode="auto">
            <a:xfrm>
              <a:off x="4187" y="1870"/>
              <a:ext cx="3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ALU</a:t>
              </a:r>
            </a:p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result</a:t>
              </a:r>
            </a:p>
          </p:txBody>
        </p:sp>
        <p:sp>
          <p:nvSpPr>
            <p:cNvPr id="27784" name="Line 123"/>
            <p:cNvSpPr>
              <a:spLocks noChangeShapeType="1"/>
            </p:cNvSpPr>
            <p:nvPr/>
          </p:nvSpPr>
          <p:spPr bwMode="auto">
            <a:xfrm flipH="1">
              <a:off x="3565" y="2158"/>
              <a:ext cx="15" cy="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85" name="Freeform 124"/>
            <p:cNvSpPr>
              <a:spLocks/>
            </p:cNvSpPr>
            <p:nvPr/>
          </p:nvSpPr>
          <p:spPr bwMode="auto">
            <a:xfrm>
              <a:off x="3565" y="2136"/>
              <a:ext cx="43" cy="45"/>
            </a:xfrm>
            <a:custGeom>
              <a:avLst/>
              <a:gdLst>
                <a:gd name="T0" fmla="*/ 0 w 41"/>
                <a:gd name="T1" fmla="*/ 0 h 46"/>
                <a:gd name="T2" fmla="*/ 0 w 41"/>
                <a:gd name="T3" fmla="*/ 43 h 46"/>
                <a:gd name="T4" fmla="*/ 44 w 41"/>
                <a:gd name="T5" fmla="*/ 22 h 46"/>
                <a:gd name="T6" fmla="*/ 0 w 41"/>
                <a:gd name="T7" fmla="*/ 2 h 46"/>
                <a:gd name="T8" fmla="*/ 0 w 41"/>
                <a:gd name="T9" fmla="*/ 2 h 46"/>
                <a:gd name="T10" fmla="*/ 0 w 41"/>
                <a:gd name="T11" fmla="*/ 0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46">
                  <a:moveTo>
                    <a:pt x="0" y="0"/>
                  </a:moveTo>
                  <a:lnTo>
                    <a:pt x="0" y="45"/>
                  </a:lnTo>
                  <a:lnTo>
                    <a:pt x="40" y="2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6" name="Line 125"/>
            <p:cNvSpPr>
              <a:spLocks noChangeShapeType="1"/>
            </p:cNvSpPr>
            <p:nvPr/>
          </p:nvSpPr>
          <p:spPr bwMode="auto">
            <a:xfrm flipH="1">
              <a:off x="3910" y="2156"/>
              <a:ext cx="14" cy="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87" name="Freeform 126"/>
            <p:cNvSpPr>
              <a:spLocks/>
            </p:cNvSpPr>
            <p:nvPr/>
          </p:nvSpPr>
          <p:spPr bwMode="auto">
            <a:xfrm>
              <a:off x="3910" y="2134"/>
              <a:ext cx="43" cy="44"/>
            </a:xfrm>
            <a:custGeom>
              <a:avLst/>
              <a:gdLst>
                <a:gd name="T0" fmla="*/ 0 w 41"/>
                <a:gd name="T1" fmla="*/ 0 h 46"/>
                <a:gd name="T2" fmla="*/ 0 w 41"/>
                <a:gd name="T3" fmla="*/ 41 h 46"/>
                <a:gd name="T4" fmla="*/ 44 w 41"/>
                <a:gd name="T5" fmla="*/ 21 h 46"/>
                <a:gd name="T6" fmla="*/ 0 w 41"/>
                <a:gd name="T7" fmla="*/ 3 h 46"/>
                <a:gd name="T8" fmla="*/ 0 w 41"/>
                <a:gd name="T9" fmla="*/ 3 h 46"/>
                <a:gd name="T10" fmla="*/ 0 w 41"/>
                <a:gd name="T11" fmla="*/ 0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46">
                  <a:moveTo>
                    <a:pt x="0" y="0"/>
                  </a:moveTo>
                  <a:lnTo>
                    <a:pt x="0" y="45"/>
                  </a:lnTo>
                  <a:lnTo>
                    <a:pt x="40" y="2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8" name="Line 127"/>
            <p:cNvSpPr>
              <a:spLocks noChangeShapeType="1"/>
            </p:cNvSpPr>
            <p:nvPr/>
          </p:nvSpPr>
          <p:spPr bwMode="auto">
            <a:xfrm flipH="1">
              <a:off x="3910" y="1799"/>
              <a:ext cx="14" cy="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89" name="Freeform 128"/>
            <p:cNvSpPr>
              <a:spLocks/>
            </p:cNvSpPr>
            <p:nvPr/>
          </p:nvSpPr>
          <p:spPr bwMode="auto">
            <a:xfrm>
              <a:off x="3910" y="1780"/>
              <a:ext cx="43" cy="42"/>
            </a:xfrm>
            <a:custGeom>
              <a:avLst/>
              <a:gdLst>
                <a:gd name="T0" fmla="*/ 0 w 41"/>
                <a:gd name="T1" fmla="*/ 0 h 44"/>
                <a:gd name="T2" fmla="*/ 0 w 41"/>
                <a:gd name="T3" fmla="*/ 39 h 44"/>
                <a:gd name="T4" fmla="*/ 44 w 41"/>
                <a:gd name="T5" fmla="*/ 21 h 44"/>
                <a:gd name="T6" fmla="*/ 0 w 41"/>
                <a:gd name="T7" fmla="*/ 0 h 44"/>
                <a:gd name="T8" fmla="*/ 0 w 41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44">
                  <a:moveTo>
                    <a:pt x="0" y="0"/>
                  </a:moveTo>
                  <a:lnTo>
                    <a:pt x="0" y="43"/>
                  </a:lnTo>
                  <a:lnTo>
                    <a:pt x="40" y="2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0" name="Line 129"/>
            <p:cNvSpPr>
              <a:spLocks noChangeShapeType="1"/>
            </p:cNvSpPr>
            <p:nvPr/>
          </p:nvSpPr>
          <p:spPr bwMode="auto">
            <a:xfrm flipH="1">
              <a:off x="4699" y="1646"/>
              <a:ext cx="15" cy="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91" name="Freeform 130"/>
            <p:cNvSpPr>
              <a:spLocks/>
            </p:cNvSpPr>
            <p:nvPr/>
          </p:nvSpPr>
          <p:spPr bwMode="auto">
            <a:xfrm>
              <a:off x="4699" y="1624"/>
              <a:ext cx="42" cy="44"/>
            </a:xfrm>
            <a:custGeom>
              <a:avLst/>
              <a:gdLst>
                <a:gd name="T0" fmla="*/ 0 w 40"/>
                <a:gd name="T1" fmla="*/ 0 h 46"/>
                <a:gd name="T2" fmla="*/ 0 w 40"/>
                <a:gd name="T3" fmla="*/ 41 h 46"/>
                <a:gd name="T4" fmla="*/ 43 w 40"/>
                <a:gd name="T5" fmla="*/ 21 h 46"/>
                <a:gd name="T6" fmla="*/ 0 w 40"/>
                <a:gd name="T7" fmla="*/ 3 h 46"/>
                <a:gd name="T8" fmla="*/ 0 w 40"/>
                <a:gd name="T9" fmla="*/ 3 h 46"/>
                <a:gd name="T10" fmla="*/ 0 w 40"/>
                <a:gd name="T11" fmla="*/ 0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46">
                  <a:moveTo>
                    <a:pt x="0" y="0"/>
                  </a:moveTo>
                  <a:lnTo>
                    <a:pt x="0" y="45"/>
                  </a:lnTo>
                  <a:lnTo>
                    <a:pt x="39" y="2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2" name="Line 131"/>
            <p:cNvSpPr>
              <a:spLocks noChangeShapeType="1"/>
            </p:cNvSpPr>
            <p:nvPr/>
          </p:nvSpPr>
          <p:spPr bwMode="auto">
            <a:xfrm flipH="1">
              <a:off x="4699" y="1977"/>
              <a:ext cx="15" cy="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93" name="Freeform 132"/>
            <p:cNvSpPr>
              <a:spLocks/>
            </p:cNvSpPr>
            <p:nvPr/>
          </p:nvSpPr>
          <p:spPr bwMode="auto">
            <a:xfrm>
              <a:off x="4699" y="1958"/>
              <a:ext cx="42" cy="42"/>
            </a:xfrm>
            <a:custGeom>
              <a:avLst/>
              <a:gdLst>
                <a:gd name="T0" fmla="*/ 0 w 40"/>
                <a:gd name="T1" fmla="*/ 0 h 44"/>
                <a:gd name="T2" fmla="*/ 0 w 40"/>
                <a:gd name="T3" fmla="*/ 39 h 44"/>
                <a:gd name="T4" fmla="*/ 43 w 40"/>
                <a:gd name="T5" fmla="*/ 21 h 44"/>
                <a:gd name="T6" fmla="*/ 0 w 40"/>
                <a:gd name="T7" fmla="*/ 0 h 44"/>
                <a:gd name="T8" fmla="*/ 0 w 40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44">
                  <a:moveTo>
                    <a:pt x="0" y="0"/>
                  </a:moveTo>
                  <a:lnTo>
                    <a:pt x="0" y="43"/>
                  </a:lnTo>
                  <a:lnTo>
                    <a:pt x="39" y="2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4" name="Freeform 133"/>
            <p:cNvSpPr>
              <a:spLocks/>
            </p:cNvSpPr>
            <p:nvPr/>
          </p:nvSpPr>
          <p:spPr bwMode="auto">
            <a:xfrm>
              <a:off x="2572" y="3364"/>
              <a:ext cx="42" cy="41"/>
            </a:xfrm>
            <a:custGeom>
              <a:avLst/>
              <a:gdLst>
                <a:gd name="T0" fmla="*/ 20 w 40"/>
                <a:gd name="T1" fmla="*/ 38 h 43"/>
                <a:gd name="T2" fmla="*/ 25 w 40"/>
                <a:gd name="T3" fmla="*/ 38 h 43"/>
                <a:gd name="T4" fmla="*/ 27 w 40"/>
                <a:gd name="T5" fmla="*/ 38 h 43"/>
                <a:gd name="T6" fmla="*/ 29 w 40"/>
                <a:gd name="T7" fmla="*/ 36 h 43"/>
                <a:gd name="T8" fmla="*/ 36 w 40"/>
                <a:gd name="T9" fmla="*/ 36 h 43"/>
                <a:gd name="T10" fmla="*/ 38 w 40"/>
                <a:gd name="T11" fmla="*/ 33 h 43"/>
                <a:gd name="T12" fmla="*/ 38 w 40"/>
                <a:gd name="T13" fmla="*/ 31 h 43"/>
                <a:gd name="T14" fmla="*/ 41 w 40"/>
                <a:gd name="T15" fmla="*/ 30 h 43"/>
                <a:gd name="T16" fmla="*/ 43 w 40"/>
                <a:gd name="T17" fmla="*/ 25 h 43"/>
                <a:gd name="T18" fmla="*/ 43 w 40"/>
                <a:gd name="T19" fmla="*/ 23 h 43"/>
                <a:gd name="T20" fmla="*/ 43 w 40"/>
                <a:gd name="T21" fmla="*/ 20 h 43"/>
                <a:gd name="T22" fmla="*/ 43 w 40"/>
                <a:gd name="T23" fmla="*/ 15 h 43"/>
                <a:gd name="T24" fmla="*/ 43 w 40"/>
                <a:gd name="T25" fmla="*/ 13 h 43"/>
                <a:gd name="T26" fmla="*/ 41 w 40"/>
                <a:gd name="T27" fmla="*/ 10 h 43"/>
                <a:gd name="T28" fmla="*/ 38 w 40"/>
                <a:gd name="T29" fmla="*/ 10 h 43"/>
                <a:gd name="T30" fmla="*/ 38 w 40"/>
                <a:gd name="T31" fmla="*/ 7 h 43"/>
                <a:gd name="T32" fmla="*/ 36 w 40"/>
                <a:gd name="T33" fmla="*/ 5 h 43"/>
                <a:gd name="T34" fmla="*/ 29 w 40"/>
                <a:gd name="T35" fmla="*/ 2 h 43"/>
                <a:gd name="T36" fmla="*/ 27 w 40"/>
                <a:gd name="T37" fmla="*/ 2 h 43"/>
                <a:gd name="T38" fmla="*/ 25 w 40"/>
                <a:gd name="T39" fmla="*/ 0 h 43"/>
                <a:gd name="T40" fmla="*/ 22 w 40"/>
                <a:gd name="T41" fmla="*/ 0 h 43"/>
                <a:gd name="T42" fmla="*/ 17 w 40"/>
                <a:gd name="T43" fmla="*/ 0 h 43"/>
                <a:gd name="T44" fmla="*/ 15 w 40"/>
                <a:gd name="T45" fmla="*/ 2 h 43"/>
                <a:gd name="T46" fmla="*/ 13 w 40"/>
                <a:gd name="T47" fmla="*/ 2 h 43"/>
                <a:gd name="T48" fmla="*/ 6 w 40"/>
                <a:gd name="T49" fmla="*/ 5 h 43"/>
                <a:gd name="T50" fmla="*/ 4 w 40"/>
                <a:gd name="T51" fmla="*/ 7 h 43"/>
                <a:gd name="T52" fmla="*/ 4 w 40"/>
                <a:gd name="T53" fmla="*/ 10 h 43"/>
                <a:gd name="T54" fmla="*/ 1 w 40"/>
                <a:gd name="T55" fmla="*/ 10 h 43"/>
                <a:gd name="T56" fmla="*/ 0 w 40"/>
                <a:gd name="T57" fmla="*/ 13 h 43"/>
                <a:gd name="T58" fmla="*/ 0 w 40"/>
                <a:gd name="T59" fmla="*/ 15 h 43"/>
                <a:gd name="T60" fmla="*/ 0 w 40"/>
                <a:gd name="T61" fmla="*/ 20 h 43"/>
                <a:gd name="T62" fmla="*/ 0 w 40"/>
                <a:gd name="T63" fmla="*/ 23 h 43"/>
                <a:gd name="T64" fmla="*/ 0 w 40"/>
                <a:gd name="T65" fmla="*/ 25 h 43"/>
                <a:gd name="T66" fmla="*/ 1 w 40"/>
                <a:gd name="T67" fmla="*/ 30 h 43"/>
                <a:gd name="T68" fmla="*/ 4 w 40"/>
                <a:gd name="T69" fmla="*/ 31 h 43"/>
                <a:gd name="T70" fmla="*/ 4 w 40"/>
                <a:gd name="T71" fmla="*/ 33 h 43"/>
                <a:gd name="T72" fmla="*/ 6 w 40"/>
                <a:gd name="T73" fmla="*/ 36 h 43"/>
                <a:gd name="T74" fmla="*/ 13 w 40"/>
                <a:gd name="T75" fmla="*/ 36 h 43"/>
                <a:gd name="T76" fmla="*/ 15 w 40"/>
                <a:gd name="T77" fmla="*/ 38 h 43"/>
                <a:gd name="T78" fmla="*/ 17 w 40"/>
                <a:gd name="T79" fmla="*/ 38 h 43"/>
                <a:gd name="T80" fmla="*/ 22 w 40"/>
                <a:gd name="T81" fmla="*/ 38 h 43"/>
                <a:gd name="T82" fmla="*/ 22 w 40"/>
                <a:gd name="T83" fmla="*/ 38 h 43"/>
                <a:gd name="T84" fmla="*/ 20 w 40"/>
                <a:gd name="T85" fmla="*/ 38 h 4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0" h="43">
                  <a:moveTo>
                    <a:pt x="18" y="42"/>
                  </a:moveTo>
                  <a:lnTo>
                    <a:pt x="23" y="42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4" y="37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39" y="27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39" y="17"/>
                  </a:lnTo>
                  <a:lnTo>
                    <a:pt x="39" y="15"/>
                  </a:lnTo>
                  <a:lnTo>
                    <a:pt x="37" y="12"/>
                  </a:lnTo>
                  <a:lnTo>
                    <a:pt x="34" y="10"/>
                  </a:lnTo>
                  <a:lnTo>
                    <a:pt x="34" y="7"/>
                  </a:lnTo>
                  <a:lnTo>
                    <a:pt x="32" y="5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6" y="5"/>
                  </a:lnTo>
                  <a:lnTo>
                    <a:pt x="4" y="7"/>
                  </a:lnTo>
                  <a:lnTo>
                    <a:pt x="4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4" y="37"/>
                  </a:lnTo>
                  <a:lnTo>
                    <a:pt x="6" y="40"/>
                  </a:lnTo>
                  <a:lnTo>
                    <a:pt x="11" y="40"/>
                  </a:lnTo>
                  <a:lnTo>
                    <a:pt x="13" y="42"/>
                  </a:lnTo>
                  <a:lnTo>
                    <a:pt x="15" y="42"/>
                  </a:lnTo>
                  <a:lnTo>
                    <a:pt x="20" y="42"/>
                  </a:lnTo>
                  <a:lnTo>
                    <a:pt x="18" y="4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5" name="Freeform 134"/>
            <p:cNvSpPr>
              <a:spLocks/>
            </p:cNvSpPr>
            <p:nvPr/>
          </p:nvSpPr>
          <p:spPr bwMode="auto">
            <a:xfrm>
              <a:off x="3530" y="3048"/>
              <a:ext cx="42" cy="42"/>
            </a:xfrm>
            <a:custGeom>
              <a:avLst/>
              <a:gdLst>
                <a:gd name="T0" fmla="*/ 20 w 40"/>
                <a:gd name="T1" fmla="*/ 40 h 43"/>
                <a:gd name="T2" fmla="*/ 25 w 40"/>
                <a:gd name="T3" fmla="*/ 40 h 43"/>
                <a:gd name="T4" fmla="*/ 27 w 40"/>
                <a:gd name="T5" fmla="*/ 40 h 43"/>
                <a:gd name="T6" fmla="*/ 29 w 40"/>
                <a:gd name="T7" fmla="*/ 38 h 43"/>
                <a:gd name="T8" fmla="*/ 32 w 40"/>
                <a:gd name="T9" fmla="*/ 35 h 43"/>
                <a:gd name="T10" fmla="*/ 36 w 40"/>
                <a:gd name="T11" fmla="*/ 35 h 43"/>
                <a:gd name="T12" fmla="*/ 38 w 40"/>
                <a:gd name="T13" fmla="*/ 33 h 43"/>
                <a:gd name="T14" fmla="*/ 41 w 40"/>
                <a:gd name="T15" fmla="*/ 30 h 43"/>
                <a:gd name="T16" fmla="*/ 43 w 40"/>
                <a:gd name="T17" fmla="*/ 25 h 43"/>
                <a:gd name="T18" fmla="*/ 43 w 40"/>
                <a:gd name="T19" fmla="*/ 23 h 43"/>
                <a:gd name="T20" fmla="*/ 43 w 40"/>
                <a:gd name="T21" fmla="*/ 21 h 43"/>
                <a:gd name="T22" fmla="*/ 43 w 40"/>
                <a:gd name="T23" fmla="*/ 17 h 43"/>
                <a:gd name="T24" fmla="*/ 43 w 40"/>
                <a:gd name="T25" fmla="*/ 15 h 43"/>
                <a:gd name="T26" fmla="*/ 41 w 40"/>
                <a:gd name="T27" fmla="*/ 12 h 43"/>
                <a:gd name="T28" fmla="*/ 38 w 40"/>
                <a:gd name="T29" fmla="*/ 10 h 43"/>
                <a:gd name="T30" fmla="*/ 36 w 40"/>
                <a:gd name="T31" fmla="*/ 7 h 43"/>
                <a:gd name="T32" fmla="*/ 32 w 40"/>
                <a:gd name="T33" fmla="*/ 5 h 43"/>
                <a:gd name="T34" fmla="*/ 29 w 40"/>
                <a:gd name="T35" fmla="*/ 2 h 43"/>
                <a:gd name="T36" fmla="*/ 27 w 40"/>
                <a:gd name="T37" fmla="*/ 0 h 43"/>
                <a:gd name="T38" fmla="*/ 25 w 40"/>
                <a:gd name="T39" fmla="*/ 0 h 43"/>
                <a:gd name="T40" fmla="*/ 20 w 40"/>
                <a:gd name="T41" fmla="*/ 0 h 43"/>
                <a:gd name="T42" fmla="*/ 17 w 40"/>
                <a:gd name="T43" fmla="*/ 0 h 43"/>
                <a:gd name="T44" fmla="*/ 15 w 40"/>
                <a:gd name="T45" fmla="*/ 0 h 43"/>
                <a:gd name="T46" fmla="*/ 9 w 40"/>
                <a:gd name="T47" fmla="*/ 2 h 43"/>
                <a:gd name="T48" fmla="*/ 6 w 40"/>
                <a:gd name="T49" fmla="*/ 5 h 43"/>
                <a:gd name="T50" fmla="*/ 4 w 40"/>
                <a:gd name="T51" fmla="*/ 7 h 43"/>
                <a:gd name="T52" fmla="*/ 1 w 40"/>
                <a:gd name="T53" fmla="*/ 10 h 43"/>
                <a:gd name="T54" fmla="*/ 1 w 40"/>
                <a:gd name="T55" fmla="*/ 12 h 43"/>
                <a:gd name="T56" fmla="*/ 0 w 40"/>
                <a:gd name="T57" fmla="*/ 15 h 43"/>
                <a:gd name="T58" fmla="*/ 0 w 40"/>
                <a:gd name="T59" fmla="*/ 17 h 43"/>
                <a:gd name="T60" fmla="*/ 0 w 40"/>
                <a:gd name="T61" fmla="*/ 21 h 43"/>
                <a:gd name="T62" fmla="*/ 0 w 40"/>
                <a:gd name="T63" fmla="*/ 23 h 43"/>
                <a:gd name="T64" fmla="*/ 0 w 40"/>
                <a:gd name="T65" fmla="*/ 25 h 43"/>
                <a:gd name="T66" fmla="*/ 1 w 40"/>
                <a:gd name="T67" fmla="*/ 30 h 43"/>
                <a:gd name="T68" fmla="*/ 1 w 40"/>
                <a:gd name="T69" fmla="*/ 33 h 43"/>
                <a:gd name="T70" fmla="*/ 4 w 40"/>
                <a:gd name="T71" fmla="*/ 35 h 43"/>
                <a:gd name="T72" fmla="*/ 6 w 40"/>
                <a:gd name="T73" fmla="*/ 35 h 43"/>
                <a:gd name="T74" fmla="*/ 9 w 40"/>
                <a:gd name="T75" fmla="*/ 38 h 43"/>
                <a:gd name="T76" fmla="*/ 15 w 40"/>
                <a:gd name="T77" fmla="*/ 40 h 43"/>
                <a:gd name="T78" fmla="*/ 17 w 40"/>
                <a:gd name="T79" fmla="*/ 40 h 43"/>
                <a:gd name="T80" fmla="*/ 20 w 40"/>
                <a:gd name="T81" fmla="*/ 40 h 43"/>
                <a:gd name="T82" fmla="*/ 20 w 40"/>
                <a:gd name="T83" fmla="*/ 40 h 4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0" h="43">
                  <a:moveTo>
                    <a:pt x="18" y="42"/>
                  </a:moveTo>
                  <a:lnTo>
                    <a:pt x="23" y="42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9" y="37"/>
                  </a:lnTo>
                  <a:lnTo>
                    <a:pt x="32" y="37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39" y="27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39" y="17"/>
                  </a:lnTo>
                  <a:lnTo>
                    <a:pt x="39" y="15"/>
                  </a:lnTo>
                  <a:lnTo>
                    <a:pt x="37" y="12"/>
                  </a:lnTo>
                  <a:lnTo>
                    <a:pt x="34" y="10"/>
                  </a:lnTo>
                  <a:lnTo>
                    <a:pt x="32" y="7"/>
                  </a:lnTo>
                  <a:lnTo>
                    <a:pt x="29" y="5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6" y="5"/>
                  </a:lnTo>
                  <a:lnTo>
                    <a:pt x="4" y="7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1" y="35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9" y="40"/>
                  </a:lnTo>
                  <a:lnTo>
                    <a:pt x="13" y="42"/>
                  </a:lnTo>
                  <a:lnTo>
                    <a:pt x="15" y="42"/>
                  </a:lnTo>
                  <a:lnTo>
                    <a:pt x="18" y="4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6" name="Line 135"/>
            <p:cNvSpPr>
              <a:spLocks noChangeShapeType="1"/>
            </p:cNvSpPr>
            <p:nvPr/>
          </p:nvSpPr>
          <p:spPr bwMode="auto">
            <a:xfrm flipH="1">
              <a:off x="3633" y="3070"/>
              <a:ext cx="15" cy="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97" name="Freeform 136"/>
            <p:cNvSpPr>
              <a:spLocks/>
            </p:cNvSpPr>
            <p:nvPr/>
          </p:nvSpPr>
          <p:spPr bwMode="auto">
            <a:xfrm>
              <a:off x="3633" y="3050"/>
              <a:ext cx="43" cy="43"/>
            </a:xfrm>
            <a:custGeom>
              <a:avLst/>
              <a:gdLst>
                <a:gd name="T0" fmla="*/ 0 w 41"/>
                <a:gd name="T1" fmla="*/ 0 h 44"/>
                <a:gd name="T2" fmla="*/ 0 w 41"/>
                <a:gd name="T3" fmla="*/ 41 h 44"/>
                <a:gd name="T4" fmla="*/ 44 w 41"/>
                <a:gd name="T5" fmla="*/ 22 h 44"/>
                <a:gd name="T6" fmla="*/ 0 w 41"/>
                <a:gd name="T7" fmla="*/ 0 h 44"/>
                <a:gd name="T8" fmla="*/ 0 w 41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44">
                  <a:moveTo>
                    <a:pt x="0" y="0"/>
                  </a:moveTo>
                  <a:lnTo>
                    <a:pt x="0" y="43"/>
                  </a:lnTo>
                  <a:lnTo>
                    <a:pt x="40" y="2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8" name="Line 137"/>
            <p:cNvSpPr>
              <a:spLocks noChangeShapeType="1"/>
            </p:cNvSpPr>
            <p:nvPr/>
          </p:nvSpPr>
          <p:spPr bwMode="auto">
            <a:xfrm flipH="1">
              <a:off x="3886" y="2936"/>
              <a:ext cx="14" cy="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99" name="Freeform 138"/>
            <p:cNvSpPr>
              <a:spLocks/>
            </p:cNvSpPr>
            <p:nvPr/>
          </p:nvSpPr>
          <p:spPr bwMode="auto">
            <a:xfrm>
              <a:off x="3886" y="2913"/>
              <a:ext cx="44" cy="45"/>
            </a:xfrm>
            <a:custGeom>
              <a:avLst/>
              <a:gdLst>
                <a:gd name="T0" fmla="*/ 0 w 42"/>
                <a:gd name="T1" fmla="*/ 0 h 46"/>
                <a:gd name="T2" fmla="*/ 0 w 42"/>
                <a:gd name="T3" fmla="*/ 43 h 46"/>
                <a:gd name="T4" fmla="*/ 45 w 42"/>
                <a:gd name="T5" fmla="*/ 23 h 46"/>
                <a:gd name="T6" fmla="*/ 0 w 42"/>
                <a:gd name="T7" fmla="*/ 3 h 46"/>
                <a:gd name="T8" fmla="*/ 0 w 42"/>
                <a:gd name="T9" fmla="*/ 3 h 46"/>
                <a:gd name="T10" fmla="*/ 0 w 42"/>
                <a:gd name="T11" fmla="*/ 0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46">
                  <a:moveTo>
                    <a:pt x="0" y="0"/>
                  </a:moveTo>
                  <a:lnTo>
                    <a:pt x="0" y="45"/>
                  </a:lnTo>
                  <a:lnTo>
                    <a:pt x="41" y="2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0" name="Freeform 139"/>
            <p:cNvSpPr>
              <a:spLocks/>
            </p:cNvSpPr>
            <p:nvPr/>
          </p:nvSpPr>
          <p:spPr bwMode="auto">
            <a:xfrm>
              <a:off x="3886" y="2519"/>
              <a:ext cx="44" cy="44"/>
            </a:xfrm>
            <a:custGeom>
              <a:avLst/>
              <a:gdLst>
                <a:gd name="T0" fmla="*/ 0 w 42"/>
                <a:gd name="T1" fmla="*/ 0 h 46"/>
                <a:gd name="T2" fmla="*/ 0 w 42"/>
                <a:gd name="T3" fmla="*/ 41 h 46"/>
                <a:gd name="T4" fmla="*/ 45 w 42"/>
                <a:gd name="T5" fmla="*/ 20 h 46"/>
                <a:gd name="T6" fmla="*/ 0 w 42"/>
                <a:gd name="T7" fmla="*/ 0 h 46"/>
                <a:gd name="T8" fmla="*/ 0 w 42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46">
                  <a:moveTo>
                    <a:pt x="0" y="0"/>
                  </a:moveTo>
                  <a:lnTo>
                    <a:pt x="0" y="45"/>
                  </a:lnTo>
                  <a:lnTo>
                    <a:pt x="41" y="2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1" name="Line 140"/>
            <p:cNvSpPr>
              <a:spLocks noChangeShapeType="1"/>
            </p:cNvSpPr>
            <p:nvPr/>
          </p:nvSpPr>
          <p:spPr bwMode="auto">
            <a:xfrm flipH="1">
              <a:off x="5368" y="2834"/>
              <a:ext cx="14" cy="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02" name="Line 141"/>
            <p:cNvSpPr>
              <a:spLocks noChangeShapeType="1"/>
            </p:cNvSpPr>
            <p:nvPr/>
          </p:nvSpPr>
          <p:spPr bwMode="auto">
            <a:xfrm flipH="1">
              <a:off x="5371" y="3132"/>
              <a:ext cx="14" cy="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03" name="Line 142"/>
            <p:cNvSpPr>
              <a:spLocks noChangeShapeType="1"/>
            </p:cNvSpPr>
            <p:nvPr/>
          </p:nvSpPr>
          <p:spPr bwMode="auto">
            <a:xfrm flipH="1">
              <a:off x="2317" y="2757"/>
              <a:ext cx="14" cy="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04" name="Freeform 143"/>
            <p:cNvSpPr>
              <a:spLocks/>
            </p:cNvSpPr>
            <p:nvPr/>
          </p:nvSpPr>
          <p:spPr bwMode="auto">
            <a:xfrm>
              <a:off x="1612" y="2735"/>
              <a:ext cx="42" cy="44"/>
            </a:xfrm>
            <a:custGeom>
              <a:avLst/>
              <a:gdLst>
                <a:gd name="T0" fmla="*/ 20 w 40"/>
                <a:gd name="T1" fmla="*/ 39 h 46"/>
                <a:gd name="T2" fmla="*/ 22 w 40"/>
                <a:gd name="T3" fmla="*/ 39 h 46"/>
                <a:gd name="T4" fmla="*/ 27 w 40"/>
                <a:gd name="T5" fmla="*/ 39 h 46"/>
                <a:gd name="T6" fmla="*/ 29 w 40"/>
                <a:gd name="T7" fmla="*/ 39 h 46"/>
                <a:gd name="T8" fmla="*/ 32 w 40"/>
                <a:gd name="T9" fmla="*/ 36 h 46"/>
                <a:gd name="T10" fmla="*/ 36 w 40"/>
                <a:gd name="T11" fmla="*/ 34 h 46"/>
                <a:gd name="T12" fmla="*/ 38 w 40"/>
                <a:gd name="T13" fmla="*/ 32 h 46"/>
                <a:gd name="T14" fmla="*/ 41 w 40"/>
                <a:gd name="T15" fmla="*/ 31 h 46"/>
                <a:gd name="T16" fmla="*/ 41 w 40"/>
                <a:gd name="T17" fmla="*/ 28 h 46"/>
                <a:gd name="T18" fmla="*/ 43 w 40"/>
                <a:gd name="T19" fmla="*/ 23 h 46"/>
                <a:gd name="T20" fmla="*/ 43 w 40"/>
                <a:gd name="T21" fmla="*/ 21 h 46"/>
                <a:gd name="T22" fmla="*/ 43 w 40"/>
                <a:gd name="T23" fmla="*/ 18 h 46"/>
                <a:gd name="T24" fmla="*/ 41 w 40"/>
                <a:gd name="T25" fmla="*/ 13 h 46"/>
                <a:gd name="T26" fmla="*/ 41 w 40"/>
                <a:gd name="T27" fmla="*/ 11 h 46"/>
                <a:gd name="T28" fmla="*/ 38 w 40"/>
                <a:gd name="T29" fmla="*/ 10 h 46"/>
                <a:gd name="T30" fmla="*/ 36 w 40"/>
                <a:gd name="T31" fmla="*/ 8 h 46"/>
                <a:gd name="T32" fmla="*/ 32 w 40"/>
                <a:gd name="T33" fmla="*/ 5 h 46"/>
                <a:gd name="T34" fmla="*/ 29 w 40"/>
                <a:gd name="T35" fmla="*/ 3 h 46"/>
                <a:gd name="T36" fmla="*/ 27 w 40"/>
                <a:gd name="T37" fmla="*/ 3 h 46"/>
                <a:gd name="T38" fmla="*/ 22 w 40"/>
                <a:gd name="T39" fmla="*/ 3 h 46"/>
                <a:gd name="T40" fmla="*/ 20 w 40"/>
                <a:gd name="T41" fmla="*/ 0 h 46"/>
                <a:gd name="T42" fmla="*/ 17 w 40"/>
                <a:gd name="T43" fmla="*/ 3 h 46"/>
                <a:gd name="T44" fmla="*/ 13 w 40"/>
                <a:gd name="T45" fmla="*/ 3 h 46"/>
                <a:gd name="T46" fmla="*/ 9 w 40"/>
                <a:gd name="T47" fmla="*/ 3 h 46"/>
                <a:gd name="T48" fmla="*/ 6 w 40"/>
                <a:gd name="T49" fmla="*/ 5 h 46"/>
                <a:gd name="T50" fmla="*/ 4 w 40"/>
                <a:gd name="T51" fmla="*/ 8 h 46"/>
                <a:gd name="T52" fmla="*/ 1 w 40"/>
                <a:gd name="T53" fmla="*/ 10 h 46"/>
                <a:gd name="T54" fmla="*/ 0 w 40"/>
                <a:gd name="T55" fmla="*/ 11 h 46"/>
                <a:gd name="T56" fmla="*/ 0 w 40"/>
                <a:gd name="T57" fmla="*/ 13 h 46"/>
                <a:gd name="T58" fmla="*/ 0 w 40"/>
                <a:gd name="T59" fmla="*/ 18 h 46"/>
                <a:gd name="T60" fmla="*/ 0 w 40"/>
                <a:gd name="T61" fmla="*/ 21 h 46"/>
                <a:gd name="T62" fmla="*/ 0 w 40"/>
                <a:gd name="T63" fmla="*/ 23 h 46"/>
                <a:gd name="T64" fmla="*/ 0 w 40"/>
                <a:gd name="T65" fmla="*/ 28 h 46"/>
                <a:gd name="T66" fmla="*/ 0 w 40"/>
                <a:gd name="T67" fmla="*/ 31 h 46"/>
                <a:gd name="T68" fmla="*/ 1 w 40"/>
                <a:gd name="T69" fmla="*/ 32 h 46"/>
                <a:gd name="T70" fmla="*/ 4 w 40"/>
                <a:gd name="T71" fmla="*/ 34 h 46"/>
                <a:gd name="T72" fmla="*/ 6 w 40"/>
                <a:gd name="T73" fmla="*/ 36 h 46"/>
                <a:gd name="T74" fmla="*/ 9 w 40"/>
                <a:gd name="T75" fmla="*/ 39 h 46"/>
                <a:gd name="T76" fmla="*/ 13 w 40"/>
                <a:gd name="T77" fmla="*/ 39 h 46"/>
                <a:gd name="T78" fmla="*/ 17 w 40"/>
                <a:gd name="T79" fmla="*/ 39 h 46"/>
                <a:gd name="T80" fmla="*/ 20 w 40"/>
                <a:gd name="T81" fmla="*/ 41 h 46"/>
                <a:gd name="T82" fmla="*/ 20 w 40"/>
                <a:gd name="T83" fmla="*/ 41 h 46"/>
                <a:gd name="T84" fmla="*/ 20 w 40"/>
                <a:gd name="T85" fmla="*/ 39 h 4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0" h="46">
                  <a:moveTo>
                    <a:pt x="18" y="43"/>
                  </a:moveTo>
                  <a:lnTo>
                    <a:pt x="20" y="43"/>
                  </a:lnTo>
                  <a:lnTo>
                    <a:pt x="25" y="43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32" y="38"/>
                  </a:lnTo>
                  <a:lnTo>
                    <a:pt x="34" y="35"/>
                  </a:lnTo>
                  <a:lnTo>
                    <a:pt x="37" y="33"/>
                  </a:lnTo>
                  <a:lnTo>
                    <a:pt x="37" y="30"/>
                  </a:lnTo>
                  <a:lnTo>
                    <a:pt x="39" y="25"/>
                  </a:lnTo>
                  <a:lnTo>
                    <a:pt x="39" y="23"/>
                  </a:lnTo>
                  <a:lnTo>
                    <a:pt x="39" y="20"/>
                  </a:lnTo>
                  <a:lnTo>
                    <a:pt x="37" y="15"/>
                  </a:lnTo>
                  <a:lnTo>
                    <a:pt x="37" y="13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29" y="5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1" y="35"/>
                  </a:lnTo>
                  <a:lnTo>
                    <a:pt x="4" y="38"/>
                  </a:lnTo>
                  <a:lnTo>
                    <a:pt x="6" y="40"/>
                  </a:lnTo>
                  <a:lnTo>
                    <a:pt x="9" y="43"/>
                  </a:lnTo>
                  <a:lnTo>
                    <a:pt x="11" y="43"/>
                  </a:lnTo>
                  <a:lnTo>
                    <a:pt x="15" y="43"/>
                  </a:lnTo>
                  <a:lnTo>
                    <a:pt x="18" y="45"/>
                  </a:lnTo>
                  <a:lnTo>
                    <a:pt x="18" y="4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5" name="Freeform 144"/>
            <p:cNvSpPr>
              <a:spLocks/>
            </p:cNvSpPr>
            <p:nvPr/>
          </p:nvSpPr>
          <p:spPr bwMode="auto">
            <a:xfrm>
              <a:off x="726" y="2514"/>
              <a:ext cx="43" cy="42"/>
            </a:xfrm>
            <a:custGeom>
              <a:avLst/>
              <a:gdLst>
                <a:gd name="T0" fmla="*/ 20 w 41"/>
                <a:gd name="T1" fmla="*/ 40 h 43"/>
                <a:gd name="T2" fmla="*/ 25 w 41"/>
                <a:gd name="T3" fmla="*/ 40 h 43"/>
                <a:gd name="T4" fmla="*/ 29 w 41"/>
                <a:gd name="T5" fmla="*/ 40 h 43"/>
                <a:gd name="T6" fmla="*/ 33 w 41"/>
                <a:gd name="T7" fmla="*/ 40 h 43"/>
                <a:gd name="T8" fmla="*/ 36 w 41"/>
                <a:gd name="T9" fmla="*/ 38 h 43"/>
                <a:gd name="T10" fmla="*/ 39 w 41"/>
                <a:gd name="T11" fmla="*/ 35 h 43"/>
                <a:gd name="T12" fmla="*/ 41 w 41"/>
                <a:gd name="T13" fmla="*/ 33 h 43"/>
                <a:gd name="T14" fmla="*/ 41 w 41"/>
                <a:gd name="T15" fmla="*/ 30 h 43"/>
                <a:gd name="T16" fmla="*/ 44 w 41"/>
                <a:gd name="T17" fmla="*/ 28 h 43"/>
                <a:gd name="T18" fmla="*/ 44 w 41"/>
                <a:gd name="T19" fmla="*/ 23 h 43"/>
                <a:gd name="T20" fmla="*/ 44 w 41"/>
                <a:gd name="T21" fmla="*/ 21 h 43"/>
                <a:gd name="T22" fmla="*/ 44 w 41"/>
                <a:gd name="T23" fmla="*/ 20 h 43"/>
                <a:gd name="T24" fmla="*/ 44 w 41"/>
                <a:gd name="T25" fmla="*/ 15 h 43"/>
                <a:gd name="T26" fmla="*/ 41 w 41"/>
                <a:gd name="T27" fmla="*/ 12 h 43"/>
                <a:gd name="T28" fmla="*/ 41 w 41"/>
                <a:gd name="T29" fmla="*/ 10 h 43"/>
                <a:gd name="T30" fmla="*/ 39 w 41"/>
                <a:gd name="T31" fmla="*/ 7 h 43"/>
                <a:gd name="T32" fmla="*/ 36 w 41"/>
                <a:gd name="T33" fmla="*/ 5 h 43"/>
                <a:gd name="T34" fmla="*/ 33 w 41"/>
                <a:gd name="T35" fmla="*/ 2 h 43"/>
                <a:gd name="T36" fmla="*/ 29 w 41"/>
                <a:gd name="T37" fmla="*/ 2 h 43"/>
                <a:gd name="T38" fmla="*/ 25 w 41"/>
                <a:gd name="T39" fmla="*/ 2 h 43"/>
                <a:gd name="T40" fmla="*/ 23 w 41"/>
                <a:gd name="T41" fmla="*/ 0 h 43"/>
                <a:gd name="T42" fmla="*/ 18 w 41"/>
                <a:gd name="T43" fmla="*/ 2 h 43"/>
                <a:gd name="T44" fmla="*/ 15 w 41"/>
                <a:gd name="T45" fmla="*/ 2 h 43"/>
                <a:gd name="T46" fmla="*/ 14 w 41"/>
                <a:gd name="T47" fmla="*/ 2 h 43"/>
                <a:gd name="T48" fmla="*/ 9 w 41"/>
                <a:gd name="T49" fmla="*/ 5 h 43"/>
                <a:gd name="T50" fmla="*/ 7 w 41"/>
                <a:gd name="T51" fmla="*/ 7 h 43"/>
                <a:gd name="T52" fmla="*/ 4 w 41"/>
                <a:gd name="T53" fmla="*/ 10 h 43"/>
                <a:gd name="T54" fmla="*/ 2 w 41"/>
                <a:gd name="T55" fmla="*/ 12 h 43"/>
                <a:gd name="T56" fmla="*/ 2 w 41"/>
                <a:gd name="T57" fmla="*/ 15 h 43"/>
                <a:gd name="T58" fmla="*/ 0 w 41"/>
                <a:gd name="T59" fmla="*/ 20 h 43"/>
                <a:gd name="T60" fmla="*/ 0 w 41"/>
                <a:gd name="T61" fmla="*/ 21 h 43"/>
                <a:gd name="T62" fmla="*/ 0 w 41"/>
                <a:gd name="T63" fmla="*/ 23 h 43"/>
                <a:gd name="T64" fmla="*/ 2 w 41"/>
                <a:gd name="T65" fmla="*/ 28 h 43"/>
                <a:gd name="T66" fmla="*/ 2 w 41"/>
                <a:gd name="T67" fmla="*/ 30 h 43"/>
                <a:gd name="T68" fmla="*/ 4 w 41"/>
                <a:gd name="T69" fmla="*/ 33 h 43"/>
                <a:gd name="T70" fmla="*/ 7 w 41"/>
                <a:gd name="T71" fmla="*/ 35 h 43"/>
                <a:gd name="T72" fmla="*/ 9 w 41"/>
                <a:gd name="T73" fmla="*/ 38 h 43"/>
                <a:gd name="T74" fmla="*/ 14 w 41"/>
                <a:gd name="T75" fmla="*/ 40 h 43"/>
                <a:gd name="T76" fmla="*/ 15 w 41"/>
                <a:gd name="T77" fmla="*/ 40 h 43"/>
                <a:gd name="T78" fmla="*/ 18 w 41"/>
                <a:gd name="T79" fmla="*/ 40 h 43"/>
                <a:gd name="T80" fmla="*/ 23 w 41"/>
                <a:gd name="T81" fmla="*/ 40 h 43"/>
                <a:gd name="T82" fmla="*/ 23 w 41"/>
                <a:gd name="T83" fmla="*/ 40 h 43"/>
                <a:gd name="T84" fmla="*/ 20 w 41"/>
                <a:gd name="T85" fmla="*/ 40 h 4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1" h="43">
                  <a:moveTo>
                    <a:pt x="18" y="42"/>
                  </a:moveTo>
                  <a:lnTo>
                    <a:pt x="23" y="42"/>
                  </a:lnTo>
                  <a:lnTo>
                    <a:pt x="27" y="42"/>
                  </a:lnTo>
                  <a:lnTo>
                    <a:pt x="30" y="42"/>
                  </a:lnTo>
                  <a:lnTo>
                    <a:pt x="32" y="40"/>
                  </a:lnTo>
                  <a:lnTo>
                    <a:pt x="35" y="37"/>
                  </a:lnTo>
                  <a:lnTo>
                    <a:pt x="37" y="35"/>
                  </a:lnTo>
                  <a:lnTo>
                    <a:pt x="37" y="32"/>
                  </a:lnTo>
                  <a:lnTo>
                    <a:pt x="40" y="30"/>
                  </a:lnTo>
                  <a:lnTo>
                    <a:pt x="40" y="25"/>
                  </a:lnTo>
                  <a:lnTo>
                    <a:pt x="40" y="22"/>
                  </a:lnTo>
                  <a:lnTo>
                    <a:pt x="40" y="20"/>
                  </a:lnTo>
                  <a:lnTo>
                    <a:pt x="40" y="15"/>
                  </a:lnTo>
                  <a:lnTo>
                    <a:pt x="37" y="12"/>
                  </a:lnTo>
                  <a:lnTo>
                    <a:pt x="37" y="10"/>
                  </a:lnTo>
                  <a:lnTo>
                    <a:pt x="35" y="7"/>
                  </a:lnTo>
                  <a:lnTo>
                    <a:pt x="32" y="5"/>
                  </a:lnTo>
                  <a:lnTo>
                    <a:pt x="30" y="2"/>
                  </a:lnTo>
                  <a:lnTo>
                    <a:pt x="27" y="2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9" y="5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5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4" y="35"/>
                  </a:lnTo>
                  <a:lnTo>
                    <a:pt x="7" y="37"/>
                  </a:lnTo>
                  <a:lnTo>
                    <a:pt x="9" y="40"/>
                  </a:lnTo>
                  <a:lnTo>
                    <a:pt x="12" y="42"/>
                  </a:lnTo>
                  <a:lnTo>
                    <a:pt x="13" y="42"/>
                  </a:lnTo>
                  <a:lnTo>
                    <a:pt x="16" y="42"/>
                  </a:lnTo>
                  <a:lnTo>
                    <a:pt x="21" y="42"/>
                  </a:lnTo>
                  <a:lnTo>
                    <a:pt x="18" y="4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6" name="Line 145"/>
            <p:cNvSpPr>
              <a:spLocks noChangeShapeType="1"/>
            </p:cNvSpPr>
            <p:nvPr/>
          </p:nvSpPr>
          <p:spPr bwMode="auto">
            <a:xfrm flipH="1">
              <a:off x="1073" y="1619"/>
              <a:ext cx="15" cy="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07" name="Freeform 146"/>
            <p:cNvSpPr>
              <a:spLocks/>
            </p:cNvSpPr>
            <p:nvPr/>
          </p:nvSpPr>
          <p:spPr bwMode="auto">
            <a:xfrm>
              <a:off x="1073" y="1598"/>
              <a:ext cx="45" cy="44"/>
            </a:xfrm>
            <a:custGeom>
              <a:avLst/>
              <a:gdLst>
                <a:gd name="T0" fmla="*/ 0 w 43"/>
                <a:gd name="T1" fmla="*/ 0 h 46"/>
                <a:gd name="T2" fmla="*/ 0 w 43"/>
                <a:gd name="T3" fmla="*/ 41 h 46"/>
                <a:gd name="T4" fmla="*/ 46 w 43"/>
                <a:gd name="T5" fmla="*/ 20 h 46"/>
                <a:gd name="T6" fmla="*/ 0 w 43"/>
                <a:gd name="T7" fmla="*/ 0 h 46"/>
                <a:gd name="T8" fmla="*/ 0 w 43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46">
                  <a:moveTo>
                    <a:pt x="0" y="0"/>
                  </a:moveTo>
                  <a:lnTo>
                    <a:pt x="0" y="45"/>
                  </a:lnTo>
                  <a:lnTo>
                    <a:pt x="42" y="2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8" name="Line 147"/>
            <p:cNvSpPr>
              <a:spLocks noChangeShapeType="1"/>
            </p:cNvSpPr>
            <p:nvPr/>
          </p:nvSpPr>
          <p:spPr bwMode="auto">
            <a:xfrm flipH="1">
              <a:off x="1073" y="1977"/>
              <a:ext cx="15" cy="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09" name="Freeform 148"/>
            <p:cNvSpPr>
              <a:spLocks/>
            </p:cNvSpPr>
            <p:nvPr/>
          </p:nvSpPr>
          <p:spPr bwMode="auto">
            <a:xfrm>
              <a:off x="1073" y="1956"/>
              <a:ext cx="45" cy="42"/>
            </a:xfrm>
            <a:custGeom>
              <a:avLst/>
              <a:gdLst>
                <a:gd name="T0" fmla="*/ 0 w 43"/>
                <a:gd name="T1" fmla="*/ 0 h 43"/>
                <a:gd name="T2" fmla="*/ 0 w 43"/>
                <a:gd name="T3" fmla="*/ 40 h 43"/>
                <a:gd name="T4" fmla="*/ 46 w 43"/>
                <a:gd name="T5" fmla="*/ 21 h 43"/>
                <a:gd name="T6" fmla="*/ 0 w 43"/>
                <a:gd name="T7" fmla="*/ 0 h 43"/>
                <a:gd name="T8" fmla="*/ 0 w 43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43">
                  <a:moveTo>
                    <a:pt x="0" y="0"/>
                  </a:moveTo>
                  <a:lnTo>
                    <a:pt x="0" y="42"/>
                  </a:lnTo>
                  <a:lnTo>
                    <a:pt x="42" y="2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0" name="Freeform 149"/>
            <p:cNvSpPr>
              <a:spLocks/>
            </p:cNvSpPr>
            <p:nvPr/>
          </p:nvSpPr>
          <p:spPr bwMode="auto">
            <a:xfrm>
              <a:off x="3301" y="1780"/>
              <a:ext cx="42" cy="44"/>
            </a:xfrm>
            <a:custGeom>
              <a:avLst/>
              <a:gdLst>
                <a:gd name="T0" fmla="*/ 20 w 40"/>
                <a:gd name="T1" fmla="*/ 39 h 46"/>
                <a:gd name="T2" fmla="*/ 25 w 40"/>
                <a:gd name="T3" fmla="*/ 39 h 46"/>
                <a:gd name="T4" fmla="*/ 27 w 40"/>
                <a:gd name="T5" fmla="*/ 39 h 46"/>
                <a:gd name="T6" fmla="*/ 29 w 40"/>
                <a:gd name="T7" fmla="*/ 39 h 46"/>
                <a:gd name="T8" fmla="*/ 32 w 40"/>
                <a:gd name="T9" fmla="*/ 36 h 46"/>
                <a:gd name="T10" fmla="*/ 36 w 40"/>
                <a:gd name="T11" fmla="*/ 34 h 46"/>
                <a:gd name="T12" fmla="*/ 38 w 40"/>
                <a:gd name="T13" fmla="*/ 32 h 46"/>
                <a:gd name="T14" fmla="*/ 41 w 40"/>
                <a:gd name="T15" fmla="*/ 31 h 46"/>
                <a:gd name="T16" fmla="*/ 41 w 40"/>
                <a:gd name="T17" fmla="*/ 28 h 46"/>
                <a:gd name="T18" fmla="*/ 43 w 40"/>
                <a:gd name="T19" fmla="*/ 23 h 46"/>
                <a:gd name="T20" fmla="*/ 43 w 40"/>
                <a:gd name="T21" fmla="*/ 21 h 46"/>
                <a:gd name="T22" fmla="*/ 43 w 40"/>
                <a:gd name="T23" fmla="*/ 18 h 46"/>
                <a:gd name="T24" fmla="*/ 41 w 40"/>
                <a:gd name="T25" fmla="*/ 13 h 46"/>
                <a:gd name="T26" fmla="*/ 41 w 40"/>
                <a:gd name="T27" fmla="*/ 11 h 46"/>
                <a:gd name="T28" fmla="*/ 38 w 40"/>
                <a:gd name="T29" fmla="*/ 10 h 46"/>
                <a:gd name="T30" fmla="*/ 36 w 40"/>
                <a:gd name="T31" fmla="*/ 8 h 46"/>
                <a:gd name="T32" fmla="*/ 32 w 40"/>
                <a:gd name="T33" fmla="*/ 5 h 46"/>
                <a:gd name="T34" fmla="*/ 29 w 40"/>
                <a:gd name="T35" fmla="*/ 3 h 46"/>
                <a:gd name="T36" fmla="*/ 27 w 40"/>
                <a:gd name="T37" fmla="*/ 3 h 46"/>
                <a:gd name="T38" fmla="*/ 25 w 40"/>
                <a:gd name="T39" fmla="*/ 3 h 46"/>
                <a:gd name="T40" fmla="*/ 20 w 40"/>
                <a:gd name="T41" fmla="*/ 0 h 46"/>
                <a:gd name="T42" fmla="*/ 17 w 40"/>
                <a:gd name="T43" fmla="*/ 3 h 46"/>
                <a:gd name="T44" fmla="*/ 13 w 40"/>
                <a:gd name="T45" fmla="*/ 3 h 46"/>
                <a:gd name="T46" fmla="*/ 9 w 40"/>
                <a:gd name="T47" fmla="*/ 3 h 46"/>
                <a:gd name="T48" fmla="*/ 6 w 40"/>
                <a:gd name="T49" fmla="*/ 5 h 46"/>
                <a:gd name="T50" fmla="*/ 4 w 40"/>
                <a:gd name="T51" fmla="*/ 8 h 46"/>
                <a:gd name="T52" fmla="*/ 1 w 40"/>
                <a:gd name="T53" fmla="*/ 10 h 46"/>
                <a:gd name="T54" fmla="*/ 1 w 40"/>
                <a:gd name="T55" fmla="*/ 11 h 46"/>
                <a:gd name="T56" fmla="*/ 0 w 40"/>
                <a:gd name="T57" fmla="*/ 13 h 46"/>
                <a:gd name="T58" fmla="*/ 0 w 40"/>
                <a:gd name="T59" fmla="*/ 18 h 46"/>
                <a:gd name="T60" fmla="*/ 0 w 40"/>
                <a:gd name="T61" fmla="*/ 21 h 46"/>
                <a:gd name="T62" fmla="*/ 0 w 40"/>
                <a:gd name="T63" fmla="*/ 23 h 46"/>
                <a:gd name="T64" fmla="*/ 0 w 40"/>
                <a:gd name="T65" fmla="*/ 28 h 46"/>
                <a:gd name="T66" fmla="*/ 1 w 40"/>
                <a:gd name="T67" fmla="*/ 31 h 46"/>
                <a:gd name="T68" fmla="*/ 1 w 40"/>
                <a:gd name="T69" fmla="*/ 32 h 46"/>
                <a:gd name="T70" fmla="*/ 4 w 40"/>
                <a:gd name="T71" fmla="*/ 34 h 46"/>
                <a:gd name="T72" fmla="*/ 6 w 40"/>
                <a:gd name="T73" fmla="*/ 36 h 46"/>
                <a:gd name="T74" fmla="*/ 9 w 40"/>
                <a:gd name="T75" fmla="*/ 39 h 46"/>
                <a:gd name="T76" fmla="*/ 13 w 40"/>
                <a:gd name="T77" fmla="*/ 39 h 46"/>
                <a:gd name="T78" fmla="*/ 17 w 40"/>
                <a:gd name="T79" fmla="*/ 39 h 46"/>
                <a:gd name="T80" fmla="*/ 20 w 40"/>
                <a:gd name="T81" fmla="*/ 41 h 46"/>
                <a:gd name="T82" fmla="*/ 20 w 40"/>
                <a:gd name="T83" fmla="*/ 41 h 46"/>
                <a:gd name="T84" fmla="*/ 20 w 40"/>
                <a:gd name="T85" fmla="*/ 39 h 4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0" h="46">
                  <a:moveTo>
                    <a:pt x="18" y="43"/>
                  </a:moveTo>
                  <a:lnTo>
                    <a:pt x="23" y="43"/>
                  </a:lnTo>
                  <a:lnTo>
                    <a:pt x="25" y="43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32" y="38"/>
                  </a:lnTo>
                  <a:lnTo>
                    <a:pt x="34" y="35"/>
                  </a:lnTo>
                  <a:lnTo>
                    <a:pt x="37" y="33"/>
                  </a:lnTo>
                  <a:lnTo>
                    <a:pt x="37" y="30"/>
                  </a:lnTo>
                  <a:lnTo>
                    <a:pt x="39" y="25"/>
                  </a:lnTo>
                  <a:lnTo>
                    <a:pt x="39" y="23"/>
                  </a:lnTo>
                  <a:lnTo>
                    <a:pt x="39" y="20"/>
                  </a:lnTo>
                  <a:lnTo>
                    <a:pt x="37" y="15"/>
                  </a:lnTo>
                  <a:lnTo>
                    <a:pt x="37" y="13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29" y="5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1" y="33"/>
                  </a:lnTo>
                  <a:lnTo>
                    <a:pt x="1" y="35"/>
                  </a:lnTo>
                  <a:lnTo>
                    <a:pt x="4" y="38"/>
                  </a:lnTo>
                  <a:lnTo>
                    <a:pt x="6" y="40"/>
                  </a:lnTo>
                  <a:lnTo>
                    <a:pt x="9" y="43"/>
                  </a:lnTo>
                  <a:lnTo>
                    <a:pt x="11" y="43"/>
                  </a:lnTo>
                  <a:lnTo>
                    <a:pt x="15" y="43"/>
                  </a:lnTo>
                  <a:lnTo>
                    <a:pt x="18" y="45"/>
                  </a:lnTo>
                  <a:lnTo>
                    <a:pt x="18" y="4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1" name="Rectangle 150"/>
            <p:cNvSpPr>
              <a:spLocks noChangeArrowheads="1"/>
            </p:cNvSpPr>
            <p:nvPr/>
          </p:nvSpPr>
          <p:spPr bwMode="auto">
            <a:xfrm>
              <a:off x="3970" y="1906"/>
              <a:ext cx="27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</a:rPr>
                <a:t>Add</a:t>
              </a:r>
            </a:p>
          </p:txBody>
        </p:sp>
        <p:sp>
          <p:nvSpPr>
            <p:cNvPr id="27812" name="Rectangle 151"/>
            <p:cNvSpPr>
              <a:spLocks noChangeArrowheads="1"/>
            </p:cNvSpPr>
            <p:nvPr/>
          </p:nvSpPr>
          <p:spPr bwMode="auto">
            <a:xfrm>
              <a:off x="4187" y="2717"/>
              <a:ext cx="3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kumimoji="0" lang="en-US" altLang="zh-TW" sz="1000" b="0">
                  <a:solidFill>
                    <a:srgbClr val="000000"/>
                  </a:solidFill>
                </a:rPr>
                <a:t>ALU</a:t>
              </a:r>
            </a:p>
            <a:p>
              <a:pPr eaLnBrk="0" hangingPunct="0">
                <a:lnSpc>
                  <a:spcPct val="80000"/>
                </a:lnSpc>
              </a:pPr>
              <a:r>
                <a:rPr kumimoji="0" lang="en-US" altLang="zh-TW" sz="1000" b="0">
                  <a:solidFill>
                    <a:srgbClr val="000000"/>
                  </a:solidFill>
                </a:rPr>
                <a:t>result</a:t>
              </a:r>
            </a:p>
          </p:txBody>
        </p:sp>
        <p:sp>
          <p:nvSpPr>
            <p:cNvPr id="27813" name="Rectangle 152"/>
            <p:cNvSpPr>
              <a:spLocks noChangeArrowheads="1"/>
            </p:cNvSpPr>
            <p:nvPr/>
          </p:nvSpPr>
          <p:spPr bwMode="auto">
            <a:xfrm>
              <a:off x="4587" y="2750"/>
              <a:ext cx="40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b="0">
                  <a:solidFill>
                    <a:srgbClr val="000000"/>
                  </a:solidFill>
                </a:rPr>
                <a:t>Address</a:t>
              </a:r>
            </a:p>
          </p:txBody>
        </p:sp>
        <p:sp>
          <p:nvSpPr>
            <p:cNvPr id="27814" name="Rectangle 153"/>
            <p:cNvSpPr>
              <a:spLocks noChangeArrowheads="1"/>
            </p:cNvSpPr>
            <p:nvPr/>
          </p:nvSpPr>
          <p:spPr bwMode="auto">
            <a:xfrm>
              <a:off x="4587" y="3087"/>
              <a:ext cx="3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kumimoji="0" lang="en-US" altLang="zh-TW" sz="1000" b="0">
                  <a:solidFill>
                    <a:srgbClr val="000000"/>
                  </a:solidFill>
                </a:rPr>
                <a:t>Write</a:t>
              </a:r>
            </a:p>
            <a:p>
              <a:pPr eaLnBrk="0" hangingPunct="0">
                <a:lnSpc>
                  <a:spcPct val="80000"/>
                </a:lnSpc>
              </a:pPr>
              <a:r>
                <a:rPr kumimoji="0" lang="en-US" altLang="zh-TW" sz="1000" b="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27815" name="Freeform 154"/>
            <p:cNvSpPr>
              <a:spLocks/>
            </p:cNvSpPr>
            <p:nvPr/>
          </p:nvSpPr>
          <p:spPr bwMode="auto">
            <a:xfrm>
              <a:off x="3427" y="2825"/>
              <a:ext cx="1204" cy="371"/>
            </a:xfrm>
            <a:custGeom>
              <a:avLst/>
              <a:gdLst>
                <a:gd name="T0" fmla="*/ 0 w 1153"/>
                <a:gd name="T1" fmla="*/ 0 h 385"/>
                <a:gd name="T2" fmla="*/ 0 w 1153"/>
                <a:gd name="T3" fmla="*/ 357 h 385"/>
                <a:gd name="T4" fmla="*/ 1256 w 1153"/>
                <a:gd name="T5" fmla="*/ 357 h 3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3" h="385">
                  <a:moveTo>
                    <a:pt x="0" y="0"/>
                  </a:moveTo>
                  <a:lnTo>
                    <a:pt x="0" y="384"/>
                  </a:lnTo>
                  <a:lnTo>
                    <a:pt x="1152" y="38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6" name="Rectangle 155"/>
            <p:cNvSpPr>
              <a:spLocks noChangeArrowheads="1"/>
            </p:cNvSpPr>
            <p:nvPr/>
          </p:nvSpPr>
          <p:spPr bwMode="auto">
            <a:xfrm>
              <a:off x="4738" y="2902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kumimoji="0" lang="en-US" altLang="zh-TW" sz="1000">
                  <a:solidFill>
                    <a:srgbClr val="000000"/>
                  </a:solidFill>
                </a:rPr>
                <a:t>Data </a:t>
              </a:r>
            </a:p>
            <a:p>
              <a:pPr eaLnBrk="0" hangingPunct="0">
                <a:lnSpc>
                  <a:spcPct val="80000"/>
                </a:lnSpc>
              </a:pPr>
              <a:r>
                <a:rPr kumimoji="0" lang="en-US" altLang="zh-TW" sz="1000">
                  <a:solidFill>
                    <a:srgbClr val="000000"/>
                  </a:solidFill>
                </a:rPr>
                <a:t>Memory</a:t>
              </a:r>
            </a:p>
          </p:txBody>
        </p:sp>
        <p:sp>
          <p:nvSpPr>
            <p:cNvPr id="27817" name="Rectangle 156"/>
            <p:cNvSpPr>
              <a:spLocks noChangeArrowheads="1"/>
            </p:cNvSpPr>
            <p:nvPr/>
          </p:nvSpPr>
          <p:spPr bwMode="auto">
            <a:xfrm>
              <a:off x="4938" y="2717"/>
              <a:ext cx="3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kumimoji="0" lang="en-US" altLang="zh-TW" sz="1000" b="0">
                  <a:solidFill>
                    <a:srgbClr val="000000"/>
                  </a:solidFill>
                </a:rPr>
                <a:t>Read</a:t>
              </a:r>
            </a:p>
            <a:p>
              <a:pPr eaLnBrk="0" hangingPunct="0">
                <a:lnSpc>
                  <a:spcPct val="80000"/>
                </a:lnSpc>
              </a:pPr>
              <a:r>
                <a:rPr kumimoji="0" lang="en-US" altLang="zh-TW" sz="1000" b="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27818" name="Line 157"/>
            <p:cNvSpPr>
              <a:spLocks noChangeShapeType="1"/>
            </p:cNvSpPr>
            <p:nvPr/>
          </p:nvSpPr>
          <p:spPr bwMode="auto">
            <a:xfrm>
              <a:off x="4881" y="2501"/>
              <a:ext cx="1" cy="92"/>
            </a:xfrm>
            <a:prstGeom prst="line">
              <a:avLst/>
            </a:prstGeom>
            <a:noFill/>
            <a:ln w="25400">
              <a:solidFill>
                <a:srgbClr val="FF99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19" name="Line 158"/>
            <p:cNvSpPr>
              <a:spLocks noChangeShapeType="1"/>
            </p:cNvSpPr>
            <p:nvPr/>
          </p:nvSpPr>
          <p:spPr bwMode="auto">
            <a:xfrm>
              <a:off x="4931" y="3287"/>
              <a:ext cx="1" cy="93"/>
            </a:xfrm>
            <a:prstGeom prst="line">
              <a:avLst/>
            </a:prstGeom>
            <a:noFill/>
            <a:ln w="25400">
              <a:solidFill>
                <a:srgbClr val="FF99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20" name="Rectangle 159"/>
            <p:cNvSpPr>
              <a:spLocks noChangeArrowheads="1"/>
            </p:cNvSpPr>
            <p:nvPr/>
          </p:nvSpPr>
          <p:spPr bwMode="auto">
            <a:xfrm>
              <a:off x="3659" y="3787"/>
              <a:ext cx="56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EB7500"/>
                  </a:solidFill>
                </a:rPr>
                <a:t>ALUOp[2-0]</a:t>
              </a:r>
            </a:p>
          </p:txBody>
        </p:sp>
        <p:sp>
          <p:nvSpPr>
            <p:cNvPr id="27821" name="Line 160"/>
            <p:cNvSpPr>
              <a:spLocks noChangeShapeType="1"/>
            </p:cNvSpPr>
            <p:nvPr/>
          </p:nvSpPr>
          <p:spPr bwMode="auto">
            <a:xfrm>
              <a:off x="3828" y="3750"/>
              <a:ext cx="1" cy="46"/>
            </a:xfrm>
            <a:prstGeom prst="line">
              <a:avLst/>
            </a:prstGeom>
            <a:noFill/>
            <a:ln w="25400">
              <a:solidFill>
                <a:srgbClr val="FF99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22" name="Rectangle 161"/>
            <p:cNvSpPr>
              <a:spLocks noChangeArrowheads="1"/>
            </p:cNvSpPr>
            <p:nvPr/>
          </p:nvSpPr>
          <p:spPr bwMode="auto">
            <a:xfrm>
              <a:off x="3668" y="3370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kumimoji="0" lang="en-US" altLang="zh-TW" sz="1000" b="0">
                  <a:solidFill>
                    <a:srgbClr val="EB7500"/>
                  </a:solidFill>
                </a:rPr>
                <a:t>ALU</a:t>
              </a:r>
            </a:p>
            <a:p>
              <a:pPr algn="ctr" eaLnBrk="0" hangingPunct="0"/>
              <a:r>
                <a:rPr kumimoji="0" lang="en-US" altLang="zh-TW" sz="1000" b="0">
                  <a:solidFill>
                    <a:srgbClr val="EB7500"/>
                  </a:solidFill>
                </a:rPr>
                <a:t>control</a:t>
              </a:r>
            </a:p>
          </p:txBody>
        </p:sp>
        <p:sp>
          <p:nvSpPr>
            <p:cNvPr id="27823" name="Freeform 162"/>
            <p:cNvSpPr>
              <a:spLocks/>
            </p:cNvSpPr>
            <p:nvPr/>
          </p:nvSpPr>
          <p:spPr bwMode="auto">
            <a:xfrm>
              <a:off x="2575" y="3380"/>
              <a:ext cx="1104" cy="417"/>
            </a:xfrm>
            <a:custGeom>
              <a:avLst/>
              <a:gdLst>
                <a:gd name="T0" fmla="*/ 0 w 1057"/>
                <a:gd name="T1" fmla="*/ 0 h 433"/>
                <a:gd name="T2" fmla="*/ 0 w 1057"/>
                <a:gd name="T3" fmla="*/ 401 h 433"/>
                <a:gd name="T4" fmla="*/ 838 w 1057"/>
                <a:gd name="T5" fmla="*/ 401 h 433"/>
                <a:gd name="T6" fmla="*/ 838 w 1057"/>
                <a:gd name="T7" fmla="*/ 134 h 433"/>
                <a:gd name="T8" fmla="*/ 1152 w 1057"/>
                <a:gd name="T9" fmla="*/ 134 h 4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7" h="433">
                  <a:moveTo>
                    <a:pt x="0" y="0"/>
                  </a:moveTo>
                  <a:lnTo>
                    <a:pt x="0" y="432"/>
                  </a:lnTo>
                  <a:lnTo>
                    <a:pt x="768" y="432"/>
                  </a:lnTo>
                  <a:lnTo>
                    <a:pt x="768" y="144"/>
                  </a:lnTo>
                  <a:lnTo>
                    <a:pt x="1056" y="14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24" name="Rectangle 163"/>
            <p:cNvSpPr>
              <a:spLocks noChangeArrowheads="1"/>
            </p:cNvSpPr>
            <p:nvPr/>
          </p:nvSpPr>
          <p:spPr bwMode="auto">
            <a:xfrm>
              <a:off x="3559" y="2537"/>
              <a:ext cx="40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 dirty="0">
                  <a:solidFill>
                    <a:srgbClr val="EB7500"/>
                  </a:solidFill>
                </a:rPr>
                <a:t>ALUSrc</a:t>
              </a:r>
            </a:p>
          </p:txBody>
        </p:sp>
        <p:sp>
          <p:nvSpPr>
            <p:cNvPr id="27825" name="Rectangle 164"/>
            <p:cNvSpPr>
              <a:spLocks noChangeArrowheads="1"/>
            </p:cNvSpPr>
            <p:nvPr/>
          </p:nvSpPr>
          <p:spPr bwMode="auto">
            <a:xfrm>
              <a:off x="2707" y="2028"/>
              <a:ext cx="46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EB7500"/>
                  </a:solidFill>
                </a:rPr>
                <a:t>RegWrite</a:t>
              </a:r>
            </a:p>
          </p:txBody>
        </p:sp>
        <p:sp>
          <p:nvSpPr>
            <p:cNvPr id="27826" name="Rectangle 165"/>
            <p:cNvSpPr>
              <a:spLocks noChangeArrowheads="1"/>
            </p:cNvSpPr>
            <p:nvPr/>
          </p:nvSpPr>
          <p:spPr bwMode="auto">
            <a:xfrm>
              <a:off x="2049" y="3146"/>
              <a:ext cx="3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EB7500"/>
                  </a:solidFill>
                </a:rPr>
                <a:t>RegDst</a:t>
              </a:r>
            </a:p>
          </p:txBody>
        </p:sp>
        <p:sp>
          <p:nvSpPr>
            <p:cNvPr id="27827" name="Line 166"/>
            <p:cNvSpPr>
              <a:spLocks noChangeShapeType="1"/>
            </p:cNvSpPr>
            <p:nvPr/>
          </p:nvSpPr>
          <p:spPr bwMode="auto">
            <a:xfrm>
              <a:off x="2425" y="3149"/>
              <a:ext cx="1" cy="46"/>
            </a:xfrm>
            <a:prstGeom prst="line">
              <a:avLst/>
            </a:prstGeom>
            <a:noFill/>
            <a:ln w="25400">
              <a:solidFill>
                <a:srgbClr val="FF99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28" name="Rectangle 167"/>
            <p:cNvSpPr>
              <a:spLocks noChangeArrowheads="1"/>
            </p:cNvSpPr>
            <p:nvPr/>
          </p:nvSpPr>
          <p:spPr bwMode="auto">
            <a:xfrm>
              <a:off x="4611" y="1405"/>
              <a:ext cx="35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EB7500"/>
                  </a:solidFill>
                </a:rPr>
                <a:t>PCSrc</a:t>
              </a:r>
            </a:p>
          </p:txBody>
        </p:sp>
        <p:sp>
          <p:nvSpPr>
            <p:cNvPr id="27829" name="Rectangle 168"/>
            <p:cNvSpPr>
              <a:spLocks noChangeArrowheads="1"/>
            </p:cNvSpPr>
            <p:nvPr/>
          </p:nvSpPr>
          <p:spPr bwMode="auto">
            <a:xfrm>
              <a:off x="925" y="2831"/>
              <a:ext cx="5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kumimoji="0" lang="en-US" altLang="zh-TW" sz="1000">
                  <a:solidFill>
                    <a:srgbClr val="000000"/>
                  </a:solidFill>
                </a:rPr>
                <a:t>Instruction</a:t>
              </a:r>
            </a:p>
            <a:p>
              <a:pPr algn="ctr" eaLnBrk="0" hangingPunct="0"/>
              <a:r>
                <a:rPr kumimoji="0" lang="en-US" altLang="zh-TW" sz="1000">
                  <a:solidFill>
                    <a:srgbClr val="000000"/>
                  </a:solidFill>
                </a:rPr>
                <a:t>memory</a:t>
              </a:r>
            </a:p>
          </p:txBody>
        </p:sp>
        <p:sp>
          <p:nvSpPr>
            <p:cNvPr id="27830" name="Rectangle 169"/>
            <p:cNvSpPr>
              <a:spLocks noChangeArrowheads="1"/>
            </p:cNvSpPr>
            <p:nvPr/>
          </p:nvSpPr>
          <p:spPr bwMode="auto">
            <a:xfrm>
              <a:off x="2868" y="2924"/>
              <a:ext cx="47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</a:rPr>
                <a:t>Registers</a:t>
              </a:r>
            </a:p>
          </p:txBody>
        </p:sp>
        <p:sp>
          <p:nvSpPr>
            <p:cNvPr id="27831" name="Rectangle 170"/>
            <p:cNvSpPr>
              <a:spLocks noChangeArrowheads="1"/>
            </p:cNvSpPr>
            <p:nvPr/>
          </p:nvSpPr>
          <p:spPr bwMode="auto">
            <a:xfrm>
              <a:off x="3028" y="3248"/>
              <a:ext cx="372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kumimoji="0" lang="en-US" altLang="zh-TW" sz="1000">
                  <a:solidFill>
                    <a:srgbClr val="000000"/>
                  </a:solidFill>
                </a:rPr>
                <a:t>Sign</a:t>
              </a:r>
            </a:p>
            <a:p>
              <a:pPr algn="ctr" eaLnBrk="0" hangingPunct="0"/>
              <a:r>
                <a:rPr kumimoji="0" lang="en-US" altLang="zh-TW" sz="1000">
                  <a:solidFill>
                    <a:srgbClr val="000000"/>
                  </a:solidFill>
                </a:rPr>
                <a:t>extend</a:t>
              </a:r>
            </a:p>
          </p:txBody>
        </p:sp>
        <p:sp>
          <p:nvSpPr>
            <p:cNvPr id="27832" name="Rectangle 171"/>
            <p:cNvSpPr>
              <a:spLocks noChangeArrowheads="1"/>
            </p:cNvSpPr>
            <p:nvPr/>
          </p:nvSpPr>
          <p:spPr bwMode="auto">
            <a:xfrm>
              <a:off x="462" y="2461"/>
              <a:ext cx="22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27833" name="Rectangle 172"/>
            <p:cNvSpPr>
              <a:spLocks noChangeArrowheads="1"/>
            </p:cNvSpPr>
            <p:nvPr/>
          </p:nvSpPr>
          <p:spPr bwMode="auto">
            <a:xfrm>
              <a:off x="3034" y="2439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kumimoji="0" lang="en-US" altLang="zh-TW" sz="1000" b="0">
                  <a:solidFill>
                    <a:srgbClr val="000000"/>
                  </a:solidFill>
                </a:rPr>
                <a:t>Read</a:t>
              </a:r>
            </a:p>
            <a:p>
              <a:pPr eaLnBrk="0" hangingPunct="0">
                <a:lnSpc>
                  <a:spcPct val="80000"/>
                </a:lnSpc>
              </a:pPr>
              <a:r>
                <a:rPr kumimoji="0" lang="en-US" altLang="zh-TW" sz="1000" b="0">
                  <a:solidFill>
                    <a:srgbClr val="000000"/>
                  </a:solidFill>
                </a:rPr>
                <a:t>data 1</a:t>
              </a:r>
            </a:p>
          </p:txBody>
        </p:sp>
        <p:sp>
          <p:nvSpPr>
            <p:cNvPr id="27834" name="Rectangle 173"/>
            <p:cNvSpPr>
              <a:spLocks noChangeArrowheads="1"/>
            </p:cNvSpPr>
            <p:nvPr/>
          </p:nvSpPr>
          <p:spPr bwMode="auto">
            <a:xfrm>
              <a:off x="3034" y="2717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kumimoji="0" lang="en-US" altLang="zh-TW" sz="1000" b="0">
                  <a:solidFill>
                    <a:srgbClr val="000000"/>
                  </a:solidFill>
                </a:rPr>
                <a:t>Read</a:t>
              </a:r>
            </a:p>
            <a:p>
              <a:pPr eaLnBrk="0" hangingPunct="0">
                <a:lnSpc>
                  <a:spcPct val="80000"/>
                </a:lnSpc>
              </a:pPr>
              <a:r>
                <a:rPr kumimoji="0" lang="en-US" altLang="zh-TW" sz="1000" b="0">
                  <a:solidFill>
                    <a:srgbClr val="000000"/>
                  </a:solidFill>
                </a:rPr>
                <a:t>data 2</a:t>
              </a:r>
            </a:p>
          </p:txBody>
        </p:sp>
        <p:sp>
          <p:nvSpPr>
            <p:cNvPr id="27835" name="Line 174"/>
            <p:cNvSpPr>
              <a:spLocks noChangeShapeType="1"/>
            </p:cNvSpPr>
            <p:nvPr/>
          </p:nvSpPr>
          <p:spPr bwMode="auto">
            <a:xfrm>
              <a:off x="3327" y="2825"/>
              <a:ext cx="351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36" name="Rectangle 175"/>
            <p:cNvSpPr>
              <a:spLocks noChangeArrowheads="1"/>
            </p:cNvSpPr>
            <p:nvPr/>
          </p:nvSpPr>
          <p:spPr bwMode="auto">
            <a:xfrm>
              <a:off x="2583" y="2346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kumimoji="0" lang="en-US" altLang="zh-TW" sz="1000" b="0">
                  <a:solidFill>
                    <a:srgbClr val="000000"/>
                  </a:solidFill>
                </a:rPr>
                <a:t>Read</a:t>
              </a:r>
            </a:p>
            <a:p>
              <a:pPr eaLnBrk="0" hangingPunct="0">
                <a:lnSpc>
                  <a:spcPct val="80000"/>
                </a:lnSpc>
              </a:pPr>
              <a:r>
                <a:rPr kumimoji="0" lang="en-US" altLang="zh-TW" sz="1000" b="0">
                  <a:solidFill>
                    <a:srgbClr val="000000"/>
                  </a:solidFill>
                </a:rPr>
                <a:t>register 1</a:t>
              </a:r>
            </a:p>
          </p:txBody>
        </p:sp>
        <p:sp>
          <p:nvSpPr>
            <p:cNvPr id="27837" name="Rectangle 176"/>
            <p:cNvSpPr>
              <a:spLocks noChangeArrowheads="1"/>
            </p:cNvSpPr>
            <p:nvPr/>
          </p:nvSpPr>
          <p:spPr bwMode="auto">
            <a:xfrm>
              <a:off x="2583" y="2532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kumimoji="0" lang="en-US" altLang="zh-TW" sz="1000" b="0">
                  <a:solidFill>
                    <a:srgbClr val="000000"/>
                  </a:solidFill>
                </a:rPr>
                <a:t>Read</a:t>
              </a:r>
            </a:p>
            <a:p>
              <a:pPr eaLnBrk="0" hangingPunct="0">
                <a:lnSpc>
                  <a:spcPct val="80000"/>
                </a:lnSpc>
              </a:pPr>
              <a:r>
                <a:rPr kumimoji="0" lang="en-US" altLang="zh-TW" sz="1000" b="0">
                  <a:solidFill>
                    <a:srgbClr val="000000"/>
                  </a:solidFill>
                </a:rPr>
                <a:t>register 2</a:t>
              </a:r>
            </a:p>
          </p:txBody>
        </p:sp>
        <p:sp>
          <p:nvSpPr>
            <p:cNvPr id="27838" name="Rectangle 177"/>
            <p:cNvSpPr>
              <a:spLocks noChangeArrowheads="1"/>
            </p:cNvSpPr>
            <p:nvPr/>
          </p:nvSpPr>
          <p:spPr bwMode="auto">
            <a:xfrm>
              <a:off x="2583" y="2717"/>
              <a:ext cx="3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kumimoji="0" lang="en-US" altLang="zh-TW" sz="1000" b="0">
                  <a:solidFill>
                    <a:srgbClr val="000000"/>
                  </a:solidFill>
                </a:rPr>
                <a:t>Write</a:t>
              </a:r>
            </a:p>
            <a:p>
              <a:pPr eaLnBrk="0" hangingPunct="0">
                <a:lnSpc>
                  <a:spcPct val="80000"/>
                </a:lnSpc>
              </a:pPr>
              <a:r>
                <a:rPr kumimoji="0" lang="en-US" altLang="zh-TW" sz="1000" b="0">
                  <a:solidFill>
                    <a:srgbClr val="000000"/>
                  </a:solidFill>
                </a:rPr>
                <a:t>register</a:t>
              </a:r>
            </a:p>
          </p:txBody>
        </p:sp>
        <p:sp>
          <p:nvSpPr>
            <p:cNvPr id="27839" name="Rectangle 178"/>
            <p:cNvSpPr>
              <a:spLocks noChangeArrowheads="1"/>
            </p:cNvSpPr>
            <p:nvPr/>
          </p:nvSpPr>
          <p:spPr bwMode="auto">
            <a:xfrm>
              <a:off x="2583" y="2902"/>
              <a:ext cx="3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kumimoji="0" lang="en-US" altLang="zh-TW" sz="1000" b="0">
                  <a:solidFill>
                    <a:srgbClr val="000000"/>
                  </a:solidFill>
                </a:rPr>
                <a:t>Write</a:t>
              </a:r>
            </a:p>
            <a:p>
              <a:pPr eaLnBrk="0" hangingPunct="0">
                <a:lnSpc>
                  <a:spcPct val="80000"/>
                </a:lnSpc>
              </a:pPr>
              <a:r>
                <a:rPr kumimoji="0" lang="en-US" altLang="zh-TW" sz="1000" b="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27840" name="Freeform 179"/>
            <p:cNvSpPr>
              <a:spLocks/>
            </p:cNvSpPr>
            <p:nvPr/>
          </p:nvSpPr>
          <p:spPr bwMode="auto">
            <a:xfrm>
              <a:off x="2525" y="2964"/>
              <a:ext cx="3109" cy="972"/>
            </a:xfrm>
            <a:custGeom>
              <a:avLst/>
              <a:gdLst>
                <a:gd name="T0" fmla="*/ 3141 w 2977"/>
                <a:gd name="T1" fmla="*/ 0 h 1009"/>
                <a:gd name="T2" fmla="*/ 3246 w 2977"/>
                <a:gd name="T3" fmla="*/ 0 h 1009"/>
                <a:gd name="T4" fmla="*/ 3246 w 2977"/>
                <a:gd name="T5" fmla="*/ 935 h 1009"/>
                <a:gd name="T6" fmla="*/ 0 w 2977"/>
                <a:gd name="T7" fmla="*/ 935 h 1009"/>
                <a:gd name="T8" fmla="*/ 0 w 2977"/>
                <a:gd name="T9" fmla="*/ 44 h 1009"/>
                <a:gd name="T10" fmla="*/ 104 w 2977"/>
                <a:gd name="T11" fmla="*/ 44 h 10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77" h="1009">
                  <a:moveTo>
                    <a:pt x="2880" y="0"/>
                  </a:moveTo>
                  <a:lnTo>
                    <a:pt x="2976" y="0"/>
                  </a:lnTo>
                  <a:lnTo>
                    <a:pt x="2976" y="1008"/>
                  </a:lnTo>
                  <a:lnTo>
                    <a:pt x="0" y="1008"/>
                  </a:lnTo>
                  <a:lnTo>
                    <a:pt x="0" y="48"/>
                  </a:lnTo>
                  <a:lnTo>
                    <a:pt x="96" y="4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41" name="Rectangle 180"/>
            <p:cNvSpPr>
              <a:spLocks noChangeArrowheads="1"/>
            </p:cNvSpPr>
            <p:nvPr/>
          </p:nvSpPr>
          <p:spPr bwMode="auto">
            <a:xfrm>
              <a:off x="1603" y="2300"/>
              <a:ext cx="752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kumimoji="0" lang="en-US" altLang="zh-TW" sz="1000" b="0">
                  <a:solidFill>
                    <a:srgbClr val="000000"/>
                  </a:solidFill>
                </a:rPr>
                <a:t>Instruction [25-21]</a:t>
              </a:r>
            </a:p>
          </p:txBody>
        </p:sp>
        <p:sp>
          <p:nvSpPr>
            <p:cNvPr id="27842" name="Rectangle 181"/>
            <p:cNvSpPr>
              <a:spLocks noChangeArrowheads="1"/>
            </p:cNvSpPr>
            <p:nvPr/>
          </p:nvSpPr>
          <p:spPr bwMode="auto">
            <a:xfrm>
              <a:off x="1604" y="2532"/>
              <a:ext cx="75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kumimoji="0" lang="en-US" altLang="zh-TW" sz="1000" b="0">
                  <a:solidFill>
                    <a:srgbClr val="000000"/>
                  </a:solidFill>
                </a:rPr>
                <a:t>Instruction [20-16]</a:t>
              </a:r>
            </a:p>
          </p:txBody>
        </p:sp>
        <p:sp>
          <p:nvSpPr>
            <p:cNvPr id="27843" name="Line 182"/>
            <p:cNvSpPr>
              <a:spLocks noChangeShapeType="1"/>
            </p:cNvSpPr>
            <p:nvPr/>
          </p:nvSpPr>
          <p:spPr bwMode="auto">
            <a:xfrm flipH="1">
              <a:off x="1623" y="2640"/>
              <a:ext cx="60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44" name="Freeform 183"/>
            <p:cNvSpPr>
              <a:spLocks/>
            </p:cNvSpPr>
            <p:nvPr/>
          </p:nvSpPr>
          <p:spPr bwMode="auto">
            <a:xfrm>
              <a:off x="1623" y="2408"/>
              <a:ext cx="1004" cy="371"/>
            </a:xfrm>
            <a:custGeom>
              <a:avLst/>
              <a:gdLst>
                <a:gd name="T0" fmla="*/ 0 w 961"/>
                <a:gd name="T1" fmla="*/ 357 h 385"/>
                <a:gd name="T2" fmla="*/ 0 w 961"/>
                <a:gd name="T3" fmla="*/ 0 h 385"/>
                <a:gd name="T4" fmla="*/ 1048 w 961"/>
                <a:gd name="T5" fmla="*/ 0 h 3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1" h="385">
                  <a:moveTo>
                    <a:pt x="0" y="384"/>
                  </a:moveTo>
                  <a:lnTo>
                    <a:pt x="0" y="0"/>
                  </a:lnTo>
                  <a:lnTo>
                    <a:pt x="96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45" name="Rectangle 184"/>
            <p:cNvSpPr>
              <a:spLocks noChangeArrowheads="1"/>
            </p:cNvSpPr>
            <p:nvPr/>
          </p:nvSpPr>
          <p:spPr bwMode="auto">
            <a:xfrm>
              <a:off x="1612" y="2886"/>
              <a:ext cx="753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kumimoji="0" lang="en-US" altLang="zh-TW" sz="1000" b="0">
                  <a:solidFill>
                    <a:srgbClr val="000000"/>
                  </a:solidFill>
                </a:rPr>
                <a:t>Instruction [15-11]</a:t>
              </a:r>
            </a:p>
          </p:txBody>
        </p:sp>
        <p:sp>
          <p:nvSpPr>
            <p:cNvPr id="27846" name="Line 185"/>
            <p:cNvSpPr>
              <a:spLocks noChangeShapeType="1"/>
            </p:cNvSpPr>
            <p:nvPr/>
          </p:nvSpPr>
          <p:spPr bwMode="auto">
            <a:xfrm>
              <a:off x="1623" y="3010"/>
              <a:ext cx="75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47" name="Rectangle 186"/>
            <p:cNvSpPr>
              <a:spLocks noChangeArrowheads="1"/>
            </p:cNvSpPr>
            <p:nvPr/>
          </p:nvSpPr>
          <p:spPr bwMode="auto">
            <a:xfrm>
              <a:off x="1612" y="3272"/>
              <a:ext cx="708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kumimoji="0" lang="en-US" altLang="zh-TW" sz="1000" b="0">
                  <a:solidFill>
                    <a:srgbClr val="000000"/>
                  </a:solidFill>
                </a:rPr>
                <a:t>Instruction [15-0]</a:t>
              </a:r>
            </a:p>
          </p:txBody>
        </p:sp>
        <p:sp>
          <p:nvSpPr>
            <p:cNvPr id="27848" name="Rectangle 187"/>
            <p:cNvSpPr>
              <a:spLocks noChangeArrowheads="1"/>
            </p:cNvSpPr>
            <p:nvPr/>
          </p:nvSpPr>
          <p:spPr bwMode="auto">
            <a:xfrm>
              <a:off x="2583" y="3688"/>
              <a:ext cx="664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kumimoji="0" lang="en-US" altLang="zh-TW" sz="1000" b="0">
                  <a:solidFill>
                    <a:srgbClr val="000000"/>
                  </a:solidFill>
                </a:rPr>
                <a:t>Instruction [5-0]</a:t>
              </a:r>
            </a:p>
          </p:txBody>
        </p:sp>
        <p:sp>
          <p:nvSpPr>
            <p:cNvPr id="27849" name="Freeform 188"/>
            <p:cNvSpPr>
              <a:spLocks/>
            </p:cNvSpPr>
            <p:nvPr/>
          </p:nvSpPr>
          <p:spPr bwMode="auto">
            <a:xfrm>
              <a:off x="2175" y="2640"/>
              <a:ext cx="201" cy="139"/>
            </a:xfrm>
            <a:custGeom>
              <a:avLst/>
              <a:gdLst>
                <a:gd name="T0" fmla="*/ 0 w 193"/>
                <a:gd name="T1" fmla="*/ 0 h 145"/>
                <a:gd name="T2" fmla="*/ 0 w 193"/>
                <a:gd name="T3" fmla="*/ 132 h 145"/>
                <a:gd name="T4" fmla="*/ 208 w 193"/>
                <a:gd name="T5" fmla="*/ 132 h 1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3" h="145">
                  <a:moveTo>
                    <a:pt x="0" y="0"/>
                  </a:moveTo>
                  <a:lnTo>
                    <a:pt x="0" y="144"/>
                  </a:lnTo>
                  <a:lnTo>
                    <a:pt x="192" y="14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0" name="Freeform 189"/>
            <p:cNvSpPr>
              <a:spLocks/>
            </p:cNvSpPr>
            <p:nvPr/>
          </p:nvSpPr>
          <p:spPr bwMode="auto">
            <a:xfrm>
              <a:off x="4530" y="2825"/>
              <a:ext cx="903" cy="695"/>
            </a:xfrm>
            <a:custGeom>
              <a:avLst/>
              <a:gdLst>
                <a:gd name="T0" fmla="*/ 0 w 865"/>
                <a:gd name="T1" fmla="*/ 0 h 721"/>
                <a:gd name="T2" fmla="*/ 0 w 865"/>
                <a:gd name="T3" fmla="*/ 669 h 721"/>
                <a:gd name="T4" fmla="*/ 837 w 865"/>
                <a:gd name="T5" fmla="*/ 669 h 721"/>
                <a:gd name="T6" fmla="*/ 837 w 865"/>
                <a:gd name="T7" fmla="*/ 312 h 721"/>
                <a:gd name="T8" fmla="*/ 942 w 865"/>
                <a:gd name="T9" fmla="*/ 312 h 7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5" h="721">
                  <a:moveTo>
                    <a:pt x="0" y="0"/>
                  </a:moveTo>
                  <a:lnTo>
                    <a:pt x="0" y="720"/>
                  </a:lnTo>
                  <a:lnTo>
                    <a:pt x="768" y="720"/>
                  </a:lnTo>
                  <a:lnTo>
                    <a:pt x="768" y="336"/>
                  </a:lnTo>
                  <a:lnTo>
                    <a:pt x="864" y="33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1" name="Line 190"/>
            <p:cNvSpPr>
              <a:spLocks noChangeShapeType="1"/>
            </p:cNvSpPr>
            <p:nvPr/>
          </p:nvSpPr>
          <p:spPr bwMode="auto">
            <a:xfrm>
              <a:off x="5232" y="2825"/>
              <a:ext cx="20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2" name="Line 191"/>
            <p:cNvSpPr>
              <a:spLocks noChangeShapeType="1"/>
            </p:cNvSpPr>
            <p:nvPr/>
          </p:nvSpPr>
          <p:spPr bwMode="auto">
            <a:xfrm>
              <a:off x="671" y="2547"/>
              <a:ext cx="201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3" name="Freeform 192"/>
            <p:cNvSpPr>
              <a:spLocks/>
            </p:cNvSpPr>
            <p:nvPr/>
          </p:nvSpPr>
          <p:spPr bwMode="auto">
            <a:xfrm>
              <a:off x="220" y="1344"/>
              <a:ext cx="4762" cy="1204"/>
            </a:xfrm>
            <a:custGeom>
              <a:avLst/>
              <a:gdLst>
                <a:gd name="T0" fmla="*/ 4866 w 4561"/>
                <a:gd name="T1" fmla="*/ 446 h 1249"/>
                <a:gd name="T2" fmla="*/ 4971 w 4561"/>
                <a:gd name="T3" fmla="*/ 446 h 1249"/>
                <a:gd name="T4" fmla="*/ 4971 w 4561"/>
                <a:gd name="T5" fmla="*/ 0 h 1249"/>
                <a:gd name="T6" fmla="*/ 0 w 4561"/>
                <a:gd name="T7" fmla="*/ 0 h 1249"/>
                <a:gd name="T8" fmla="*/ 0 w 4561"/>
                <a:gd name="T9" fmla="*/ 1160 h 1249"/>
                <a:gd name="T10" fmla="*/ 262 w 4561"/>
                <a:gd name="T11" fmla="*/ 1160 h 1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61" h="1249">
                  <a:moveTo>
                    <a:pt x="4464" y="480"/>
                  </a:moveTo>
                  <a:lnTo>
                    <a:pt x="4560" y="480"/>
                  </a:lnTo>
                  <a:lnTo>
                    <a:pt x="4560" y="0"/>
                  </a:lnTo>
                  <a:lnTo>
                    <a:pt x="0" y="0"/>
                  </a:lnTo>
                  <a:lnTo>
                    <a:pt x="0" y="1248"/>
                  </a:lnTo>
                  <a:lnTo>
                    <a:pt x="240" y="124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4" name="Oval 193"/>
            <p:cNvSpPr>
              <a:spLocks noChangeArrowheads="1"/>
            </p:cNvSpPr>
            <p:nvPr/>
          </p:nvSpPr>
          <p:spPr bwMode="auto">
            <a:xfrm>
              <a:off x="2163" y="2622"/>
              <a:ext cx="23" cy="2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5" name="Oval 194"/>
            <p:cNvSpPr>
              <a:spLocks noChangeArrowheads="1"/>
            </p:cNvSpPr>
            <p:nvPr/>
          </p:nvSpPr>
          <p:spPr bwMode="auto">
            <a:xfrm>
              <a:off x="1615" y="2629"/>
              <a:ext cx="23" cy="1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6" name="Oval 195"/>
            <p:cNvSpPr>
              <a:spLocks noChangeArrowheads="1"/>
            </p:cNvSpPr>
            <p:nvPr/>
          </p:nvSpPr>
          <p:spPr bwMode="auto">
            <a:xfrm>
              <a:off x="1607" y="2998"/>
              <a:ext cx="38" cy="1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7" name="Oval 196"/>
            <p:cNvSpPr>
              <a:spLocks noChangeArrowheads="1"/>
            </p:cNvSpPr>
            <p:nvPr/>
          </p:nvSpPr>
          <p:spPr bwMode="auto">
            <a:xfrm>
              <a:off x="3409" y="2803"/>
              <a:ext cx="23" cy="3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8" name="Line 197"/>
            <p:cNvSpPr>
              <a:spLocks noChangeShapeType="1"/>
            </p:cNvSpPr>
            <p:nvPr/>
          </p:nvSpPr>
          <p:spPr bwMode="auto">
            <a:xfrm>
              <a:off x="4430" y="2686"/>
              <a:ext cx="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9" name="Line 198"/>
            <p:cNvSpPr>
              <a:spLocks noChangeShapeType="1"/>
            </p:cNvSpPr>
            <p:nvPr/>
          </p:nvSpPr>
          <p:spPr bwMode="auto">
            <a:xfrm>
              <a:off x="3741" y="2633"/>
              <a:ext cx="1" cy="79"/>
            </a:xfrm>
            <a:prstGeom prst="line">
              <a:avLst/>
            </a:prstGeom>
            <a:noFill/>
            <a:ln w="12700">
              <a:solidFill>
                <a:srgbClr val="FF99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60" name="AutoShape 222"/>
            <p:cNvSpPr>
              <a:spLocks noChangeArrowheads="1"/>
            </p:cNvSpPr>
            <p:nvPr/>
          </p:nvSpPr>
          <p:spPr bwMode="auto">
            <a:xfrm>
              <a:off x="5184" y="2160"/>
              <a:ext cx="240" cy="192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861" name="AutoShape 223"/>
            <p:cNvCxnSpPr>
              <a:cxnSpLocks noChangeShapeType="1"/>
              <a:stCxn id="27858" idx="1"/>
              <a:endCxn id="27860" idx="1"/>
            </p:cNvCxnSpPr>
            <p:nvPr/>
          </p:nvCxnSpPr>
          <p:spPr bwMode="auto">
            <a:xfrm rot="5400000" flipH="1" flipV="1">
              <a:off x="4642" y="2144"/>
              <a:ext cx="430" cy="654"/>
            </a:xfrm>
            <a:prstGeom prst="bentConnector4">
              <a:avLst>
                <a:gd name="adj1" fmla="val -3348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862" name="AutoShape 224"/>
            <p:cNvCxnSpPr>
              <a:cxnSpLocks noChangeShapeType="1"/>
              <a:stCxn id="27860" idx="3"/>
            </p:cNvCxnSpPr>
            <p:nvPr/>
          </p:nvCxnSpPr>
          <p:spPr bwMode="auto">
            <a:xfrm flipH="1" flipV="1">
              <a:off x="4800" y="1152"/>
              <a:ext cx="624" cy="1104"/>
            </a:xfrm>
            <a:prstGeom prst="bentConnector4">
              <a:avLst>
                <a:gd name="adj1" fmla="val -23079"/>
                <a:gd name="adj2" fmla="val 9990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863" name="Line 225"/>
            <p:cNvSpPr>
              <a:spLocks noChangeShapeType="1"/>
            </p:cNvSpPr>
            <p:nvPr/>
          </p:nvSpPr>
          <p:spPr bwMode="auto">
            <a:xfrm>
              <a:off x="4800" y="1152"/>
              <a:ext cx="1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64" name="Text Box 226"/>
            <p:cNvSpPr txBox="1">
              <a:spLocks noChangeArrowheads="1"/>
            </p:cNvSpPr>
            <p:nvPr/>
          </p:nvSpPr>
          <p:spPr bwMode="auto">
            <a:xfrm>
              <a:off x="4656" y="2128"/>
              <a:ext cx="36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 b="0">
                  <a:solidFill>
                    <a:srgbClr val="ED7500"/>
                  </a:solidFill>
                </a:rPr>
                <a:t>Branch</a:t>
              </a:r>
            </a:p>
          </p:txBody>
        </p:sp>
        <p:sp>
          <p:nvSpPr>
            <p:cNvPr id="27865" name="Line 227"/>
            <p:cNvSpPr>
              <a:spLocks noChangeShapeType="1"/>
            </p:cNvSpPr>
            <p:nvPr/>
          </p:nvSpPr>
          <p:spPr bwMode="auto">
            <a:xfrm>
              <a:off x="5040" y="2208"/>
              <a:ext cx="14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66" name="Line 229"/>
            <p:cNvSpPr>
              <a:spLocks noChangeShapeType="1"/>
            </p:cNvSpPr>
            <p:nvPr/>
          </p:nvSpPr>
          <p:spPr bwMode="auto">
            <a:xfrm>
              <a:off x="4513" y="2251"/>
              <a:ext cx="1" cy="4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67" name="Line 230"/>
            <p:cNvSpPr>
              <a:spLocks noChangeShapeType="1"/>
            </p:cNvSpPr>
            <p:nvPr/>
          </p:nvSpPr>
          <p:spPr bwMode="auto">
            <a:xfrm>
              <a:off x="4513" y="2251"/>
              <a:ext cx="66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868" name="Group 231"/>
            <p:cNvGrpSpPr>
              <a:grpSpLocks/>
            </p:cNvGrpSpPr>
            <p:nvPr/>
          </p:nvGrpSpPr>
          <p:grpSpPr bwMode="auto">
            <a:xfrm>
              <a:off x="2313" y="2662"/>
              <a:ext cx="183" cy="458"/>
              <a:chOff x="1636" y="3600"/>
              <a:chExt cx="183" cy="458"/>
            </a:xfrm>
          </p:grpSpPr>
          <p:sp>
            <p:nvSpPr>
              <p:cNvPr id="27869" name="Freeform 232"/>
              <p:cNvSpPr>
                <a:spLocks/>
              </p:cNvSpPr>
              <p:nvPr/>
            </p:nvSpPr>
            <p:spPr bwMode="auto">
              <a:xfrm>
                <a:off x="1676" y="3604"/>
                <a:ext cx="111" cy="446"/>
              </a:xfrm>
              <a:custGeom>
                <a:avLst/>
                <a:gdLst>
                  <a:gd name="T0" fmla="*/ 0 w 106"/>
                  <a:gd name="T1" fmla="*/ 53 h 463"/>
                  <a:gd name="T2" fmla="*/ 0 w 106"/>
                  <a:gd name="T3" fmla="*/ 43 h 463"/>
                  <a:gd name="T4" fmla="*/ 1 w 106"/>
                  <a:gd name="T5" fmla="*/ 38 h 463"/>
                  <a:gd name="T6" fmla="*/ 4 w 106"/>
                  <a:gd name="T7" fmla="*/ 30 h 463"/>
                  <a:gd name="T8" fmla="*/ 9 w 106"/>
                  <a:gd name="T9" fmla="*/ 23 h 463"/>
                  <a:gd name="T10" fmla="*/ 17 w 106"/>
                  <a:gd name="T11" fmla="*/ 15 h 463"/>
                  <a:gd name="T12" fmla="*/ 22 w 106"/>
                  <a:gd name="T13" fmla="*/ 12 h 463"/>
                  <a:gd name="T14" fmla="*/ 29 w 106"/>
                  <a:gd name="T15" fmla="*/ 7 h 463"/>
                  <a:gd name="T16" fmla="*/ 40 w 106"/>
                  <a:gd name="T17" fmla="*/ 2 h 463"/>
                  <a:gd name="T18" fmla="*/ 47 w 106"/>
                  <a:gd name="T19" fmla="*/ 0 h 463"/>
                  <a:gd name="T20" fmla="*/ 57 w 106"/>
                  <a:gd name="T21" fmla="*/ 0 h 463"/>
                  <a:gd name="T22" fmla="*/ 67 w 106"/>
                  <a:gd name="T23" fmla="*/ 0 h 463"/>
                  <a:gd name="T24" fmla="*/ 75 w 106"/>
                  <a:gd name="T25" fmla="*/ 2 h 463"/>
                  <a:gd name="T26" fmla="*/ 86 w 106"/>
                  <a:gd name="T27" fmla="*/ 7 h 463"/>
                  <a:gd name="T28" fmla="*/ 92 w 106"/>
                  <a:gd name="T29" fmla="*/ 12 h 463"/>
                  <a:gd name="T30" fmla="*/ 97 w 106"/>
                  <a:gd name="T31" fmla="*/ 15 h 463"/>
                  <a:gd name="T32" fmla="*/ 104 w 106"/>
                  <a:gd name="T33" fmla="*/ 23 h 463"/>
                  <a:gd name="T34" fmla="*/ 108 w 106"/>
                  <a:gd name="T35" fmla="*/ 30 h 463"/>
                  <a:gd name="T36" fmla="*/ 113 w 106"/>
                  <a:gd name="T37" fmla="*/ 38 h 463"/>
                  <a:gd name="T38" fmla="*/ 115 w 106"/>
                  <a:gd name="T39" fmla="*/ 43 h 463"/>
                  <a:gd name="T40" fmla="*/ 115 w 106"/>
                  <a:gd name="T41" fmla="*/ 53 h 463"/>
                  <a:gd name="T42" fmla="*/ 115 w 106"/>
                  <a:gd name="T43" fmla="*/ 375 h 463"/>
                  <a:gd name="T44" fmla="*/ 115 w 106"/>
                  <a:gd name="T45" fmla="*/ 382 h 463"/>
                  <a:gd name="T46" fmla="*/ 113 w 106"/>
                  <a:gd name="T47" fmla="*/ 392 h 463"/>
                  <a:gd name="T48" fmla="*/ 108 w 106"/>
                  <a:gd name="T49" fmla="*/ 398 h 463"/>
                  <a:gd name="T50" fmla="*/ 104 w 106"/>
                  <a:gd name="T51" fmla="*/ 406 h 463"/>
                  <a:gd name="T52" fmla="*/ 97 w 106"/>
                  <a:gd name="T53" fmla="*/ 412 h 463"/>
                  <a:gd name="T54" fmla="*/ 92 w 106"/>
                  <a:gd name="T55" fmla="*/ 417 h 463"/>
                  <a:gd name="T56" fmla="*/ 86 w 106"/>
                  <a:gd name="T57" fmla="*/ 421 h 463"/>
                  <a:gd name="T58" fmla="*/ 75 w 106"/>
                  <a:gd name="T59" fmla="*/ 424 h 463"/>
                  <a:gd name="T60" fmla="*/ 67 w 106"/>
                  <a:gd name="T61" fmla="*/ 426 h 463"/>
                  <a:gd name="T62" fmla="*/ 57 w 106"/>
                  <a:gd name="T63" fmla="*/ 429 h 463"/>
                  <a:gd name="T64" fmla="*/ 47 w 106"/>
                  <a:gd name="T65" fmla="*/ 426 h 463"/>
                  <a:gd name="T66" fmla="*/ 40 w 106"/>
                  <a:gd name="T67" fmla="*/ 424 h 463"/>
                  <a:gd name="T68" fmla="*/ 29 w 106"/>
                  <a:gd name="T69" fmla="*/ 421 h 463"/>
                  <a:gd name="T70" fmla="*/ 22 w 106"/>
                  <a:gd name="T71" fmla="*/ 417 h 463"/>
                  <a:gd name="T72" fmla="*/ 17 w 106"/>
                  <a:gd name="T73" fmla="*/ 412 h 463"/>
                  <a:gd name="T74" fmla="*/ 9 w 106"/>
                  <a:gd name="T75" fmla="*/ 406 h 463"/>
                  <a:gd name="T76" fmla="*/ 4 w 106"/>
                  <a:gd name="T77" fmla="*/ 398 h 463"/>
                  <a:gd name="T78" fmla="*/ 1 w 106"/>
                  <a:gd name="T79" fmla="*/ 392 h 463"/>
                  <a:gd name="T80" fmla="*/ 0 w 106"/>
                  <a:gd name="T81" fmla="*/ 382 h 463"/>
                  <a:gd name="T82" fmla="*/ 0 w 106"/>
                  <a:gd name="T83" fmla="*/ 375 h 463"/>
                  <a:gd name="T84" fmla="*/ 0 w 106"/>
                  <a:gd name="T85" fmla="*/ 53 h 463"/>
                  <a:gd name="T86" fmla="*/ 0 w 106"/>
                  <a:gd name="T87" fmla="*/ 53 h 46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06" h="463">
                    <a:moveTo>
                      <a:pt x="0" y="57"/>
                    </a:moveTo>
                    <a:lnTo>
                      <a:pt x="0" y="47"/>
                    </a:lnTo>
                    <a:lnTo>
                      <a:pt x="1" y="40"/>
                    </a:lnTo>
                    <a:lnTo>
                      <a:pt x="4" y="32"/>
                    </a:lnTo>
                    <a:lnTo>
                      <a:pt x="9" y="25"/>
                    </a:lnTo>
                    <a:lnTo>
                      <a:pt x="15" y="17"/>
                    </a:lnTo>
                    <a:lnTo>
                      <a:pt x="20" y="12"/>
                    </a:lnTo>
                    <a:lnTo>
                      <a:pt x="27" y="7"/>
                    </a:lnTo>
                    <a:lnTo>
                      <a:pt x="36" y="2"/>
                    </a:lnTo>
                    <a:lnTo>
                      <a:pt x="43" y="0"/>
                    </a:lnTo>
                    <a:lnTo>
                      <a:pt x="52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8" y="7"/>
                    </a:lnTo>
                    <a:lnTo>
                      <a:pt x="84" y="12"/>
                    </a:lnTo>
                    <a:lnTo>
                      <a:pt x="89" y="17"/>
                    </a:lnTo>
                    <a:lnTo>
                      <a:pt x="95" y="25"/>
                    </a:lnTo>
                    <a:lnTo>
                      <a:pt x="98" y="32"/>
                    </a:lnTo>
                    <a:lnTo>
                      <a:pt x="103" y="40"/>
                    </a:lnTo>
                    <a:lnTo>
                      <a:pt x="105" y="47"/>
                    </a:lnTo>
                    <a:lnTo>
                      <a:pt x="105" y="57"/>
                    </a:lnTo>
                    <a:lnTo>
                      <a:pt x="105" y="404"/>
                    </a:lnTo>
                    <a:lnTo>
                      <a:pt x="105" y="412"/>
                    </a:lnTo>
                    <a:lnTo>
                      <a:pt x="103" y="422"/>
                    </a:lnTo>
                    <a:lnTo>
                      <a:pt x="98" y="429"/>
                    </a:lnTo>
                    <a:lnTo>
                      <a:pt x="95" y="437"/>
                    </a:lnTo>
                    <a:lnTo>
                      <a:pt x="89" y="444"/>
                    </a:lnTo>
                    <a:lnTo>
                      <a:pt x="84" y="449"/>
                    </a:lnTo>
                    <a:lnTo>
                      <a:pt x="78" y="454"/>
                    </a:lnTo>
                    <a:lnTo>
                      <a:pt x="69" y="457"/>
                    </a:lnTo>
                    <a:lnTo>
                      <a:pt x="61" y="459"/>
                    </a:lnTo>
                    <a:lnTo>
                      <a:pt x="52" y="462"/>
                    </a:lnTo>
                    <a:lnTo>
                      <a:pt x="43" y="459"/>
                    </a:lnTo>
                    <a:lnTo>
                      <a:pt x="36" y="457"/>
                    </a:lnTo>
                    <a:lnTo>
                      <a:pt x="27" y="454"/>
                    </a:lnTo>
                    <a:lnTo>
                      <a:pt x="20" y="449"/>
                    </a:lnTo>
                    <a:lnTo>
                      <a:pt x="15" y="444"/>
                    </a:lnTo>
                    <a:lnTo>
                      <a:pt x="9" y="437"/>
                    </a:lnTo>
                    <a:lnTo>
                      <a:pt x="4" y="429"/>
                    </a:lnTo>
                    <a:lnTo>
                      <a:pt x="1" y="422"/>
                    </a:lnTo>
                    <a:lnTo>
                      <a:pt x="0" y="412"/>
                    </a:lnTo>
                    <a:lnTo>
                      <a:pt x="0" y="404"/>
                    </a:lnTo>
                    <a:lnTo>
                      <a:pt x="0" y="57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70" name="Freeform 233"/>
              <p:cNvSpPr>
                <a:spLocks/>
              </p:cNvSpPr>
              <p:nvPr/>
            </p:nvSpPr>
            <p:spPr bwMode="auto">
              <a:xfrm>
                <a:off x="1676" y="3604"/>
                <a:ext cx="139" cy="446"/>
              </a:xfrm>
              <a:custGeom>
                <a:avLst/>
                <a:gdLst>
                  <a:gd name="T0" fmla="*/ 0 w 133"/>
                  <a:gd name="T1" fmla="*/ 53 h 463"/>
                  <a:gd name="T2" fmla="*/ 0 w 133"/>
                  <a:gd name="T3" fmla="*/ 43 h 463"/>
                  <a:gd name="T4" fmla="*/ 2 w 133"/>
                  <a:gd name="T5" fmla="*/ 38 h 463"/>
                  <a:gd name="T6" fmla="*/ 5 w 133"/>
                  <a:gd name="T7" fmla="*/ 30 h 463"/>
                  <a:gd name="T8" fmla="*/ 11 w 133"/>
                  <a:gd name="T9" fmla="*/ 23 h 463"/>
                  <a:gd name="T10" fmla="*/ 21 w 133"/>
                  <a:gd name="T11" fmla="*/ 15 h 463"/>
                  <a:gd name="T12" fmla="*/ 27 w 133"/>
                  <a:gd name="T13" fmla="*/ 12 h 463"/>
                  <a:gd name="T14" fmla="*/ 38 w 133"/>
                  <a:gd name="T15" fmla="*/ 7 h 463"/>
                  <a:gd name="T16" fmla="*/ 50 w 133"/>
                  <a:gd name="T17" fmla="*/ 2 h 463"/>
                  <a:gd name="T18" fmla="*/ 59 w 133"/>
                  <a:gd name="T19" fmla="*/ 0 h 463"/>
                  <a:gd name="T20" fmla="*/ 72 w 133"/>
                  <a:gd name="T21" fmla="*/ 0 h 463"/>
                  <a:gd name="T22" fmla="*/ 84 w 133"/>
                  <a:gd name="T23" fmla="*/ 0 h 463"/>
                  <a:gd name="T24" fmla="*/ 94 w 133"/>
                  <a:gd name="T25" fmla="*/ 2 h 463"/>
                  <a:gd name="T26" fmla="*/ 107 w 133"/>
                  <a:gd name="T27" fmla="*/ 7 h 463"/>
                  <a:gd name="T28" fmla="*/ 116 w 133"/>
                  <a:gd name="T29" fmla="*/ 12 h 463"/>
                  <a:gd name="T30" fmla="*/ 122 w 133"/>
                  <a:gd name="T31" fmla="*/ 15 h 463"/>
                  <a:gd name="T32" fmla="*/ 131 w 133"/>
                  <a:gd name="T33" fmla="*/ 23 h 463"/>
                  <a:gd name="T34" fmla="*/ 135 w 133"/>
                  <a:gd name="T35" fmla="*/ 30 h 463"/>
                  <a:gd name="T36" fmla="*/ 141 w 133"/>
                  <a:gd name="T37" fmla="*/ 38 h 463"/>
                  <a:gd name="T38" fmla="*/ 144 w 133"/>
                  <a:gd name="T39" fmla="*/ 43 h 463"/>
                  <a:gd name="T40" fmla="*/ 144 w 133"/>
                  <a:gd name="T41" fmla="*/ 53 h 463"/>
                  <a:gd name="T42" fmla="*/ 144 w 133"/>
                  <a:gd name="T43" fmla="*/ 375 h 463"/>
                  <a:gd name="T44" fmla="*/ 144 w 133"/>
                  <a:gd name="T45" fmla="*/ 382 h 463"/>
                  <a:gd name="T46" fmla="*/ 141 w 133"/>
                  <a:gd name="T47" fmla="*/ 392 h 463"/>
                  <a:gd name="T48" fmla="*/ 135 w 133"/>
                  <a:gd name="T49" fmla="*/ 398 h 463"/>
                  <a:gd name="T50" fmla="*/ 131 w 133"/>
                  <a:gd name="T51" fmla="*/ 406 h 463"/>
                  <a:gd name="T52" fmla="*/ 122 w 133"/>
                  <a:gd name="T53" fmla="*/ 412 h 463"/>
                  <a:gd name="T54" fmla="*/ 116 w 133"/>
                  <a:gd name="T55" fmla="*/ 417 h 463"/>
                  <a:gd name="T56" fmla="*/ 107 w 133"/>
                  <a:gd name="T57" fmla="*/ 421 h 463"/>
                  <a:gd name="T58" fmla="*/ 94 w 133"/>
                  <a:gd name="T59" fmla="*/ 424 h 463"/>
                  <a:gd name="T60" fmla="*/ 84 w 133"/>
                  <a:gd name="T61" fmla="*/ 426 h 463"/>
                  <a:gd name="T62" fmla="*/ 72 w 133"/>
                  <a:gd name="T63" fmla="*/ 429 h 463"/>
                  <a:gd name="T64" fmla="*/ 59 w 133"/>
                  <a:gd name="T65" fmla="*/ 426 h 463"/>
                  <a:gd name="T66" fmla="*/ 50 w 133"/>
                  <a:gd name="T67" fmla="*/ 424 h 463"/>
                  <a:gd name="T68" fmla="*/ 38 w 133"/>
                  <a:gd name="T69" fmla="*/ 421 h 463"/>
                  <a:gd name="T70" fmla="*/ 27 w 133"/>
                  <a:gd name="T71" fmla="*/ 417 h 463"/>
                  <a:gd name="T72" fmla="*/ 21 w 133"/>
                  <a:gd name="T73" fmla="*/ 412 h 463"/>
                  <a:gd name="T74" fmla="*/ 11 w 133"/>
                  <a:gd name="T75" fmla="*/ 406 h 463"/>
                  <a:gd name="T76" fmla="*/ 5 w 133"/>
                  <a:gd name="T77" fmla="*/ 398 h 463"/>
                  <a:gd name="T78" fmla="*/ 2 w 133"/>
                  <a:gd name="T79" fmla="*/ 392 h 463"/>
                  <a:gd name="T80" fmla="*/ 0 w 133"/>
                  <a:gd name="T81" fmla="*/ 382 h 463"/>
                  <a:gd name="T82" fmla="*/ 0 w 133"/>
                  <a:gd name="T83" fmla="*/ 375 h 463"/>
                  <a:gd name="T84" fmla="*/ 0 w 133"/>
                  <a:gd name="T85" fmla="*/ 53 h 463"/>
                  <a:gd name="T86" fmla="*/ 0 w 133"/>
                  <a:gd name="T87" fmla="*/ 53 h 46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33" h="463">
                    <a:moveTo>
                      <a:pt x="0" y="57"/>
                    </a:moveTo>
                    <a:lnTo>
                      <a:pt x="0" y="47"/>
                    </a:lnTo>
                    <a:lnTo>
                      <a:pt x="2" y="40"/>
                    </a:lnTo>
                    <a:lnTo>
                      <a:pt x="5" y="32"/>
                    </a:lnTo>
                    <a:lnTo>
                      <a:pt x="11" y="25"/>
                    </a:lnTo>
                    <a:lnTo>
                      <a:pt x="19" y="17"/>
                    </a:lnTo>
                    <a:lnTo>
                      <a:pt x="25" y="12"/>
                    </a:lnTo>
                    <a:lnTo>
                      <a:pt x="34" y="7"/>
                    </a:lnTo>
                    <a:lnTo>
                      <a:pt x="46" y="2"/>
                    </a:lnTo>
                    <a:lnTo>
                      <a:pt x="54" y="0"/>
                    </a:lnTo>
                    <a:lnTo>
                      <a:pt x="66" y="0"/>
                    </a:lnTo>
                    <a:lnTo>
                      <a:pt x="77" y="0"/>
                    </a:lnTo>
                    <a:lnTo>
                      <a:pt x="86" y="2"/>
                    </a:lnTo>
                    <a:lnTo>
                      <a:pt x="98" y="7"/>
                    </a:lnTo>
                    <a:lnTo>
                      <a:pt x="106" y="12"/>
                    </a:lnTo>
                    <a:lnTo>
                      <a:pt x="112" y="17"/>
                    </a:lnTo>
                    <a:lnTo>
                      <a:pt x="120" y="25"/>
                    </a:lnTo>
                    <a:lnTo>
                      <a:pt x="123" y="32"/>
                    </a:lnTo>
                    <a:lnTo>
                      <a:pt x="129" y="40"/>
                    </a:lnTo>
                    <a:lnTo>
                      <a:pt x="132" y="47"/>
                    </a:lnTo>
                    <a:lnTo>
                      <a:pt x="132" y="57"/>
                    </a:lnTo>
                    <a:lnTo>
                      <a:pt x="132" y="404"/>
                    </a:lnTo>
                    <a:lnTo>
                      <a:pt x="132" y="412"/>
                    </a:lnTo>
                    <a:lnTo>
                      <a:pt x="129" y="422"/>
                    </a:lnTo>
                    <a:lnTo>
                      <a:pt x="123" y="429"/>
                    </a:lnTo>
                    <a:lnTo>
                      <a:pt x="120" y="437"/>
                    </a:lnTo>
                    <a:lnTo>
                      <a:pt x="112" y="444"/>
                    </a:lnTo>
                    <a:lnTo>
                      <a:pt x="106" y="449"/>
                    </a:lnTo>
                    <a:lnTo>
                      <a:pt x="98" y="454"/>
                    </a:lnTo>
                    <a:lnTo>
                      <a:pt x="86" y="457"/>
                    </a:lnTo>
                    <a:lnTo>
                      <a:pt x="77" y="459"/>
                    </a:lnTo>
                    <a:lnTo>
                      <a:pt x="66" y="462"/>
                    </a:lnTo>
                    <a:lnTo>
                      <a:pt x="54" y="459"/>
                    </a:lnTo>
                    <a:lnTo>
                      <a:pt x="46" y="457"/>
                    </a:lnTo>
                    <a:lnTo>
                      <a:pt x="34" y="454"/>
                    </a:lnTo>
                    <a:lnTo>
                      <a:pt x="25" y="449"/>
                    </a:lnTo>
                    <a:lnTo>
                      <a:pt x="19" y="444"/>
                    </a:lnTo>
                    <a:lnTo>
                      <a:pt x="11" y="437"/>
                    </a:lnTo>
                    <a:lnTo>
                      <a:pt x="5" y="429"/>
                    </a:lnTo>
                    <a:lnTo>
                      <a:pt x="2" y="422"/>
                    </a:lnTo>
                    <a:lnTo>
                      <a:pt x="0" y="412"/>
                    </a:lnTo>
                    <a:lnTo>
                      <a:pt x="0" y="404"/>
                    </a:lnTo>
                    <a:lnTo>
                      <a:pt x="0" y="5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71" name="Rectangle 234"/>
              <p:cNvSpPr>
                <a:spLocks noChangeArrowheads="1"/>
              </p:cNvSpPr>
              <p:nvPr/>
            </p:nvSpPr>
            <p:spPr bwMode="auto">
              <a:xfrm>
                <a:off x="1653" y="3904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0" lang="en-US" altLang="zh-TW" sz="1000" b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7872" name="Rectangle 235"/>
              <p:cNvSpPr>
                <a:spLocks noChangeArrowheads="1"/>
              </p:cNvSpPr>
              <p:nvPr/>
            </p:nvSpPr>
            <p:spPr bwMode="auto">
              <a:xfrm>
                <a:off x="1636" y="3698"/>
                <a:ext cx="18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0" lang="en-US" altLang="zh-TW" sz="1000" b="0">
                    <a:solidFill>
                      <a:srgbClr val="000000"/>
                    </a:solidFill>
                  </a:rPr>
                  <a:t>M</a:t>
                </a:r>
              </a:p>
            </p:txBody>
          </p:sp>
          <p:sp>
            <p:nvSpPr>
              <p:cNvPr id="27873" name="Rectangle 236"/>
              <p:cNvSpPr>
                <a:spLocks noChangeArrowheads="1"/>
              </p:cNvSpPr>
              <p:nvPr/>
            </p:nvSpPr>
            <p:spPr bwMode="auto">
              <a:xfrm>
                <a:off x="1701" y="369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endParaRPr kumimoji="0" lang="en-US" altLang="zh-TW" sz="1000" b="0">
                  <a:solidFill>
                    <a:srgbClr val="000000"/>
                  </a:solidFill>
                </a:endParaRPr>
              </a:p>
              <a:p>
                <a:pPr algn="ctr" eaLnBrk="0" hangingPunct="0"/>
                <a:endParaRPr kumimoji="0" lang="en-US" altLang="zh-TW" sz="10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874" name="Rectangle 237"/>
              <p:cNvSpPr>
                <a:spLocks noChangeArrowheads="1"/>
              </p:cNvSpPr>
              <p:nvPr/>
            </p:nvSpPr>
            <p:spPr bwMode="auto">
              <a:xfrm>
                <a:off x="1651" y="3756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0" lang="en-US" altLang="zh-TW" sz="1000" b="0">
                    <a:solidFill>
                      <a:srgbClr val="000000"/>
                    </a:solidFill>
                  </a:rPr>
                  <a:t>u</a:t>
                </a:r>
              </a:p>
            </p:txBody>
          </p:sp>
          <p:sp>
            <p:nvSpPr>
              <p:cNvPr id="27875" name="Rectangle 238"/>
              <p:cNvSpPr>
                <a:spLocks noChangeArrowheads="1"/>
              </p:cNvSpPr>
              <p:nvPr/>
            </p:nvSpPr>
            <p:spPr bwMode="auto">
              <a:xfrm>
                <a:off x="1694" y="375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endParaRPr kumimoji="0" lang="en-US" altLang="zh-TW" sz="1000" b="0">
                  <a:solidFill>
                    <a:srgbClr val="000000"/>
                  </a:solidFill>
                </a:endParaRPr>
              </a:p>
              <a:p>
                <a:pPr algn="ctr" eaLnBrk="0" hangingPunct="0"/>
                <a:endParaRPr kumimoji="0" lang="en-US" altLang="zh-TW" sz="10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876" name="Rectangle 239"/>
              <p:cNvSpPr>
                <a:spLocks noChangeArrowheads="1"/>
              </p:cNvSpPr>
              <p:nvPr/>
            </p:nvSpPr>
            <p:spPr bwMode="auto">
              <a:xfrm>
                <a:off x="1651" y="3817"/>
                <a:ext cx="15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0" lang="en-US" altLang="zh-TW" sz="1000" b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27877" name="Rectangle 240"/>
              <p:cNvSpPr>
                <a:spLocks noChangeArrowheads="1"/>
              </p:cNvSpPr>
              <p:nvPr/>
            </p:nvSpPr>
            <p:spPr bwMode="auto">
              <a:xfrm>
                <a:off x="1649" y="3600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0" lang="en-US" altLang="zh-TW" sz="1000" b="0">
                    <a:solidFill>
                      <a:srgbClr val="000000"/>
                    </a:solidFill>
                  </a:rPr>
                  <a:t>0</a:t>
                </a:r>
              </a:p>
            </p:txBody>
          </p:sp>
        </p:grpSp>
      </p:grpSp>
      <p:sp>
        <p:nvSpPr>
          <p:cNvPr id="27653" name="Rectangle 245"/>
          <p:cNvSpPr>
            <a:spLocks noChangeArrowheads="1"/>
          </p:cNvSpPr>
          <p:nvPr/>
        </p:nvSpPr>
        <p:spPr bwMode="auto">
          <a:xfrm>
            <a:off x="3200400" y="4953000"/>
            <a:ext cx="7620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246"/>
          <p:cNvSpPr>
            <a:spLocks noChangeArrowheads="1"/>
          </p:cNvSpPr>
          <p:nvPr/>
        </p:nvSpPr>
        <p:spPr bwMode="auto">
          <a:xfrm>
            <a:off x="4267200" y="3200400"/>
            <a:ext cx="7620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247"/>
          <p:cNvSpPr>
            <a:spLocks noChangeArrowheads="1"/>
          </p:cNvSpPr>
          <p:nvPr/>
        </p:nvSpPr>
        <p:spPr bwMode="auto">
          <a:xfrm>
            <a:off x="5562600" y="4038600"/>
            <a:ext cx="7620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Rectangle 248"/>
          <p:cNvSpPr>
            <a:spLocks noChangeArrowheads="1"/>
          </p:cNvSpPr>
          <p:nvPr/>
        </p:nvSpPr>
        <p:spPr bwMode="auto">
          <a:xfrm>
            <a:off x="5867400" y="5943600"/>
            <a:ext cx="7620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249"/>
          <p:cNvSpPr>
            <a:spLocks noChangeArrowheads="1"/>
          </p:cNvSpPr>
          <p:nvPr/>
        </p:nvSpPr>
        <p:spPr bwMode="auto">
          <a:xfrm>
            <a:off x="7315200" y="3733800"/>
            <a:ext cx="7620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Rectangle 250"/>
          <p:cNvSpPr>
            <a:spLocks noChangeArrowheads="1"/>
          </p:cNvSpPr>
          <p:nvPr/>
        </p:nvSpPr>
        <p:spPr bwMode="auto">
          <a:xfrm>
            <a:off x="7543800" y="5334000"/>
            <a:ext cx="7620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Rectangle 251"/>
          <p:cNvSpPr>
            <a:spLocks noChangeArrowheads="1"/>
          </p:cNvSpPr>
          <p:nvPr/>
        </p:nvSpPr>
        <p:spPr bwMode="auto">
          <a:xfrm>
            <a:off x="7315200" y="3352800"/>
            <a:ext cx="7620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252"/>
          <p:cNvSpPr>
            <a:spLocks noChangeArrowheads="1"/>
          </p:cNvSpPr>
          <p:nvPr/>
        </p:nvSpPr>
        <p:spPr bwMode="auto">
          <a:xfrm>
            <a:off x="8275638" y="4027488"/>
            <a:ext cx="8683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EB7500"/>
                </a:solidFill>
              </a:rPr>
              <a:t>MemToReg</a:t>
            </a:r>
          </a:p>
        </p:txBody>
      </p:sp>
      <p:sp>
        <p:nvSpPr>
          <p:cNvPr id="27661" name="Line 253"/>
          <p:cNvSpPr>
            <a:spLocks noChangeShapeType="1"/>
          </p:cNvSpPr>
          <p:nvPr/>
        </p:nvSpPr>
        <p:spPr bwMode="auto">
          <a:xfrm>
            <a:off x="8682038" y="4229100"/>
            <a:ext cx="0" cy="1809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Rectangle 254"/>
          <p:cNvSpPr>
            <a:spLocks noChangeArrowheads="1"/>
          </p:cNvSpPr>
          <p:nvPr/>
        </p:nvSpPr>
        <p:spPr bwMode="auto">
          <a:xfrm>
            <a:off x="8305800" y="4038600"/>
            <a:ext cx="7620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Rectangle 256"/>
          <p:cNvSpPr>
            <a:spLocks noChangeArrowheads="1"/>
          </p:cNvSpPr>
          <p:nvPr/>
        </p:nvSpPr>
        <p:spPr bwMode="auto">
          <a:xfrm>
            <a:off x="4572000" y="990600"/>
            <a:ext cx="6858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Text Box 257"/>
          <p:cNvSpPr txBox="1">
            <a:spLocks noChangeArrowheads="1"/>
          </p:cNvSpPr>
          <p:nvPr/>
        </p:nvSpPr>
        <p:spPr bwMode="auto">
          <a:xfrm>
            <a:off x="5257800" y="9906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Control Signal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Control Unit</a:t>
            </a: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56A6F0E-D87F-463A-897C-49F26FBA8BDE}" type="slidenum">
              <a:rPr kumimoji="0" lang="en-US" altLang="zh-TW" b="0" smtClean="0">
                <a:latin typeface="Arial Black" pitchFamily="34" charset="0"/>
              </a:rPr>
              <a:pPr eaLnBrk="1" hangingPunct="1"/>
              <a:t>23</a:t>
            </a:fld>
            <a:endParaRPr kumimoji="0" lang="en-US" altLang="zh-TW" b="0" smtClean="0">
              <a:latin typeface="Arial Black" pitchFamily="34" charset="0"/>
            </a:endParaRPr>
          </a:p>
        </p:txBody>
      </p:sp>
      <p:sp>
        <p:nvSpPr>
          <p:cNvPr id="28676" name="Freeform 3"/>
          <p:cNvSpPr>
            <a:spLocks/>
          </p:cNvSpPr>
          <p:nvPr/>
        </p:nvSpPr>
        <p:spPr bwMode="auto">
          <a:xfrm>
            <a:off x="1092200" y="1755775"/>
            <a:ext cx="1058863" cy="1219200"/>
          </a:xfrm>
          <a:custGeom>
            <a:avLst/>
            <a:gdLst>
              <a:gd name="T0" fmla="*/ 1751856521 w 639"/>
              <a:gd name="T1" fmla="*/ 1862714258 h 797"/>
              <a:gd name="T2" fmla="*/ 1751856521 w 639"/>
              <a:gd name="T3" fmla="*/ 0 h 797"/>
              <a:gd name="T4" fmla="*/ 0 w 639"/>
              <a:gd name="T5" fmla="*/ 0 h 797"/>
              <a:gd name="T6" fmla="*/ 0 w 639"/>
              <a:gd name="T7" fmla="*/ 1862714258 h 797"/>
              <a:gd name="T8" fmla="*/ 1751856521 w 639"/>
              <a:gd name="T9" fmla="*/ 1862714258 h 797"/>
              <a:gd name="T10" fmla="*/ 1751856521 w 639"/>
              <a:gd name="T11" fmla="*/ 1862714258 h 7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39" h="797">
                <a:moveTo>
                  <a:pt x="638" y="796"/>
                </a:moveTo>
                <a:lnTo>
                  <a:pt x="638" y="0"/>
                </a:lnTo>
                <a:lnTo>
                  <a:pt x="0" y="0"/>
                </a:lnTo>
                <a:lnTo>
                  <a:pt x="0" y="796"/>
                </a:lnTo>
                <a:lnTo>
                  <a:pt x="638" y="79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Freeform 4"/>
          <p:cNvSpPr>
            <a:spLocks/>
          </p:cNvSpPr>
          <p:nvPr/>
        </p:nvSpPr>
        <p:spPr bwMode="auto">
          <a:xfrm>
            <a:off x="1092200" y="1755775"/>
            <a:ext cx="1058863" cy="1219200"/>
          </a:xfrm>
          <a:custGeom>
            <a:avLst/>
            <a:gdLst>
              <a:gd name="T0" fmla="*/ 1751856521 w 639"/>
              <a:gd name="T1" fmla="*/ 1862714258 h 797"/>
              <a:gd name="T2" fmla="*/ 1751856521 w 639"/>
              <a:gd name="T3" fmla="*/ 0 h 797"/>
              <a:gd name="T4" fmla="*/ 0 w 639"/>
              <a:gd name="T5" fmla="*/ 0 h 797"/>
              <a:gd name="T6" fmla="*/ 0 w 639"/>
              <a:gd name="T7" fmla="*/ 1862714258 h 797"/>
              <a:gd name="T8" fmla="*/ 1751856521 w 639"/>
              <a:gd name="T9" fmla="*/ 1862714258 h 797"/>
              <a:gd name="T10" fmla="*/ 1751856521 w 639"/>
              <a:gd name="T11" fmla="*/ 1862714258 h 7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39" h="797">
                <a:moveTo>
                  <a:pt x="638" y="796"/>
                </a:moveTo>
                <a:lnTo>
                  <a:pt x="638" y="0"/>
                </a:lnTo>
                <a:lnTo>
                  <a:pt x="0" y="0"/>
                </a:lnTo>
                <a:lnTo>
                  <a:pt x="0" y="796"/>
                </a:lnTo>
                <a:lnTo>
                  <a:pt x="638" y="79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1039813" y="18954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1133475" y="189547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1204913" y="189547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1274763" y="189547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1341438" y="18954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8683" name="Rectangle 10"/>
          <p:cNvSpPr>
            <a:spLocks noChangeArrowheads="1"/>
          </p:cNvSpPr>
          <p:nvPr/>
        </p:nvSpPr>
        <p:spPr bwMode="auto">
          <a:xfrm>
            <a:off x="1039813" y="20256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8684" name="Rectangle 11"/>
          <p:cNvSpPr>
            <a:spLocks noChangeArrowheads="1"/>
          </p:cNvSpPr>
          <p:nvPr/>
        </p:nvSpPr>
        <p:spPr bwMode="auto">
          <a:xfrm>
            <a:off x="1112838" y="20256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8685" name="Rectangle 12"/>
          <p:cNvSpPr>
            <a:spLocks noChangeArrowheads="1"/>
          </p:cNvSpPr>
          <p:nvPr/>
        </p:nvSpPr>
        <p:spPr bwMode="auto">
          <a:xfrm>
            <a:off x="1181100" y="20256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8686" name="Rectangle 13"/>
          <p:cNvSpPr>
            <a:spLocks noChangeArrowheads="1"/>
          </p:cNvSpPr>
          <p:nvPr/>
        </p:nvSpPr>
        <p:spPr bwMode="auto">
          <a:xfrm>
            <a:off x="1254125" y="2025650"/>
            <a:ext cx="2270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28687" name="Rectangle 14"/>
          <p:cNvSpPr>
            <a:spLocks noChangeArrowheads="1"/>
          </p:cNvSpPr>
          <p:nvPr/>
        </p:nvSpPr>
        <p:spPr bwMode="auto">
          <a:xfrm>
            <a:off x="1295400" y="20256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8688" name="Rectangle 15"/>
          <p:cNvSpPr>
            <a:spLocks noChangeArrowheads="1"/>
          </p:cNvSpPr>
          <p:nvPr/>
        </p:nvSpPr>
        <p:spPr bwMode="auto">
          <a:xfrm>
            <a:off x="1365250" y="202565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8689" name="Rectangle 16"/>
          <p:cNvSpPr>
            <a:spLocks noChangeArrowheads="1"/>
          </p:cNvSpPr>
          <p:nvPr/>
        </p:nvSpPr>
        <p:spPr bwMode="auto">
          <a:xfrm>
            <a:off x="1430338" y="202565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8690" name="Rectangle 17"/>
          <p:cNvSpPr>
            <a:spLocks noChangeArrowheads="1"/>
          </p:cNvSpPr>
          <p:nvPr/>
        </p:nvSpPr>
        <p:spPr bwMode="auto">
          <a:xfrm>
            <a:off x="1430338" y="2206625"/>
            <a:ext cx="21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28691" name="Rectangle 18"/>
          <p:cNvSpPr>
            <a:spLocks noChangeArrowheads="1"/>
          </p:cNvSpPr>
          <p:nvPr/>
        </p:nvSpPr>
        <p:spPr bwMode="auto">
          <a:xfrm>
            <a:off x="1465263" y="2206625"/>
            <a:ext cx="2555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8692" name="Rectangle 19"/>
          <p:cNvSpPr>
            <a:spLocks noChangeArrowheads="1"/>
          </p:cNvSpPr>
          <p:nvPr/>
        </p:nvSpPr>
        <p:spPr bwMode="auto">
          <a:xfrm>
            <a:off x="1536700" y="220662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8693" name="Rectangle 20"/>
          <p:cNvSpPr>
            <a:spLocks noChangeArrowheads="1"/>
          </p:cNvSpPr>
          <p:nvPr/>
        </p:nvSpPr>
        <p:spPr bwMode="auto">
          <a:xfrm>
            <a:off x="1601788" y="2206625"/>
            <a:ext cx="21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8694" name="Rectangle 21"/>
          <p:cNvSpPr>
            <a:spLocks noChangeArrowheads="1"/>
          </p:cNvSpPr>
          <p:nvPr/>
        </p:nvSpPr>
        <p:spPr bwMode="auto">
          <a:xfrm>
            <a:off x="1635125" y="2206625"/>
            <a:ext cx="2270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28695" name="Rectangle 22"/>
          <p:cNvSpPr>
            <a:spLocks noChangeArrowheads="1"/>
          </p:cNvSpPr>
          <p:nvPr/>
        </p:nvSpPr>
        <p:spPr bwMode="auto">
          <a:xfrm>
            <a:off x="1676400" y="220662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28696" name="Rectangle 23"/>
          <p:cNvSpPr>
            <a:spLocks noChangeArrowheads="1"/>
          </p:cNvSpPr>
          <p:nvPr/>
        </p:nvSpPr>
        <p:spPr bwMode="auto">
          <a:xfrm>
            <a:off x="1751013" y="220662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8697" name="Rectangle 24"/>
          <p:cNvSpPr>
            <a:spLocks noChangeArrowheads="1"/>
          </p:cNvSpPr>
          <p:nvPr/>
        </p:nvSpPr>
        <p:spPr bwMode="auto">
          <a:xfrm>
            <a:off x="1812925" y="2206625"/>
            <a:ext cx="21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8698" name="Rectangle 25"/>
          <p:cNvSpPr>
            <a:spLocks noChangeArrowheads="1"/>
          </p:cNvSpPr>
          <p:nvPr/>
        </p:nvSpPr>
        <p:spPr bwMode="auto">
          <a:xfrm>
            <a:off x="1846263" y="2206625"/>
            <a:ext cx="212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28699" name="Rectangle 26"/>
          <p:cNvSpPr>
            <a:spLocks noChangeArrowheads="1"/>
          </p:cNvSpPr>
          <p:nvPr/>
        </p:nvSpPr>
        <p:spPr bwMode="auto">
          <a:xfrm>
            <a:off x="1876425" y="220662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28700" name="Rectangle 27"/>
          <p:cNvSpPr>
            <a:spLocks noChangeArrowheads="1"/>
          </p:cNvSpPr>
          <p:nvPr/>
        </p:nvSpPr>
        <p:spPr bwMode="auto">
          <a:xfrm>
            <a:off x="1946275" y="2206625"/>
            <a:ext cx="252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8701" name="Rectangle 28"/>
          <p:cNvSpPr>
            <a:spLocks noChangeArrowheads="1"/>
          </p:cNvSpPr>
          <p:nvPr/>
        </p:nvSpPr>
        <p:spPr bwMode="auto">
          <a:xfrm>
            <a:off x="2012950" y="22066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  <a:p>
            <a:pPr algn="ctr" eaLnBrk="0" hangingPunct="0"/>
            <a:endParaRPr kumimoji="0" lang="en-US" altLang="zh-TW" sz="1000" b="0">
              <a:solidFill>
                <a:srgbClr val="000000"/>
              </a:solidFill>
            </a:endParaRPr>
          </a:p>
        </p:txBody>
      </p:sp>
      <p:sp>
        <p:nvSpPr>
          <p:cNvPr id="28702" name="Rectangle 29"/>
          <p:cNvSpPr>
            <a:spLocks noChangeArrowheads="1"/>
          </p:cNvSpPr>
          <p:nvPr/>
        </p:nvSpPr>
        <p:spPr bwMode="auto">
          <a:xfrm>
            <a:off x="1652588" y="2341563"/>
            <a:ext cx="21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[</a:t>
            </a:r>
          </a:p>
        </p:txBody>
      </p:sp>
      <p:sp>
        <p:nvSpPr>
          <p:cNvPr id="28703" name="Rectangle 30"/>
          <p:cNvSpPr>
            <a:spLocks noChangeArrowheads="1"/>
          </p:cNvSpPr>
          <p:nvPr/>
        </p:nvSpPr>
        <p:spPr bwMode="auto">
          <a:xfrm>
            <a:off x="1685925" y="23415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8704" name="Rectangle 31"/>
          <p:cNvSpPr>
            <a:spLocks noChangeArrowheads="1"/>
          </p:cNvSpPr>
          <p:nvPr/>
        </p:nvSpPr>
        <p:spPr bwMode="auto">
          <a:xfrm>
            <a:off x="1752600" y="23415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8705" name="Rectangle 32"/>
          <p:cNvSpPr>
            <a:spLocks noChangeArrowheads="1"/>
          </p:cNvSpPr>
          <p:nvPr/>
        </p:nvSpPr>
        <p:spPr bwMode="auto">
          <a:xfrm>
            <a:off x="1827213" y="23415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–</a:t>
            </a:r>
          </a:p>
        </p:txBody>
      </p:sp>
      <p:sp>
        <p:nvSpPr>
          <p:cNvPr id="28706" name="Rectangle 33"/>
          <p:cNvSpPr>
            <a:spLocks noChangeArrowheads="1"/>
          </p:cNvSpPr>
          <p:nvPr/>
        </p:nvSpPr>
        <p:spPr bwMode="auto">
          <a:xfrm>
            <a:off x="1922463" y="23415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8707" name="Rectangle 34"/>
          <p:cNvSpPr>
            <a:spLocks noChangeArrowheads="1"/>
          </p:cNvSpPr>
          <p:nvPr/>
        </p:nvSpPr>
        <p:spPr bwMode="auto">
          <a:xfrm>
            <a:off x="1992313" y="2341563"/>
            <a:ext cx="21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 b="0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28708" name="Rectangle 35"/>
          <p:cNvSpPr>
            <a:spLocks noChangeArrowheads="1"/>
          </p:cNvSpPr>
          <p:nvPr/>
        </p:nvSpPr>
        <p:spPr bwMode="auto">
          <a:xfrm>
            <a:off x="1203325" y="2536825"/>
            <a:ext cx="839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kumimoji="0" lang="en-US" altLang="zh-TW" sz="1000">
                <a:solidFill>
                  <a:srgbClr val="000000"/>
                </a:solidFill>
              </a:rPr>
              <a:t>Instruction</a:t>
            </a:r>
          </a:p>
          <a:p>
            <a:pPr algn="ctr" eaLnBrk="0" hangingPunct="0"/>
            <a:r>
              <a:rPr kumimoji="0" lang="en-US" altLang="zh-TW" sz="100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28709" name="Freeform 36"/>
          <p:cNvSpPr>
            <a:spLocks/>
          </p:cNvSpPr>
          <p:nvPr/>
        </p:nvSpPr>
        <p:spPr bwMode="auto">
          <a:xfrm>
            <a:off x="482600" y="1792288"/>
            <a:ext cx="319088" cy="515937"/>
          </a:xfrm>
          <a:custGeom>
            <a:avLst/>
            <a:gdLst>
              <a:gd name="T0" fmla="*/ 524817095 w 193"/>
              <a:gd name="T1" fmla="*/ 787540322 h 337"/>
              <a:gd name="T2" fmla="*/ 524817095 w 193"/>
              <a:gd name="T3" fmla="*/ 0 h 337"/>
              <a:gd name="T4" fmla="*/ 0 w 193"/>
              <a:gd name="T5" fmla="*/ 0 h 337"/>
              <a:gd name="T6" fmla="*/ 0 w 193"/>
              <a:gd name="T7" fmla="*/ 787540322 h 337"/>
              <a:gd name="T8" fmla="*/ 524817095 w 193"/>
              <a:gd name="T9" fmla="*/ 787540322 h 337"/>
              <a:gd name="T10" fmla="*/ 524817095 w 193"/>
              <a:gd name="T11" fmla="*/ 787540322 h 3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3" h="337">
                <a:moveTo>
                  <a:pt x="192" y="336"/>
                </a:moveTo>
                <a:lnTo>
                  <a:pt x="192" y="0"/>
                </a:lnTo>
                <a:lnTo>
                  <a:pt x="0" y="0"/>
                </a:lnTo>
                <a:lnTo>
                  <a:pt x="0" y="336"/>
                </a:lnTo>
                <a:lnTo>
                  <a:pt x="192" y="3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0" name="Rectangle 37"/>
          <p:cNvSpPr>
            <a:spLocks noChangeArrowheads="1"/>
          </p:cNvSpPr>
          <p:nvPr/>
        </p:nvSpPr>
        <p:spPr bwMode="auto">
          <a:xfrm>
            <a:off x="468313" y="1949450"/>
            <a:ext cx="36036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00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28711" name="Line 38"/>
          <p:cNvSpPr>
            <a:spLocks noChangeShapeType="1"/>
          </p:cNvSpPr>
          <p:nvPr/>
        </p:nvSpPr>
        <p:spPr bwMode="auto">
          <a:xfrm>
            <a:off x="801688" y="19843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2" name="Line 39"/>
          <p:cNvSpPr>
            <a:spLocks noChangeShapeType="1"/>
          </p:cNvSpPr>
          <p:nvPr/>
        </p:nvSpPr>
        <p:spPr bwMode="auto">
          <a:xfrm>
            <a:off x="2173288" y="236537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3" name="Oval 40"/>
          <p:cNvSpPr>
            <a:spLocks noChangeArrowheads="1"/>
          </p:cNvSpPr>
          <p:nvPr/>
        </p:nvSpPr>
        <p:spPr bwMode="auto">
          <a:xfrm>
            <a:off x="4078288" y="1527175"/>
            <a:ext cx="838200" cy="182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0"/>
              <a:t>Main</a:t>
            </a:r>
          </a:p>
          <a:p>
            <a:pPr algn="ctr"/>
            <a:r>
              <a:rPr lang="en-US" altLang="zh-TW" b="0"/>
              <a:t>Control</a:t>
            </a:r>
          </a:p>
        </p:txBody>
      </p:sp>
      <p:sp>
        <p:nvSpPr>
          <p:cNvPr id="28714" name="Text Box 41"/>
          <p:cNvSpPr txBox="1">
            <a:spLocks noChangeArrowheads="1"/>
          </p:cNvSpPr>
          <p:nvPr/>
        </p:nvSpPr>
        <p:spPr bwMode="auto">
          <a:xfrm>
            <a:off x="2233613" y="1995488"/>
            <a:ext cx="1708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/>
              <a:t>Instruction [31-26</a:t>
            </a:r>
            <a:r>
              <a:rPr lang="en-US" altLang="zh-TW" sz="1400" b="0"/>
              <a:t>]</a:t>
            </a:r>
          </a:p>
        </p:txBody>
      </p:sp>
      <p:sp>
        <p:nvSpPr>
          <p:cNvPr id="28715" name="Oval 42"/>
          <p:cNvSpPr>
            <a:spLocks noChangeArrowheads="1"/>
          </p:cNvSpPr>
          <p:nvPr/>
        </p:nvSpPr>
        <p:spPr bwMode="auto">
          <a:xfrm>
            <a:off x="5573713" y="4194175"/>
            <a:ext cx="838200" cy="182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0"/>
              <a:t>ALU</a:t>
            </a:r>
          </a:p>
          <a:p>
            <a:pPr algn="ctr"/>
            <a:r>
              <a:rPr lang="en-US" altLang="zh-TW" b="0"/>
              <a:t>Control</a:t>
            </a:r>
          </a:p>
        </p:txBody>
      </p:sp>
      <p:sp>
        <p:nvSpPr>
          <p:cNvPr id="28716" name="Line 43"/>
          <p:cNvSpPr>
            <a:spLocks noChangeShapeType="1"/>
          </p:cNvSpPr>
          <p:nvPr/>
        </p:nvSpPr>
        <p:spPr bwMode="auto">
          <a:xfrm>
            <a:off x="2554288" y="5108575"/>
            <a:ext cx="3019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7" name="Text Box 44"/>
          <p:cNvSpPr txBox="1">
            <a:spLocks noChangeArrowheads="1"/>
          </p:cNvSpPr>
          <p:nvPr/>
        </p:nvSpPr>
        <p:spPr bwMode="auto">
          <a:xfrm>
            <a:off x="2643188" y="4727575"/>
            <a:ext cx="1520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/>
              <a:t>Instruction [5-0]</a:t>
            </a:r>
          </a:p>
        </p:txBody>
      </p:sp>
      <p:sp>
        <p:nvSpPr>
          <p:cNvPr id="28718" name="Line 45"/>
          <p:cNvSpPr>
            <a:spLocks noChangeShapeType="1"/>
          </p:cNvSpPr>
          <p:nvPr/>
        </p:nvSpPr>
        <p:spPr bwMode="auto">
          <a:xfrm>
            <a:off x="2554288" y="2365375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9" name="Line 46"/>
          <p:cNvSpPr>
            <a:spLocks noChangeShapeType="1"/>
          </p:cNvSpPr>
          <p:nvPr/>
        </p:nvSpPr>
        <p:spPr bwMode="auto">
          <a:xfrm>
            <a:off x="4687888" y="160337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0" name="Line 47"/>
          <p:cNvSpPr>
            <a:spLocks noChangeShapeType="1"/>
          </p:cNvSpPr>
          <p:nvPr/>
        </p:nvSpPr>
        <p:spPr bwMode="auto">
          <a:xfrm>
            <a:off x="4840288" y="183197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1" name="Line 48"/>
          <p:cNvSpPr>
            <a:spLocks noChangeShapeType="1"/>
          </p:cNvSpPr>
          <p:nvPr/>
        </p:nvSpPr>
        <p:spPr bwMode="auto">
          <a:xfrm>
            <a:off x="4916488" y="2060575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2" name="Line 49"/>
          <p:cNvSpPr>
            <a:spLocks noChangeShapeType="1"/>
          </p:cNvSpPr>
          <p:nvPr/>
        </p:nvSpPr>
        <p:spPr bwMode="auto">
          <a:xfrm>
            <a:off x="4916488" y="2289175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3" name="Line 50"/>
          <p:cNvSpPr>
            <a:spLocks noChangeShapeType="1"/>
          </p:cNvSpPr>
          <p:nvPr/>
        </p:nvSpPr>
        <p:spPr bwMode="auto">
          <a:xfrm>
            <a:off x="4916488" y="2746375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4" name="Line 51"/>
          <p:cNvSpPr>
            <a:spLocks noChangeShapeType="1"/>
          </p:cNvSpPr>
          <p:nvPr/>
        </p:nvSpPr>
        <p:spPr bwMode="auto">
          <a:xfrm>
            <a:off x="4840288" y="297497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5" name="Line 52"/>
          <p:cNvSpPr>
            <a:spLocks noChangeShapeType="1"/>
          </p:cNvSpPr>
          <p:nvPr/>
        </p:nvSpPr>
        <p:spPr bwMode="auto">
          <a:xfrm>
            <a:off x="4764088" y="3203575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6" name="Text Box 53"/>
          <p:cNvSpPr txBox="1">
            <a:spLocks noChangeArrowheads="1"/>
          </p:cNvSpPr>
          <p:nvPr/>
        </p:nvSpPr>
        <p:spPr bwMode="auto">
          <a:xfrm>
            <a:off x="6700838" y="1447800"/>
            <a:ext cx="11176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500" b="0" dirty="0" err="1">
                <a:solidFill>
                  <a:srgbClr val="ED7500"/>
                </a:solidFill>
              </a:rPr>
              <a:t>RegDst</a:t>
            </a:r>
            <a:endParaRPr lang="en-US" altLang="zh-TW" sz="1500" b="0" dirty="0">
              <a:solidFill>
                <a:srgbClr val="ED7500"/>
              </a:solidFill>
            </a:endParaRPr>
          </a:p>
          <a:p>
            <a:pPr eaLnBrk="1" hangingPunct="1"/>
            <a:r>
              <a:rPr lang="en-US" altLang="zh-TW" sz="1500" b="0" dirty="0">
                <a:solidFill>
                  <a:srgbClr val="ED7500"/>
                </a:solidFill>
              </a:rPr>
              <a:t>Branch</a:t>
            </a:r>
          </a:p>
          <a:p>
            <a:pPr eaLnBrk="1" hangingPunct="1"/>
            <a:r>
              <a:rPr lang="en-US" altLang="zh-TW" sz="1500" b="0" dirty="0" err="1">
                <a:solidFill>
                  <a:srgbClr val="ED7500"/>
                </a:solidFill>
              </a:rPr>
              <a:t>MemRead</a:t>
            </a:r>
            <a:endParaRPr lang="en-US" altLang="zh-TW" sz="1500" b="0" dirty="0">
              <a:solidFill>
                <a:srgbClr val="ED7500"/>
              </a:solidFill>
            </a:endParaRPr>
          </a:p>
          <a:p>
            <a:pPr eaLnBrk="1" hangingPunct="1"/>
            <a:r>
              <a:rPr lang="en-US" altLang="zh-TW" sz="1500" b="0" dirty="0" err="1">
                <a:solidFill>
                  <a:srgbClr val="ED7500"/>
                </a:solidFill>
              </a:rPr>
              <a:t>MemtoReg</a:t>
            </a:r>
            <a:endParaRPr lang="en-US" altLang="zh-TW" sz="1500" b="0" dirty="0">
              <a:solidFill>
                <a:srgbClr val="ED7500"/>
              </a:solidFill>
            </a:endParaRPr>
          </a:p>
          <a:p>
            <a:pPr eaLnBrk="1" hangingPunct="1"/>
            <a:r>
              <a:rPr lang="en-US" altLang="zh-TW" sz="1500" b="0" dirty="0" err="1">
                <a:solidFill>
                  <a:srgbClr val="ED7500"/>
                </a:solidFill>
              </a:rPr>
              <a:t>ALUOp</a:t>
            </a:r>
            <a:endParaRPr lang="en-US" altLang="zh-TW" sz="1500" b="0" dirty="0">
              <a:solidFill>
                <a:srgbClr val="ED7500"/>
              </a:solidFill>
            </a:endParaRPr>
          </a:p>
          <a:p>
            <a:pPr eaLnBrk="1" hangingPunct="1"/>
            <a:r>
              <a:rPr lang="en-US" altLang="zh-TW" sz="1500" b="0" dirty="0" err="1">
                <a:solidFill>
                  <a:srgbClr val="ED7500"/>
                </a:solidFill>
              </a:rPr>
              <a:t>MemWrite</a:t>
            </a:r>
            <a:endParaRPr lang="en-US" altLang="zh-TW" sz="1500" b="0" dirty="0">
              <a:solidFill>
                <a:srgbClr val="ED7500"/>
              </a:solidFill>
            </a:endParaRPr>
          </a:p>
          <a:p>
            <a:pPr eaLnBrk="1" hangingPunct="1"/>
            <a:r>
              <a:rPr lang="en-US" altLang="zh-TW" sz="1500" b="0" dirty="0">
                <a:solidFill>
                  <a:srgbClr val="ED7500"/>
                </a:solidFill>
              </a:rPr>
              <a:t>ALUSrc</a:t>
            </a:r>
          </a:p>
          <a:p>
            <a:pPr eaLnBrk="1" hangingPunct="1"/>
            <a:r>
              <a:rPr lang="en-US" altLang="zh-TW" sz="1500" b="0" dirty="0" err="1">
                <a:solidFill>
                  <a:srgbClr val="ED7500"/>
                </a:solidFill>
              </a:rPr>
              <a:t>RegWrite</a:t>
            </a:r>
            <a:endParaRPr lang="en-US" altLang="zh-TW" sz="1500" b="0" dirty="0">
              <a:solidFill>
                <a:srgbClr val="ED7500"/>
              </a:solidFill>
            </a:endParaRPr>
          </a:p>
        </p:txBody>
      </p:sp>
      <p:sp>
        <p:nvSpPr>
          <p:cNvPr id="28727" name="Line 54"/>
          <p:cNvSpPr>
            <a:spLocks noChangeShapeType="1"/>
          </p:cNvSpPr>
          <p:nvPr/>
        </p:nvSpPr>
        <p:spPr bwMode="auto">
          <a:xfrm>
            <a:off x="4887913" y="2517775"/>
            <a:ext cx="16002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8728" name="AutoShape 55"/>
          <p:cNvCxnSpPr>
            <a:cxnSpLocks noChangeShapeType="1"/>
            <a:stCxn id="28727" idx="1"/>
            <a:endCxn id="28715" idx="0"/>
          </p:cNvCxnSpPr>
          <p:nvPr/>
        </p:nvCxnSpPr>
        <p:spPr bwMode="auto">
          <a:xfrm rot="5400000">
            <a:off x="5409407" y="3115469"/>
            <a:ext cx="1662112" cy="495300"/>
          </a:xfrm>
          <a:prstGeom prst="bentConnector3">
            <a:avLst>
              <a:gd name="adj1" fmla="val 49569"/>
            </a:avLst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29" name="Line 56"/>
          <p:cNvSpPr>
            <a:spLocks noChangeShapeType="1"/>
          </p:cNvSpPr>
          <p:nvPr/>
        </p:nvSpPr>
        <p:spPr bwMode="auto">
          <a:xfrm>
            <a:off x="6411913" y="51085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0" name="Text Box 57"/>
          <p:cNvSpPr txBox="1">
            <a:spLocks noChangeArrowheads="1"/>
          </p:cNvSpPr>
          <p:nvPr/>
        </p:nvSpPr>
        <p:spPr bwMode="auto">
          <a:xfrm>
            <a:off x="7631113" y="4932363"/>
            <a:ext cx="6270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700"/>
              <a:t>ALU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Complete </a:t>
            </a:r>
            <a:r>
              <a:rPr lang="en-US" altLang="zh-CN" sz="3600" smtClean="0"/>
              <a:t>Datapath with Control Unit</a:t>
            </a:r>
          </a:p>
        </p:txBody>
      </p:sp>
      <p:pic>
        <p:nvPicPr>
          <p:cNvPr id="30724" name="Picture 3" descr="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6510"/>
            <a:ext cx="8229600" cy="43441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09BF6CAE-25F5-4151-A208-3F00E54D95A4}" type="slidenum">
              <a:rPr kumimoji="0" lang="en-US" altLang="zh-TW" b="0" smtClean="0">
                <a:latin typeface="Arial Black" pitchFamily="34" charset="0"/>
              </a:rPr>
              <a:pPr eaLnBrk="1" hangingPunct="1"/>
              <a:t>24</a:t>
            </a:fld>
            <a:endParaRPr kumimoji="0" lang="en-US" altLang="zh-TW" b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Control unit</a:t>
            </a:r>
          </a:p>
        </p:txBody>
      </p:sp>
      <p:graphicFrame>
        <p:nvGraphicFramePr>
          <p:cNvPr id="245763" name="Group 3"/>
          <p:cNvGraphicFramePr>
            <a:graphicFrameLocks noGrp="1"/>
          </p:cNvGraphicFramePr>
          <p:nvPr>
            <p:ph type="tbl" idx="1"/>
          </p:nvPr>
        </p:nvGraphicFramePr>
        <p:xfrm>
          <a:off x="384175" y="2314575"/>
          <a:ext cx="8435975" cy="3130551"/>
        </p:xfrm>
        <a:graphic>
          <a:graphicData uri="http://schemas.openxmlformats.org/drawingml/2006/table">
            <a:tbl>
              <a:tblPr/>
              <a:tblGrid>
                <a:gridCol w="936625"/>
                <a:gridCol w="750888"/>
                <a:gridCol w="762000"/>
                <a:gridCol w="923925"/>
                <a:gridCol w="844550"/>
                <a:gridCol w="844550"/>
                <a:gridCol w="914400"/>
                <a:gridCol w="771525"/>
                <a:gridCol w="842962"/>
                <a:gridCol w="844550"/>
              </a:tblGrid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RegDst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ALUSrc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MemtoReg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RegWrite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MemRead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MemWrite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Branch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ALUOp1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ALUOp0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R-format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beq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BB06A504-90E3-40CE-A384-4F39DF18D3A5}" type="slidenum">
              <a:rPr kumimoji="0" lang="en-US" altLang="zh-TW" b="0" smtClean="0">
                <a:latin typeface="Arial Black" pitchFamily="34" charset="0"/>
              </a:rPr>
              <a:pPr eaLnBrk="1" hangingPunct="1"/>
              <a:t>25</a:t>
            </a:fld>
            <a:endParaRPr kumimoji="0" lang="en-US" altLang="zh-TW" b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F0BA9E-4E94-4CAF-83A2-7E4009F0766A}" type="slidenum">
              <a:rPr lang="en-US" altLang="zh-TW" smtClean="0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 altLang="zh-TW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940653"/>
              </p:ext>
            </p:extLst>
          </p:nvPr>
        </p:nvGraphicFramePr>
        <p:xfrm>
          <a:off x="304800" y="533400"/>
          <a:ext cx="8534399" cy="613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481"/>
                <a:gridCol w="3306403"/>
                <a:gridCol w="36225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 when set</a:t>
                      </a:r>
                      <a:r>
                        <a:rPr lang="en-US" baseline="0" dirty="0" smtClean="0"/>
                        <a:t>ting as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 when setting as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RegDst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register</a:t>
                      </a:r>
                      <a:r>
                        <a:rPr lang="en-US" sz="1600" baseline="0" dirty="0" smtClean="0"/>
                        <a:t> destination number for the write register comes from the </a:t>
                      </a:r>
                      <a:r>
                        <a:rPr lang="en-US" sz="1600" baseline="0" dirty="0" err="1" smtClean="0"/>
                        <a:t>rt</a:t>
                      </a:r>
                      <a:r>
                        <a:rPr lang="en-US" sz="1600" baseline="0" dirty="0" smtClean="0"/>
                        <a:t> field (bits 20:16)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The register</a:t>
                      </a:r>
                      <a:r>
                        <a:rPr lang="en-US" sz="1600" baseline="0" dirty="0" smtClean="0"/>
                        <a:t> destination number for the write register comes from the </a:t>
                      </a:r>
                      <a:r>
                        <a:rPr lang="en-US" sz="1600" baseline="0" dirty="0" err="1" smtClean="0"/>
                        <a:t>rd</a:t>
                      </a:r>
                      <a:r>
                        <a:rPr lang="en-US" sz="1600" baseline="0" dirty="0" smtClean="0"/>
                        <a:t> field (bits 15:11)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RegWrite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register</a:t>
                      </a:r>
                      <a:r>
                        <a:rPr lang="en-US" sz="1600" baseline="0" dirty="0" smtClean="0"/>
                        <a:t> on the Write register input is written with the value on the write data input.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ALUSrc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second</a:t>
                      </a:r>
                      <a:r>
                        <a:rPr lang="en-US" sz="1600" baseline="0" dirty="0" smtClean="0"/>
                        <a:t> ALU operand comes from the second register file output (Read Data 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The second</a:t>
                      </a:r>
                      <a:r>
                        <a:rPr lang="en-US" sz="1600" baseline="0" dirty="0" smtClean="0"/>
                        <a:t> ALU operand comes from the sign-extended, lower 16 bits of instruction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PCSrc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PC is replaced</a:t>
                      </a:r>
                      <a:r>
                        <a:rPr lang="en-US" sz="1600" baseline="0" dirty="0" smtClean="0"/>
                        <a:t> by the output of the adder that computes the value of PC + 4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The PC is replaced</a:t>
                      </a:r>
                      <a:r>
                        <a:rPr lang="en-US" sz="1600" baseline="0" dirty="0" smtClean="0"/>
                        <a:t> by the output of the adder that computes the branch target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MemRead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memory</a:t>
                      </a:r>
                      <a:r>
                        <a:rPr lang="en-US" sz="1600" baseline="0" dirty="0" smtClean="0"/>
                        <a:t> contents designed by the address input are put on the Read data output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MemWrite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Data memory</a:t>
                      </a:r>
                      <a:r>
                        <a:rPr lang="en-US" sz="1600" baseline="0" dirty="0" smtClean="0"/>
                        <a:t> contents designed by the address input are replaced by the write data input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MemtoReg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value fed to the register</a:t>
                      </a:r>
                      <a:r>
                        <a:rPr lang="en-US" sz="1600" baseline="0" dirty="0" smtClean="0"/>
                        <a:t> write data input comes from the ALU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value fed to the register Write data</a:t>
                      </a:r>
                      <a:r>
                        <a:rPr lang="en-US" sz="1600" baseline="0" dirty="0" smtClean="0"/>
                        <a:t> input comes from the data memory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23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Control unit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362950" cy="15192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000" dirty="0" smtClean="0"/>
              <a:t>ALU Control – Mapping of the input and output</a:t>
            </a:r>
          </a:p>
          <a:p>
            <a:pPr marL="274320" lvl="1" indent="0" eaLnBrk="1" hangingPunct="1">
              <a:buNone/>
            </a:pPr>
            <a:r>
              <a:rPr lang="en-US" altLang="zh-CN" dirty="0" smtClean="0"/>
              <a:t>Input: </a:t>
            </a:r>
            <a:r>
              <a:rPr lang="en-US" altLang="zh-CN" dirty="0" err="1" smtClean="0"/>
              <a:t>ALUOp</a:t>
            </a:r>
            <a:r>
              <a:rPr lang="en-US" altLang="zh-CN" dirty="0" smtClean="0"/>
              <a:t> (2-bit) + </a:t>
            </a:r>
            <a:r>
              <a:rPr lang="en-US" altLang="zh-CN" dirty="0" err="1" smtClean="0"/>
              <a:t>funct</a:t>
            </a:r>
            <a:r>
              <a:rPr lang="en-US" altLang="zh-CN" dirty="0" smtClean="0"/>
              <a:t> (6-bit, instruction [5:0])</a:t>
            </a:r>
          </a:p>
          <a:p>
            <a:pPr marL="274320" lvl="1" indent="0" eaLnBrk="1" hangingPunct="1">
              <a:buNone/>
            </a:pPr>
            <a:r>
              <a:rPr lang="en-US" altLang="zh-TW" dirty="0" smtClean="0"/>
              <a:t>Output: 3</a:t>
            </a:r>
            <a:r>
              <a:rPr lang="en-US" altLang="zh-CN" dirty="0" smtClean="0"/>
              <a:t>-bit ALU Operation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4D638DB6-3749-49F2-B780-74BD92641CBD}" type="slidenum">
              <a:rPr kumimoji="0" lang="en-US" altLang="zh-TW" b="0" smtClean="0">
                <a:latin typeface="+mn-lt"/>
              </a:rPr>
              <a:pPr eaLnBrk="1" hangingPunct="1"/>
              <a:t>27</a:t>
            </a:fld>
            <a:endParaRPr kumimoji="0" lang="en-US" altLang="zh-TW" b="0" dirty="0" smtClean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514600"/>
            <a:ext cx="6400800" cy="40158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Phase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Specification</a:t>
            </a:r>
          </a:p>
          <a:p>
            <a:r>
              <a:rPr lang="en-US" dirty="0" smtClean="0"/>
              <a:t>Materials</a:t>
            </a:r>
          </a:p>
          <a:p>
            <a:r>
              <a:rPr lang="en-US" dirty="0" smtClean="0"/>
              <a:t>Submission</a:t>
            </a:r>
          </a:p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4A2776-FDD9-46F1-9F4F-9CACAE64BB0E}" type="slidenum">
              <a:rPr lang="en-US" altLang="zh-TW" smtClean="0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en-US" altLang="zh-TW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5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Phase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have a more in depth understanding of CPU architecture, you have to write assembly programs, a single-cycle simulator and a multi-cycle pipelined simulator of a simplified CPU.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phase 2, you have to write </a:t>
            </a:r>
            <a:r>
              <a:rPr lang="en-US" b="1" dirty="0"/>
              <a:t>a single cycle simulator </a:t>
            </a:r>
            <a:r>
              <a:rPr lang="en-US" dirty="0"/>
              <a:t>in standard C, so that you gain experience in understanding the </a:t>
            </a:r>
            <a:r>
              <a:rPr lang="en-US" dirty="0" err="1"/>
              <a:t>datapath</a:t>
            </a:r>
            <a:r>
              <a:rPr lang="en-US" dirty="0"/>
              <a:t> design and how instructions execute in single cycle machine.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C3597-29AE-4D2C-A541-3FAC3F7BB2BF}" type="slidenum">
              <a:rPr lang="en-US" altLang="zh-TW" smtClean="0">
                <a:solidFill>
                  <a:schemeClr val="tx1"/>
                </a:solidFill>
              </a:rPr>
              <a:pPr>
                <a:defRPr/>
              </a:pPr>
              <a:t>29</a:t>
            </a:fld>
            <a:endParaRPr lang="en-US" altLang="zh-TW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90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Overview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522288"/>
          </a:xfrm>
        </p:spPr>
        <p:txBody>
          <a:bodyPr/>
          <a:lstStyle/>
          <a:p>
            <a:pPr eaLnBrk="1" hangingPunct="1"/>
            <a:r>
              <a:rPr lang="en-US" altLang="zh-TW" smtClean="0"/>
              <a:t>A single clock CPU</a:t>
            </a:r>
          </a:p>
        </p:txBody>
      </p:sp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B2163C01-BA13-4AAB-BA89-213F4B3FB4A8}" type="slidenum">
              <a:rPr kumimoji="0" lang="en-US" altLang="zh-TW" b="0" smtClean="0">
                <a:latin typeface="Arial Black" pitchFamily="34" charset="0"/>
              </a:rPr>
              <a:pPr eaLnBrk="1" hangingPunct="1"/>
              <a:t>3</a:t>
            </a:fld>
            <a:endParaRPr kumimoji="0" lang="en-US" altLang="zh-TW" b="0" smtClean="0">
              <a:latin typeface="Arial Black" pitchFamily="34" charset="0"/>
            </a:endParaRPr>
          </a:p>
        </p:txBody>
      </p:sp>
      <p:cxnSp>
        <p:nvCxnSpPr>
          <p:cNvPr id="6149" name="AutoShape 4"/>
          <p:cNvCxnSpPr>
            <a:cxnSpLocks noChangeShapeType="1"/>
            <a:stCxn id="6151" idx="6"/>
            <a:endCxn id="6150" idx="1"/>
          </p:cNvCxnSpPr>
          <p:nvPr/>
        </p:nvCxnSpPr>
        <p:spPr bwMode="auto">
          <a:xfrm flipH="1">
            <a:off x="1981200" y="2895600"/>
            <a:ext cx="5334000" cy="1588"/>
          </a:xfrm>
          <a:prstGeom prst="bentConnector5">
            <a:avLst>
              <a:gd name="adj1" fmla="val -7056"/>
              <a:gd name="adj2" fmla="val 45700000"/>
              <a:gd name="adj3" fmla="val 1123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1981200" y="2438400"/>
            <a:ext cx="152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0"/>
              <a:t>State Element</a:t>
            </a:r>
          </a:p>
        </p:txBody>
      </p:sp>
      <p:sp>
        <p:nvSpPr>
          <p:cNvPr id="6151" name="Oval 6"/>
          <p:cNvSpPr>
            <a:spLocks noChangeArrowheads="1"/>
          </p:cNvSpPr>
          <p:nvPr/>
        </p:nvSpPr>
        <p:spPr bwMode="auto">
          <a:xfrm>
            <a:off x="4800600" y="2438400"/>
            <a:ext cx="25146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0"/>
              <a:t>Combinational Logic</a:t>
            </a:r>
          </a:p>
        </p:txBody>
      </p:sp>
      <p:cxnSp>
        <p:nvCxnSpPr>
          <p:cNvPr id="6152" name="AutoShape 7"/>
          <p:cNvCxnSpPr>
            <a:cxnSpLocks noChangeShapeType="1"/>
            <a:stCxn id="6150" idx="3"/>
            <a:endCxn id="6151" idx="2"/>
          </p:cNvCxnSpPr>
          <p:nvPr/>
        </p:nvCxnSpPr>
        <p:spPr bwMode="auto">
          <a:xfrm>
            <a:off x="3505200" y="2895600"/>
            <a:ext cx="1295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53" name="Group 8"/>
          <p:cNvGrpSpPr>
            <a:grpSpLocks/>
          </p:cNvGrpSpPr>
          <p:nvPr/>
        </p:nvGrpSpPr>
        <p:grpSpPr bwMode="auto">
          <a:xfrm>
            <a:off x="609600" y="4778375"/>
            <a:ext cx="576263" cy="736600"/>
            <a:chOff x="246" y="1466"/>
            <a:chExt cx="378" cy="551"/>
          </a:xfrm>
        </p:grpSpPr>
        <p:grpSp>
          <p:nvGrpSpPr>
            <p:cNvPr id="6198" name="Group 9"/>
            <p:cNvGrpSpPr>
              <a:grpSpLocks/>
            </p:cNvGrpSpPr>
            <p:nvPr/>
          </p:nvGrpSpPr>
          <p:grpSpPr bwMode="auto">
            <a:xfrm>
              <a:off x="246" y="1466"/>
              <a:ext cx="188" cy="551"/>
              <a:chOff x="246" y="1466"/>
              <a:chExt cx="188" cy="551"/>
            </a:xfrm>
          </p:grpSpPr>
          <p:sp>
            <p:nvSpPr>
              <p:cNvPr id="6200" name="Freeform 10"/>
              <p:cNvSpPr>
                <a:spLocks/>
              </p:cNvSpPr>
              <p:nvPr/>
            </p:nvSpPr>
            <p:spPr bwMode="auto">
              <a:xfrm>
                <a:off x="246" y="1466"/>
                <a:ext cx="188" cy="551"/>
              </a:xfrm>
              <a:custGeom>
                <a:avLst/>
                <a:gdLst>
                  <a:gd name="T0" fmla="*/ 186 w 189"/>
                  <a:gd name="T1" fmla="*/ 558 h 543"/>
                  <a:gd name="T2" fmla="*/ 186 w 189"/>
                  <a:gd name="T3" fmla="*/ 0 h 543"/>
                  <a:gd name="T4" fmla="*/ 0 w 189"/>
                  <a:gd name="T5" fmla="*/ 0 h 543"/>
                  <a:gd name="T6" fmla="*/ 0 w 189"/>
                  <a:gd name="T7" fmla="*/ 558 h 543"/>
                  <a:gd name="T8" fmla="*/ 186 w 189"/>
                  <a:gd name="T9" fmla="*/ 558 h 543"/>
                  <a:gd name="T10" fmla="*/ 186 w 189"/>
                  <a:gd name="T11" fmla="*/ 558 h 5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9" h="543">
                    <a:moveTo>
                      <a:pt x="188" y="542"/>
                    </a:moveTo>
                    <a:lnTo>
                      <a:pt x="188" y="0"/>
                    </a:lnTo>
                    <a:lnTo>
                      <a:pt x="0" y="0"/>
                    </a:lnTo>
                    <a:lnTo>
                      <a:pt x="0" y="542"/>
                    </a:lnTo>
                    <a:lnTo>
                      <a:pt x="188" y="54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1" name="Freeform 11"/>
              <p:cNvSpPr>
                <a:spLocks/>
              </p:cNvSpPr>
              <p:nvPr/>
            </p:nvSpPr>
            <p:spPr bwMode="auto">
              <a:xfrm>
                <a:off x="270" y="1474"/>
                <a:ext cx="164" cy="543"/>
              </a:xfrm>
              <a:custGeom>
                <a:avLst/>
                <a:gdLst>
                  <a:gd name="T0" fmla="*/ 141 w 189"/>
                  <a:gd name="T1" fmla="*/ 542 h 543"/>
                  <a:gd name="T2" fmla="*/ 141 w 189"/>
                  <a:gd name="T3" fmla="*/ 0 h 543"/>
                  <a:gd name="T4" fmla="*/ 0 w 189"/>
                  <a:gd name="T5" fmla="*/ 0 h 543"/>
                  <a:gd name="T6" fmla="*/ 0 w 189"/>
                  <a:gd name="T7" fmla="*/ 542 h 543"/>
                  <a:gd name="T8" fmla="*/ 141 w 189"/>
                  <a:gd name="T9" fmla="*/ 542 h 543"/>
                  <a:gd name="T10" fmla="*/ 141 w 189"/>
                  <a:gd name="T11" fmla="*/ 542 h 5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9" h="543">
                    <a:moveTo>
                      <a:pt x="188" y="542"/>
                    </a:moveTo>
                    <a:lnTo>
                      <a:pt x="188" y="0"/>
                    </a:lnTo>
                    <a:lnTo>
                      <a:pt x="0" y="0"/>
                    </a:lnTo>
                    <a:lnTo>
                      <a:pt x="0" y="542"/>
                    </a:lnTo>
                    <a:lnTo>
                      <a:pt x="188" y="542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2" name="Rectangle 12"/>
              <p:cNvSpPr>
                <a:spLocks noChangeArrowheads="1"/>
              </p:cNvSpPr>
              <p:nvPr/>
            </p:nvSpPr>
            <p:spPr bwMode="auto">
              <a:xfrm>
                <a:off x="246" y="1587"/>
                <a:ext cx="186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kumimoji="0" lang="en-US" altLang="zh-TW" sz="1300" b="0">
                    <a:solidFill>
                      <a:srgbClr val="000000"/>
                    </a:solidFill>
                  </a:rPr>
                  <a:t>PC</a:t>
                </a:r>
              </a:p>
            </p:txBody>
          </p:sp>
        </p:grpSp>
        <p:sp>
          <p:nvSpPr>
            <p:cNvPr id="6199" name="Line 13"/>
            <p:cNvSpPr>
              <a:spLocks noChangeShapeType="1"/>
            </p:cNvSpPr>
            <p:nvPr/>
          </p:nvSpPr>
          <p:spPr bwMode="auto">
            <a:xfrm>
              <a:off x="432" y="1733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4" name="Freeform 14"/>
          <p:cNvSpPr>
            <a:spLocks/>
          </p:cNvSpPr>
          <p:nvPr/>
        </p:nvSpPr>
        <p:spPr bwMode="auto">
          <a:xfrm>
            <a:off x="1162050" y="4346575"/>
            <a:ext cx="1724025" cy="1611313"/>
          </a:xfrm>
          <a:custGeom>
            <a:avLst/>
            <a:gdLst>
              <a:gd name="T0" fmla="*/ 2147483647 w 1134"/>
              <a:gd name="T1" fmla="*/ 2147483647 h 1206"/>
              <a:gd name="T2" fmla="*/ 2147483647 w 1134"/>
              <a:gd name="T3" fmla="*/ 0 h 1206"/>
              <a:gd name="T4" fmla="*/ 0 w 1134"/>
              <a:gd name="T5" fmla="*/ 0 h 1206"/>
              <a:gd name="T6" fmla="*/ 0 w 1134"/>
              <a:gd name="T7" fmla="*/ 2147483647 h 1206"/>
              <a:gd name="T8" fmla="*/ 2147483647 w 1134"/>
              <a:gd name="T9" fmla="*/ 2147483647 h 1206"/>
              <a:gd name="T10" fmla="*/ 2147483647 w 1134"/>
              <a:gd name="T11" fmla="*/ 2147483647 h 12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34" h="1206">
                <a:moveTo>
                  <a:pt x="1133" y="1205"/>
                </a:moveTo>
                <a:lnTo>
                  <a:pt x="1133" y="0"/>
                </a:lnTo>
                <a:lnTo>
                  <a:pt x="0" y="0"/>
                </a:lnTo>
                <a:lnTo>
                  <a:pt x="0" y="1205"/>
                </a:lnTo>
                <a:lnTo>
                  <a:pt x="1133" y="1205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Freeform 15"/>
          <p:cNvSpPr>
            <a:spLocks/>
          </p:cNvSpPr>
          <p:nvPr/>
        </p:nvSpPr>
        <p:spPr bwMode="auto">
          <a:xfrm>
            <a:off x="1162050" y="4346575"/>
            <a:ext cx="1724025" cy="1611313"/>
          </a:xfrm>
          <a:custGeom>
            <a:avLst/>
            <a:gdLst>
              <a:gd name="T0" fmla="*/ 2147483647 w 1134"/>
              <a:gd name="T1" fmla="*/ 2147483647 h 1206"/>
              <a:gd name="T2" fmla="*/ 2147483647 w 1134"/>
              <a:gd name="T3" fmla="*/ 0 h 1206"/>
              <a:gd name="T4" fmla="*/ 0 w 1134"/>
              <a:gd name="T5" fmla="*/ 0 h 1206"/>
              <a:gd name="T6" fmla="*/ 0 w 1134"/>
              <a:gd name="T7" fmla="*/ 2147483647 h 1206"/>
              <a:gd name="T8" fmla="*/ 2147483647 w 1134"/>
              <a:gd name="T9" fmla="*/ 2147483647 h 1206"/>
              <a:gd name="T10" fmla="*/ 2147483647 w 1134"/>
              <a:gd name="T11" fmla="*/ 2147483647 h 12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34" h="1206">
                <a:moveTo>
                  <a:pt x="1133" y="1205"/>
                </a:moveTo>
                <a:lnTo>
                  <a:pt x="1133" y="0"/>
                </a:lnTo>
                <a:lnTo>
                  <a:pt x="0" y="0"/>
                </a:lnTo>
                <a:lnTo>
                  <a:pt x="0" y="1205"/>
                </a:lnTo>
                <a:lnTo>
                  <a:pt x="1133" y="120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Rectangle 16"/>
          <p:cNvSpPr>
            <a:spLocks noChangeArrowheads="1"/>
          </p:cNvSpPr>
          <p:nvPr/>
        </p:nvSpPr>
        <p:spPr bwMode="auto">
          <a:xfrm>
            <a:off x="1196975" y="5018088"/>
            <a:ext cx="7905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altLang="zh-TW" sz="1300" b="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6157" name="Rectangle 17"/>
          <p:cNvSpPr>
            <a:spLocks noChangeArrowheads="1"/>
          </p:cNvSpPr>
          <p:nvPr/>
        </p:nvSpPr>
        <p:spPr bwMode="auto">
          <a:xfrm>
            <a:off x="1539875" y="5446713"/>
            <a:ext cx="1041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kumimoji="0" lang="en-US" altLang="zh-TW" sz="1300">
                <a:solidFill>
                  <a:srgbClr val="000000"/>
                </a:solidFill>
              </a:rPr>
              <a:t>Instruction</a:t>
            </a:r>
          </a:p>
          <a:p>
            <a:pPr algn="ctr" eaLnBrk="0" hangingPunct="0"/>
            <a:r>
              <a:rPr kumimoji="0" lang="en-US" altLang="zh-TW" sz="130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6158" name="Rectangle 18"/>
          <p:cNvSpPr>
            <a:spLocks noChangeArrowheads="1"/>
          </p:cNvSpPr>
          <p:nvPr/>
        </p:nvSpPr>
        <p:spPr bwMode="auto">
          <a:xfrm>
            <a:off x="2000250" y="5018088"/>
            <a:ext cx="104775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0" lang="en-US" altLang="zh-TW" sz="1300" b="0">
                <a:solidFill>
                  <a:srgbClr val="000000"/>
                </a:solidFill>
              </a:rPr>
              <a:t>Instruction</a:t>
            </a:r>
          </a:p>
        </p:txBody>
      </p:sp>
      <p:grpSp>
        <p:nvGrpSpPr>
          <p:cNvPr id="6159" name="Group 19"/>
          <p:cNvGrpSpPr>
            <a:grpSpLocks/>
          </p:cNvGrpSpPr>
          <p:nvPr/>
        </p:nvGrpSpPr>
        <p:grpSpPr bwMode="auto">
          <a:xfrm>
            <a:off x="3425825" y="4346575"/>
            <a:ext cx="1757363" cy="1617663"/>
            <a:chOff x="2098" y="1142"/>
            <a:chExt cx="1154" cy="1211"/>
          </a:xfrm>
        </p:grpSpPr>
        <p:sp>
          <p:nvSpPr>
            <p:cNvPr id="6191" name="Freeform 20"/>
            <p:cNvSpPr>
              <a:spLocks/>
            </p:cNvSpPr>
            <p:nvPr/>
          </p:nvSpPr>
          <p:spPr bwMode="auto">
            <a:xfrm>
              <a:off x="2120" y="1142"/>
              <a:ext cx="1132" cy="1211"/>
            </a:xfrm>
            <a:custGeom>
              <a:avLst/>
              <a:gdLst>
                <a:gd name="T0" fmla="*/ 1131 w 1132"/>
                <a:gd name="T1" fmla="*/ 1205 h 1211"/>
                <a:gd name="T2" fmla="*/ 1131 w 1132"/>
                <a:gd name="T3" fmla="*/ 0 h 1211"/>
                <a:gd name="T4" fmla="*/ 0 w 1132"/>
                <a:gd name="T5" fmla="*/ 0 h 1211"/>
                <a:gd name="T6" fmla="*/ 0 w 1132"/>
                <a:gd name="T7" fmla="*/ 1210 h 1211"/>
                <a:gd name="T8" fmla="*/ 1131 w 1132"/>
                <a:gd name="T9" fmla="*/ 1210 h 1211"/>
                <a:gd name="T10" fmla="*/ 1131 w 1132"/>
                <a:gd name="T11" fmla="*/ 1210 h 1211"/>
                <a:gd name="T12" fmla="*/ 1131 w 1132"/>
                <a:gd name="T13" fmla="*/ 1205 h 12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32" h="1211">
                  <a:moveTo>
                    <a:pt x="1131" y="1205"/>
                  </a:moveTo>
                  <a:lnTo>
                    <a:pt x="1131" y="0"/>
                  </a:lnTo>
                  <a:lnTo>
                    <a:pt x="0" y="0"/>
                  </a:lnTo>
                  <a:lnTo>
                    <a:pt x="0" y="1210"/>
                  </a:lnTo>
                  <a:lnTo>
                    <a:pt x="1131" y="1210"/>
                  </a:lnTo>
                  <a:lnTo>
                    <a:pt x="1131" y="1205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Freeform 21"/>
            <p:cNvSpPr>
              <a:spLocks/>
            </p:cNvSpPr>
            <p:nvPr/>
          </p:nvSpPr>
          <p:spPr bwMode="auto">
            <a:xfrm>
              <a:off x="2120" y="1142"/>
              <a:ext cx="1132" cy="1211"/>
            </a:xfrm>
            <a:custGeom>
              <a:avLst/>
              <a:gdLst>
                <a:gd name="T0" fmla="*/ 1131 w 1132"/>
                <a:gd name="T1" fmla="*/ 1205 h 1211"/>
                <a:gd name="T2" fmla="*/ 1131 w 1132"/>
                <a:gd name="T3" fmla="*/ 0 h 1211"/>
                <a:gd name="T4" fmla="*/ 0 w 1132"/>
                <a:gd name="T5" fmla="*/ 0 h 1211"/>
                <a:gd name="T6" fmla="*/ 0 w 1132"/>
                <a:gd name="T7" fmla="*/ 1210 h 1211"/>
                <a:gd name="T8" fmla="*/ 1131 w 1132"/>
                <a:gd name="T9" fmla="*/ 1210 h 1211"/>
                <a:gd name="T10" fmla="*/ 1131 w 1132"/>
                <a:gd name="T11" fmla="*/ 1210 h 12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32" h="1211">
                  <a:moveTo>
                    <a:pt x="1131" y="1205"/>
                  </a:moveTo>
                  <a:lnTo>
                    <a:pt x="1131" y="0"/>
                  </a:lnTo>
                  <a:lnTo>
                    <a:pt x="0" y="0"/>
                  </a:lnTo>
                  <a:lnTo>
                    <a:pt x="0" y="1210"/>
                  </a:lnTo>
                  <a:lnTo>
                    <a:pt x="1131" y="121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Rectangle 22"/>
            <p:cNvSpPr>
              <a:spLocks noChangeArrowheads="1"/>
            </p:cNvSpPr>
            <p:nvPr/>
          </p:nvSpPr>
          <p:spPr bwMode="auto">
            <a:xfrm>
              <a:off x="2098" y="1799"/>
              <a:ext cx="616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300" b="0">
                  <a:solidFill>
                    <a:srgbClr val="000000"/>
                  </a:solidFill>
                </a:rPr>
                <a:t>Register #</a:t>
              </a:r>
            </a:p>
          </p:txBody>
        </p:sp>
        <p:sp>
          <p:nvSpPr>
            <p:cNvPr id="6194" name="Rectangle 23"/>
            <p:cNvSpPr>
              <a:spLocks noChangeArrowheads="1"/>
            </p:cNvSpPr>
            <p:nvPr/>
          </p:nvSpPr>
          <p:spPr bwMode="auto">
            <a:xfrm>
              <a:off x="2098" y="1184"/>
              <a:ext cx="350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300" b="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6195" name="Rectangle 24"/>
            <p:cNvSpPr>
              <a:spLocks noChangeArrowheads="1"/>
            </p:cNvSpPr>
            <p:nvPr/>
          </p:nvSpPr>
          <p:spPr bwMode="auto">
            <a:xfrm>
              <a:off x="2098" y="1493"/>
              <a:ext cx="616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300" b="0">
                  <a:solidFill>
                    <a:srgbClr val="000000"/>
                  </a:solidFill>
                </a:rPr>
                <a:t>Register #</a:t>
              </a:r>
            </a:p>
          </p:txBody>
        </p:sp>
        <p:sp>
          <p:nvSpPr>
            <p:cNvPr id="6196" name="Rectangle 25"/>
            <p:cNvSpPr>
              <a:spLocks noChangeArrowheads="1"/>
            </p:cNvSpPr>
            <p:nvPr/>
          </p:nvSpPr>
          <p:spPr bwMode="auto">
            <a:xfrm>
              <a:off x="2098" y="2108"/>
              <a:ext cx="616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300" b="0">
                  <a:solidFill>
                    <a:srgbClr val="000000"/>
                  </a:solidFill>
                </a:rPr>
                <a:t>Register #</a:t>
              </a:r>
            </a:p>
          </p:txBody>
        </p:sp>
        <p:sp>
          <p:nvSpPr>
            <p:cNvPr id="6197" name="Rectangle 26"/>
            <p:cNvSpPr>
              <a:spLocks noChangeArrowheads="1"/>
            </p:cNvSpPr>
            <p:nvPr/>
          </p:nvSpPr>
          <p:spPr bwMode="auto">
            <a:xfrm>
              <a:off x="2530" y="1281"/>
              <a:ext cx="586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400">
                  <a:solidFill>
                    <a:srgbClr val="000000"/>
                  </a:solidFill>
                </a:rPr>
                <a:t>Register</a:t>
              </a:r>
            </a:p>
          </p:txBody>
        </p:sp>
      </p:grpSp>
      <p:grpSp>
        <p:nvGrpSpPr>
          <p:cNvPr id="6160" name="Group 27"/>
          <p:cNvGrpSpPr>
            <a:grpSpLocks/>
          </p:cNvGrpSpPr>
          <p:nvPr/>
        </p:nvGrpSpPr>
        <p:grpSpPr bwMode="auto">
          <a:xfrm>
            <a:off x="5181600" y="4460875"/>
            <a:ext cx="1165225" cy="1382713"/>
            <a:chOff x="3251" y="1228"/>
            <a:chExt cx="765" cy="1035"/>
          </a:xfrm>
        </p:grpSpPr>
        <p:sp>
          <p:nvSpPr>
            <p:cNvPr id="6186" name="Line 28"/>
            <p:cNvSpPr>
              <a:spLocks noChangeShapeType="1"/>
            </p:cNvSpPr>
            <p:nvPr/>
          </p:nvSpPr>
          <p:spPr bwMode="auto">
            <a:xfrm flipH="1">
              <a:off x="3251" y="1437"/>
              <a:ext cx="3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87" name="Group 29"/>
            <p:cNvGrpSpPr>
              <a:grpSpLocks/>
            </p:cNvGrpSpPr>
            <p:nvPr/>
          </p:nvGrpSpPr>
          <p:grpSpPr bwMode="auto">
            <a:xfrm>
              <a:off x="3626" y="1228"/>
              <a:ext cx="390" cy="1035"/>
              <a:chOff x="3626" y="1228"/>
              <a:chExt cx="390" cy="1035"/>
            </a:xfrm>
          </p:grpSpPr>
          <p:sp>
            <p:nvSpPr>
              <p:cNvPr id="6189" name="Freeform 30"/>
              <p:cNvSpPr>
                <a:spLocks/>
              </p:cNvSpPr>
              <p:nvPr/>
            </p:nvSpPr>
            <p:spPr bwMode="auto">
              <a:xfrm>
                <a:off x="3626" y="1228"/>
                <a:ext cx="331" cy="1035"/>
              </a:xfrm>
              <a:custGeom>
                <a:avLst/>
                <a:gdLst>
                  <a:gd name="T0" fmla="*/ 0 w 331"/>
                  <a:gd name="T1" fmla="*/ 0 h 1035"/>
                  <a:gd name="T2" fmla="*/ 3 w 331"/>
                  <a:gd name="T3" fmla="*/ 417 h 1035"/>
                  <a:gd name="T4" fmla="*/ 107 w 331"/>
                  <a:gd name="T5" fmla="*/ 517 h 1035"/>
                  <a:gd name="T6" fmla="*/ 3 w 331"/>
                  <a:gd name="T7" fmla="*/ 616 h 1035"/>
                  <a:gd name="T8" fmla="*/ 3 w 331"/>
                  <a:gd name="T9" fmla="*/ 1034 h 1035"/>
                  <a:gd name="T10" fmla="*/ 330 w 331"/>
                  <a:gd name="T11" fmla="*/ 719 h 1035"/>
                  <a:gd name="T12" fmla="*/ 330 w 331"/>
                  <a:gd name="T13" fmla="*/ 317 h 1035"/>
                  <a:gd name="T14" fmla="*/ 3 w 331"/>
                  <a:gd name="T15" fmla="*/ 0 h 1035"/>
                  <a:gd name="T16" fmla="*/ 3 w 331"/>
                  <a:gd name="T17" fmla="*/ 0 h 10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31" h="1035">
                    <a:moveTo>
                      <a:pt x="0" y="0"/>
                    </a:moveTo>
                    <a:lnTo>
                      <a:pt x="3" y="417"/>
                    </a:lnTo>
                    <a:lnTo>
                      <a:pt x="107" y="517"/>
                    </a:lnTo>
                    <a:lnTo>
                      <a:pt x="3" y="616"/>
                    </a:lnTo>
                    <a:lnTo>
                      <a:pt x="3" y="1034"/>
                    </a:lnTo>
                    <a:lnTo>
                      <a:pt x="330" y="719"/>
                    </a:lnTo>
                    <a:lnTo>
                      <a:pt x="330" y="317"/>
                    </a:lnTo>
                    <a:lnTo>
                      <a:pt x="3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0" name="Rectangle 31"/>
              <p:cNvSpPr>
                <a:spLocks noChangeArrowheads="1"/>
              </p:cNvSpPr>
              <p:nvPr/>
            </p:nvSpPr>
            <p:spPr bwMode="auto">
              <a:xfrm>
                <a:off x="3672" y="1645"/>
                <a:ext cx="344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0" lang="en-US" altLang="zh-TW" sz="1300">
                    <a:solidFill>
                      <a:srgbClr val="000000"/>
                    </a:solidFill>
                  </a:rPr>
                  <a:t>ALU</a:t>
                </a:r>
              </a:p>
            </p:txBody>
          </p:sp>
        </p:grpSp>
        <p:sp>
          <p:nvSpPr>
            <p:cNvPr id="6188" name="Freeform 32"/>
            <p:cNvSpPr>
              <a:spLocks/>
            </p:cNvSpPr>
            <p:nvPr/>
          </p:nvSpPr>
          <p:spPr bwMode="auto">
            <a:xfrm>
              <a:off x="3294" y="2053"/>
              <a:ext cx="329" cy="1"/>
            </a:xfrm>
            <a:custGeom>
              <a:avLst/>
              <a:gdLst>
                <a:gd name="T0" fmla="*/ 328 w 329"/>
                <a:gd name="T1" fmla="*/ 0 h 1"/>
                <a:gd name="T2" fmla="*/ 318 w 329"/>
                <a:gd name="T3" fmla="*/ 0 h 1"/>
                <a:gd name="T4" fmla="*/ 295 w 329"/>
                <a:gd name="T5" fmla="*/ 0 h 1"/>
                <a:gd name="T6" fmla="*/ 258 w 329"/>
                <a:gd name="T7" fmla="*/ 0 h 1"/>
                <a:gd name="T8" fmla="*/ 210 w 329"/>
                <a:gd name="T9" fmla="*/ 0 h 1"/>
                <a:gd name="T10" fmla="*/ 164 w 329"/>
                <a:gd name="T11" fmla="*/ 0 h 1"/>
                <a:gd name="T12" fmla="*/ 113 w 329"/>
                <a:gd name="T13" fmla="*/ 0 h 1"/>
                <a:gd name="T14" fmla="*/ 70 w 329"/>
                <a:gd name="T15" fmla="*/ 0 h 1"/>
                <a:gd name="T16" fmla="*/ 32 w 329"/>
                <a:gd name="T17" fmla="*/ 0 h 1"/>
                <a:gd name="T18" fmla="*/ 5 w 329"/>
                <a:gd name="T19" fmla="*/ 0 h 1"/>
                <a:gd name="T20" fmla="*/ 0 w 329"/>
                <a:gd name="T21" fmla="*/ 0 h 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29" h="1">
                  <a:moveTo>
                    <a:pt x="328" y="0"/>
                  </a:moveTo>
                  <a:lnTo>
                    <a:pt x="318" y="0"/>
                  </a:lnTo>
                  <a:lnTo>
                    <a:pt x="295" y="0"/>
                  </a:lnTo>
                  <a:lnTo>
                    <a:pt x="258" y="0"/>
                  </a:lnTo>
                  <a:lnTo>
                    <a:pt x="210" y="0"/>
                  </a:lnTo>
                  <a:lnTo>
                    <a:pt x="164" y="0"/>
                  </a:lnTo>
                  <a:lnTo>
                    <a:pt x="113" y="0"/>
                  </a:lnTo>
                  <a:lnTo>
                    <a:pt x="70" y="0"/>
                  </a:lnTo>
                  <a:lnTo>
                    <a:pt x="32" y="0"/>
                  </a:ln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33"/>
          <p:cNvGrpSpPr>
            <a:grpSpLocks/>
          </p:cNvGrpSpPr>
          <p:nvPr/>
        </p:nvGrpSpPr>
        <p:grpSpPr bwMode="auto">
          <a:xfrm>
            <a:off x="6678613" y="4859338"/>
            <a:ext cx="1779587" cy="1617662"/>
            <a:chOff x="4235" y="1526"/>
            <a:chExt cx="1157" cy="1211"/>
          </a:xfrm>
        </p:grpSpPr>
        <p:sp>
          <p:nvSpPr>
            <p:cNvPr id="6179" name="Freeform 34"/>
            <p:cNvSpPr>
              <a:spLocks/>
            </p:cNvSpPr>
            <p:nvPr/>
          </p:nvSpPr>
          <p:spPr bwMode="auto">
            <a:xfrm>
              <a:off x="4258" y="1526"/>
              <a:ext cx="1134" cy="1211"/>
            </a:xfrm>
            <a:custGeom>
              <a:avLst/>
              <a:gdLst>
                <a:gd name="T0" fmla="*/ 1130 w 1134"/>
                <a:gd name="T1" fmla="*/ 1205 h 1211"/>
                <a:gd name="T2" fmla="*/ 1133 w 1134"/>
                <a:gd name="T3" fmla="*/ 0 h 1211"/>
                <a:gd name="T4" fmla="*/ 0 w 1134"/>
                <a:gd name="T5" fmla="*/ 0 h 1211"/>
                <a:gd name="T6" fmla="*/ 0 w 1134"/>
                <a:gd name="T7" fmla="*/ 1210 h 1211"/>
                <a:gd name="T8" fmla="*/ 1133 w 1134"/>
                <a:gd name="T9" fmla="*/ 1210 h 1211"/>
                <a:gd name="T10" fmla="*/ 1133 w 1134"/>
                <a:gd name="T11" fmla="*/ 1210 h 1211"/>
                <a:gd name="T12" fmla="*/ 1130 w 1134"/>
                <a:gd name="T13" fmla="*/ 1205 h 12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34" h="1211">
                  <a:moveTo>
                    <a:pt x="1130" y="1205"/>
                  </a:moveTo>
                  <a:lnTo>
                    <a:pt x="1133" y="0"/>
                  </a:lnTo>
                  <a:lnTo>
                    <a:pt x="0" y="0"/>
                  </a:lnTo>
                  <a:lnTo>
                    <a:pt x="0" y="1210"/>
                  </a:lnTo>
                  <a:lnTo>
                    <a:pt x="1133" y="1210"/>
                  </a:lnTo>
                  <a:lnTo>
                    <a:pt x="1130" y="1205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Rectangle 35"/>
            <p:cNvSpPr>
              <a:spLocks noChangeArrowheads="1"/>
            </p:cNvSpPr>
            <p:nvPr/>
          </p:nvSpPr>
          <p:spPr bwMode="auto">
            <a:xfrm>
              <a:off x="4235" y="1645"/>
              <a:ext cx="19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300" b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6181" name="Rectangle 36"/>
            <p:cNvSpPr>
              <a:spLocks noChangeArrowheads="1"/>
            </p:cNvSpPr>
            <p:nvPr/>
          </p:nvSpPr>
          <p:spPr bwMode="auto">
            <a:xfrm>
              <a:off x="4235" y="2417"/>
              <a:ext cx="197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300" b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6182" name="Freeform 37"/>
            <p:cNvSpPr>
              <a:spLocks/>
            </p:cNvSpPr>
            <p:nvPr/>
          </p:nvSpPr>
          <p:spPr bwMode="auto">
            <a:xfrm>
              <a:off x="4258" y="1526"/>
              <a:ext cx="1134" cy="1211"/>
            </a:xfrm>
            <a:custGeom>
              <a:avLst/>
              <a:gdLst>
                <a:gd name="T0" fmla="*/ 1130 w 1134"/>
                <a:gd name="T1" fmla="*/ 1205 h 1211"/>
                <a:gd name="T2" fmla="*/ 1133 w 1134"/>
                <a:gd name="T3" fmla="*/ 0 h 1211"/>
                <a:gd name="T4" fmla="*/ 0 w 1134"/>
                <a:gd name="T5" fmla="*/ 0 h 1211"/>
                <a:gd name="T6" fmla="*/ 0 w 1134"/>
                <a:gd name="T7" fmla="*/ 1210 h 1211"/>
                <a:gd name="T8" fmla="*/ 1133 w 1134"/>
                <a:gd name="T9" fmla="*/ 1210 h 1211"/>
                <a:gd name="T10" fmla="*/ 1133 w 1134"/>
                <a:gd name="T11" fmla="*/ 1210 h 12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34" h="1211">
                  <a:moveTo>
                    <a:pt x="1130" y="1205"/>
                  </a:moveTo>
                  <a:lnTo>
                    <a:pt x="1133" y="0"/>
                  </a:lnTo>
                  <a:lnTo>
                    <a:pt x="0" y="0"/>
                  </a:lnTo>
                  <a:lnTo>
                    <a:pt x="0" y="1210"/>
                  </a:lnTo>
                  <a:lnTo>
                    <a:pt x="1133" y="121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Rectangle 38"/>
            <p:cNvSpPr>
              <a:spLocks noChangeArrowheads="1"/>
            </p:cNvSpPr>
            <p:nvPr/>
          </p:nvSpPr>
          <p:spPr bwMode="auto">
            <a:xfrm>
              <a:off x="4303" y="1645"/>
              <a:ext cx="443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300" b="0">
                  <a:solidFill>
                    <a:srgbClr val="000000"/>
                  </a:solidFill>
                </a:rPr>
                <a:t>ddress</a:t>
              </a:r>
            </a:p>
          </p:txBody>
        </p:sp>
        <p:sp>
          <p:nvSpPr>
            <p:cNvPr id="6184" name="Rectangle 39"/>
            <p:cNvSpPr>
              <a:spLocks noChangeArrowheads="1"/>
            </p:cNvSpPr>
            <p:nvPr/>
          </p:nvSpPr>
          <p:spPr bwMode="auto">
            <a:xfrm>
              <a:off x="4309" y="2417"/>
              <a:ext cx="27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300" b="0">
                  <a:solidFill>
                    <a:srgbClr val="000000"/>
                  </a:solidFill>
                </a:rPr>
                <a:t>ata</a:t>
              </a:r>
            </a:p>
          </p:txBody>
        </p:sp>
        <p:sp>
          <p:nvSpPr>
            <p:cNvPr id="6185" name="Rectangle 40"/>
            <p:cNvSpPr>
              <a:spLocks noChangeArrowheads="1"/>
            </p:cNvSpPr>
            <p:nvPr/>
          </p:nvSpPr>
          <p:spPr bwMode="auto">
            <a:xfrm>
              <a:off x="4538" y="1965"/>
              <a:ext cx="56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kumimoji="0" lang="en-US" altLang="zh-TW" sz="1400">
                  <a:solidFill>
                    <a:srgbClr val="000000"/>
                  </a:solidFill>
                </a:rPr>
                <a:t>Data</a:t>
              </a:r>
            </a:p>
            <a:p>
              <a:pPr algn="ctr" eaLnBrk="0" hangingPunct="0"/>
              <a:r>
                <a:rPr kumimoji="0" lang="en-US" altLang="zh-TW" sz="1400">
                  <a:solidFill>
                    <a:srgbClr val="000000"/>
                  </a:solidFill>
                </a:rPr>
                <a:t>Memory</a:t>
              </a:r>
            </a:p>
          </p:txBody>
        </p:sp>
      </p:grpSp>
      <p:sp>
        <p:nvSpPr>
          <p:cNvPr id="6162" name="Freeform 41"/>
          <p:cNvSpPr>
            <a:spLocks/>
          </p:cNvSpPr>
          <p:nvPr/>
        </p:nvSpPr>
        <p:spPr bwMode="auto">
          <a:xfrm>
            <a:off x="6391275" y="5119688"/>
            <a:ext cx="77788" cy="69850"/>
          </a:xfrm>
          <a:custGeom>
            <a:avLst/>
            <a:gdLst>
              <a:gd name="T0" fmla="*/ 53706630 w 52"/>
              <a:gd name="T1" fmla="*/ 84805960 h 52"/>
              <a:gd name="T2" fmla="*/ 60420333 w 52"/>
              <a:gd name="T3" fmla="*/ 92023345 h 52"/>
              <a:gd name="T4" fmla="*/ 76084144 w 52"/>
              <a:gd name="T5" fmla="*/ 84805960 h 52"/>
              <a:gd name="T6" fmla="*/ 82797846 w 52"/>
              <a:gd name="T7" fmla="*/ 84805960 h 52"/>
              <a:gd name="T8" fmla="*/ 91749450 w 52"/>
              <a:gd name="T9" fmla="*/ 79392585 h 52"/>
              <a:gd name="T10" fmla="*/ 91749450 w 52"/>
              <a:gd name="T11" fmla="*/ 72175199 h 52"/>
              <a:gd name="T12" fmla="*/ 98463153 w 52"/>
              <a:gd name="T13" fmla="*/ 72175199 h 52"/>
              <a:gd name="T14" fmla="*/ 105175360 w 52"/>
              <a:gd name="T15" fmla="*/ 66761824 h 52"/>
              <a:gd name="T16" fmla="*/ 105175360 w 52"/>
              <a:gd name="T17" fmla="*/ 61348449 h 52"/>
              <a:gd name="T18" fmla="*/ 114126963 w 52"/>
              <a:gd name="T19" fmla="*/ 48717688 h 52"/>
              <a:gd name="T20" fmla="*/ 114126963 w 52"/>
              <a:gd name="T21" fmla="*/ 43304313 h 52"/>
              <a:gd name="T22" fmla="*/ 114126963 w 52"/>
              <a:gd name="T23" fmla="*/ 36086928 h 52"/>
              <a:gd name="T24" fmla="*/ 105175360 w 52"/>
              <a:gd name="T25" fmla="*/ 30674896 h 52"/>
              <a:gd name="T26" fmla="*/ 105175360 w 52"/>
              <a:gd name="T27" fmla="*/ 23457511 h 52"/>
              <a:gd name="T28" fmla="*/ 98463153 w 52"/>
              <a:gd name="T29" fmla="*/ 18044136 h 52"/>
              <a:gd name="T30" fmla="*/ 91749450 w 52"/>
              <a:gd name="T31" fmla="*/ 12630761 h 52"/>
              <a:gd name="T32" fmla="*/ 91749450 w 52"/>
              <a:gd name="T33" fmla="*/ 5413375 h 52"/>
              <a:gd name="T34" fmla="*/ 82797846 w 52"/>
              <a:gd name="T35" fmla="*/ 0 h 52"/>
              <a:gd name="T36" fmla="*/ 76084144 w 52"/>
              <a:gd name="T37" fmla="*/ 0 h 52"/>
              <a:gd name="T38" fmla="*/ 60420333 w 52"/>
              <a:gd name="T39" fmla="*/ 0 h 52"/>
              <a:gd name="T40" fmla="*/ 53706630 w 52"/>
              <a:gd name="T41" fmla="*/ 0 h 52"/>
              <a:gd name="T42" fmla="*/ 44755027 w 52"/>
              <a:gd name="T43" fmla="*/ 0 h 52"/>
              <a:gd name="T44" fmla="*/ 38042820 w 52"/>
              <a:gd name="T45" fmla="*/ 0 h 52"/>
              <a:gd name="T46" fmla="*/ 31329117 w 52"/>
              <a:gd name="T47" fmla="*/ 0 h 52"/>
              <a:gd name="T48" fmla="*/ 22377513 w 52"/>
              <a:gd name="T49" fmla="*/ 5413375 h 52"/>
              <a:gd name="T50" fmla="*/ 15663811 w 52"/>
              <a:gd name="T51" fmla="*/ 12630761 h 52"/>
              <a:gd name="T52" fmla="*/ 6713703 w 52"/>
              <a:gd name="T53" fmla="*/ 18044136 h 52"/>
              <a:gd name="T54" fmla="*/ 6713703 w 52"/>
              <a:gd name="T55" fmla="*/ 23457511 h 52"/>
              <a:gd name="T56" fmla="*/ 0 w 52"/>
              <a:gd name="T57" fmla="*/ 30674896 h 52"/>
              <a:gd name="T58" fmla="*/ 0 w 52"/>
              <a:gd name="T59" fmla="*/ 36086928 h 52"/>
              <a:gd name="T60" fmla="*/ 0 w 52"/>
              <a:gd name="T61" fmla="*/ 43304313 h 52"/>
              <a:gd name="T62" fmla="*/ 0 w 52"/>
              <a:gd name="T63" fmla="*/ 48717688 h 52"/>
              <a:gd name="T64" fmla="*/ 0 w 52"/>
              <a:gd name="T65" fmla="*/ 61348449 h 52"/>
              <a:gd name="T66" fmla="*/ 6713703 w 52"/>
              <a:gd name="T67" fmla="*/ 66761824 h 52"/>
              <a:gd name="T68" fmla="*/ 6713703 w 52"/>
              <a:gd name="T69" fmla="*/ 72175199 h 52"/>
              <a:gd name="T70" fmla="*/ 15663811 w 52"/>
              <a:gd name="T71" fmla="*/ 72175199 h 52"/>
              <a:gd name="T72" fmla="*/ 22377513 w 52"/>
              <a:gd name="T73" fmla="*/ 79392585 h 52"/>
              <a:gd name="T74" fmla="*/ 31329117 w 52"/>
              <a:gd name="T75" fmla="*/ 84805960 h 52"/>
              <a:gd name="T76" fmla="*/ 38042820 w 52"/>
              <a:gd name="T77" fmla="*/ 84805960 h 52"/>
              <a:gd name="T78" fmla="*/ 44755027 w 52"/>
              <a:gd name="T79" fmla="*/ 92023345 h 52"/>
              <a:gd name="T80" fmla="*/ 53706630 w 52"/>
              <a:gd name="T81" fmla="*/ 92023345 h 52"/>
              <a:gd name="T82" fmla="*/ 53706630 w 52"/>
              <a:gd name="T83" fmla="*/ 92023345 h 52"/>
              <a:gd name="T84" fmla="*/ 53706630 w 52"/>
              <a:gd name="T85" fmla="*/ 84805960 h 5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2" h="52">
                <a:moveTo>
                  <a:pt x="24" y="47"/>
                </a:moveTo>
                <a:lnTo>
                  <a:pt x="27" y="51"/>
                </a:lnTo>
                <a:lnTo>
                  <a:pt x="34" y="47"/>
                </a:lnTo>
                <a:lnTo>
                  <a:pt x="37" y="47"/>
                </a:lnTo>
                <a:lnTo>
                  <a:pt x="41" y="44"/>
                </a:lnTo>
                <a:lnTo>
                  <a:pt x="41" y="40"/>
                </a:lnTo>
                <a:lnTo>
                  <a:pt x="44" y="40"/>
                </a:lnTo>
                <a:lnTo>
                  <a:pt x="47" y="37"/>
                </a:lnTo>
                <a:lnTo>
                  <a:pt x="47" y="34"/>
                </a:lnTo>
                <a:lnTo>
                  <a:pt x="51" y="27"/>
                </a:lnTo>
                <a:lnTo>
                  <a:pt x="51" y="24"/>
                </a:lnTo>
                <a:lnTo>
                  <a:pt x="51" y="20"/>
                </a:lnTo>
                <a:lnTo>
                  <a:pt x="47" y="17"/>
                </a:lnTo>
                <a:lnTo>
                  <a:pt x="47" y="13"/>
                </a:lnTo>
                <a:lnTo>
                  <a:pt x="44" y="10"/>
                </a:lnTo>
                <a:lnTo>
                  <a:pt x="41" y="7"/>
                </a:lnTo>
                <a:lnTo>
                  <a:pt x="41" y="3"/>
                </a:lnTo>
                <a:lnTo>
                  <a:pt x="37" y="0"/>
                </a:lnTo>
                <a:lnTo>
                  <a:pt x="34" y="0"/>
                </a:lnTo>
                <a:lnTo>
                  <a:pt x="27" y="0"/>
                </a:lnTo>
                <a:lnTo>
                  <a:pt x="24" y="0"/>
                </a:lnTo>
                <a:lnTo>
                  <a:pt x="20" y="0"/>
                </a:lnTo>
                <a:lnTo>
                  <a:pt x="17" y="0"/>
                </a:lnTo>
                <a:lnTo>
                  <a:pt x="14" y="0"/>
                </a:lnTo>
                <a:lnTo>
                  <a:pt x="10" y="3"/>
                </a:lnTo>
                <a:lnTo>
                  <a:pt x="7" y="7"/>
                </a:lnTo>
                <a:lnTo>
                  <a:pt x="3" y="10"/>
                </a:lnTo>
                <a:lnTo>
                  <a:pt x="3" y="13"/>
                </a:lnTo>
                <a:lnTo>
                  <a:pt x="0" y="17"/>
                </a:lnTo>
                <a:lnTo>
                  <a:pt x="0" y="20"/>
                </a:lnTo>
                <a:lnTo>
                  <a:pt x="0" y="24"/>
                </a:lnTo>
                <a:lnTo>
                  <a:pt x="0" y="27"/>
                </a:lnTo>
                <a:lnTo>
                  <a:pt x="0" y="34"/>
                </a:lnTo>
                <a:lnTo>
                  <a:pt x="3" y="37"/>
                </a:lnTo>
                <a:lnTo>
                  <a:pt x="3" y="40"/>
                </a:lnTo>
                <a:lnTo>
                  <a:pt x="7" y="40"/>
                </a:lnTo>
                <a:lnTo>
                  <a:pt x="10" y="44"/>
                </a:lnTo>
                <a:lnTo>
                  <a:pt x="14" y="47"/>
                </a:lnTo>
                <a:lnTo>
                  <a:pt x="17" y="47"/>
                </a:lnTo>
                <a:lnTo>
                  <a:pt x="20" y="51"/>
                </a:lnTo>
                <a:lnTo>
                  <a:pt x="24" y="51"/>
                </a:lnTo>
                <a:lnTo>
                  <a:pt x="24" y="4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Freeform 42"/>
          <p:cNvSpPr>
            <a:spLocks/>
          </p:cNvSpPr>
          <p:nvPr/>
        </p:nvSpPr>
        <p:spPr bwMode="auto">
          <a:xfrm>
            <a:off x="5318125" y="5532438"/>
            <a:ext cx="79375" cy="68262"/>
          </a:xfrm>
          <a:custGeom>
            <a:avLst/>
            <a:gdLst>
              <a:gd name="T0" fmla="*/ 55921214 w 52"/>
              <a:gd name="T1" fmla="*/ 84200508 h 51"/>
              <a:gd name="T2" fmla="*/ 62910793 w 52"/>
              <a:gd name="T3" fmla="*/ 89575806 h 51"/>
              <a:gd name="T4" fmla="*/ 72231250 w 52"/>
              <a:gd name="T5" fmla="*/ 84200508 h 51"/>
              <a:gd name="T6" fmla="*/ 79220829 w 52"/>
              <a:gd name="T7" fmla="*/ 84200508 h 51"/>
              <a:gd name="T8" fmla="*/ 88541286 w 52"/>
              <a:gd name="T9" fmla="*/ 77034336 h 51"/>
              <a:gd name="T10" fmla="*/ 95530865 w 52"/>
              <a:gd name="T11" fmla="*/ 71660377 h 51"/>
              <a:gd name="T12" fmla="*/ 102520445 w 52"/>
              <a:gd name="T13" fmla="*/ 71660377 h 51"/>
              <a:gd name="T14" fmla="*/ 111840901 w 52"/>
              <a:gd name="T15" fmla="*/ 66285079 h 51"/>
              <a:gd name="T16" fmla="*/ 111840901 w 52"/>
              <a:gd name="T17" fmla="*/ 59120246 h 51"/>
              <a:gd name="T18" fmla="*/ 111840901 w 52"/>
              <a:gd name="T19" fmla="*/ 48370989 h 51"/>
              <a:gd name="T20" fmla="*/ 118832007 w 52"/>
              <a:gd name="T21" fmla="*/ 41204817 h 51"/>
              <a:gd name="T22" fmla="*/ 111840901 w 52"/>
              <a:gd name="T23" fmla="*/ 35829519 h 51"/>
              <a:gd name="T24" fmla="*/ 111840901 w 52"/>
              <a:gd name="T25" fmla="*/ 28664686 h 51"/>
              <a:gd name="T26" fmla="*/ 111840901 w 52"/>
              <a:gd name="T27" fmla="*/ 23289388 h 51"/>
              <a:gd name="T28" fmla="*/ 102520445 w 52"/>
              <a:gd name="T29" fmla="*/ 17915429 h 51"/>
              <a:gd name="T30" fmla="*/ 95530865 w 52"/>
              <a:gd name="T31" fmla="*/ 10749257 h 51"/>
              <a:gd name="T32" fmla="*/ 88541286 w 52"/>
              <a:gd name="T33" fmla="*/ 5373959 h 51"/>
              <a:gd name="T34" fmla="*/ 79220829 w 52"/>
              <a:gd name="T35" fmla="*/ 0 h 51"/>
              <a:gd name="T36" fmla="*/ 72231250 w 52"/>
              <a:gd name="T37" fmla="*/ 0 h 51"/>
              <a:gd name="T38" fmla="*/ 62910793 w 52"/>
              <a:gd name="T39" fmla="*/ 0 h 51"/>
              <a:gd name="T40" fmla="*/ 55921214 w 52"/>
              <a:gd name="T41" fmla="*/ 0 h 51"/>
              <a:gd name="T42" fmla="*/ 48930108 w 52"/>
              <a:gd name="T43" fmla="*/ 0 h 51"/>
              <a:gd name="T44" fmla="*/ 39611178 w 52"/>
              <a:gd name="T45" fmla="*/ 0 h 51"/>
              <a:gd name="T46" fmla="*/ 32620072 w 52"/>
              <a:gd name="T47" fmla="*/ 0 h 51"/>
              <a:gd name="T48" fmla="*/ 25630493 w 52"/>
              <a:gd name="T49" fmla="*/ 5373959 h 51"/>
              <a:gd name="T50" fmla="*/ 16310036 w 52"/>
              <a:gd name="T51" fmla="*/ 10749257 h 51"/>
              <a:gd name="T52" fmla="*/ 9320457 w 52"/>
              <a:gd name="T53" fmla="*/ 17915429 h 51"/>
              <a:gd name="T54" fmla="*/ 0 w 52"/>
              <a:gd name="T55" fmla="*/ 23289388 h 51"/>
              <a:gd name="T56" fmla="*/ 0 w 52"/>
              <a:gd name="T57" fmla="*/ 28664686 h 51"/>
              <a:gd name="T58" fmla="*/ 0 w 52"/>
              <a:gd name="T59" fmla="*/ 35829519 h 51"/>
              <a:gd name="T60" fmla="*/ 0 w 52"/>
              <a:gd name="T61" fmla="*/ 41204817 h 51"/>
              <a:gd name="T62" fmla="*/ 0 w 52"/>
              <a:gd name="T63" fmla="*/ 48370989 h 51"/>
              <a:gd name="T64" fmla="*/ 0 w 52"/>
              <a:gd name="T65" fmla="*/ 59120246 h 51"/>
              <a:gd name="T66" fmla="*/ 0 w 52"/>
              <a:gd name="T67" fmla="*/ 66285079 h 51"/>
              <a:gd name="T68" fmla="*/ 9320457 w 52"/>
              <a:gd name="T69" fmla="*/ 71660377 h 51"/>
              <a:gd name="T70" fmla="*/ 16310036 w 52"/>
              <a:gd name="T71" fmla="*/ 71660377 h 51"/>
              <a:gd name="T72" fmla="*/ 25630493 w 52"/>
              <a:gd name="T73" fmla="*/ 77034336 h 51"/>
              <a:gd name="T74" fmla="*/ 32620072 w 52"/>
              <a:gd name="T75" fmla="*/ 84200508 h 51"/>
              <a:gd name="T76" fmla="*/ 39611178 w 52"/>
              <a:gd name="T77" fmla="*/ 84200508 h 51"/>
              <a:gd name="T78" fmla="*/ 48930108 w 52"/>
              <a:gd name="T79" fmla="*/ 89575806 h 51"/>
              <a:gd name="T80" fmla="*/ 55921214 w 52"/>
              <a:gd name="T81" fmla="*/ 89575806 h 51"/>
              <a:gd name="T82" fmla="*/ 55921214 w 52"/>
              <a:gd name="T83" fmla="*/ 89575806 h 51"/>
              <a:gd name="T84" fmla="*/ 55921214 w 52"/>
              <a:gd name="T85" fmla="*/ 84200508 h 5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2" h="51">
                <a:moveTo>
                  <a:pt x="24" y="47"/>
                </a:moveTo>
                <a:lnTo>
                  <a:pt x="27" y="50"/>
                </a:lnTo>
                <a:lnTo>
                  <a:pt x="31" y="47"/>
                </a:lnTo>
                <a:lnTo>
                  <a:pt x="34" y="47"/>
                </a:lnTo>
                <a:lnTo>
                  <a:pt x="38" y="43"/>
                </a:lnTo>
                <a:lnTo>
                  <a:pt x="41" y="40"/>
                </a:lnTo>
                <a:lnTo>
                  <a:pt x="44" y="40"/>
                </a:lnTo>
                <a:lnTo>
                  <a:pt x="48" y="37"/>
                </a:lnTo>
                <a:lnTo>
                  <a:pt x="48" y="33"/>
                </a:lnTo>
                <a:lnTo>
                  <a:pt x="48" y="27"/>
                </a:lnTo>
                <a:lnTo>
                  <a:pt x="51" y="23"/>
                </a:lnTo>
                <a:lnTo>
                  <a:pt x="48" y="20"/>
                </a:lnTo>
                <a:lnTo>
                  <a:pt x="48" y="16"/>
                </a:lnTo>
                <a:lnTo>
                  <a:pt x="48" y="13"/>
                </a:lnTo>
                <a:lnTo>
                  <a:pt x="44" y="10"/>
                </a:lnTo>
                <a:lnTo>
                  <a:pt x="41" y="6"/>
                </a:lnTo>
                <a:lnTo>
                  <a:pt x="38" y="3"/>
                </a:lnTo>
                <a:lnTo>
                  <a:pt x="34" y="0"/>
                </a:lnTo>
                <a:lnTo>
                  <a:pt x="31" y="0"/>
                </a:lnTo>
                <a:lnTo>
                  <a:pt x="27" y="0"/>
                </a:lnTo>
                <a:lnTo>
                  <a:pt x="24" y="0"/>
                </a:lnTo>
                <a:lnTo>
                  <a:pt x="21" y="0"/>
                </a:lnTo>
                <a:lnTo>
                  <a:pt x="17" y="0"/>
                </a:lnTo>
                <a:lnTo>
                  <a:pt x="14" y="0"/>
                </a:lnTo>
                <a:lnTo>
                  <a:pt x="11" y="3"/>
                </a:lnTo>
                <a:lnTo>
                  <a:pt x="7" y="6"/>
                </a:lnTo>
                <a:lnTo>
                  <a:pt x="4" y="10"/>
                </a:lnTo>
                <a:lnTo>
                  <a:pt x="0" y="13"/>
                </a:lnTo>
                <a:lnTo>
                  <a:pt x="0" y="16"/>
                </a:lnTo>
                <a:lnTo>
                  <a:pt x="0" y="20"/>
                </a:lnTo>
                <a:lnTo>
                  <a:pt x="0" y="23"/>
                </a:lnTo>
                <a:lnTo>
                  <a:pt x="0" y="27"/>
                </a:lnTo>
                <a:lnTo>
                  <a:pt x="0" y="33"/>
                </a:lnTo>
                <a:lnTo>
                  <a:pt x="0" y="37"/>
                </a:lnTo>
                <a:lnTo>
                  <a:pt x="4" y="40"/>
                </a:lnTo>
                <a:lnTo>
                  <a:pt x="7" y="40"/>
                </a:lnTo>
                <a:lnTo>
                  <a:pt x="11" y="43"/>
                </a:lnTo>
                <a:lnTo>
                  <a:pt x="14" y="47"/>
                </a:lnTo>
                <a:lnTo>
                  <a:pt x="17" y="47"/>
                </a:lnTo>
                <a:lnTo>
                  <a:pt x="21" y="50"/>
                </a:lnTo>
                <a:lnTo>
                  <a:pt x="24" y="50"/>
                </a:lnTo>
                <a:lnTo>
                  <a:pt x="24" y="4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43"/>
          <p:cNvSpPr>
            <a:spLocks noChangeShapeType="1"/>
          </p:cNvSpPr>
          <p:nvPr/>
        </p:nvSpPr>
        <p:spPr bwMode="auto">
          <a:xfrm flipH="1">
            <a:off x="3117850" y="5357813"/>
            <a:ext cx="2825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Line 44"/>
          <p:cNvSpPr>
            <a:spLocks noChangeShapeType="1"/>
          </p:cNvSpPr>
          <p:nvPr/>
        </p:nvSpPr>
        <p:spPr bwMode="auto">
          <a:xfrm flipV="1">
            <a:off x="3124200" y="5781675"/>
            <a:ext cx="349250" cy="9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Line 45"/>
          <p:cNvSpPr>
            <a:spLocks noChangeShapeType="1"/>
          </p:cNvSpPr>
          <p:nvPr/>
        </p:nvSpPr>
        <p:spPr bwMode="auto">
          <a:xfrm>
            <a:off x="2879725" y="5153025"/>
            <a:ext cx="234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Freeform 46"/>
          <p:cNvSpPr>
            <a:spLocks/>
          </p:cNvSpPr>
          <p:nvPr/>
        </p:nvSpPr>
        <p:spPr bwMode="auto">
          <a:xfrm>
            <a:off x="3078163" y="5324475"/>
            <a:ext cx="79375" cy="71438"/>
          </a:xfrm>
          <a:custGeom>
            <a:avLst/>
            <a:gdLst>
              <a:gd name="T0" fmla="*/ 55921214 w 52"/>
              <a:gd name="T1" fmla="*/ 84005796 h 54"/>
              <a:gd name="T2" fmla="*/ 72231250 w 52"/>
              <a:gd name="T3" fmla="*/ 92756951 h 54"/>
              <a:gd name="T4" fmla="*/ 79220829 w 52"/>
              <a:gd name="T5" fmla="*/ 84005796 h 54"/>
              <a:gd name="T6" fmla="*/ 86210409 w 52"/>
              <a:gd name="T7" fmla="*/ 84005796 h 54"/>
              <a:gd name="T8" fmla="*/ 95530865 w 52"/>
              <a:gd name="T9" fmla="*/ 78756426 h 54"/>
              <a:gd name="T10" fmla="*/ 102520445 w 52"/>
              <a:gd name="T11" fmla="*/ 78756426 h 54"/>
              <a:gd name="T12" fmla="*/ 109511550 w 52"/>
              <a:gd name="T13" fmla="*/ 73505733 h 54"/>
              <a:gd name="T14" fmla="*/ 109511550 w 52"/>
              <a:gd name="T15" fmla="*/ 66504809 h 54"/>
              <a:gd name="T16" fmla="*/ 118832007 w 52"/>
              <a:gd name="T17" fmla="*/ 61254116 h 54"/>
              <a:gd name="T18" fmla="*/ 118832007 w 52"/>
              <a:gd name="T19" fmla="*/ 49003822 h 54"/>
              <a:gd name="T20" fmla="*/ 118832007 w 52"/>
              <a:gd name="T21" fmla="*/ 42002898 h 54"/>
              <a:gd name="T22" fmla="*/ 118832007 w 52"/>
              <a:gd name="T23" fmla="*/ 35003297 h 54"/>
              <a:gd name="T24" fmla="*/ 118832007 w 52"/>
              <a:gd name="T25" fmla="*/ 29752604 h 54"/>
              <a:gd name="T26" fmla="*/ 109511550 w 52"/>
              <a:gd name="T27" fmla="*/ 24501911 h 54"/>
              <a:gd name="T28" fmla="*/ 109511550 w 52"/>
              <a:gd name="T29" fmla="*/ 17500987 h 54"/>
              <a:gd name="T30" fmla="*/ 102520445 w 52"/>
              <a:gd name="T31" fmla="*/ 12250294 h 54"/>
              <a:gd name="T32" fmla="*/ 95530865 w 52"/>
              <a:gd name="T33" fmla="*/ 7000924 h 54"/>
              <a:gd name="T34" fmla="*/ 86210409 w 52"/>
              <a:gd name="T35" fmla="*/ 7000924 h 54"/>
              <a:gd name="T36" fmla="*/ 79220829 w 52"/>
              <a:gd name="T37" fmla="*/ 0 h 54"/>
              <a:gd name="T38" fmla="*/ 72231250 w 52"/>
              <a:gd name="T39" fmla="*/ 0 h 54"/>
              <a:gd name="T40" fmla="*/ 62910793 w 52"/>
              <a:gd name="T41" fmla="*/ 0 h 54"/>
              <a:gd name="T42" fmla="*/ 55921214 w 52"/>
              <a:gd name="T43" fmla="*/ 0 h 54"/>
              <a:gd name="T44" fmla="*/ 39611178 w 52"/>
              <a:gd name="T45" fmla="*/ 0 h 54"/>
              <a:gd name="T46" fmla="*/ 32620072 w 52"/>
              <a:gd name="T47" fmla="*/ 7000924 h 54"/>
              <a:gd name="T48" fmla="*/ 23299615 w 52"/>
              <a:gd name="T49" fmla="*/ 7000924 h 54"/>
              <a:gd name="T50" fmla="*/ 16310036 w 52"/>
              <a:gd name="T51" fmla="*/ 12250294 h 54"/>
              <a:gd name="T52" fmla="*/ 16310036 w 52"/>
              <a:gd name="T53" fmla="*/ 17500987 h 54"/>
              <a:gd name="T54" fmla="*/ 9320457 w 52"/>
              <a:gd name="T55" fmla="*/ 24501911 h 54"/>
              <a:gd name="T56" fmla="*/ 9320457 w 52"/>
              <a:gd name="T57" fmla="*/ 29752604 h 54"/>
              <a:gd name="T58" fmla="*/ 0 w 52"/>
              <a:gd name="T59" fmla="*/ 35003297 h 54"/>
              <a:gd name="T60" fmla="*/ 0 w 52"/>
              <a:gd name="T61" fmla="*/ 42002898 h 54"/>
              <a:gd name="T62" fmla="*/ 0 w 52"/>
              <a:gd name="T63" fmla="*/ 49003822 h 54"/>
              <a:gd name="T64" fmla="*/ 9320457 w 52"/>
              <a:gd name="T65" fmla="*/ 61254116 h 54"/>
              <a:gd name="T66" fmla="*/ 9320457 w 52"/>
              <a:gd name="T67" fmla="*/ 66504809 h 54"/>
              <a:gd name="T68" fmla="*/ 16310036 w 52"/>
              <a:gd name="T69" fmla="*/ 73505733 h 54"/>
              <a:gd name="T70" fmla="*/ 16310036 w 52"/>
              <a:gd name="T71" fmla="*/ 78756426 h 54"/>
              <a:gd name="T72" fmla="*/ 23299615 w 52"/>
              <a:gd name="T73" fmla="*/ 78756426 h 54"/>
              <a:gd name="T74" fmla="*/ 32620072 w 52"/>
              <a:gd name="T75" fmla="*/ 84005796 h 54"/>
              <a:gd name="T76" fmla="*/ 39611178 w 52"/>
              <a:gd name="T77" fmla="*/ 84005796 h 54"/>
              <a:gd name="T78" fmla="*/ 55921214 w 52"/>
              <a:gd name="T79" fmla="*/ 92756951 h 54"/>
              <a:gd name="T80" fmla="*/ 62910793 w 52"/>
              <a:gd name="T81" fmla="*/ 92756951 h 54"/>
              <a:gd name="T82" fmla="*/ 62910793 w 52"/>
              <a:gd name="T83" fmla="*/ 92756951 h 54"/>
              <a:gd name="T84" fmla="*/ 55921214 w 52"/>
              <a:gd name="T85" fmla="*/ 84005796 h 5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2" h="54">
                <a:moveTo>
                  <a:pt x="24" y="48"/>
                </a:moveTo>
                <a:lnTo>
                  <a:pt x="31" y="53"/>
                </a:lnTo>
                <a:lnTo>
                  <a:pt x="34" y="48"/>
                </a:lnTo>
                <a:lnTo>
                  <a:pt x="37" y="48"/>
                </a:lnTo>
                <a:lnTo>
                  <a:pt x="41" y="45"/>
                </a:lnTo>
                <a:lnTo>
                  <a:pt x="44" y="45"/>
                </a:lnTo>
                <a:lnTo>
                  <a:pt x="47" y="42"/>
                </a:lnTo>
                <a:lnTo>
                  <a:pt x="47" y="38"/>
                </a:lnTo>
                <a:lnTo>
                  <a:pt x="51" y="35"/>
                </a:lnTo>
                <a:lnTo>
                  <a:pt x="51" y="28"/>
                </a:lnTo>
                <a:lnTo>
                  <a:pt x="51" y="24"/>
                </a:lnTo>
                <a:lnTo>
                  <a:pt x="51" y="20"/>
                </a:lnTo>
                <a:lnTo>
                  <a:pt x="51" y="17"/>
                </a:lnTo>
                <a:lnTo>
                  <a:pt x="47" y="14"/>
                </a:lnTo>
                <a:lnTo>
                  <a:pt x="47" y="10"/>
                </a:lnTo>
                <a:lnTo>
                  <a:pt x="44" y="7"/>
                </a:lnTo>
                <a:lnTo>
                  <a:pt x="41" y="4"/>
                </a:lnTo>
                <a:lnTo>
                  <a:pt x="37" y="4"/>
                </a:lnTo>
                <a:lnTo>
                  <a:pt x="34" y="0"/>
                </a:lnTo>
                <a:lnTo>
                  <a:pt x="31" y="0"/>
                </a:lnTo>
                <a:lnTo>
                  <a:pt x="27" y="0"/>
                </a:lnTo>
                <a:lnTo>
                  <a:pt x="24" y="0"/>
                </a:lnTo>
                <a:lnTo>
                  <a:pt x="17" y="0"/>
                </a:lnTo>
                <a:lnTo>
                  <a:pt x="14" y="4"/>
                </a:lnTo>
                <a:lnTo>
                  <a:pt x="10" y="4"/>
                </a:lnTo>
                <a:lnTo>
                  <a:pt x="7" y="7"/>
                </a:lnTo>
                <a:lnTo>
                  <a:pt x="7" y="10"/>
                </a:lnTo>
                <a:lnTo>
                  <a:pt x="4" y="14"/>
                </a:lnTo>
                <a:lnTo>
                  <a:pt x="4" y="17"/>
                </a:lnTo>
                <a:lnTo>
                  <a:pt x="0" y="20"/>
                </a:lnTo>
                <a:lnTo>
                  <a:pt x="0" y="24"/>
                </a:lnTo>
                <a:lnTo>
                  <a:pt x="0" y="28"/>
                </a:lnTo>
                <a:lnTo>
                  <a:pt x="4" y="35"/>
                </a:lnTo>
                <a:lnTo>
                  <a:pt x="4" y="38"/>
                </a:lnTo>
                <a:lnTo>
                  <a:pt x="7" y="42"/>
                </a:lnTo>
                <a:lnTo>
                  <a:pt x="7" y="45"/>
                </a:lnTo>
                <a:lnTo>
                  <a:pt x="10" y="45"/>
                </a:lnTo>
                <a:lnTo>
                  <a:pt x="14" y="48"/>
                </a:lnTo>
                <a:lnTo>
                  <a:pt x="17" y="48"/>
                </a:lnTo>
                <a:lnTo>
                  <a:pt x="24" y="53"/>
                </a:lnTo>
                <a:lnTo>
                  <a:pt x="27" y="53"/>
                </a:lnTo>
                <a:lnTo>
                  <a:pt x="24" y="4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Freeform 47"/>
          <p:cNvSpPr>
            <a:spLocks/>
          </p:cNvSpPr>
          <p:nvPr/>
        </p:nvSpPr>
        <p:spPr bwMode="auto">
          <a:xfrm>
            <a:off x="3078163" y="5119688"/>
            <a:ext cx="79375" cy="69850"/>
          </a:xfrm>
          <a:custGeom>
            <a:avLst/>
            <a:gdLst>
              <a:gd name="T0" fmla="*/ 55921214 w 52"/>
              <a:gd name="T1" fmla="*/ 84805960 h 52"/>
              <a:gd name="T2" fmla="*/ 72231250 w 52"/>
              <a:gd name="T3" fmla="*/ 92023345 h 52"/>
              <a:gd name="T4" fmla="*/ 79220829 w 52"/>
              <a:gd name="T5" fmla="*/ 84805960 h 52"/>
              <a:gd name="T6" fmla="*/ 86210409 w 52"/>
              <a:gd name="T7" fmla="*/ 84805960 h 52"/>
              <a:gd name="T8" fmla="*/ 95530865 w 52"/>
              <a:gd name="T9" fmla="*/ 79392585 h 52"/>
              <a:gd name="T10" fmla="*/ 102520445 w 52"/>
              <a:gd name="T11" fmla="*/ 79392585 h 52"/>
              <a:gd name="T12" fmla="*/ 109511550 w 52"/>
              <a:gd name="T13" fmla="*/ 72175199 h 52"/>
              <a:gd name="T14" fmla="*/ 109511550 w 52"/>
              <a:gd name="T15" fmla="*/ 66761824 h 52"/>
              <a:gd name="T16" fmla="*/ 118832007 w 52"/>
              <a:gd name="T17" fmla="*/ 61348449 h 52"/>
              <a:gd name="T18" fmla="*/ 118832007 w 52"/>
              <a:gd name="T19" fmla="*/ 48717688 h 52"/>
              <a:gd name="T20" fmla="*/ 118832007 w 52"/>
              <a:gd name="T21" fmla="*/ 43304313 h 52"/>
              <a:gd name="T22" fmla="*/ 118832007 w 52"/>
              <a:gd name="T23" fmla="*/ 36086928 h 52"/>
              <a:gd name="T24" fmla="*/ 118832007 w 52"/>
              <a:gd name="T25" fmla="*/ 30674896 h 52"/>
              <a:gd name="T26" fmla="*/ 109511550 w 52"/>
              <a:gd name="T27" fmla="*/ 23457511 h 52"/>
              <a:gd name="T28" fmla="*/ 109511550 w 52"/>
              <a:gd name="T29" fmla="*/ 18044136 h 52"/>
              <a:gd name="T30" fmla="*/ 102520445 w 52"/>
              <a:gd name="T31" fmla="*/ 12630761 h 52"/>
              <a:gd name="T32" fmla="*/ 95530865 w 52"/>
              <a:gd name="T33" fmla="*/ 5413375 h 52"/>
              <a:gd name="T34" fmla="*/ 86210409 w 52"/>
              <a:gd name="T35" fmla="*/ 5413375 h 52"/>
              <a:gd name="T36" fmla="*/ 79220829 w 52"/>
              <a:gd name="T37" fmla="*/ 0 h 52"/>
              <a:gd name="T38" fmla="*/ 72231250 w 52"/>
              <a:gd name="T39" fmla="*/ 0 h 52"/>
              <a:gd name="T40" fmla="*/ 62910793 w 52"/>
              <a:gd name="T41" fmla="*/ 0 h 52"/>
              <a:gd name="T42" fmla="*/ 55921214 w 52"/>
              <a:gd name="T43" fmla="*/ 0 h 52"/>
              <a:gd name="T44" fmla="*/ 39611178 w 52"/>
              <a:gd name="T45" fmla="*/ 0 h 52"/>
              <a:gd name="T46" fmla="*/ 32620072 w 52"/>
              <a:gd name="T47" fmla="*/ 5413375 h 52"/>
              <a:gd name="T48" fmla="*/ 23299615 w 52"/>
              <a:gd name="T49" fmla="*/ 5413375 h 52"/>
              <a:gd name="T50" fmla="*/ 16310036 w 52"/>
              <a:gd name="T51" fmla="*/ 12630761 h 52"/>
              <a:gd name="T52" fmla="*/ 16310036 w 52"/>
              <a:gd name="T53" fmla="*/ 18044136 h 52"/>
              <a:gd name="T54" fmla="*/ 9320457 w 52"/>
              <a:gd name="T55" fmla="*/ 23457511 h 52"/>
              <a:gd name="T56" fmla="*/ 9320457 w 52"/>
              <a:gd name="T57" fmla="*/ 30674896 h 52"/>
              <a:gd name="T58" fmla="*/ 0 w 52"/>
              <a:gd name="T59" fmla="*/ 36086928 h 52"/>
              <a:gd name="T60" fmla="*/ 0 w 52"/>
              <a:gd name="T61" fmla="*/ 43304313 h 52"/>
              <a:gd name="T62" fmla="*/ 0 w 52"/>
              <a:gd name="T63" fmla="*/ 48717688 h 52"/>
              <a:gd name="T64" fmla="*/ 9320457 w 52"/>
              <a:gd name="T65" fmla="*/ 61348449 h 52"/>
              <a:gd name="T66" fmla="*/ 9320457 w 52"/>
              <a:gd name="T67" fmla="*/ 66761824 h 52"/>
              <a:gd name="T68" fmla="*/ 16310036 w 52"/>
              <a:gd name="T69" fmla="*/ 72175199 h 52"/>
              <a:gd name="T70" fmla="*/ 16310036 w 52"/>
              <a:gd name="T71" fmla="*/ 79392585 h 52"/>
              <a:gd name="T72" fmla="*/ 23299615 w 52"/>
              <a:gd name="T73" fmla="*/ 79392585 h 52"/>
              <a:gd name="T74" fmla="*/ 32620072 w 52"/>
              <a:gd name="T75" fmla="*/ 84805960 h 52"/>
              <a:gd name="T76" fmla="*/ 39611178 w 52"/>
              <a:gd name="T77" fmla="*/ 84805960 h 52"/>
              <a:gd name="T78" fmla="*/ 55921214 w 52"/>
              <a:gd name="T79" fmla="*/ 92023345 h 52"/>
              <a:gd name="T80" fmla="*/ 62910793 w 52"/>
              <a:gd name="T81" fmla="*/ 92023345 h 52"/>
              <a:gd name="T82" fmla="*/ 62910793 w 52"/>
              <a:gd name="T83" fmla="*/ 92023345 h 52"/>
              <a:gd name="T84" fmla="*/ 55921214 w 52"/>
              <a:gd name="T85" fmla="*/ 84805960 h 5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2" h="52">
                <a:moveTo>
                  <a:pt x="24" y="47"/>
                </a:moveTo>
                <a:lnTo>
                  <a:pt x="31" y="51"/>
                </a:lnTo>
                <a:lnTo>
                  <a:pt x="34" y="47"/>
                </a:lnTo>
                <a:lnTo>
                  <a:pt x="37" y="47"/>
                </a:lnTo>
                <a:lnTo>
                  <a:pt x="41" y="44"/>
                </a:lnTo>
                <a:lnTo>
                  <a:pt x="44" y="44"/>
                </a:lnTo>
                <a:lnTo>
                  <a:pt x="47" y="40"/>
                </a:lnTo>
                <a:lnTo>
                  <a:pt x="47" y="37"/>
                </a:lnTo>
                <a:lnTo>
                  <a:pt x="51" y="34"/>
                </a:lnTo>
                <a:lnTo>
                  <a:pt x="51" y="27"/>
                </a:lnTo>
                <a:lnTo>
                  <a:pt x="51" y="24"/>
                </a:lnTo>
                <a:lnTo>
                  <a:pt x="51" y="20"/>
                </a:lnTo>
                <a:lnTo>
                  <a:pt x="51" y="17"/>
                </a:lnTo>
                <a:lnTo>
                  <a:pt x="47" y="13"/>
                </a:lnTo>
                <a:lnTo>
                  <a:pt x="47" y="10"/>
                </a:lnTo>
                <a:lnTo>
                  <a:pt x="44" y="7"/>
                </a:lnTo>
                <a:lnTo>
                  <a:pt x="41" y="3"/>
                </a:lnTo>
                <a:lnTo>
                  <a:pt x="37" y="3"/>
                </a:lnTo>
                <a:lnTo>
                  <a:pt x="34" y="0"/>
                </a:lnTo>
                <a:lnTo>
                  <a:pt x="31" y="0"/>
                </a:lnTo>
                <a:lnTo>
                  <a:pt x="27" y="0"/>
                </a:lnTo>
                <a:lnTo>
                  <a:pt x="24" y="0"/>
                </a:lnTo>
                <a:lnTo>
                  <a:pt x="17" y="0"/>
                </a:lnTo>
                <a:lnTo>
                  <a:pt x="14" y="3"/>
                </a:lnTo>
                <a:lnTo>
                  <a:pt x="10" y="3"/>
                </a:lnTo>
                <a:lnTo>
                  <a:pt x="7" y="7"/>
                </a:lnTo>
                <a:lnTo>
                  <a:pt x="7" y="10"/>
                </a:lnTo>
                <a:lnTo>
                  <a:pt x="4" y="13"/>
                </a:lnTo>
                <a:lnTo>
                  <a:pt x="4" y="17"/>
                </a:lnTo>
                <a:lnTo>
                  <a:pt x="0" y="20"/>
                </a:lnTo>
                <a:lnTo>
                  <a:pt x="0" y="24"/>
                </a:lnTo>
                <a:lnTo>
                  <a:pt x="0" y="27"/>
                </a:lnTo>
                <a:lnTo>
                  <a:pt x="4" y="34"/>
                </a:lnTo>
                <a:lnTo>
                  <a:pt x="4" y="37"/>
                </a:lnTo>
                <a:lnTo>
                  <a:pt x="7" y="40"/>
                </a:lnTo>
                <a:lnTo>
                  <a:pt x="7" y="44"/>
                </a:lnTo>
                <a:lnTo>
                  <a:pt x="10" y="44"/>
                </a:lnTo>
                <a:lnTo>
                  <a:pt x="14" y="47"/>
                </a:lnTo>
                <a:lnTo>
                  <a:pt x="17" y="47"/>
                </a:lnTo>
                <a:lnTo>
                  <a:pt x="24" y="51"/>
                </a:lnTo>
                <a:lnTo>
                  <a:pt x="27" y="51"/>
                </a:lnTo>
                <a:lnTo>
                  <a:pt x="24" y="4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Freeform 48"/>
          <p:cNvSpPr>
            <a:spLocks/>
          </p:cNvSpPr>
          <p:nvPr/>
        </p:nvSpPr>
        <p:spPr bwMode="auto">
          <a:xfrm>
            <a:off x="3078163" y="5737225"/>
            <a:ext cx="79375" cy="69850"/>
          </a:xfrm>
          <a:custGeom>
            <a:avLst/>
            <a:gdLst>
              <a:gd name="T0" fmla="*/ 55921214 w 52"/>
              <a:gd name="T1" fmla="*/ 84805960 h 52"/>
              <a:gd name="T2" fmla="*/ 62910793 w 52"/>
              <a:gd name="T3" fmla="*/ 92023345 h 52"/>
              <a:gd name="T4" fmla="*/ 79220829 w 52"/>
              <a:gd name="T5" fmla="*/ 84805960 h 52"/>
              <a:gd name="T6" fmla="*/ 86210409 w 52"/>
              <a:gd name="T7" fmla="*/ 84805960 h 52"/>
              <a:gd name="T8" fmla="*/ 95530865 w 52"/>
              <a:gd name="T9" fmla="*/ 79392585 h 52"/>
              <a:gd name="T10" fmla="*/ 102520445 w 52"/>
              <a:gd name="T11" fmla="*/ 79392585 h 52"/>
              <a:gd name="T12" fmla="*/ 102520445 w 52"/>
              <a:gd name="T13" fmla="*/ 72175199 h 52"/>
              <a:gd name="T14" fmla="*/ 109511550 w 52"/>
              <a:gd name="T15" fmla="*/ 66761824 h 52"/>
              <a:gd name="T16" fmla="*/ 109511550 w 52"/>
              <a:gd name="T17" fmla="*/ 61348449 h 52"/>
              <a:gd name="T18" fmla="*/ 118832007 w 52"/>
              <a:gd name="T19" fmla="*/ 48717688 h 52"/>
              <a:gd name="T20" fmla="*/ 118832007 w 52"/>
              <a:gd name="T21" fmla="*/ 43304313 h 52"/>
              <a:gd name="T22" fmla="*/ 118832007 w 52"/>
              <a:gd name="T23" fmla="*/ 36086928 h 52"/>
              <a:gd name="T24" fmla="*/ 109511550 w 52"/>
              <a:gd name="T25" fmla="*/ 30674896 h 52"/>
              <a:gd name="T26" fmla="*/ 109511550 w 52"/>
              <a:gd name="T27" fmla="*/ 23457511 h 52"/>
              <a:gd name="T28" fmla="*/ 102520445 w 52"/>
              <a:gd name="T29" fmla="*/ 18044136 h 52"/>
              <a:gd name="T30" fmla="*/ 102520445 w 52"/>
              <a:gd name="T31" fmla="*/ 12630761 h 52"/>
              <a:gd name="T32" fmla="*/ 95530865 w 52"/>
              <a:gd name="T33" fmla="*/ 5413375 h 52"/>
              <a:gd name="T34" fmla="*/ 86210409 w 52"/>
              <a:gd name="T35" fmla="*/ 5413375 h 52"/>
              <a:gd name="T36" fmla="*/ 79220829 w 52"/>
              <a:gd name="T37" fmla="*/ 0 h 52"/>
              <a:gd name="T38" fmla="*/ 62910793 w 52"/>
              <a:gd name="T39" fmla="*/ 0 h 52"/>
              <a:gd name="T40" fmla="*/ 55921214 w 52"/>
              <a:gd name="T41" fmla="*/ 0 h 52"/>
              <a:gd name="T42" fmla="*/ 46600757 w 52"/>
              <a:gd name="T43" fmla="*/ 0 h 52"/>
              <a:gd name="T44" fmla="*/ 39611178 w 52"/>
              <a:gd name="T45" fmla="*/ 0 h 52"/>
              <a:gd name="T46" fmla="*/ 32620072 w 52"/>
              <a:gd name="T47" fmla="*/ 5413375 h 52"/>
              <a:gd name="T48" fmla="*/ 23299615 w 52"/>
              <a:gd name="T49" fmla="*/ 5413375 h 52"/>
              <a:gd name="T50" fmla="*/ 16310036 w 52"/>
              <a:gd name="T51" fmla="*/ 12630761 h 52"/>
              <a:gd name="T52" fmla="*/ 9320457 w 52"/>
              <a:gd name="T53" fmla="*/ 18044136 h 52"/>
              <a:gd name="T54" fmla="*/ 9320457 w 52"/>
              <a:gd name="T55" fmla="*/ 23457511 h 52"/>
              <a:gd name="T56" fmla="*/ 0 w 52"/>
              <a:gd name="T57" fmla="*/ 30674896 h 52"/>
              <a:gd name="T58" fmla="*/ 0 w 52"/>
              <a:gd name="T59" fmla="*/ 36086928 h 52"/>
              <a:gd name="T60" fmla="*/ 0 w 52"/>
              <a:gd name="T61" fmla="*/ 43304313 h 52"/>
              <a:gd name="T62" fmla="*/ 0 w 52"/>
              <a:gd name="T63" fmla="*/ 48717688 h 52"/>
              <a:gd name="T64" fmla="*/ 0 w 52"/>
              <a:gd name="T65" fmla="*/ 61348449 h 52"/>
              <a:gd name="T66" fmla="*/ 9320457 w 52"/>
              <a:gd name="T67" fmla="*/ 66761824 h 52"/>
              <a:gd name="T68" fmla="*/ 9320457 w 52"/>
              <a:gd name="T69" fmla="*/ 72175199 h 52"/>
              <a:gd name="T70" fmla="*/ 16310036 w 52"/>
              <a:gd name="T71" fmla="*/ 79392585 h 52"/>
              <a:gd name="T72" fmla="*/ 23299615 w 52"/>
              <a:gd name="T73" fmla="*/ 79392585 h 52"/>
              <a:gd name="T74" fmla="*/ 32620072 w 52"/>
              <a:gd name="T75" fmla="*/ 84805960 h 52"/>
              <a:gd name="T76" fmla="*/ 39611178 w 52"/>
              <a:gd name="T77" fmla="*/ 84805960 h 52"/>
              <a:gd name="T78" fmla="*/ 46600757 w 52"/>
              <a:gd name="T79" fmla="*/ 92023345 h 52"/>
              <a:gd name="T80" fmla="*/ 55921214 w 52"/>
              <a:gd name="T81" fmla="*/ 92023345 h 52"/>
              <a:gd name="T82" fmla="*/ 55921214 w 52"/>
              <a:gd name="T83" fmla="*/ 92023345 h 52"/>
              <a:gd name="T84" fmla="*/ 55921214 w 52"/>
              <a:gd name="T85" fmla="*/ 84805960 h 5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2" h="52">
                <a:moveTo>
                  <a:pt x="24" y="47"/>
                </a:moveTo>
                <a:lnTo>
                  <a:pt x="27" y="51"/>
                </a:lnTo>
                <a:lnTo>
                  <a:pt x="34" y="47"/>
                </a:lnTo>
                <a:lnTo>
                  <a:pt x="37" y="47"/>
                </a:lnTo>
                <a:lnTo>
                  <a:pt x="41" y="44"/>
                </a:lnTo>
                <a:lnTo>
                  <a:pt x="44" y="44"/>
                </a:lnTo>
                <a:lnTo>
                  <a:pt x="44" y="40"/>
                </a:lnTo>
                <a:lnTo>
                  <a:pt x="47" y="37"/>
                </a:lnTo>
                <a:lnTo>
                  <a:pt x="47" y="34"/>
                </a:lnTo>
                <a:lnTo>
                  <a:pt x="51" y="27"/>
                </a:lnTo>
                <a:lnTo>
                  <a:pt x="51" y="24"/>
                </a:lnTo>
                <a:lnTo>
                  <a:pt x="51" y="20"/>
                </a:lnTo>
                <a:lnTo>
                  <a:pt x="47" y="17"/>
                </a:lnTo>
                <a:lnTo>
                  <a:pt x="47" y="13"/>
                </a:lnTo>
                <a:lnTo>
                  <a:pt x="44" y="10"/>
                </a:lnTo>
                <a:lnTo>
                  <a:pt x="44" y="7"/>
                </a:lnTo>
                <a:lnTo>
                  <a:pt x="41" y="3"/>
                </a:lnTo>
                <a:lnTo>
                  <a:pt x="37" y="3"/>
                </a:lnTo>
                <a:lnTo>
                  <a:pt x="34" y="0"/>
                </a:lnTo>
                <a:lnTo>
                  <a:pt x="27" y="0"/>
                </a:lnTo>
                <a:lnTo>
                  <a:pt x="24" y="0"/>
                </a:lnTo>
                <a:lnTo>
                  <a:pt x="20" y="0"/>
                </a:lnTo>
                <a:lnTo>
                  <a:pt x="17" y="0"/>
                </a:lnTo>
                <a:lnTo>
                  <a:pt x="14" y="3"/>
                </a:lnTo>
                <a:lnTo>
                  <a:pt x="10" y="3"/>
                </a:lnTo>
                <a:lnTo>
                  <a:pt x="7" y="7"/>
                </a:lnTo>
                <a:lnTo>
                  <a:pt x="4" y="10"/>
                </a:lnTo>
                <a:lnTo>
                  <a:pt x="4" y="13"/>
                </a:lnTo>
                <a:lnTo>
                  <a:pt x="0" y="17"/>
                </a:lnTo>
                <a:lnTo>
                  <a:pt x="0" y="20"/>
                </a:lnTo>
                <a:lnTo>
                  <a:pt x="0" y="24"/>
                </a:lnTo>
                <a:lnTo>
                  <a:pt x="0" y="27"/>
                </a:lnTo>
                <a:lnTo>
                  <a:pt x="0" y="34"/>
                </a:lnTo>
                <a:lnTo>
                  <a:pt x="4" y="37"/>
                </a:lnTo>
                <a:lnTo>
                  <a:pt x="4" y="40"/>
                </a:lnTo>
                <a:lnTo>
                  <a:pt x="7" y="44"/>
                </a:lnTo>
                <a:lnTo>
                  <a:pt x="10" y="44"/>
                </a:lnTo>
                <a:lnTo>
                  <a:pt x="14" y="47"/>
                </a:lnTo>
                <a:lnTo>
                  <a:pt x="17" y="47"/>
                </a:lnTo>
                <a:lnTo>
                  <a:pt x="20" y="51"/>
                </a:lnTo>
                <a:lnTo>
                  <a:pt x="24" y="51"/>
                </a:lnTo>
                <a:lnTo>
                  <a:pt x="24" y="4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0" name="Freeform 49"/>
          <p:cNvSpPr>
            <a:spLocks/>
          </p:cNvSpPr>
          <p:nvPr/>
        </p:nvSpPr>
        <p:spPr bwMode="auto">
          <a:xfrm>
            <a:off x="3124200" y="4038600"/>
            <a:ext cx="5708650" cy="1633538"/>
          </a:xfrm>
          <a:custGeom>
            <a:avLst/>
            <a:gdLst>
              <a:gd name="T0" fmla="*/ 416377152 w 3722"/>
              <a:gd name="T1" fmla="*/ 659390580 h 1222"/>
              <a:gd name="T2" fmla="*/ 0 w 3722"/>
              <a:gd name="T3" fmla="*/ 659390580 h 1222"/>
              <a:gd name="T4" fmla="*/ 0 w 3722"/>
              <a:gd name="T5" fmla="*/ 0 h 1222"/>
              <a:gd name="T6" fmla="*/ 2147483647 w 3722"/>
              <a:gd name="T7" fmla="*/ 0 h 1222"/>
              <a:gd name="T8" fmla="*/ 2147483647 w 3722"/>
              <a:gd name="T9" fmla="*/ 2147483647 h 1222"/>
              <a:gd name="T10" fmla="*/ 2147483647 w 3722"/>
              <a:gd name="T11" fmla="*/ 2147483647 h 12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22" h="1222">
                <a:moveTo>
                  <a:pt x="177" y="369"/>
                </a:moveTo>
                <a:lnTo>
                  <a:pt x="0" y="369"/>
                </a:lnTo>
                <a:lnTo>
                  <a:pt x="0" y="0"/>
                </a:lnTo>
                <a:lnTo>
                  <a:pt x="3721" y="0"/>
                </a:lnTo>
                <a:lnTo>
                  <a:pt x="3721" y="1221"/>
                </a:lnTo>
                <a:lnTo>
                  <a:pt x="3496" y="1221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1" name="Line 50"/>
          <p:cNvSpPr>
            <a:spLocks noChangeShapeType="1"/>
          </p:cNvSpPr>
          <p:nvPr/>
        </p:nvSpPr>
        <p:spPr bwMode="auto">
          <a:xfrm flipV="1">
            <a:off x="6407150" y="4043363"/>
            <a:ext cx="0" cy="1109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2" name="Freeform 51"/>
          <p:cNvSpPr>
            <a:spLocks/>
          </p:cNvSpPr>
          <p:nvPr/>
        </p:nvSpPr>
        <p:spPr bwMode="auto">
          <a:xfrm>
            <a:off x="3113088" y="4940300"/>
            <a:ext cx="2636837" cy="1504950"/>
          </a:xfrm>
          <a:custGeom>
            <a:avLst/>
            <a:gdLst>
              <a:gd name="T0" fmla="*/ 517651446 w 1719"/>
              <a:gd name="T1" fmla="*/ 0 h 1126"/>
              <a:gd name="T2" fmla="*/ 0 w 1719"/>
              <a:gd name="T3" fmla="*/ 0 h 1126"/>
              <a:gd name="T4" fmla="*/ 0 w 1719"/>
              <a:gd name="T5" fmla="*/ 2009646878 h 1126"/>
              <a:gd name="T6" fmla="*/ 2147483647 w 1719"/>
              <a:gd name="T7" fmla="*/ 2009646878 h 1126"/>
              <a:gd name="T8" fmla="*/ 2147483647 w 1719"/>
              <a:gd name="T9" fmla="*/ 1046803658 h 1126"/>
              <a:gd name="T10" fmla="*/ 2147483647 w 1719"/>
              <a:gd name="T11" fmla="*/ 1046803658 h 11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19" h="1126">
                <a:moveTo>
                  <a:pt x="220" y="0"/>
                </a:moveTo>
                <a:lnTo>
                  <a:pt x="0" y="0"/>
                </a:lnTo>
                <a:lnTo>
                  <a:pt x="0" y="1125"/>
                </a:lnTo>
                <a:lnTo>
                  <a:pt x="1585" y="1125"/>
                </a:lnTo>
                <a:lnTo>
                  <a:pt x="1585" y="586"/>
                </a:lnTo>
                <a:lnTo>
                  <a:pt x="1718" y="58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3" name="Freeform 52"/>
          <p:cNvSpPr>
            <a:spLocks/>
          </p:cNvSpPr>
          <p:nvPr/>
        </p:nvSpPr>
        <p:spPr bwMode="auto">
          <a:xfrm>
            <a:off x="5326063" y="5570538"/>
            <a:ext cx="1363662" cy="612775"/>
          </a:xfrm>
          <a:custGeom>
            <a:avLst/>
            <a:gdLst>
              <a:gd name="T0" fmla="*/ 2147483647 w 850"/>
              <a:gd name="T1" fmla="*/ 816285721 h 459"/>
              <a:gd name="T2" fmla="*/ 0 w 850"/>
              <a:gd name="T3" fmla="*/ 816285721 h 459"/>
              <a:gd name="T4" fmla="*/ 0 w 850"/>
              <a:gd name="T5" fmla="*/ 0 h 45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50" h="459">
                <a:moveTo>
                  <a:pt x="849" y="458"/>
                </a:moveTo>
                <a:lnTo>
                  <a:pt x="0" y="458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" name="Line 53"/>
          <p:cNvSpPr>
            <a:spLocks noChangeShapeType="1"/>
          </p:cNvSpPr>
          <p:nvPr/>
        </p:nvSpPr>
        <p:spPr bwMode="auto">
          <a:xfrm flipH="1">
            <a:off x="6235700" y="5153025"/>
            <a:ext cx="3921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" name="Line 54"/>
          <p:cNvSpPr>
            <a:spLocks noChangeShapeType="1"/>
          </p:cNvSpPr>
          <p:nvPr/>
        </p:nvSpPr>
        <p:spPr bwMode="auto">
          <a:xfrm flipH="1">
            <a:off x="1676400" y="3200400"/>
            <a:ext cx="762000" cy="1600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6" name="Line 55"/>
          <p:cNvSpPr>
            <a:spLocks noChangeShapeType="1"/>
          </p:cNvSpPr>
          <p:nvPr/>
        </p:nvSpPr>
        <p:spPr bwMode="auto">
          <a:xfrm>
            <a:off x="2438400" y="3200400"/>
            <a:ext cx="1905000" cy="1295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7" name="Line 56"/>
          <p:cNvSpPr>
            <a:spLocks noChangeShapeType="1"/>
          </p:cNvSpPr>
          <p:nvPr/>
        </p:nvSpPr>
        <p:spPr bwMode="auto">
          <a:xfrm>
            <a:off x="2438400" y="3200400"/>
            <a:ext cx="5486400" cy="1905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8" name="Line 57"/>
          <p:cNvSpPr>
            <a:spLocks noChangeShapeType="1"/>
          </p:cNvSpPr>
          <p:nvPr/>
        </p:nvSpPr>
        <p:spPr bwMode="auto">
          <a:xfrm>
            <a:off x="6019800" y="3200400"/>
            <a:ext cx="0" cy="1676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Phase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C3597-29AE-4D2C-A541-3FAC3F7BB2BF}" type="slidenum">
              <a:rPr lang="en-US" altLang="zh-TW" smtClean="0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en-US" altLang="zh-TW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14390" y="-31750"/>
            <a:ext cx="5046980" cy="7853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498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Phase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C3597-29AE-4D2C-A541-3FAC3F7BB2BF}" type="slidenum">
              <a:rPr lang="en-US" altLang="zh-TW" smtClean="0">
                <a:solidFill>
                  <a:schemeClr val="tx1"/>
                </a:solidFill>
              </a:rPr>
              <a:pPr>
                <a:defRPr/>
              </a:pPr>
              <a:t>31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1295400"/>
            <a:ext cx="8229600" cy="3171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Architecture in phase 2:</a:t>
            </a:r>
          </a:p>
          <a:p>
            <a:pPr lvl="1"/>
            <a:r>
              <a:rPr lang="en-US" sz="1500" b="0" dirty="0"/>
              <a:t>Each machine word has 32 bits. </a:t>
            </a:r>
          </a:p>
          <a:p>
            <a:pPr lvl="1"/>
            <a:r>
              <a:rPr lang="en-US" sz="1500" b="0" dirty="0"/>
              <a:t>Memory size is exactly 64Kb (16 bits are sufficient to specify an address). </a:t>
            </a:r>
          </a:p>
          <a:p>
            <a:pPr lvl="1"/>
            <a:r>
              <a:rPr lang="en-US" sz="1500" b="0" dirty="0"/>
              <a:t>All store and load operations are word-aligned. </a:t>
            </a:r>
          </a:p>
          <a:p>
            <a:pPr lvl="1"/>
            <a:r>
              <a:rPr lang="en-US" sz="1500" b="0" dirty="0"/>
              <a:t>Every instruction takes one machine word. </a:t>
            </a:r>
          </a:p>
          <a:p>
            <a:pPr lvl="1"/>
            <a:r>
              <a:rPr lang="en-US" sz="1500" b="0" dirty="0"/>
              <a:t>The machine is big-endian, i.e. the most significant byte comes first. </a:t>
            </a:r>
          </a:p>
          <a:p>
            <a:pPr lvl="1"/>
            <a:r>
              <a:rPr lang="en-US" sz="1500" b="0" dirty="0"/>
              <a:t>The registers available are listed in table 1. </a:t>
            </a:r>
          </a:p>
          <a:p>
            <a:pPr lvl="1"/>
            <a:r>
              <a:rPr lang="en-US" sz="1500" b="0" dirty="0"/>
              <a:t>You are required to implement only a </a:t>
            </a:r>
            <a:r>
              <a:rPr lang="en-US" sz="1500" b="0" u="sng" dirty="0"/>
              <a:t>reduced subset</a:t>
            </a:r>
            <a:r>
              <a:rPr lang="en-US" sz="1500" b="0" dirty="0"/>
              <a:t> of some usual CPU instructions, as shown in table 2.</a:t>
            </a:r>
          </a:p>
          <a:p>
            <a:pPr lvl="1"/>
            <a:r>
              <a:rPr lang="en-US" sz="1500" b="0" dirty="0"/>
              <a:t>The encoding of the instructions is given in table 3. For the representation, the row shows what is contained in a field, and the header row shows the number of bits of each field</a:t>
            </a:r>
            <a:r>
              <a:rPr lang="en-US" sz="1500" b="0" dirty="0" smtClean="0"/>
              <a:t>.</a:t>
            </a:r>
            <a:endParaRPr lang="en-US" sz="1500" b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411368"/>
              </p:ext>
            </p:extLst>
          </p:nvPr>
        </p:nvGraphicFramePr>
        <p:xfrm>
          <a:off x="510837" y="4648200"/>
          <a:ext cx="8099763" cy="1950720"/>
        </p:xfrm>
        <a:graphic>
          <a:graphicData uri="http://schemas.openxmlformats.org/drawingml/2006/table">
            <a:tbl>
              <a:tblPr firstRow="1" firstCol="1" bandRow="1"/>
              <a:tblGrid>
                <a:gridCol w="2699921"/>
                <a:gridCol w="2699921"/>
                <a:gridCol w="2699921"/>
              </a:tblGrid>
              <a:tr h="2436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CMBX12"/>
                          <a:ea typeface="新細明體"/>
                          <a:cs typeface="CMBX12"/>
                        </a:rPr>
                        <a:t>Register Name</a:t>
                      </a:r>
                      <a:endParaRPr lang="en-US" sz="16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91351" marR="9135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CMBX12"/>
                          <a:ea typeface="新細明體"/>
                          <a:cs typeface="CMBX12"/>
                        </a:rPr>
                        <a:t>Remarks</a:t>
                      </a:r>
                      <a:endParaRPr lang="en-US" sz="16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91351" marR="913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CMBX12"/>
                          <a:ea typeface="新細明體"/>
                          <a:cs typeface="CMBX12"/>
                        </a:rPr>
                        <a:t>Remarks</a:t>
                      </a:r>
                      <a:endParaRPr lang="en-US" sz="16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91351" marR="913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6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CMTT12"/>
                          <a:ea typeface="新細明體"/>
                          <a:cs typeface="CMTT12"/>
                        </a:rPr>
                        <a:t>$zero</a:t>
                      </a:r>
                      <a:endParaRPr lang="en-US" sz="16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91351" marR="9135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CMR12"/>
                          <a:ea typeface="新細明體"/>
                          <a:cs typeface="CMR12"/>
                        </a:rPr>
                        <a:t>Always has value 0</a:t>
                      </a:r>
                      <a:endParaRPr lang="en-US" sz="16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91351" marR="913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CMR12"/>
                          <a:ea typeface="新細明體"/>
                          <a:cs typeface="CMR12"/>
                        </a:rPr>
                        <a:t>0x00</a:t>
                      </a:r>
                      <a:endParaRPr lang="en-US" sz="16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91351" marR="913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36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CMTT12"/>
                          <a:ea typeface="新細明體"/>
                          <a:cs typeface="CMTT12"/>
                        </a:rPr>
                        <a:t>$ra</a:t>
                      </a:r>
                      <a:endParaRPr lang="en-US" sz="16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91351" marR="9135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CMR12"/>
                          <a:ea typeface="新細明體"/>
                          <a:cs typeface="CMR12"/>
                        </a:rPr>
                        <a:t>Return address</a:t>
                      </a:r>
                      <a:endParaRPr lang="en-US" sz="16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91351" marR="913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CMR12"/>
                          <a:ea typeface="新細明體"/>
                          <a:cs typeface="CMR12"/>
                        </a:rPr>
                        <a:t>0x01</a:t>
                      </a:r>
                      <a:endParaRPr lang="en-US" sz="16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91351" marR="913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6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CMTT12"/>
                          <a:ea typeface="新細明體"/>
                          <a:cs typeface="CMTT12"/>
                        </a:rPr>
                        <a:t>$fp</a:t>
                      </a:r>
                      <a:endParaRPr lang="en-US" sz="16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91351" marR="9135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CMR12"/>
                          <a:ea typeface="新細明體"/>
                          <a:cs typeface="CMR12"/>
                        </a:rPr>
                        <a:t>Frame pointer</a:t>
                      </a:r>
                      <a:endParaRPr lang="en-US" sz="16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91351" marR="913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CMR12"/>
                          <a:ea typeface="新細明體"/>
                          <a:cs typeface="CMR12"/>
                        </a:rPr>
                        <a:t>0x02</a:t>
                      </a:r>
                      <a:endParaRPr lang="en-US" sz="16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91351" marR="913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6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CMTT12"/>
                          <a:ea typeface="新細明體"/>
                          <a:cs typeface="CMTT12"/>
                        </a:rPr>
                        <a:t>$sp</a:t>
                      </a:r>
                      <a:endParaRPr lang="en-US" sz="16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91351" marR="9135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CMR12"/>
                          <a:ea typeface="新細明體"/>
                          <a:cs typeface="CMR12"/>
                        </a:rPr>
                        <a:t>Stack pointer</a:t>
                      </a:r>
                      <a:endParaRPr lang="en-US" sz="16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91351" marR="913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CMR12"/>
                          <a:ea typeface="新細明體"/>
                          <a:cs typeface="CMR12"/>
                        </a:rPr>
                        <a:t>0x03</a:t>
                      </a:r>
                      <a:endParaRPr lang="en-US" sz="16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91351" marR="913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6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CMTT12"/>
                          <a:ea typeface="新細明體"/>
                          <a:cs typeface="CMTT12"/>
                        </a:rPr>
                        <a:t>$hi</a:t>
                      </a:r>
                      <a:endParaRPr lang="en-US" sz="16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91351" marR="9135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CMR12"/>
                          <a:ea typeface="新細明體"/>
                          <a:cs typeface="CMR12"/>
                        </a:rPr>
                        <a:t>High-word</a:t>
                      </a:r>
                      <a:endParaRPr lang="en-US" sz="16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91351" marR="913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CMR12"/>
                          <a:ea typeface="新細明體"/>
                          <a:cs typeface="CMR12"/>
                        </a:rPr>
                        <a:t>0x04</a:t>
                      </a:r>
                      <a:endParaRPr lang="en-US" sz="16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91351" marR="913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6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CMTT12"/>
                          <a:ea typeface="新細明體"/>
                          <a:cs typeface="CMTT12"/>
                        </a:rPr>
                        <a:t>$lo</a:t>
                      </a:r>
                      <a:endParaRPr lang="en-US" sz="16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91351" marR="9135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CMR12"/>
                          <a:ea typeface="新細明體"/>
                          <a:cs typeface="CMR12"/>
                        </a:rPr>
                        <a:t>Low-word</a:t>
                      </a:r>
                      <a:endParaRPr lang="en-US" sz="16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91351" marR="913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CMR12"/>
                          <a:ea typeface="新細明體"/>
                          <a:cs typeface="CMR12"/>
                        </a:rPr>
                        <a:t>0x05</a:t>
                      </a:r>
                      <a:endParaRPr lang="en-US" sz="16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91351" marR="913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6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CMTT12"/>
                          <a:ea typeface="新細明體"/>
                          <a:cs typeface="CMTT12"/>
                        </a:rPr>
                        <a:t>$s1</a:t>
                      </a:r>
                      <a:r>
                        <a:rPr lang="en-US" sz="1600" kern="0">
                          <a:effectLst/>
                          <a:latin typeface="CMR12"/>
                          <a:ea typeface="新細明體"/>
                          <a:cs typeface="CMR12"/>
                        </a:rPr>
                        <a:t>, </a:t>
                      </a:r>
                      <a:r>
                        <a:rPr lang="en-US" sz="1600" kern="0">
                          <a:effectLst/>
                          <a:latin typeface="CMTT12"/>
                          <a:ea typeface="新細明體"/>
                          <a:cs typeface="CMTT12"/>
                        </a:rPr>
                        <a:t>$s2</a:t>
                      </a:r>
                      <a:r>
                        <a:rPr lang="en-US" sz="1600" kern="0">
                          <a:effectLst/>
                          <a:latin typeface="CMR12"/>
                          <a:ea typeface="新細明體"/>
                          <a:cs typeface="CMR12"/>
                        </a:rPr>
                        <a:t>,...,</a:t>
                      </a:r>
                      <a:r>
                        <a:rPr lang="en-US" sz="1600" kern="0">
                          <a:effectLst/>
                          <a:latin typeface="CMTT12"/>
                          <a:ea typeface="新細明體"/>
                          <a:cs typeface="CMTT12"/>
                        </a:rPr>
                        <a:t>$s26</a:t>
                      </a:r>
                      <a:endParaRPr lang="en-US" sz="16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91351" marR="9135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CMR12"/>
                          <a:ea typeface="新細明體"/>
                          <a:cs typeface="CMR12"/>
                        </a:rPr>
                        <a:t>General purpose registers</a:t>
                      </a:r>
                      <a:endParaRPr lang="en-US" sz="16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91351" marR="913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MR12"/>
                          <a:ea typeface="新細明體"/>
                          <a:cs typeface="CMR12"/>
                        </a:rPr>
                        <a:t>0x06,0x07,...</a:t>
                      </a:r>
                      <a:endParaRPr lang="en-US" sz="16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91351" marR="913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2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dirty="0"/>
              <a:t>Project Phase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/>
          <a:lstStyle/>
          <a:p>
            <a:r>
              <a:rPr lang="en-US" altLang="zh-TW" dirty="0"/>
              <a:t>Instruction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C3597-29AE-4D2C-A541-3FAC3F7BB2BF}" type="slidenum">
              <a:rPr lang="en-US" altLang="zh-TW" smtClean="0">
                <a:solidFill>
                  <a:schemeClr val="tx1"/>
                </a:solidFill>
              </a:rPr>
              <a:pPr>
                <a:defRPr/>
              </a:pPr>
              <a:t>32</a:t>
            </a:fld>
            <a:endParaRPr lang="en-US" altLang="zh-TW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854981"/>
              </p:ext>
            </p:extLst>
          </p:nvPr>
        </p:nvGraphicFramePr>
        <p:xfrm>
          <a:off x="609600" y="1524000"/>
          <a:ext cx="7696201" cy="5147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2849"/>
                <a:gridCol w="2399265"/>
                <a:gridCol w="547146"/>
                <a:gridCol w="410359"/>
                <a:gridCol w="411145"/>
                <a:gridCol w="411145"/>
                <a:gridCol w="547146"/>
                <a:gridCol w="547146"/>
              </a:tblGrid>
              <a:tr h="183931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Instruction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Usage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 anchor="ctr"/>
                </a:tc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Binary Representation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08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6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6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</a:tr>
              <a:tr h="1665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Add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add rd,rs,rt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0x0f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rd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0x11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</a:tr>
              <a:tr h="1839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Add Immediate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addi rt,rs,imm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imm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78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Subtract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sub rd,rs,rt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0x0f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rd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0x12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</a:tr>
              <a:tr h="3678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Multiplication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mult rs,rt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0x0f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0x18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</a:tr>
              <a:tr h="3678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Division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div rs,rt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0x0f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0x1a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</a:tr>
              <a:tr h="3678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And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and rd,rs,rt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0x0f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rd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0x2a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</a:tr>
              <a:tr h="3678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Or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or rd,rs,rt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0x0f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rd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0x2b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</a:tr>
              <a:tr h="3678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Shift Left Logical Variable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sllv rd,rt,rs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0x0f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rd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</a:tr>
              <a:tr h="3678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Shift Right Logical Variable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srlv rd,rt,rs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0x0f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rd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</a:tr>
              <a:tr h="3678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Load word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lw rt,offset (rs)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0x1a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offset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78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Store word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sw rt,offset (rs)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0x1b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offset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78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Set Less Than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slt rd,rs,rt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0x0f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rd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0x25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</a:tr>
              <a:tr h="1839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Branch on Not Equal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bne rs,rt,label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offset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9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Jump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j target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target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9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Jump Register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jr rs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0x0f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</a:tr>
              <a:tr h="1839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Jump And Link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jal target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target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7733" marR="67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8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Phase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Simulator</a:t>
            </a:r>
          </a:p>
          <a:p>
            <a:pPr lvl="1"/>
            <a:r>
              <a:rPr lang="en-US" dirty="0"/>
              <a:t>The input to the simulator is a binary file, where every 4 bytes represent a word in big-endian format. </a:t>
            </a:r>
          </a:p>
          <a:p>
            <a:pPr lvl="1"/>
            <a:r>
              <a:rPr lang="en-US" dirty="0"/>
              <a:t>You may assume that the input file size is always a multiple of 4. </a:t>
            </a:r>
          </a:p>
          <a:p>
            <a:pPr lvl="1"/>
            <a:r>
              <a:rPr lang="en-US" dirty="0"/>
              <a:t>Your simulator should treat each word in the input as an instruction and try to simulate it. </a:t>
            </a:r>
          </a:p>
          <a:p>
            <a:pPr lvl="1"/>
            <a:r>
              <a:rPr lang="en-US" dirty="0"/>
              <a:t>Your simulator should halt when the fetched instruction is </a:t>
            </a:r>
            <a:r>
              <a:rPr lang="en-US" dirty="0" smtClean="0"/>
              <a:t>0x0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Your simulator should also halt when the fetched instruction is </a:t>
            </a:r>
            <a:r>
              <a:rPr lang="en-US" b="1" dirty="0"/>
              <a:t>invalid </a:t>
            </a:r>
            <a:r>
              <a:rPr lang="en-US" dirty="0"/>
              <a:t>(which means instructions not shown in Table 3).</a:t>
            </a:r>
            <a:r>
              <a:rPr lang="en-US" b="1" dirty="0"/>
              <a:t> </a:t>
            </a:r>
            <a:r>
              <a:rPr lang="en-US" dirty="0"/>
              <a:t>In this case, you need to </a:t>
            </a:r>
            <a:r>
              <a:rPr lang="en-US" b="1" dirty="0"/>
              <a:t>store your student ID</a:t>
            </a:r>
            <a:r>
              <a:rPr lang="en-US" dirty="0"/>
              <a:t> in register </a:t>
            </a:r>
            <a:r>
              <a:rPr lang="en-US" b="1" dirty="0"/>
              <a:t>$s26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For simplicity, all </a:t>
            </a:r>
            <a:r>
              <a:rPr lang="en-US" dirty="0" err="1"/>
              <a:t>rs</a:t>
            </a:r>
            <a:r>
              <a:rPr lang="en-US" dirty="0"/>
              <a:t> and </a:t>
            </a:r>
            <a:r>
              <a:rPr lang="en-US" dirty="0" err="1"/>
              <a:t>rt</a:t>
            </a:r>
            <a:r>
              <a:rPr lang="en-US" dirty="0"/>
              <a:t> for </a:t>
            </a:r>
            <a:r>
              <a:rPr lang="en-US" dirty="0" err="1"/>
              <a:t>mult</a:t>
            </a:r>
            <a:r>
              <a:rPr lang="en-US" dirty="0"/>
              <a:t> and div should only contain non-negative numbers.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C3597-29AE-4D2C-A541-3FAC3F7BB2BF}" type="slidenum">
              <a:rPr lang="en-US" altLang="zh-TW" smtClean="0">
                <a:solidFill>
                  <a:schemeClr val="tx1"/>
                </a:solidFill>
              </a:rPr>
              <a:pPr>
                <a:defRPr/>
              </a:pPr>
              <a:t>33</a:t>
            </a:fld>
            <a:endParaRPr lang="en-US" altLang="zh-TW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23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Phase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Implement 22 functions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run_program_counter</a:t>
            </a:r>
            <a:r>
              <a:rPr lang="en-US" dirty="0" smtClean="0"/>
              <a:t>()” is </a:t>
            </a:r>
            <a:r>
              <a:rPr lang="en-US" dirty="0"/>
              <a:t>completed for you as an </a:t>
            </a:r>
            <a:r>
              <a:rPr lang="en-US" dirty="0" smtClean="0"/>
              <a:t>example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void </a:t>
            </a:r>
            <a:r>
              <a:rPr lang="en-US" dirty="0" err="1"/>
              <a:t>run_program_counter</a:t>
            </a:r>
            <a:r>
              <a:rPr lang="en-US" dirty="0"/>
              <a:t>(unsigned Next, unsigned *PC) </a:t>
            </a:r>
            <a:r>
              <a:rPr lang="en-US" dirty="0" smtClean="0"/>
              <a:t>{</a:t>
            </a:r>
          </a:p>
          <a:p>
            <a:pPr marL="274320" lvl="1" indent="0">
              <a:buNone/>
            </a:pPr>
            <a:r>
              <a:rPr lang="en-US" dirty="0"/>
              <a:t>	*PC = Next</a:t>
            </a:r>
            <a:r>
              <a:rPr lang="en-US" dirty="0" smtClean="0"/>
              <a:t>;</a:t>
            </a:r>
          </a:p>
          <a:p>
            <a:pPr marL="27432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C3597-29AE-4D2C-A541-3FAC3F7BB2BF}" type="slidenum">
              <a:rPr lang="en-US" altLang="zh-TW" smtClean="0">
                <a:solidFill>
                  <a:schemeClr val="tx1"/>
                </a:solidFill>
              </a:rPr>
              <a:pPr>
                <a:defRPr/>
              </a:pPr>
              <a:t>34</a:t>
            </a:fld>
            <a:endParaRPr lang="en-US" altLang="zh-TW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6" r="43030" b="90073"/>
          <a:stretch/>
        </p:blipFill>
        <p:spPr bwMode="auto">
          <a:xfrm rot="16200000">
            <a:off x="3531508" y="4458527"/>
            <a:ext cx="2438614" cy="1446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8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Phase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C3597-29AE-4D2C-A541-3FAC3F7BB2BF}" type="slidenum">
              <a:rPr lang="en-US" altLang="zh-TW" smtClean="0">
                <a:solidFill>
                  <a:schemeClr val="tx1"/>
                </a:solidFill>
              </a:rPr>
              <a:pPr>
                <a:defRPr/>
              </a:pPr>
              <a:t>35</a:t>
            </a:fld>
            <a:endParaRPr lang="en-US" altLang="zh-TW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14390" y="-31750"/>
            <a:ext cx="5046980" cy="78536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val 5"/>
          <p:cNvSpPr/>
          <p:nvPr/>
        </p:nvSpPr>
        <p:spPr>
          <a:xfrm>
            <a:off x="1447800" y="2133600"/>
            <a:ext cx="7620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04950" y="3657600"/>
            <a:ext cx="914400" cy="150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95550" y="3505200"/>
            <a:ext cx="857250" cy="2057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90900" y="2333625"/>
            <a:ext cx="7620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6200" y="3819525"/>
            <a:ext cx="952500" cy="1428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0900" y="5628005"/>
            <a:ext cx="381000" cy="62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57700" y="5200650"/>
            <a:ext cx="762000" cy="723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10200" y="3848100"/>
            <a:ext cx="838200" cy="1371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00800" y="4362132"/>
            <a:ext cx="9144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95850" y="1819275"/>
            <a:ext cx="647700" cy="485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57850" y="1819275"/>
            <a:ext cx="647700" cy="485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48400" y="3790950"/>
            <a:ext cx="647700" cy="485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543800" y="3333750"/>
            <a:ext cx="647700" cy="485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534150" y="1576387"/>
            <a:ext cx="647700" cy="10144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Phase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sz="2800" dirty="0"/>
              <a:t>Provided Materials</a:t>
            </a:r>
          </a:p>
          <a:p>
            <a:pPr lvl="1"/>
            <a:r>
              <a:rPr lang="en-US" altLang="zh-TW" sz="2400" dirty="0" err="1" smtClean="0"/>
              <a:t>simulator_linux</a:t>
            </a:r>
            <a:endParaRPr lang="en-US" altLang="zh-TW" sz="2400" dirty="0"/>
          </a:p>
          <a:p>
            <a:pPr lvl="2"/>
            <a:r>
              <a:rPr lang="en-US" altLang="zh-TW" sz="2000" dirty="0"/>
              <a:t>reference simulator compiled in linux1 of our </a:t>
            </a:r>
            <a:r>
              <a:rPr lang="en-US" altLang="zh-TW" sz="2000" dirty="0" smtClean="0"/>
              <a:t>department</a:t>
            </a:r>
          </a:p>
          <a:p>
            <a:pPr lvl="1"/>
            <a:r>
              <a:rPr lang="en-US" altLang="zh-TW" sz="2400" dirty="0" smtClean="0"/>
              <a:t>complie.sh</a:t>
            </a:r>
          </a:p>
          <a:p>
            <a:pPr lvl="2"/>
            <a:r>
              <a:rPr lang="en-US" altLang="zh-TW" sz="2000" dirty="0"/>
              <a:t>shell script to compile and run your </a:t>
            </a:r>
            <a:r>
              <a:rPr lang="en-US" altLang="zh-TW" sz="2000" dirty="0" smtClean="0"/>
              <a:t>simulator</a:t>
            </a:r>
          </a:p>
          <a:p>
            <a:pPr lvl="1"/>
            <a:r>
              <a:rPr lang="en-US" altLang="zh-TW" sz="2400" dirty="0" err="1" smtClean="0"/>
              <a:t>asm_linux</a:t>
            </a:r>
            <a:endParaRPr lang="en-US" altLang="zh-TW" sz="2400" dirty="0" smtClean="0"/>
          </a:p>
          <a:p>
            <a:pPr lvl="2"/>
            <a:r>
              <a:rPr lang="en-US" altLang="zh-TW" sz="2000" dirty="0"/>
              <a:t>assembler </a:t>
            </a:r>
            <a:r>
              <a:rPr lang="en-US" altLang="zh-TW" sz="2000" dirty="0" smtClean="0"/>
              <a:t>program compiled in linux1 of our department</a:t>
            </a:r>
            <a:endParaRPr lang="en-US" altLang="zh-TW" sz="2000" dirty="0" smtClean="0"/>
          </a:p>
          <a:p>
            <a:pPr lvl="1"/>
            <a:r>
              <a:rPr lang="en-US" altLang="zh-TW" sz="2400" dirty="0" smtClean="0"/>
              <a:t>*.</a:t>
            </a:r>
            <a:r>
              <a:rPr lang="en-US" altLang="zh-TW" sz="2400" dirty="0" err="1" smtClean="0"/>
              <a:t>asm</a:t>
            </a:r>
            <a:r>
              <a:rPr lang="en-US" altLang="zh-TW" sz="2400" dirty="0" smtClean="0"/>
              <a:t>, *.</a:t>
            </a:r>
            <a:r>
              <a:rPr lang="en-US" altLang="zh-TW" sz="2400" dirty="0" err="1" smtClean="0"/>
              <a:t>asc</a:t>
            </a:r>
            <a:endParaRPr lang="en-US" altLang="zh-TW" sz="2400" dirty="0" smtClean="0"/>
          </a:p>
          <a:p>
            <a:pPr lvl="2"/>
            <a:r>
              <a:rPr lang="en-US" altLang="zh-TW" sz="2000" dirty="0" smtClean="0"/>
              <a:t>sample code for your testing</a:t>
            </a:r>
          </a:p>
          <a:p>
            <a:pPr lvl="1"/>
            <a:r>
              <a:rPr lang="en-US" altLang="zh-TW" sz="2400" dirty="0"/>
              <a:t>bz162.zip</a:t>
            </a:r>
            <a:endParaRPr lang="en-US" altLang="zh-TW" dirty="0"/>
          </a:p>
          <a:p>
            <a:pPr lvl="2"/>
            <a:r>
              <a:rPr lang="en-US" altLang="zh-TW" sz="2000" dirty="0"/>
              <a:t>a binary editor for you to add invalid </a:t>
            </a:r>
            <a:r>
              <a:rPr lang="en-US" altLang="zh-TW" sz="2000" dirty="0" smtClean="0"/>
              <a:t>instructions</a:t>
            </a:r>
          </a:p>
          <a:p>
            <a:pPr lvl="1"/>
            <a:r>
              <a:rPr lang="en-US" altLang="zh-TW" sz="2400" dirty="0" err="1" smtClean="0"/>
              <a:t>components.h</a:t>
            </a:r>
            <a:endParaRPr lang="en-US" altLang="zh-TW" sz="2400" dirty="0" smtClean="0"/>
          </a:p>
          <a:p>
            <a:pPr lvl="2"/>
            <a:r>
              <a:rPr lang="en-US" altLang="zh-TW" sz="2000" dirty="0"/>
              <a:t>header file defines the data structure representing each </a:t>
            </a:r>
            <a:r>
              <a:rPr lang="en-US" altLang="zh-TW" sz="2000" dirty="0" smtClean="0"/>
              <a:t>component</a:t>
            </a:r>
          </a:p>
          <a:p>
            <a:pPr lvl="1"/>
            <a:r>
              <a:rPr lang="en-US" altLang="zh-TW" sz="2400" dirty="0" err="1"/>
              <a:t>simulator.c</a:t>
            </a:r>
            <a:endParaRPr lang="en-US" altLang="zh-TW" sz="2400" dirty="0"/>
          </a:p>
          <a:p>
            <a:pPr lvl="2"/>
            <a:r>
              <a:rPr lang="en-US" altLang="zh-TW" sz="2000" dirty="0"/>
              <a:t>main function of the </a:t>
            </a:r>
            <a:r>
              <a:rPr lang="en-US" altLang="zh-TW" sz="2000" dirty="0" smtClean="0"/>
              <a:t>simulator</a:t>
            </a:r>
          </a:p>
          <a:p>
            <a:pPr lvl="1"/>
            <a:r>
              <a:rPr lang="en-US" altLang="zh-TW" sz="2400" dirty="0" smtClean="0"/>
              <a:t>phase2.h</a:t>
            </a:r>
            <a:endParaRPr lang="en-US" altLang="zh-TW" sz="2400" dirty="0"/>
          </a:p>
          <a:p>
            <a:pPr lvl="2"/>
            <a:r>
              <a:rPr lang="en-US" altLang="zh-TW" sz="2000" dirty="0"/>
              <a:t>header file defines the functions you have to </a:t>
            </a:r>
            <a:r>
              <a:rPr lang="en-US" altLang="zh-TW" sz="2000" dirty="0" smtClean="0"/>
              <a:t>complete</a:t>
            </a:r>
            <a:endParaRPr lang="en-US" altLang="zh-TW" sz="2000" dirty="0"/>
          </a:p>
          <a:p>
            <a:pPr lvl="1"/>
            <a:r>
              <a:rPr lang="en-US" altLang="zh-TW" sz="2400" dirty="0" smtClean="0"/>
              <a:t>phase2.c</a:t>
            </a:r>
            <a:endParaRPr lang="en-US" altLang="zh-TW" sz="2400" dirty="0"/>
          </a:p>
          <a:p>
            <a:pPr lvl="2"/>
            <a:r>
              <a:rPr lang="en-US" altLang="zh-TW" sz="2000" dirty="0"/>
              <a:t>Program skeleton </a:t>
            </a:r>
            <a:r>
              <a:rPr lang="en-US" altLang="zh-TW" sz="2000" dirty="0">
                <a:solidFill>
                  <a:srgbClr val="FF0000"/>
                </a:solidFill>
              </a:rPr>
              <a:t>(your code here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C3597-29AE-4D2C-A541-3FAC3F7BB2BF}" type="slidenum">
              <a:rPr lang="en-US" altLang="zh-TW" smtClean="0">
                <a:solidFill>
                  <a:schemeClr val="tx1"/>
                </a:solidFill>
              </a:rPr>
              <a:pPr>
                <a:defRPr/>
              </a:pPr>
              <a:t>36</a:t>
            </a:fld>
            <a:endParaRPr lang="en-US" altLang="zh-TW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7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Phase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your program</a:t>
            </a:r>
          </a:p>
          <a:p>
            <a:pPr lvl="1"/>
            <a:r>
              <a:rPr lang="en-US" dirty="0" smtClean="0"/>
              <a:t>Compare with sample simulator:</a:t>
            </a:r>
          </a:p>
          <a:p>
            <a:pPr lvl="1"/>
            <a:r>
              <a:rPr lang="en-US" dirty="0"/>
              <a:t>“./</a:t>
            </a:r>
            <a:r>
              <a:rPr lang="en-US" dirty="0" err="1" smtClean="0"/>
              <a:t>simulator_linux</a:t>
            </a:r>
            <a:r>
              <a:rPr lang="en-US" dirty="0" smtClean="0"/>
              <a:t> </a:t>
            </a:r>
            <a:r>
              <a:rPr lang="en-US" dirty="0" err="1"/>
              <a:t>machine_code.asc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Generate *.</a:t>
            </a:r>
            <a:r>
              <a:rPr lang="en-US" dirty="0" err="1" smtClean="0"/>
              <a:t>asc</a:t>
            </a:r>
            <a:r>
              <a:rPr lang="en-US" dirty="0" smtClean="0"/>
              <a:t> from MIPS:</a:t>
            </a:r>
          </a:p>
          <a:p>
            <a:pPr lvl="1"/>
            <a:r>
              <a:rPr lang="en-US" dirty="0"/>
              <a:t>“./</a:t>
            </a:r>
            <a:r>
              <a:rPr lang="en-US" dirty="0" err="1" smtClean="0"/>
              <a:t>asm_linux</a:t>
            </a:r>
            <a:r>
              <a:rPr lang="en-US" dirty="0" smtClean="0"/>
              <a:t> </a:t>
            </a:r>
            <a:r>
              <a:rPr lang="en-US" dirty="0"/>
              <a:t>assembly_code.asm </a:t>
            </a:r>
            <a:r>
              <a:rPr lang="en-US" dirty="0" err="1"/>
              <a:t>machine_code.asc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Generate invalid instructions:</a:t>
            </a:r>
          </a:p>
          <a:p>
            <a:pPr lvl="1"/>
            <a:r>
              <a:rPr lang="en-US" dirty="0" smtClean="0"/>
              <a:t>Use</a:t>
            </a:r>
            <a:r>
              <a:rPr lang="en-US" b="1" dirty="0" smtClean="0"/>
              <a:t> BZ!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P.S. </a:t>
            </a:r>
            <a:r>
              <a:rPr lang="en-US" b="1" dirty="0" err="1" smtClean="0"/>
              <a:t>simulator_linux</a:t>
            </a:r>
            <a:r>
              <a:rPr lang="en-US" b="1" dirty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asm_linux</a:t>
            </a:r>
            <a:r>
              <a:rPr lang="en-US" dirty="0" smtClean="0"/>
              <a:t> </a:t>
            </a:r>
            <a:r>
              <a:rPr lang="en-US" dirty="0"/>
              <a:t>can be run in Linux </a:t>
            </a:r>
            <a:r>
              <a:rPr lang="en-US" dirty="0" smtClean="0"/>
              <a:t>only.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C3597-29AE-4D2C-A541-3FAC3F7BB2BF}" type="slidenum">
              <a:rPr lang="en-US" altLang="zh-TW" smtClean="0">
                <a:solidFill>
                  <a:schemeClr val="tx1"/>
                </a:solidFill>
              </a:rPr>
              <a:pPr>
                <a:defRPr/>
              </a:pPr>
              <a:t>37</a:t>
            </a:fld>
            <a:endParaRPr lang="en-US" altLang="zh-TW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9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Phase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create invalid instructions?</a:t>
            </a:r>
          </a:p>
          <a:p>
            <a:pPr lvl="1"/>
            <a:r>
              <a:rPr lang="en-US" dirty="0"/>
              <a:t>Unzip </a:t>
            </a:r>
            <a:r>
              <a:rPr lang="en-US" dirty="0" smtClean="0"/>
              <a:t>bz162.zip</a:t>
            </a:r>
          </a:p>
          <a:p>
            <a:pPr lvl="1"/>
            <a:r>
              <a:rPr lang="en-US" dirty="0" smtClean="0"/>
              <a:t>Open the Bz.exe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 Bz.exe, click “File-&gt;Open” to open *.</a:t>
            </a:r>
            <a:r>
              <a:rPr lang="en-US" dirty="0" err="1" smtClean="0"/>
              <a:t>asc</a:t>
            </a:r>
            <a:r>
              <a:rPr lang="en-US" dirty="0" smtClean="0"/>
              <a:t> file.</a:t>
            </a:r>
          </a:p>
          <a:p>
            <a:pPr lvl="1"/>
            <a:r>
              <a:rPr lang="en-US" dirty="0" smtClean="0"/>
              <a:t>Then you will see the content of that file.</a:t>
            </a:r>
          </a:p>
          <a:p>
            <a:pPr lvl="1"/>
            <a:r>
              <a:rPr lang="en-US" dirty="0" smtClean="0"/>
              <a:t>You can change the content to a invalid machine code in this editor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C3597-29AE-4D2C-A541-3FAC3F7BB2BF}" type="slidenum">
              <a:rPr lang="en-US" altLang="zh-TW" smtClean="0">
                <a:solidFill>
                  <a:schemeClr val="tx1"/>
                </a:solidFill>
              </a:rPr>
              <a:pPr>
                <a:defRPr/>
              </a:pPr>
              <a:t>38</a:t>
            </a:fld>
            <a:endParaRPr lang="en-US" altLang="zh-TW">
              <a:solidFill>
                <a:schemeClr val="tx1"/>
              </a:solidFill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2" t="14868" r="72417" b="74474"/>
          <a:stretch/>
        </p:blipFill>
        <p:spPr bwMode="auto">
          <a:xfrm>
            <a:off x="3733800" y="2209800"/>
            <a:ext cx="1423988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4038600" y="2390774"/>
            <a:ext cx="990600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962149"/>
            <a:ext cx="27051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6324600" y="2605086"/>
            <a:ext cx="2705100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4995862" cy="239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343400"/>
            <a:ext cx="20764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val 12"/>
          <p:cNvSpPr/>
          <p:nvPr/>
        </p:nvSpPr>
        <p:spPr>
          <a:xfrm>
            <a:off x="6296025" y="6253161"/>
            <a:ext cx="2705100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8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Phase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Submission:</a:t>
            </a:r>
          </a:p>
          <a:p>
            <a:pPr lvl="1"/>
            <a:r>
              <a:rPr lang="en-US" dirty="0"/>
              <a:t>Submit only “phase2.c”. </a:t>
            </a:r>
          </a:p>
          <a:p>
            <a:pPr lvl="1"/>
            <a:r>
              <a:rPr lang="en-US" dirty="0"/>
              <a:t>You </a:t>
            </a:r>
            <a:r>
              <a:rPr lang="en-US" b="1" u="sng" dirty="0"/>
              <a:t>MUST</a:t>
            </a:r>
            <a:r>
              <a:rPr lang="en-US" b="1" dirty="0"/>
              <a:t> </a:t>
            </a:r>
            <a:r>
              <a:rPr lang="en-US" dirty="0"/>
              <a:t>submit the C file to the submission system on our course homepage (within CUHK network), otherwise, we will </a:t>
            </a:r>
            <a:r>
              <a:rPr lang="en-US" b="1" u="sng" dirty="0"/>
              <a:t>NOT</a:t>
            </a:r>
            <a:r>
              <a:rPr lang="en-US" b="1" dirty="0"/>
              <a:t> </a:t>
            </a:r>
            <a:r>
              <a:rPr lang="en-US" dirty="0"/>
              <a:t>mark your assignment. The details of how to use the system will be announced later. </a:t>
            </a:r>
          </a:p>
          <a:p>
            <a:pPr lvl="1"/>
            <a:r>
              <a:rPr lang="en-US" dirty="0"/>
              <a:t>Please limit the file size to be less than 1MB. </a:t>
            </a:r>
          </a:p>
          <a:p>
            <a:pPr lvl="1"/>
            <a:r>
              <a:rPr lang="en-US" b="1" dirty="0"/>
              <a:t>Plagiarism</a:t>
            </a:r>
            <a:r>
              <a:rPr lang="en-US" dirty="0"/>
              <a:t> will be </a:t>
            </a:r>
            <a:r>
              <a:rPr lang="en-US" b="1" dirty="0"/>
              <a:t>seriously punished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Late submission will </a:t>
            </a:r>
            <a:r>
              <a:rPr lang="en-US" b="1" u="sng" dirty="0"/>
              <a:t>NOT</a:t>
            </a:r>
            <a:r>
              <a:rPr lang="en-US" b="1" dirty="0"/>
              <a:t> </a:t>
            </a:r>
            <a:r>
              <a:rPr lang="en-US" dirty="0"/>
              <a:t>be accepted, and the submission time will be determined according to our submission system.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C3597-29AE-4D2C-A541-3FAC3F7BB2BF}" type="slidenum">
              <a:rPr lang="en-US" altLang="zh-TW" smtClean="0">
                <a:solidFill>
                  <a:schemeClr val="tx1"/>
                </a:solidFill>
              </a:rPr>
              <a:pPr>
                <a:defRPr/>
              </a:pPr>
              <a:t>39</a:t>
            </a:fld>
            <a:endParaRPr lang="en-US" altLang="zh-TW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22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 components: instruction fetch unit, branch unit, registers, ALUs, memory, control unit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95400" y="4191000"/>
            <a:ext cx="139065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 fetch unit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971800" y="2558463"/>
            <a:ext cx="1600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 unit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71800" y="4191000"/>
            <a:ext cx="1600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876800" y="4191000"/>
            <a:ext cx="1219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477000" y="4191000"/>
            <a:ext cx="1143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295400" y="2553021"/>
            <a:ext cx="1295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unit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4" idx="0"/>
          </p:cNvCxnSpPr>
          <p:nvPr/>
        </p:nvCxnSpPr>
        <p:spPr>
          <a:xfrm flipV="1">
            <a:off x="1990725" y="3543460"/>
            <a:ext cx="0" cy="647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6" idx="1"/>
          </p:cNvCxnSpPr>
          <p:nvPr/>
        </p:nvCxnSpPr>
        <p:spPr>
          <a:xfrm>
            <a:off x="2686050" y="4953000"/>
            <a:ext cx="285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>
            <a:off x="4572000" y="4953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6096000" y="4953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2"/>
          </p:cNvCxnSpPr>
          <p:nvPr/>
        </p:nvCxnSpPr>
        <p:spPr>
          <a:xfrm rot="5400000">
            <a:off x="4476750" y="5010150"/>
            <a:ext cx="304800" cy="1714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2"/>
          </p:cNvCxnSpPr>
          <p:nvPr/>
        </p:nvCxnSpPr>
        <p:spPr>
          <a:xfrm flipV="1">
            <a:off x="3771900" y="5715000"/>
            <a:ext cx="0" cy="533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8" idx="2"/>
          </p:cNvCxnSpPr>
          <p:nvPr/>
        </p:nvCxnSpPr>
        <p:spPr>
          <a:xfrm rot="5400000">
            <a:off x="5143500" y="4343400"/>
            <a:ext cx="533400" cy="32766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5" idx="1"/>
          </p:cNvCxnSpPr>
          <p:nvPr/>
        </p:nvCxnSpPr>
        <p:spPr>
          <a:xfrm>
            <a:off x="2590800" y="3048321"/>
            <a:ext cx="381000" cy="5442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0"/>
            <a:endCxn id="5" idx="3"/>
          </p:cNvCxnSpPr>
          <p:nvPr/>
        </p:nvCxnSpPr>
        <p:spPr>
          <a:xfrm rot="16200000" flipV="1">
            <a:off x="4460582" y="3165182"/>
            <a:ext cx="1137237" cy="914400"/>
          </a:xfrm>
          <a:prstGeom prst="bent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</p:cNvCxnSpPr>
          <p:nvPr/>
        </p:nvCxnSpPr>
        <p:spPr>
          <a:xfrm rot="5400000">
            <a:off x="2260227" y="2355636"/>
            <a:ext cx="318247" cy="2705100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4" idx="1"/>
          </p:cNvCxnSpPr>
          <p:nvPr/>
        </p:nvCxnSpPr>
        <p:spPr>
          <a:xfrm rot="16200000" flipH="1">
            <a:off x="638255" y="4295855"/>
            <a:ext cx="1085690" cy="228600"/>
          </a:xfrm>
          <a:prstGeom prst="bent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1" idx="3"/>
          </p:cNvCxnSpPr>
          <p:nvPr/>
        </p:nvCxnSpPr>
        <p:spPr>
          <a:xfrm>
            <a:off x="2590800" y="3048321"/>
            <a:ext cx="190500" cy="990279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8" idx="0"/>
          </p:cNvCxnSpPr>
          <p:nvPr/>
        </p:nvCxnSpPr>
        <p:spPr>
          <a:xfrm>
            <a:off x="2781300" y="4038600"/>
            <a:ext cx="4267200" cy="152400"/>
          </a:xfrm>
          <a:prstGeom prst="bent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6" idx="0"/>
          </p:cNvCxnSpPr>
          <p:nvPr/>
        </p:nvCxnSpPr>
        <p:spPr>
          <a:xfrm flipH="1">
            <a:off x="3771900" y="4038600"/>
            <a:ext cx="1" cy="1524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334000" y="4038600"/>
            <a:ext cx="0" cy="1524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" idx="0"/>
          </p:cNvCxnSpPr>
          <p:nvPr/>
        </p:nvCxnSpPr>
        <p:spPr>
          <a:xfrm rot="5400000" flipH="1" flipV="1">
            <a:off x="2519364" y="3205165"/>
            <a:ext cx="457197" cy="15144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505200" y="3549063"/>
            <a:ext cx="0" cy="641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C3597-29AE-4D2C-A541-3FAC3F7BB2BF}" type="slidenum">
              <a:rPr lang="en-US" altLang="zh-TW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altLang="zh-TW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0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Phase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Test cases:</a:t>
            </a:r>
          </a:p>
          <a:p>
            <a:pPr lvl="1"/>
            <a:r>
              <a:rPr lang="en-US" dirty="0" err="1"/>
              <a:t>mult</a:t>
            </a:r>
            <a:endParaRPr lang="en-US" dirty="0"/>
          </a:p>
          <a:p>
            <a:pPr lvl="1"/>
            <a:r>
              <a:rPr lang="en-US" dirty="0"/>
              <a:t>div</a:t>
            </a:r>
          </a:p>
          <a:p>
            <a:pPr lvl="1"/>
            <a:r>
              <a:rPr lang="en-US" dirty="0" err="1"/>
              <a:t>add_sub</a:t>
            </a:r>
            <a:endParaRPr lang="en-US" dirty="0"/>
          </a:p>
          <a:p>
            <a:pPr lvl="1"/>
            <a:r>
              <a:rPr lang="en-US" dirty="0" err="1"/>
              <a:t>addi</a:t>
            </a:r>
            <a:endParaRPr lang="en-US" dirty="0"/>
          </a:p>
          <a:p>
            <a:pPr lvl="1"/>
            <a:r>
              <a:rPr lang="en-US" dirty="0" err="1"/>
              <a:t>addi_neg</a:t>
            </a:r>
            <a:endParaRPr lang="en-US" dirty="0"/>
          </a:p>
          <a:p>
            <a:pPr lvl="1"/>
            <a:r>
              <a:rPr lang="en-US" dirty="0" err="1"/>
              <a:t>and_or</a:t>
            </a:r>
            <a:endParaRPr lang="en-US" dirty="0"/>
          </a:p>
          <a:p>
            <a:pPr lvl="1"/>
            <a:r>
              <a:rPr lang="en-US" dirty="0" err="1"/>
              <a:t>sllv_srlv</a:t>
            </a:r>
            <a:endParaRPr lang="en-US" dirty="0"/>
          </a:p>
          <a:p>
            <a:pPr lvl="1"/>
            <a:r>
              <a:rPr lang="en-US" dirty="0" err="1"/>
              <a:t>lw</a:t>
            </a:r>
            <a:endParaRPr lang="en-US" dirty="0"/>
          </a:p>
          <a:p>
            <a:pPr lvl="1"/>
            <a:r>
              <a:rPr lang="en-US" dirty="0" err="1"/>
              <a:t>sw</a:t>
            </a:r>
            <a:endParaRPr lang="en-US" dirty="0"/>
          </a:p>
          <a:p>
            <a:pPr lvl="1"/>
            <a:r>
              <a:rPr lang="en-US" dirty="0" err="1"/>
              <a:t>slt</a:t>
            </a:r>
            <a:endParaRPr lang="en-US" dirty="0"/>
          </a:p>
          <a:p>
            <a:pPr lvl="1"/>
            <a:r>
              <a:rPr lang="en-US" dirty="0" err="1"/>
              <a:t>slt_neg</a:t>
            </a:r>
            <a:endParaRPr lang="en-US" dirty="0"/>
          </a:p>
          <a:p>
            <a:pPr lvl="1"/>
            <a:r>
              <a:rPr lang="en-US" dirty="0" err="1"/>
              <a:t>bne</a:t>
            </a:r>
            <a:endParaRPr lang="en-US" dirty="0"/>
          </a:p>
          <a:p>
            <a:pPr lvl="1"/>
            <a:r>
              <a:rPr lang="en-US" dirty="0"/>
              <a:t>j</a:t>
            </a:r>
          </a:p>
          <a:p>
            <a:pPr lvl="1"/>
            <a:r>
              <a:rPr lang="en-US" dirty="0" err="1"/>
              <a:t>jr</a:t>
            </a:r>
            <a:endParaRPr lang="en-US" dirty="0"/>
          </a:p>
          <a:p>
            <a:pPr lvl="1"/>
            <a:r>
              <a:rPr lang="en-US" dirty="0" err="1"/>
              <a:t>jal</a:t>
            </a:r>
            <a:endParaRPr lang="en-US" dirty="0"/>
          </a:p>
          <a:p>
            <a:pPr lvl="1"/>
            <a:r>
              <a:rPr lang="en-US" dirty="0" err="1"/>
              <a:t>zero_register</a:t>
            </a:r>
            <a:endParaRPr lang="en-US" dirty="0"/>
          </a:p>
          <a:p>
            <a:pPr lvl="1"/>
            <a:r>
              <a:rPr lang="en-US" dirty="0" smtClean="0"/>
              <a:t>Invalid instruction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E04F3-0A9C-4612-BB7F-C9331EA0019D}" type="slidenum">
              <a:rPr lang="en-US" altLang="zh-TW" smtClean="0">
                <a:solidFill>
                  <a:schemeClr val="tx1"/>
                </a:solidFill>
              </a:rPr>
              <a:pPr>
                <a:defRPr/>
              </a:pPr>
              <a:t>40</a:t>
            </a:fld>
            <a:endParaRPr lang="en-US" altLang="zh-TW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67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execution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552669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C3597-29AE-4D2C-A541-3FAC3F7BB2BF}" type="slidenum">
              <a:rPr lang="en-US" altLang="zh-TW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altLang="zh-TW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Single-Cycle CPU - A Case Study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u="sng" smtClean="0">
                <a:solidFill>
                  <a:srgbClr val="FF3300"/>
                </a:solidFill>
              </a:rPr>
              <a:t>Only focus on a subset of MIPS</a:t>
            </a:r>
          </a:p>
          <a:p>
            <a:pPr lvl="1" eaLnBrk="1" hangingPunct="1"/>
            <a:r>
              <a:rPr lang="en-US" altLang="zh-CN" smtClean="0"/>
              <a:t>arithmetic / logic: add, sub, and, or</a:t>
            </a:r>
          </a:p>
          <a:p>
            <a:pPr lvl="1" eaLnBrk="1" hangingPunct="1"/>
            <a:r>
              <a:rPr lang="en-US" altLang="zh-CN" smtClean="0"/>
              <a:t>memory-referenced: lw, sw</a:t>
            </a:r>
          </a:p>
          <a:p>
            <a:pPr lvl="1" eaLnBrk="1" hangingPunct="1"/>
            <a:r>
              <a:rPr lang="en-US" altLang="zh-CN" smtClean="0"/>
              <a:t>branch: beq</a:t>
            </a:r>
          </a:p>
          <a:p>
            <a:pPr eaLnBrk="1" hangingPunct="1"/>
            <a:r>
              <a:rPr lang="en-US" altLang="zh-CN" b="1" u="sng" smtClean="0">
                <a:solidFill>
                  <a:srgbClr val="FF3300"/>
                </a:solidFill>
              </a:rPr>
              <a:t>A Case Study</a:t>
            </a:r>
          </a:p>
          <a:p>
            <a:pPr lvl="1" eaLnBrk="1" hangingPunct="1"/>
            <a:r>
              <a:rPr lang="en-US" altLang="zh-CN" smtClean="0"/>
              <a:t>It covers the main concept</a:t>
            </a:r>
          </a:p>
        </p:txBody>
      </p:sp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D8D53FB-3A19-4C70-B33E-98CC75916128}" type="slidenum">
              <a:rPr kumimoji="0" lang="en-US" altLang="zh-TW" b="0" smtClean="0">
                <a:latin typeface="Arial Black" pitchFamily="34" charset="0"/>
              </a:rPr>
              <a:pPr eaLnBrk="1" hangingPunct="1"/>
              <a:t>6</a:t>
            </a:fld>
            <a:endParaRPr kumimoji="0" lang="en-US" altLang="zh-TW" b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Datapath components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Multiplexer (data selector)</a:t>
            </a:r>
          </a:p>
          <a:p>
            <a:pPr eaLnBrk="1" hangingPunct="1"/>
            <a:r>
              <a:rPr lang="en-US" altLang="zh-CN" smtClean="0"/>
              <a:t>Instruction fetch unit</a:t>
            </a:r>
          </a:p>
          <a:p>
            <a:pPr eaLnBrk="1" hangingPunct="1"/>
            <a:r>
              <a:rPr lang="en-US" altLang="zh-CN" smtClean="0"/>
              <a:t>Register file</a:t>
            </a:r>
          </a:p>
          <a:p>
            <a:pPr eaLnBrk="1" hangingPunct="1"/>
            <a:r>
              <a:rPr lang="en-US" altLang="zh-CN" smtClean="0"/>
              <a:t>ALU</a:t>
            </a:r>
          </a:p>
          <a:p>
            <a:pPr eaLnBrk="1" hangingPunct="1"/>
            <a:r>
              <a:rPr lang="en-US" altLang="zh-CN" smtClean="0"/>
              <a:t>Sign-extension unit (16 bit -&gt; 32 bit)</a:t>
            </a:r>
          </a:p>
          <a:p>
            <a:pPr eaLnBrk="1" hangingPunct="1"/>
            <a:r>
              <a:rPr lang="en-US" altLang="zh-CN" smtClean="0"/>
              <a:t>Memory (instruction / data)</a:t>
            </a:r>
          </a:p>
        </p:txBody>
      </p:sp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62EB2E7E-AD8F-4E5C-B3A5-BD75DCBBD926}" type="slidenum">
              <a:rPr kumimoji="0" lang="en-US" altLang="zh-TW" b="0" smtClean="0">
                <a:latin typeface="Arial Black" pitchFamily="34" charset="0"/>
              </a:rPr>
              <a:pPr eaLnBrk="1" hangingPunct="1"/>
              <a:t>7</a:t>
            </a:fld>
            <a:endParaRPr kumimoji="0" lang="en-US" altLang="zh-TW" b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Multiplexer</a:t>
            </a:r>
            <a:endParaRPr lang="en-US" altLang="zh-TW" smtClean="0"/>
          </a:p>
        </p:txBody>
      </p:sp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472BEA1-F1C9-4E0A-A792-BA05A5E4D246}" type="slidenum">
              <a:rPr kumimoji="0" lang="en-US" altLang="zh-TW" b="0" smtClean="0">
                <a:latin typeface="Arial Black" pitchFamily="34" charset="0"/>
              </a:rPr>
              <a:pPr eaLnBrk="1" hangingPunct="1"/>
              <a:t>8</a:t>
            </a:fld>
            <a:endParaRPr kumimoji="0" lang="en-US" altLang="zh-TW" b="0" smtClean="0">
              <a:latin typeface="Arial Black" pitchFamily="34" charset="0"/>
            </a:endParaRPr>
          </a:p>
        </p:txBody>
      </p:sp>
      <p:sp>
        <p:nvSpPr>
          <p:cNvPr id="10244" name="AutoShape 47"/>
          <p:cNvSpPr>
            <a:spLocks noChangeArrowheads="1"/>
          </p:cNvSpPr>
          <p:nvPr/>
        </p:nvSpPr>
        <p:spPr bwMode="auto">
          <a:xfrm>
            <a:off x="1524000" y="2895600"/>
            <a:ext cx="914400" cy="1371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Text Box 48"/>
          <p:cNvSpPr txBox="1">
            <a:spLocks noChangeArrowheads="1"/>
          </p:cNvSpPr>
          <p:nvPr/>
        </p:nvSpPr>
        <p:spPr bwMode="auto">
          <a:xfrm>
            <a:off x="1524000" y="30480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10246" name="Text Box 49"/>
          <p:cNvSpPr txBox="1">
            <a:spLocks noChangeArrowheads="1"/>
          </p:cNvSpPr>
          <p:nvPr/>
        </p:nvSpPr>
        <p:spPr bwMode="auto">
          <a:xfrm>
            <a:off x="1524000" y="3733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1</a:t>
            </a:r>
          </a:p>
        </p:txBody>
      </p:sp>
      <p:sp>
        <p:nvSpPr>
          <p:cNvPr id="10247" name="Text Box 50"/>
          <p:cNvSpPr txBox="1">
            <a:spLocks noChangeArrowheads="1"/>
          </p:cNvSpPr>
          <p:nvPr/>
        </p:nvSpPr>
        <p:spPr bwMode="auto">
          <a:xfrm>
            <a:off x="1676400" y="3352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Mux</a:t>
            </a:r>
          </a:p>
        </p:txBody>
      </p:sp>
      <p:sp>
        <p:nvSpPr>
          <p:cNvPr id="10248" name="Line 51"/>
          <p:cNvSpPr>
            <a:spLocks noChangeShapeType="1"/>
          </p:cNvSpPr>
          <p:nvPr/>
        </p:nvSpPr>
        <p:spPr bwMode="auto">
          <a:xfrm>
            <a:off x="10668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52"/>
          <p:cNvSpPr>
            <a:spLocks noChangeShapeType="1"/>
          </p:cNvSpPr>
          <p:nvPr/>
        </p:nvSpPr>
        <p:spPr bwMode="auto">
          <a:xfrm>
            <a:off x="1066800" y="3886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53"/>
          <p:cNvSpPr>
            <a:spLocks noChangeShapeType="1"/>
          </p:cNvSpPr>
          <p:nvPr/>
        </p:nvSpPr>
        <p:spPr bwMode="auto">
          <a:xfrm>
            <a:off x="24384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AutoShape 61"/>
          <p:cNvSpPr>
            <a:spLocks noChangeArrowheads="1"/>
          </p:cNvSpPr>
          <p:nvPr/>
        </p:nvSpPr>
        <p:spPr bwMode="auto">
          <a:xfrm>
            <a:off x="4191000" y="2133600"/>
            <a:ext cx="914400" cy="2971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62"/>
          <p:cNvSpPr txBox="1">
            <a:spLocks noChangeArrowheads="1"/>
          </p:cNvSpPr>
          <p:nvPr/>
        </p:nvSpPr>
        <p:spPr bwMode="auto">
          <a:xfrm>
            <a:off x="4343400" y="3352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Mux</a:t>
            </a:r>
          </a:p>
        </p:txBody>
      </p:sp>
      <p:sp>
        <p:nvSpPr>
          <p:cNvPr id="10253" name="Text Box 63"/>
          <p:cNvSpPr txBox="1">
            <a:spLocks noChangeArrowheads="1"/>
          </p:cNvSpPr>
          <p:nvPr/>
        </p:nvSpPr>
        <p:spPr bwMode="auto">
          <a:xfrm>
            <a:off x="4191000" y="24384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10254" name="Text Box 64"/>
          <p:cNvSpPr txBox="1">
            <a:spLocks noChangeArrowheads="1"/>
          </p:cNvSpPr>
          <p:nvPr/>
        </p:nvSpPr>
        <p:spPr bwMode="auto">
          <a:xfrm>
            <a:off x="4191000" y="30480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1</a:t>
            </a:r>
          </a:p>
        </p:txBody>
      </p:sp>
      <p:sp>
        <p:nvSpPr>
          <p:cNvPr id="10255" name="Text Box 65"/>
          <p:cNvSpPr txBox="1">
            <a:spLocks noChangeArrowheads="1"/>
          </p:cNvSpPr>
          <p:nvPr/>
        </p:nvSpPr>
        <p:spPr bwMode="auto">
          <a:xfrm>
            <a:off x="4191000" y="3733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2</a:t>
            </a:r>
          </a:p>
        </p:txBody>
      </p:sp>
      <p:sp>
        <p:nvSpPr>
          <p:cNvPr id="10256" name="Text Box 66"/>
          <p:cNvSpPr txBox="1">
            <a:spLocks noChangeArrowheads="1"/>
          </p:cNvSpPr>
          <p:nvPr/>
        </p:nvSpPr>
        <p:spPr bwMode="auto">
          <a:xfrm>
            <a:off x="4191000" y="44196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3</a:t>
            </a:r>
          </a:p>
        </p:txBody>
      </p:sp>
      <p:sp>
        <p:nvSpPr>
          <p:cNvPr id="10257" name="Line 67"/>
          <p:cNvSpPr>
            <a:spLocks noChangeShapeType="1"/>
          </p:cNvSpPr>
          <p:nvPr/>
        </p:nvSpPr>
        <p:spPr bwMode="auto">
          <a:xfrm>
            <a:off x="37338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68"/>
          <p:cNvSpPr>
            <a:spLocks noChangeShapeType="1"/>
          </p:cNvSpPr>
          <p:nvPr/>
        </p:nvSpPr>
        <p:spPr bwMode="auto">
          <a:xfrm>
            <a:off x="37338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Line 69"/>
          <p:cNvSpPr>
            <a:spLocks noChangeShapeType="1"/>
          </p:cNvSpPr>
          <p:nvPr/>
        </p:nvSpPr>
        <p:spPr bwMode="auto">
          <a:xfrm>
            <a:off x="3733800" y="3886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70"/>
          <p:cNvSpPr>
            <a:spLocks noChangeShapeType="1"/>
          </p:cNvSpPr>
          <p:nvPr/>
        </p:nvSpPr>
        <p:spPr bwMode="auto">
          <a:xfrm>
            <a:off x="3733800" y="464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Line 71"/>
          <p:cNvSpPr>
            <a:spLocks noChangeShapeType="1"/>
          </p:cNvSpPr>
          <p:nvPr/>
        </p:nvSpPr>
        <p:spPr bwMode="auto">
          <a:xfrm>
            <a:off x="51054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73"/>
          <p:cNvSpPr>
            <a:spLocks noChangeShapeType="1"/>
          </p:cNvSpPr>
          <p:nvPr/>
        </p:nvSpPr>
        <p:spPr bwMode="auto">
          <a:xfrm>
            <a:off x="6096000" y="3505200"/>
            <a:ext cx="2514600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74"/>
          <p:cNvSpPr>
            <a:spLocks noChangeShapeType="1"/>
          </p:cNvSpPr>
          <p:nvPr/>
        </p:nvSpPr>
        <p:spPr bwMode="auto">
          <a:xfrm flipV="1">
            <a:off x="19812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75"/>
          <p:cNvSpPr>
            <a:spLocks noChangeShapeType="1"/>
          </p:cNvSpPr>
          <p:nvPr/>
        </p:nvSpPr>
        <p:spPr bwMode="auto">
          <a:xfrm flipV="1">
            <a:off x="46482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Text Box 76"/>
          <p:cNvSpPr txBox="1">
            <a:spLocks noChangeArrowheads="1"/>
          </p:cNvSpPr>
          <p:nvPr/>
        </p:nvSpPr>
        <p:spPr bwMode="auto">
          <a:xfrm>
            <a:off x="4419600" y="4800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sel</a:t>
            </a:r>
          </a:p>
        </p:txBody>
      </p:sp>
      <p:sp>
        <p:nvSpPr>
          <p:cNvPr id="10266" name="Text Box 77"/>
          <p:cNvSpPr txBox="1">
            <a:spLocks noChangeArrowheads="1"/>
          </p:cNvSpPr>
          <p:nvPr/>
        </p:nvSpPr>
        <p:spPr bwMode="auto">
          <a:xfrm>
            <a:off x="1752600" y="3962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sel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Instruction fetch unit</a:t>
            </a:r>
            <a:endParaRPr lang="en-US" altLang="zh-TW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zh-TW" smtClean="0"/>
              <a:t>Fetching instructions and increasing the program counter by 4</a:t>
            </a: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0F341F6-FF33-48DC-AA04-AA782F16351A}" type="slidenum">
              <a:rPr kumimoji="0" lang="en-US" altLang="zh-TW" b="0" smtClean="0">
                <a:latin typeface="Arial Black" pitchFamily="34" charset="0"/>
              </a:rPr>
              <a:pPr eaLnBrk="1" hangingPunct="1"/>
              <a:t>9</a:t>
            </a:fld>
            <a:endParaRPr kumimoji="0" lang="en-US" altLang="zh-TW" b="0" smtClean="0">
              <a:latin typeface="Arial Black" pitchFamily="34" charset="0"/>
            </a:endParaRPr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2225675" y="4992688"/>
            <a:ext cx="287338" cy="736600"/>
            <a:chOff x="246" y="1466"/>
            <a:chExt cx="188" cy="551"/>
          </a:xfrm>
        </p:grpSpPr>
        <p:sp>
          <p:nvSpPr>
            <p:cNvPr id="11288" name="Freeform 5"/>
            <p:cNvSpPr>
              <a:spLocks/>
            </p:cNvSpPr>
            <p:nvPr/>
          </p:nvSpPr>
          <p:spPr bwMode="auto">
            <a:xfrm>
              <a:off x="246" y="1466"/>
              <a:ext cx="188" cy="551"/>
            </a:xfrm>
            <a:custGeom>
              <a:avLst/>
              <a:gdLst>
                <a:gd name="T0" fmla="*/ 186 w 189"/>
                <a:gd name="T1" fmla="*/ 558 h 543"/>
                <a:gd name="T2" fmla="*/ 186 w 189"/>
                <a:gd name="T3" fmla="*/ 0 h 543"/>
                <a:gd name="T4" fmla="*/ 0 w 189"/>
                <a:gd name="T5" fmla="*/ 0 h 543"/>
                <a:gd name="T6" fmla="*/ 0 w 189"/>
                <a:gd name="T7" fmla="*/ 558 h 543"/>
                <a:gd name="T8" fmla="*/ 186 w 189"/>
                <a:gd name="T9" fmla="*/ 558 h 543"/>
                <a:gd name="T10" fmla="*/ 186 w 189"/>
                <a:gd name="T11" fmla="*/ 558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9" h="543">
                  <a:moveTo>
                    <a:pt x="188" y="542"/>
                  </a:moveTo>
                  <a:lnTo>
                    <a:pt x="188" y="0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188" y="54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Freeform 6"/>
            <p:cNvSpPr>
              <a:spLocks/>
            </p:cNvSpPr>
            <p:nvPr/>
          </p:nvSpPr>
          <p:spPr bwMode="auto">
            <a:xfrm>
              <a:off x="270" y="1474"/>
              <a:ext cx="164" cy="543"/>
            </a:xfrm>
            <a:custGeom>
              <a:avLst/>
              <a:gdLst>
                <a:gd name="T0" fmla="*/ 141 w 189"/>
                <a:gd name="T1" fmla="*/ 542 h 543"/>
                <a:gd name="T2" fmla="*/ 141 w 189"/>
                <a:gd name="T3" fmla="*/ 0 h 543"/>
                <a:gd name="T4" fmla="*/ 0 w 189"/>
                <a:gd name="T5" fmla="*/ 0 h 543"/>
                <a:gd name="T6" fmla="*/ 0 w 189"/>
                <a:gd name="T7" fmla="*/ 542 h 543"/>
                <a:gd name="T8" fmla="*/ 141 w 189"/>
                <a:gd name="T9" fmla="*/ 542 h 543"/>
                <a:gd name="T10" fmla="*/ 141 w 189"/>
                <a:gd name="T11" fmla="*/ 542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9" h="543">
                  <a:moveTo>
                    <a:pt x="188" y="542"/>
                  </a:moveTo>
                  <a:lnTo>
                    <a:pt x="188" y="0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188" y="542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Rectangle 7"/>
            <p:cNvSpPr>
              <a:spLocks noChangeArrowheads="1"/>
            </p:cNvSpPr>
            <p:nvPr/>
          </p:nvSpPr>
          <p:spPr bwMode="auto">
            <a:xfrm>
              <a:off x="246" y="1587"/>
              <a:ext cx="18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300" b="0">
                  <a:solidFill>
                    <a:srgbClr val="000000"/>
                  </a:solidFill>
                </a:rPr>
                <a:t>PC</a:t>
              </a:r>
            </a:p>
          </p:txBody>
        </p:sp>
      </p:grpSp>
      <p:sp>
        <p:nvSpPr>
          <p:cNvPr id="11270" name="Freeform 8"/>
          <p:cNvSpPr>
            <a:spLocks/>
          </p:cNvSpPr>
          <p:nvPr/>
        </p:nvSpPr>
        <p:spPr bwMode="auto">
          <a:xfrm>
            <a:off x="3063875" y="4560888"/>
            <a:ext cx="1905000" cy="1611312"/>
          </a:xfrm>
          <a:custGeom>
            <a:avLst/>
            <a:gdLst>
              <a:gd name="T0" fmla="*/ 2147483647 w 1134"/>
              <a:gd name="T1" fmla="*/ 2147483647 h 1206"/>
              <a:gd name="T2" fmla="*/ 2147483647 w 1134"/>
              <a:gd name="T3" fmla="*/ 0 h 1206"/>
              <a:gd name="T4" fmla="*/ 0 w 1134"/>
              <a:gd name="T5" fmla="*/ 0 h 1206"/>
              <a:gd name="T6" fmla="*/ 0 w 1134"/>
              <a:gd name="T7" fmla="*/ 2147483647 h 1206"/>
              <a:gd name="T8" fmla="*/ 2147483647 w 1134"/>
              <a:gd name="T9" fmla="*/ 2147483647 h 1206"/>
              <a:gd name="T10" fmla="*/ 2147483647 w 1134"/>
              <a:gd name="T11" fmla="*/ 2147483647 h 12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34" h="1206">
                <a:moveTo>
                  <a:pt x="1133" y="1205"/>
                </a:moveTo>
                <a:lnTo>
                  <a:pt x="1133" y="0"/>
                </a:lnTo>
                <a:lnTo>
                  <a:pt x="0" y="0"/>
                </a:lnTo>
                <a:lnTo>
                  <a:pt x="0" y="1205"/>
                </a:lnTo>
                <a:lnTo>
                  <a:pt x="1133" y="120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Rectangle 9"/>
          <p:cNvSpPr>
            <a:spLocks noChangeArrowheads="1"/>
          </p:cNvSpPr>
          <p:nvPr/>
        </p:nvSpPr>
        <p:spPr bwMode="auto">
          <a:xfrm>
            <a:off x="3048000" y="5029200"/>
            <a:ext cx="7905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0" lang="en-US" altLang="zh-TW" sz="1300" b="0">
                <a:solidFill>
                  <a:srgbClr val="000000"/>
                </a:solidFill>
              </a:rPr>
              <a:t>Read</a:t>
            </a:r>
          </a:p>
          <a:p>
            <a:pPr eaLnBrk="0" hangingPunct="0"/>
            <a:r>
              <a:rPr kumimoji="0" lang="en-US" altLang="zh-TW" sz="1300" b="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11272" name="Rectangle 10"/>
          <p:cNvSpPr>
            <a:spLocks noChangeArrowheads="1"/>
          </p:cNvSpPr>
          <p:nvPr/>
        </p:nvSpPr>
        <p:spPr bwMode="auto">
          <a:xfrm>
            <a:off x="3406775" y="5661025"/>
            <a:ext cx="1041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kumimoji="0" lang="en-US" altLang="zh-TW" sz="1300">
                <a:solidFill>
                  <a:srgbClr val="000000"/>
                </a:solidFill>
              </a:rPr>
              <a:t>Instruction</a:t>
            </a:r>
          </a:p>
          <a:p>
            <a:pPr algn="ctr" eaLnBrk="0" hangingPunct="0"/>
            <a:r>
              <a:rPr kumimoji="0" lang="en-US" altLang="zh-TW" sz="130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11273" name="Rectangle 11"/>
          <p:cNvSpPr>
            <a:spLocks noChangeArrowheads="1"/>
          </p:cNvSpPr>
          <p:nvPr/>
        </p:nvSpPr>
        <p:spPr bwMode="auto">
          <a:xfrm>
            <a:off x="4054475" y="5232400"/>
            <a:ext cx="104775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0" lang="en-US" altLang="zh-TW" sz="1300" b="0">
                <a:solidFill>
                  <a:srgbClr val="000000"/>
                </a:solidFill>
              </a:rPr>
              <a:t>Instruction</a:t>
            </a:r>
          </a:p>
        </p:txBody>
      </p:sp>
      <p:grpSp>
        <p:nvGrpSpPr>
          <p:cNvPr id="11274" name="Group 12"/>
          <p:cNvGrpSpPr>
            <a:grpSpLocks/>
          </p:cNvGrpSpPr>
          <p:nvPr/>
        </p:nvGrpSpPr>
        <p:grpSpPr bwMode="auto">
          <a:xfrm>
            <a:off x="6035675" y="3403600"/>
            <a:ext cx="611188" cy="1382713"/>
            <a:chOff x="3626" y="1228"/>
            <a:chExt cx="402" cy="1035"/>
          </a:xfrm>
        </p:grpSpPr>
        <p:sp>
          <p:nvSpPr>
            <p:cNvPr id="11286" name="Freeform 13"/>
            <p:cNvSpPr>
              <a:spLocks/>
            </p:cNvSpPr>
            <p:nvPr/>
          </p:nvSpPr>
          <p:spPr bwMode="auto">
            <a:xfrm>
              <a:off x="3626" y="1228"/>
              <a:ext cx="331" cy="1035"/>
            </a:xfrm>
            <a:custGeom>
              <a:avLst/>
              <a:gdLst>
                <a:gd name="T0" fmla="*/ 0 w 331"/>
                <a:gd name="T1" fmla="*/ 0 h 1035"/>
                <a:gd name="T2" fmla="*/ 3 w 331"/>
                <a:gd name="T3" fmla="*/ 417 h 1035"/>
                <a:gd name="T4" fmla="*/ 107 w 331"/>
                <a:gd name="T5" fmla="*/ 517 h 1035"/>
                <a:gd name="T6" fmla="*/ 3 w 331"/>
                <a:gd name="T7" fmla="*/ 616 h 1035"/>
                <a:gd name="T8" fmla="*/ 3 w 331"/>
                <a:gd name="T9" fmla="*/ 1034 h 1035"/>
                <a:gd name="T10" fmla="*/ 330 w 331"/>
                <a:gd name="T11" fmla="*/ 719 h 1035"/>
                <a:gd name="T12" fmla="*/ 330 w 331"/>
                <a:gd name="T13" fmla="*/ 317 h 1035"/>
                <a:gd name="T14" fmla="*/ 3 w 331"/>
                <a:gd name="T15" fmla="*/ 0 h 1035"/>
                <a:gd name="T16" fmla="*/ 3 w 331"/>
                <a:gd name="T17" fmla="*/ 0 h 10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31" h="1035">
                  <a:moveTo>
                    <a:pt x="0" y="0"/>
                  </a:moveTo>
                  <a:lnTo>
                    <a:pt x="3" y="417"/>
                  </a:lnTo>
                  <a:lnTo>
                    <a:pt x="107" y="517"/>
                  </a:lnTo>
                  <a:lnTo>
                    <a:pt x="3" y="616"/>
                  </a:lnTo>
                  <a:lnTo>
                    <a:pt x="3" y="1034"/>
                  </a:lnTo>
                  <a:lnTo>
                    <a:pt x="330" y="719"/>
                  </a:lnTo>
                  <a:lnTo>
                    <a:pt x="330" y="317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Rectangle 14"/>
            <p:cNvSpPr>
              <a:spLocks noChangeArrowheads="1"/>
            </p:cNvSpPr>
            <p:nvPr/>
          </p:nvSpPr>
          <p:spPr bwMode="auto">
            <a:xfrm>
              <a:off x="3672" y="1645"/>
              <a:ext cx="356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0" lang="en-US" altLang="zh-TW" sz="1300">
                  <a:solidFill>
                    <a:srgbClr val="000000"/>
                  </a:solidFill>
                </a:rPr>
                <a:t>ADD</a:t>
              </a:r>
            </a:p>
          </p:txBody>
        </p:sp>
      </p:grpSp>
      <p:sp>
        <p:nvSpPr>
          <p:cNvPr id="11275" name="Line 15"/>
          <p:cNvSpPr>
            <a:spLocks noChangeShapeType="1"/>
          </p:cNvSpPr>
          <p:nvPr/>
        </p:nvSpPr>
        <p:spPr bwMode="auto">
          <a:xfrm>
            <a:off x="4953000" y="5410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16"/>
          <p:cNvSpPr>
            <a:spLocks noChangeShapeType="1"/>
          </p:cNvSpPr>
          <p:nvPr/>
        </p:nvSpPr>
        <p:spPr bwMode="auto">
          <a:xfrm>
            <a:off x="2514600" y="5334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Line 17"/>
          <p:cNvSpPr>
            <a:spLocks noChangeShapeType="1"/>
          </p:cNvSpPr>
          <p:nvPr/>
        </p:nvSpPr>
        <p:spPr bwMode="auto">
          <a:xfrm>
            <a:off x="5562600" y="4572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Line 18"/>
          <p:cNvSpPr>
            <a:spLocks noChangeShapeType="1"/>
          </p:cNvSpPr>
          <p:nvPr/>
        </p:nvSpPr>
        <p:spPr bwMode="auto">
          <a:xfrm flipV="1">
            <a:off x="2743200" y="36576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Line 19"/>
          <p:cNvSpPr>
            <a:spLocks noChangeShapeType="1"/>
          </p:cNvSpPr>
          <p:nvPr/>
        </p:nvSpPr>
        <p:spPr bwMode="auto">
          <a:xfrm>
            <a:off x="2743200" y="3657600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Line 20"/>
          <p:cNvSpPr>
            <a:spLocks noChangeShapeType="1"/>
          </p:cNvSpPr>
          <p:nvPr/>
        </p:nvSpPr>
        <p:spPr bwMode="auto">
          <a:xfrm>
            <a:off x="6553200" y="4114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Line 21"/>
          <p:cNvSpPr>
            <a:spLocks noChangeShapeType="1"/>
          </p:cNvSpPr>
          <p:nvPr/>
        </p:nvSpPr>
        <p:spPr bwMode="auto">
          <a:xfrm>
            <a:off x="1752600" y="5334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Line 22"/>
          <p:cNvSpPr>
            <a:spLocks noChangeShapeType="1"/>
          </p:cNvSpPr>
          <p:nvPr/>
        </p:nvSpPr>
        <p:spPr bwMode="auto">
          <a:xfrm flipV="1">
            <a:off x="7010400" y="29718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Line 23"/>
          <p:cNvSpPr>
            <a:spLocks noChangeShapeType="1"/>
          </p:cNvSpPr>
          <p:nvPr/>
        </p:nvSpPr>
        <p:spPr bwMode="auto">
          <a:xfrm flipH="1">
            <a:off x="1752600" y="2971800"/>
            <a:ext cx="525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Line 24"/>
          <p:cNvSpPr>
            <a:spLocks noChangeShapeType="1"/>
          </p:cNvSpPr>
          <p:nvPr/>
        </p:nvSpPr>
        <p:spPr bwMode="auto">
          <a:xfrm>
            <a:off x="1752600" y="2971800"/>
            <a:ext cx="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Rectangle 25"/>
          <p:cNvSpPr>
            <a:spLocks noChangeArrowheads="1"/>
          </p:cNvSpPr>
          <p:nvPr/>
        </p:nvSpPr>
        <p:spPr bwMode="auto">
          <a:xfrm>
            <a:off x="5257800" y="4419600"/>
            <a:ext cx="33337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0" lang="en-US" altLang="zh-TW" sz="1300" b="0">
                <a:solidFill>
                  <a:srgbClr val="000000"/>
                </a:solidFill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2125</TotalTime>
  <Words>2583</Words>
  <Application>Microsoft Office PowerPoint</Application>
  <PresentationFormat>On-screen Show (4:3)</PresentationFormat>
  <Paragraphs>1238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Clarity</vt:lpstr>
      <vt:lpstr>CSCI3420 Tutorial 6</vt:lpstr>
      <vt:lpstr>Overview</vt:lpstr>
      <vt:lpstr>Overview</vt:lpstr>
      <vt:lpstr>Basic dataflow</vt:lpstr>
      <vt:lpstr>Flow of execution</vt:lpstr>
      <vt:lpstr>Single-Cycle CPU - A Case Study</vt:lpstr>
      <vt:lpstr>Datapath components </vt:lpstr>
      <vt:lpstr>Multiplexer</vt:lpstr>
      <vt:lpstr>Instruction fetch unit</vt:lpstr>
      <vt:lpstr>Instruction fetch unit</vt:lpstr>
      <vt:lpstr>Instruction fetch unit</vt:lpstr>
      <vt:lpstr>Register File (Read)</vt:lpstr>
      <vt:lpstr>Register File (Write)</vt:lpstr>
      <vt:lpstr>ALU</vt:lpstr>
      <vt:lpstr>Data memory &amp; sign extension</vt:lpstr>
      <vt:lpstr>MIPS instruction type</vt:lpstr>
      <vt:lpstr>Simple datapath for this example</vt:lpstr>
      <vt:lpstr>Simple datapath for this example</vt:lpstr>
      <vt:lpstr>Basic Datapath</vt:lpstr>
      <vt:lpstr>Basic Datapath</vt:lpstr>
      <vt:lpstr>Basic Datapath</vt:lpstr>
      <vt:lpstr>Control Unit</vt:lpstr>
      <vt:lpstr>Control Unit</vt:lpstr>
      <vt:lpstr>Complete Datapath with Control Unit</vt:lpstr>
      <vt:lpstr>Control unit</vt:lpstr>
      <vt:lpstr>PowerPoint Presentation</vt:lpstr>
      <vt:lpstr>Control unit</vt:lpstr>
      <vt:lpstr>Project Phase 2</vt:lpstr>
      <vt:lpstr>Project Phase 2</vt:lpstr>
      <vt:lpstr>Project Phase 2</vt:lpstr>
      <vt:lpstr>Project Phase 2</vt:lpstr>
      <vt:lpstr>Project Phase 2</vt:lpstr>
      <vt:lpstr>Project Phase 2</vt:lpstr>
      <vt:lpstr>Project Phase 2</vt:lpstr>
      <vt:lpstr>Project Phase 2</vt:lpstr>
      <vt:lpstr>Project Phase 2</vt:lpstr>
      <vt:lpstr>Project Phase 2</vt:lpstr>
      <vt:lpstr>Project Phase 2</vt:lpstr>
      <vt:lpstr>Project Phase 2</vt:lpstr>
      <vt:lpstr>Project Phase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hyszeto</dc:creator>
  <cp:lastModifiedBy>CSE</cp:lastModifiedBy>
  <cp:revision>523</cp:revision>
  <cp:lastPrinted>1601-01-01T00:00:00Z</cp:lastPrinted>
  <dcterms:created xsi:type="dcterms:W3CDTF">1601-01-01T00:00:00Z</dcterms:created>
  <dcterms:modified xsi:type="dcterms:W3CDTF">2013-03-05T08:49:57Z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