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2" r:id="rId10"/>
    <p:sldId id="266" r:id="rId11"/>
    <p:sldId id="265" r:id="rId12"/>
    <p:sldId id="267" r:id="rId13"/>
    <p:sldId id="279" r:id="rId14"/>
    <p:sldId id="280" r:id="rId15"/>
    <p:sldId id="281" r:id="rId16"/>
    <p:sldId id="271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2BFBE2-15D9-4D30-903E-0B66DA39FE96}">
          <p14:sldIdLst>
            <p14:sldId id="256"/>
            <p14:sldId id="257"/>
            <p14:sldId id="277"/>
            <p14:sldId id="278"/>
            <p14:sldId id="258"/>
            <p14:sldId id="259"/>
            <p14:sldId id="260"/>
            <p14:sldId id="261"/>
            <p14:sldId id="262"/>
            <p14:sldId id="266"/>
            <p14:sldId id="265"/>
            <p14:sldId id="267"/>
            <p14:sldId id="279"/>
            <p14:sldId id="280"/>
            <p14:sldId id="281"/>
            <p14:sldId id="27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DD7E-B242-4C64-9248-11E9A4B6116F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5562-870F-4EB6-96F1-23253725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LinuxTutorialPosixThreads.html" TargetMode="External"/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4430 Tutorial 2:</a:t>
            </a:r>
            <a:br>
              <a:rPr lang="en-US" dirty="0" smtClean="0"/>
            </a:br>
            <a:r>
              <a:rPr lang="en-US" dirty="0" smtClean="0"/>
              <a:t>Multi-thread Programming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LI Runhui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pthread_join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Waiting for another thread to terminate</a:t>
            </a:r>
          </a:p>
          <a:p>
            <a:pPr lvl="1"/>
            <a:r>
              <a:rPr lang="en-US" dirty="0" smtClean="0"/>
              <a:t>Syntax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pthread_join</a:t>
            </a:r>
            <a:r>
              <a:rPr lang="en-US" dirty="0" smtClean="0"/>
              <a:t>( </a:t>
            </a:r>
            <a:r>
              <a:rPr lang="en-US" dirty="0" err="1" smtClean="0"/>
              <a:t>thread_t</a:t>
            </a:r>
            <a:r>
              <a:rPr lang="en-US" dirty="0" smtClean="0"/>
              <a:t>* </a:t>
            </a:r>
            <a:r>
              <a:rPr lang="en-US" dirty="0" err="1" smtClean="0"/>
              <a:t>th,void</a:t>
            </a:r>
            <a:r>
              <a:rPr lang="en-US" dirty="0" smtClean="0"/>
              <a:t> ** </a:t>
            </a:r>
            <a:r>
              <a:rPr lang="en-US" dirty="0" err="1" smtClean="0"/>
              <a:t>thread_ret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h</a:t>
            </a:r>
            <a:r>
              <a:rPr lang="en-US" dirty="0" smtClean="0"/>
              <a:t>: waiting for the thread with the thread </a:t>
            </a:r>
            <a:r>
              <a:rPr lang="en-US" dirty="0" smtClean="0"/>
              <a:t>handler </a:t>
            </a:r>
            <a:r>
              <a:rPr lang="en-US" dirty="0" smtClean="0"/>
              <a:t>“</a:t>
            </a:r>
            <a:r>
              <a:rPr lang="en-US" dirty="0" err="1" smtClean="0"/>
              <a:t>th</a:t>
            </a:r>
            <a:r>
              <a:rPr lang="en-US" dirty="0" smtClean="0"/>
              <a:t>” to terminate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hread_ret</a:t>
            </a:r>
            <a:r>
              <a:rPr lang="en-US" dirty="0" smtClean="0"/>
              <a:t>: if the return value is not NULL, </a:t>
            </a:r>
            <a:r>
              <a:rPr lang="en-US" dirty="0" err="1" smtClean="0"/>
              <a:t>thread_ret</a:t>
            </a:r>
            <a:r>
              <a:rPr lang="en-US" dirty="0" smtClean="0"/>
              <a:t> will point to the place where the return value of thread </a:t>
            </a:r>
            <a:r>
              <a:rPr lang="en-US" dirty="0" err="1" smtClean="0"/>
              <a:t>th</a:t>
            </a:r>
            <a:r>
              <a:rPr lang="en-US" dirty="0" smtClean="0"/>
              <a:t> is stored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pthread_join</a:t>
            </a:r>
            <a:r>
              <a:rPr lang="en-US" dirty="0" smtClean="0"/>
              <a:t>(</a:t>
            </a:r>
            <a:r>
              <a:rPr lang="en-US" dirty="0" err="1" smtClean="0"/>
              <a:t>thread,NULL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482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Termination of the calling thread</a:t>
            </a:r>
          </a:p>
          <a:p>
            <a:pPr lvl="1"/>
            <a:r>
              <a:rPr lang="en-US" dirty="0" smtClean="0"/>
              <a:t>Syntax</a:t>
            </a:r>
            <a:endParaRPr lang="en-US" dirty="0"/>
          </a:p>
          <a:p>
            <a:pPr lvl="2"/>
            <a:r>
              <a:rPr lang="en-US" dirty="0" smtClean="0"/>
              <a:t>void </a:t>
            </a:r>
            <a:r>
              <a:rPr lang="en-US" dirty="0" err="1"/>
              <a:t>pthread_exit</a:t>
            </a:r>
            <a:r>
              <a:rPr lang="en-US" dirty="0"/>
              <a:t>( void * </a:t>
            </a:r>
            <a:r>
              <a:rPr lang="en-US" dirty="0" err="1"/>
              <a:t>ret_value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ret_value</a:t>
            </a:r>
            <a:r>
              <a:rPr lang="en-US" dirty="0"/>
              <a:t> is the return value of the thread, setting to NULL will be OK for most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pthread_exit</a:t>
            </a:r>
            <a:r>
              <a:rPr lang="en-US" dirty="0" smtClean="0"/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18080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value of the thread</a:t>
            </a:r>
          </a:p>
          <a:p>
            <a:pPr lvl="1"/>
            <a:r>
              <a:rPr lang="en-US" dirty="0" err="1" smtClean="0"/>
              <a:t>pthread_exit</a:t>
            </a:r>
            <a:r>
              <a:rPr lang="en-US" dirty="0" smtClean="0"/>
              <a:t>() will kill the thread and will never return. Thus,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emember that the return value cannot be of local scope, otherwise when the thread terminates, the return value will not exist.</a:t>
            </a:r>
            <a:endParaRPr lang="en-US" dirty="0"/>
          </a:p>
          <a:p>
            <a:pPr lvl="1"/>
            <a:r>
              <a:rPr lang="en-US" dirty="0" smtClean="0"/>
              <a:t>This value can be get and examined by some other thread with function </a:t>
            </a:r>
            <a:r>
              <a:rPr lang="en-US" dirty="0" err="1" smtClean="0"/>
              <a:t>pthread_join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4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Data Among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global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mutex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Initialize the worker threads with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0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Data Among Threads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Multiple arguments for </a:t>
            </a:r>
            <a:r>
              <a:rPr lang="en-US" dirty="0" err="1" smtClean="0"/>
              <a:t>start_routine</a:t>
            </a:r>
            <a:endParaRPr lang="en-US" dirty="0"/>
          </a:p>
          <a:p>
            <a:pPr lvl="2"/>
            <a:r>
              <a:rPr lang="en-US" dirty="0" smtClean="0"/>
              <a:t>Always using a structure to pass the arguments</a:t>
            </a:r>
          </a:p>
          <a:p>
            <a:pPr lvl="2"/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 descr="root@localhost:/svn/applications/discover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54655" r="54546" b="30859"/>
          <a:stretch/>
        </p:blipFill>
        <p:spPr>
          <a:xfrm>
            <a:off x="971600" y="3717032"/>
            <a:ext cx="7086386" cy="15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compiling your program, you should use “-</a:t>
            </a:r>
            <a:r>
              <a:rPr lang="en-US" dirty="0" err="1" smtClean="0"/>
              <a:t>lpthread</a:t>
            </a:r>
            <a:r>
              <a:rPr lang="en-US" dirty="0" smtClean="0"/>
              <a:t>” flag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-o main </a:t>
            </a:r>
            <a:r>
              <a:rPr lang="en-US" dirty="0" err="1" smtClean="0"/>
              <a:t>main.c</a:t>
            </a:r>
            <a:r>
              <a:rPr lang="en-US" dirty="0" smtClean="0"/>
              <a:t> -</a:t>
            </a:r>
            <a:r>
              <a:rPr lang="en-US" dirty="0" err="1" smtClean="0"/>
              <a:t>lpthread</a:t>
            </a:r>
            <a:endParaRPr lang="en-US" dirty="0"/>
          </a:p>
          <a:p>
            <a:r>
              <a:rPr lang="en-US" dirty="0" smtClean="0"/>
              <a:t>Also, when compiling the sample code in </a:t>
            </a:r>
            <a:r>
              <a:rPr lang="en-US" dirty="0" err="1" smtClean="0"/>
              <a:t>sparc</a:t>
            </a:r>
            <a:r>
              <a:rPr lang="en-US" dirty="0" smtClean="0"/>
              <a:t> machine, you need to add the flags “-</a:t>
            </a:r>
            <a:r>
              <a:rPr lang="en-US" dirty="0" err="1" smtClean="0"/>
              <a:t>lnsl</a:t>
            </a:r>
            <a:r>
              <a:rPr lang="en-US" dirty="0" smtClean="0"/>
              <a:t>          -</a:t>
            </a:r>
            <a:r>
              <a:rPr lang="en-US" dirty="0" err="1" smtClean="0"/>
              <a:t>lsocket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–o main </a:t>
            </a:r>
            <a:r>
              <a:rPr lang="en-US" dirty="0" err="1" smtClean="0"/>
              <a:t>main.c</a:t>
            </a:r>
            <a:r>
              <a:rPr lang="en-US" dirty="0" smtClean="0"/>
              <a:t> –</a:t>
            </a:r>
            <a:r>
              <a:rPr lang="en-US" dirty="0" err="1" smtClean="0"/>
              <a:t>lnsl</a:t>
            </a:r>
            <a:r>
              <a:rPr lang="en-US" dirty="0" smtClean="0"/>
              <a:t> -</a:t>
            </a:r>
            <a:r>
              <a:rPr lang="en-US" dirty="0" err="1" smtClean="0"/>
              <a:t>lsocket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644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still many details about the </a:t>
            </a:r>
            <a:r>
              <a:rPr lang="en-US" dirty="0" err="1" smtClean="0"/>
              <a:t>pthread</a:t>
            </a:r>
            <a:r>
              <a:rPr lang="en-US" dirty="0" smtClean="0"/>
              <a:t> programming, the about is enough for this assignment</a:t>
            </a:r>
            <a:endParaRPr lang="en-US" dirty="0"/>
          </a:p>
          <a:p>
            <a:r>
              <a:rPr lang="en-US" dirty="0" smtClean="0"/>
              <a:t>Here are some links from which you can get more guidance on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http://www.yolinux.com/TUTORIALS/LinuxTutorialPosixThreads.html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96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multi-thread programming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Multi-thread </a:t>
            </a:r>
            <a:r>
              <a:rPr lang="en-US" dirty="0" smtClean="0"/>
              <a:t>programming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to connection requests.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Exchange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075364"/>
            <a:ext cx="3016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sd</a:t>
            </a:r>
            <a:r>
              <a:rPr lang="en-US" sz="2400" dirty="0" smtClean="0"/>
              <a:t> = accept(…);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4581128"/>
            <a:ext cx="2822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len</a:t>
            </a:r>
            <a:r>
              <a:rPr lang="en-US" sz="2400" dirty="0" smtClean="0"/>
              <a:t> = </a:t>
            </a:r>
            <a:r>
              <a:rPr lang="en-US" sz="2400" dirty="0" err="1" smtClean="0"/>
              <a:t>recv</a:t>
            </a:r>
            <a:r>
              <a:rPr lang="en-US" sz="2400" dirty="0" smtClean="0"/>
              <a:t>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9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blocking functions in the last tutorial. If we using only 1 thread:  </a:t>
            </a:r>
          </a:p>
          <a:p>
            <a:pPr lvl="1"/>
            <a:r>
              <a:rPr lang="en-US" dirty="0" smtClean="0"/>
              <a:t>The whole program will be blocked waiting for incoming connection requests and data. </a:t>
            </a:r>
          </a:p>
          <a:p>
            <a:pPr lvl="1"/>
            <a:r>
              <a:rPr lang="en-US" dirty="0" smtClean="0"/>
              <a:t>We cannot do both with only 1 thread.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8064" y="4523636"/>
            <a:ext cx="3016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sd</a:t>
            </a:r>
            <a:r>
              <a:rPr lang="en-US" sz="2400" dirty="0" smtClean="0"/>
              <a:t> = accept(…);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61272" y="4581128"/>
            <a:ext cx="2822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len</a:t>
            </a:r>
            <a:r>
              <a:rPr lang="en-US" sz="2400" dirty="0" smtClean="0"/>
              <a:t> = </a:t>
            </a:r>
            <a:r>
              <a:rPr lang="en-US" sz="2400" dirty="0" err="1" smtClean="0"/>
              <a:t>recv</a:t>
            </a:r>
            <a:r>
              <a:rPr lang="en-US" sz="2400" dirty="0" smtClean="0"/>
              <a:t>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5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Multi-thread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a sequence of </a:t>
            </a:r>
            <a:r>
              <a:rPr lang="en-US" dirty="0" smtClean="0"/>
              <a:t>instructions </a:t>
            </a:r>
            <a:r>
              <a:rPr lang="en-US" dirty="0"/>
              <a:t>within a program that can be executed independently of other code. </a:t>
            </a:r>
          </a:p>
        </p:txBody>
      </p:sp>
      <p:pic>
        <p:nvPicPr>
          <p:cNvPr id="4" name="图片 3" descr="Multithreaded Programming (POSIX pthreads Tutorial)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9" t="37168" r="6623" b="25869"/>
          <a:stretch/>
        </p:blipFill>
        <p:spPr>
          <a:xfrm>
            <a:off x="2499110" y="3068960"/>
            <a:ext cx="4430696" cy="33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Multi-thread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accomplish the functionalities of the server within one program, we use multiple threads. </a:t>
            </a:r>
          </a:p>
          <a:p>
            <a:pPr lvl="1"/>
            <a:r>
              <a:rPr lang="en-US" dirty="0" smtClean="0"/>
              <a:t>The blocking operations, will block 1 </a:t>
            </a:r>
            <a:r>
              <a:rPr lang="en-US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 instead of the </a:t>
            </a:r>
            <a:r>
              <a:rPr lang="en-US" dirty="0" smtClean="0">
                <a:solidFill>
                  <a:srgbClr val="FF0000"/>
                </a:solidFill>
              </a:rPr>
              <a:t>whole program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523636"/>
            <a:ext cx="3016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sd</a:t>
            </a:r>
            <a:r>
              <a:rPr lang="en-US" sz="2400" dirty="0" smtClean="0"/>
              <a:t> = accept(…);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61272" y="4581128"/>
            <a:ext cx="2822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while(1){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int </a:t>
            </a:r>
            <a:r>
              <a:rPr lang="en-US" sz="2400" dirty="0" err="1" smtClean="0"/>
              <a:t>len</a:t>
            </a:r>
            <a:r>
              <a:rPr lang="en-US" sz="2400" dirty="0" smtClean="0"/>
              <a:t> = </a:t>
            </a:r>
            <a:r>
              <a:rPr lang="en-US" sz="2400" dirty="0" err="1" smtClean="0"/>
              <a:t>recv</a:t>
            </a:r>
            <a:r>
              <a:rPr lang="en-US" sz="2400" dirty="0" smtClean="0"/>
              <a:t>(…);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…</a:t>
            </a:r>
          </a:p>
          <a:p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137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Thread 1: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0097" y="3933056"/>
            <a:ext cx="137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Thread 2: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flow of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4" name="图片 3" descr="POSIX Threads Programming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25545" r="35714" b="41703"/>
          <a:stretch/>
        </p:blipFill>
        <p:spPr>
          <a:xfrm>
            <a:off x="467544" y="2348880"/>
            <a:ext cx="7926876" cy="25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 thread, 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</a:t>
            </a:r>
            <a:r>
              <a:rPr lang="en-US" dirty="0"/>
              <a:t> * </a:t>
            </a:r>
            <a:r>
              <a:rPr lang="en-US" dirty="0" err="1"/>
              <a:t>attr</a:t>
            </a:r>
            <a:r>
              <a:rPr lang="en-US" dirty="0"/>
              <a:t>,</a:t>
            </a:r>
          </a:p>
          <a:p>
            <a:pPr marL="914400" lvl="2" indent="0">
              <a:buNone/>
            </a:pPr>
            <a:r>
              <a:rPr lang="en-US" dirty="0"/>
              <a:t>			void* (*</a:t>
            </a:r>
            <a:r>
              <a:rPr lang="en-US" dirty="0" err="1"/>
              <a:t>start_routine</a:t>
            </a:r>
            <a:r>
              <a:rPr lang="en-US" dirty="0"/>
              <a:t>)(void *)</a:t>
            </a:r>
          </a:p>
          <a:p>
            <a:pPr marL="914400" lvl="2" indent="0">
              <a:buNone/>
            </a:pPr>
            <a:r>
              <a:rPr lang="en-US" dirty="0"/>
              <a:t>			void*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 descr="root@localhost:/svn/applications/discover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64153" r="53896" b="31292"/>
          <a:stretch/>
        </p:blipFill>
        <p:spPr>
          <a:xfrm>
            <a:off x="899592" y="5173124"/>
            <a:ext cx="753683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Parameters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hread: the thread </a:t>
            </a:r>
            <a:r>
              <a:rPr lang="en-US" dirty="0" smtClean="0"/>
              <a:t>handler </a:t>
            </a:r>
            <a:r>
              <a:rPr lang="en-US" dirty="0" smtClean="0"/>
              <a:t>of the newly created thread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: the attributes of the thread, set to </a:t>
            </a:r>
            <a:r>
              <a:rPr lang="en-US" dirty="0" smtClean="0"/>
              <a:t>NULL is OK </a:t>
            </a:r>
            <a:r>
              <a:rPr lang="en-US" dirty="0" smtClean="0"/>
              <a:t>for most cases</a:t>
            </a:r>
          </a:p>
          <a:p>
            <a:pPr lvl="2"/>
            <a:r>
              <a:rPr lang="en-US" dirty="0" err="1" smtClean="0"/>
              <a:t>start_routine</a:t>
            </a:r>
            <a:r>
              <a:rPr lang="en-US" dirty="0" smtClean="0"/>
              <a:t>: the pointer pointing to the function which will run in the thread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rg</a:t>
            </a:r>
            <a:r>
              <a:rPr lang="en-US" dirty="0" smtClean="0"/>
              <a:t>: the argument for the </a:t>
            </a:r>
            <a:r>
              <a:rPr lang="en-US" dirty="0" err="1" smtClean="0"/>
              <a:t>start_routine</a:t>
            </a:r>
            <a:r>
              <a:rPr lang="en-US" dirty="0" smtClean="0"/>
              <a:t> function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NULL when there is no arguments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553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主题​​</vt:lpstr>
      <vt:lpstr>CSCI 4430 Tutorial 2: Multi-thread Programming</vt:lpstr>
      <vt:lpstr>Outline</vt:lpstr>
      <vt:lpstr>Functionalities of Server</vt:lpstr>
      <vt:lpstr>Functionalities of Server</vt:lpstr>
      <vt:lpstr>What is Multi-thread Programming</vt:lpstr>
      <vt:lpstr>Why Multi-thread Programming</vt:lpstr>
      <vt:lpstr>Basic Pthread Programming</vt:lpstr>
      <vt:lpstr>Basic Pthread Programming</vt:lpstr>
      <vt:lpstr>Basic Pthread Programming</vt:lpstr>
      <vt:lpstr>Basic Pthread Programming</vt:lpstr>
      <vt:lpstr>Basic Pthread Programming</vt:lpstr>
      <vt:lpstr>Basic Pthread Programming</vt:lpstr>
      <vt:lpstr>Transfer Data Among Threads</vt:lpstr>
      <vt:lpstr>Transfer Data Among Threads</vt:lpstr>
      <vt:lpstr>Compiling</vt:lpstr>
      <vt:lpstr>More 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Tutorial 2: Multi-thread Programming</dc:title>
  <dc:creator>lrhdiy</dc:creator>
  <cp:lastModifiedBy>CSE</cp:lastModifiedBy>
  <cp:revision>43</cp:revision>
  <dcterms:created xsi:type="dcterms:W3CDTF">2012-01-21T03:30:35Z</dcterms:created>
  <dcterms:modified xsi:type="dcterms:W3CDTF">2013-01-30T08:23:16Z</dcterms:modified>
</cp:coreProperties>
</file>