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70" r:id="rId12"/>
    <p:sldId id="269" r:id="rId13"/>
    <p:sldId id="268" r:id="rId14"/>
    <p:sldId id="271" r:id="rId15"/>
    <p:sldId id="263" r:id="rId16"/>
    <p:sldId id="26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307-0597-4F6F-8E1B-4B06140BFE98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A3A-7E87-43CD-A9E6-40E7997D9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4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307-0597-4F6F-8E1B-4B06140BFE98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A3A-7E87-43CD-A9E6-40E7997D9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5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307-0597-4F6F-8E1B-4B06140BFE98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A3A-7E87-43CD-A9E6-40E7997D9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4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307-0597-4F6F-8E1B-4B06140BFE98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A3A-7E87-43CD-A9E6-40E7997D9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307-0597-4F6F-8E1B-4B06140BFE98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A3A-7E87-43CD-A9E6-40E7997D9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2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307-0597-4F6F-8E1B-4B06140BFE98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A3A-7E87-43CD-A9E6-40E7997D9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5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307-0597-4F6F-8E1B-4B06140BFE98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A3A-7E87-43CD-A9E6-40E7997D9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7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307-0597-4F6F-8E1B-4B06140BFE98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A3A-7E87-43CD-A9E6-40E7997D9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2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307-0597-4F6F-8E1B-4B06140BFE98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A3A-7E87-43CD-A9E6-40E7997D9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6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307-0597-4F6F-8E1B-4B06140BFE98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A3A-7E87-43CD-A9E6-40E7997D9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1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307-0597-4F6F-8E1B-4B06140BFE98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A3A-7E87-43CD-A9E6-40E7997D9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4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9307-0597-4F6F-8E1B-4B06140BFE98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29A3A-7E87-43CD-A9E6-40E7997D9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CSCI4430 Tutorial 3:</a:t>
            </a:r>
            <a:br>
              <a:rPr lang="en-US" altLang="zh-CN" dirty="0" smtClean="0"/>
            </a:br>
            <a:r>
              <a:rPr lang="en-US" altLang="zh-CN" dirty="0" smtClean="0"/>
              <a:t>Hints on Assignment 1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LI Runhui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8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strcpy</a:t>
            </a:r>
            <a:r>
              <a:rPr lang="en-US" altLang="zh-CN" dirty="0" smtClean="0"/>
              <a:t>() or </a:t>
            </a:r>
            <a:r>
              <a:rPr lang="en-US" altLang="zh-CN" dirty="0" err="1" smtClean="0"/>
              <a:t>memcpy</a:t>
            </a:r>
            <a:r>
              <a:rPr lang="en-US" altLang="zh-CN" dirty="0" smtClean="0"/>
              <a:t>()?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problem of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():</a:t>
            </a:r>
          </a:p>
          <a:p>
            <a:pPr lvl="1"/>
            <a:r>
              <a:rPr lang="en-US" altLang="zh-CN" dirty="0" smtClean="0"/>
              <a:t>It uses ‘\0’ to find out the end of a string</a:t>
            </a:r>
          </a:p>
          <a:p>
            <a:pPr lvl="1"/>
            <a:r>
              <a:rPr lang="en-US" altLang="zh-CN" dirty="0" smtClean="0"/>
              <a:t>You cannot specify the size of the buffer you copied. 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memcpy</a:t>
            </a:r>
            <a:r>
              <a:rPr lang="en-US" altLang="zh-CN" dirty="0" smtClean="0"/>
              <a:t>() instead:</a:t>
            </a:r>
          </a:p>
          <a:p>
            <a:pPr lvl="1"/>
            <a:r>
              <a:rPr lang="en-US" altLang="zh-CN" dirty="0" smtClean="0"/>
              <a:t>You can specify the size you want to copy. </a:t>
            </a:r>
          </a:p>
          <a:p>
            <a:pPr lvl="1"/>
            <a:r>
              <a:rPr lang="en-US" altLang="zh-CN" dirty="0" smtClean="0"/>
              <a:t>More details can be found at:</a:t>
            </a:r>
          </a:p>
          <a:p>
            <a:pPr lvl="1"/>
            <a:r>
              <a:rPr lang="en-US" altLang="zh-CN" dirty="0" smtClean="0"/>
              <a:t>http</a:t>
            </a:r>
            <a:r>
              <a:rPr lang="en-US" altLang="zh-CN" dirty="0"/>
              <a:t>://linux.die.net/man/3/memcpy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7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Reusable Port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Reusing server </a:t>
            </a:r>
            <a:r>
              <a:rPr lang="en-US" altLang="zh-CN" dirty="0" smtClean="0"/>
              <a:t>port</a:t>
            </a:r>
          </a:p>
          <a:p>
            <a:pPr lvl="1"/>
            <a:r>
              <a:rPr lang="en-US" altLang="zh-CN" dirty="0" smtClean="0"/>
              <a:t>Generally</a:t>
            </a:r>
            <a:r>
              <a:rPr lang="en-US" altLang="zh-CN" dirty="0"/>
              <a:t>, if a server crashes, when restart </a:t>
            </a:r>
            <a:r>
              <a:rPr lang="en-US" altLang="zh-CN" dirty="0" smtClean="0"/>
              <a:t>the server </a:t>
            </a:r>
            <a:r>
              <a:rPr lang="en-US" altLang="zh-CN" dirty="0"/>
              <a:t>and try to bind to the same </a:t>
            </a:r>
            <a:r>
              <a:rPr lang="en-US" altLang="zh-CN" dirty="0" smtClean="0"/>
              <a:t>address/port. You </a:t>
            </a:r>
            <a:r>
              <a:rPr lang="en-US" altLang="zh-CN" dirty="0"/>
              <a:t>will get an error message “bind: </a:t>
            </a:r>
            <a:r>
              <a:rPr lang="en-US" altLang="zh-CN" dirty="0" smtClean="0"/>
              <a:t>address already </a:t>
            </a:r>
            <a:r>
              <a:rPr lang="en-US" altLang="zh-CN" dirty="0"/>
              <a:t>in </a:t>
            </a:r>
            <a:r>
              <a:rPr lang="en-US" altLang="zh-CN" dirty="0" smtClean="0"/>
              <a:t>use”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avoid this, you need to make the port reusable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77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Reusable Port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718" y="2142565"/>
            <a:ext cx="7063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Adding the following lines after calling socket():</a:t>
            </a:r>
            <a:endParaRPr lang="zh-CN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81" y="3016184"/>
            <a:ext cx="6255038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3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</a:t>
            </a:r>
            <a:r>
              <a:rPr lang="en-US" altLang="zh-CN" dirty="0" err="1" smtClean="0"/>
              <a:t>readdir_r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Look into the definition of </a:t>
            </a:r>
            <a:r>
              <a:rPr lang="en-US" altLang="zh-CN" dirty="0" err="1" smtClean="0"/>
              <a:t>dirent</a:t>
            </a:r>
            <a:r>
              <a:rPr lang="en-US" altLang="zh-CN" dirty="0" smtClean="0"/>
              <a:t> in SPARC machine.</a:t>
            </a:r>
          </a:p>
          <a:p>
            <a:r>
              <a:rPr lang="en-US" altLang="zh-CN" dirty="0" smtClean="0"/>
              <a:t>This means a long filename may cause a lot of trouble for you.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02" y="3300894"/>
            <a:ext cx="4749196" cy="20667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227064" y="4462272"/>
            <a:ext cx="484632" cy="320040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2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</a:t>
            </a:r>
            <a:r>
              <a:rPr lang="en-US" altLang="zh-CN" dirty="0" err="1" smtClean="0"/>
              <a:t>readdir_r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declaring a pointer, we use</a:t>
            </a:r>
          </a:p>
          <a:p>
            <a:pPr lvl="1"/>
            <a:r>
              <a:rPr lang="en-US" altLang="zh-CN" dirty="0"/>
              <a:t>struct </a:t>
            </a:r>
            <a:r>
              <a:rPr lang="en-US" altLang="zh-CN" dirty="0" err="1"/>
              <a:t>dirent</a:t>
            </a:r>
            <a:r>
              <a:rPr lang="en-US" altLang="zh-CN" dirty="0"/>
              <a:t> *entry = </a:t>
            </a:r>
            <a:r>
              <a:rPr lang="en-US" altLang="zh-CN" dirty="0" smtClean="0"/>
              <a:t>(</a:t>
            </a:r>
            <a:r>
              <a:rPr lang="en-US" altLang="zh-CN" dirty="0"/>
              <a:t>struct </a:t>
            </a:r>
            <a:r>
              <a:rPr lang="en-US" altLang="zh-CN" dirty="0" err="1"/>
              <a:t>dirent</a:t>
            </a:r>
            <a:r>
              <a:rPr lang="en-US" altLang="zh-CN" dirty="0"/>
              <a:t>*) </a:t>
            </a:r>
            <a:r>
              <a:rPr lang="en-US" altLang="zh-CN" dirty="0" err="1"/>
              <a:t>calloc</a:t>
            </a:r>
            <a:r>
              <a:rPr lang="en-US" altLang="zh-CN" dirty="0"/>
              <a:t> (</a:t>
            </a:r>
            <a:r>
              <a:rPr lang="en-US" altLang="zh-CN" dirty="0" err="1"/>
              <a:t>sizeof</a:t>
            </a:r>
            <a:r>
              <a:rPr lang="en-US" altLang="zh-CN" dirty="0"/>
              <a:t>(struct </a:t>
            </a:r>
            <a:r>
              <a:rPr lang="en-US" altLang="zh-CN" dirty="0" err="1"/>
              <a:t>dirent</a:t>
            </a:r>
            <a:r>
              <a:rPr lang="en-US" altLang="zh-CN" dirty="0"/>
              <a:t>)+256,1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Thus the </a:t>
            </a:r>
            <a:r>
              <a:rPr lang="en-US" altLang="zh-CN" dirty="0" err="1" smtClean="0"/>
              <a:t>d_name</a:t>
            </a:r>
            <a:r>
              <a:rPr lang="en-US" altLang="zh-CN" dirty="0" smtClean="0"/>
              <a:t> will not overwrite other variables. 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02" y="3641554"/>
            <a:ext cx="4749196" cy="20667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236029" y="4811895"/>
            <a:ext cx="484632" cy="320040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5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Things to Keep in Mind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network byte ordering when transferring int type of short type variables. </a:t>
            </a:r>
          </a:p>
        </p:txBody>
      </p:sp>
    </p:spTree>
    <p:extLst>
      <p:ext uri="{BB962C8B-B14F-4D97-AF65-F5344CB8AC3E}">
        <p14:creationId xmlns:p14="http://schemas.microsoft.com/office/powerpoint/2010/main" val="6962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2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structure of Client side &amp; Server side</a:t>
            </a:r>
          </a:p>
          <a:p>
            <a:r>
              <a:rPr lang="en-US" altLang="zh-CN" dirty="0" smtClean="0"/>
              <a:t>Send &amp; receive data</a:t>
            </a:r>
          </a:p>
          <a:p>
            <a:r>
              <a:rPr lang="en-US" altLang="zh-CN" dirty="0" err="1" smtClean="0"/>
              <a:t>strcpy</a:t>
            </a:r>
            <a:r>
              <a:rPr lang="en-US" altLang="zh-CN" dirty="0" smtClean="0"/>
              <a:t>() or </a:t>
            </a:r>
            <a:r>
              <a:rPr lang="en-US" altLang="zh-CN" dirty="0" err="1" smtClean="0"/>
              <a:t>memcpy</a:t>
            </a:r>
            <a:r>
              <a:rPr lang="en-US" altLang="zh-CN" dirty="0" smtClean="0"/>
              <a:t>()?</a:t>
            </a:r>
          </a:p>
          <a:p>
            <a:r>
              <a:rPr lang="en-US" altLang="zh-CN" dirty="0" smtClean="0"/>
              <a:t>Reusable port</a:t>
            </a:r>
          </a:p>
          <a:p>
            <a:r>
              <a:rPr lang="en-US" altLang="zh-CN" dirty="0" smtClean="0"/>
              <a:t>About </a:t>
            </a:r>
            <a:r>
              <a:rPr lang="en-US" altLang="zh-CN" dirty="0" err="1" smtClean="0"/>
              <a:t>readdir_r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71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of Client side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side is very simple, a single-thread program is enough. </a:t>
            </a:r>
          </a:p>
          <a:p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99548" y="2988612"/>
            <a:ext cx="2507885" cy="40452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Connect to Server</a:t>
            </a:r>
            <a:endParaRPr lang="zh-CN" alt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099545" y="3766300"/>
            <a:ext cx="2507885" cy="40452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Authentication</a:t>
            </a:r>
            <a:endParaRPr lang="zh-CN" alt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106265" y="4559675"/>
            <a:ext cx="2507885" cy="40452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Wait for user input</a:t>
            </a:r>
            <a:endParaRPr lang="zh-CN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112986" y="5288064"/>
            <a:ext cx="2507885" cy="40452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Put or Get file</a:t>
            </a:r>
            <a:endParaRPr lang="zh-CN" altLang="en-US" sz="2400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4353488" y="3393139"/>
            <a:ext cx="3" cy="373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353488" y="4170827"/>
            <a:ext cx="6720" cy="388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360208" y="4964202"/>
            <a:ext cx="6721" cy="32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6" idx="3"/>
          </p:cNvCxnSpPr>
          <p:nvPr/>
        </p:nvCxnSpPr>
        <p:spPr>
          <a:xfrm flipH="1" flipV="1">
            <a:off x="5614150" y="4761939"/>
            <a:ext cx="6721" cy="728389"/>
          </a:xfrm>
          <a:prstGeom prst="bentConnector3">
            <a:avLst>
              <a:gd name="adj1" fmla="val -34012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of Server Side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 just a suggestion, you have other choices in implementing your program. </a:t>
            </a:r>
          </a:p>
          <a:p>
            <a:r>
              <a:rPr lang="en-US" altLang="zh-CN" dirty="0" smtClean="0"/>
              <a:t>Functionalities of server side.</a:t>
            </a:r>
          </a:p>
          <a:p>
            <a:pPr lvl="1"/>
            <a:r>
              <a:rPr lang="en-US" altLang="zh-CN" dirty="0" smtClean="0"/>
              <a:t>Accept connection requests</a:t>
            </a:r>
          </a:p>
          <a:p>
            <a:pPr lvl="1"/>
            <a:r>
              <a:rPr lang="en-US" altLang="zh-CN" dirty="0" smtClean="0"/>
              <a:t>Communicate with client(s)</a:t>
            </a:r>
          </a:p>
        </p:txBody>
      </p:sp>
    </p:spTree>
    <p:extLst>
      <p:ext uri="{BB962C8B-B14F-4D97-AF65-F5344CB8AC3E}">
        <p14:creationId xmlns:p14="http://schemas.microsoft.com/office/powerpoint/2010/main" val="32215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of Server Side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9875" y="493955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 Thread</a:t>
            </a:r>
            <a:endParaRPr lang="zh-CN" alt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59424" y="1622612"/>
            <a:ext cx="2950121" cy="1048870"/>
            <a:chOff x="2559424" y="1622612"/>
            <a:chExt cx="2950121" cy="1048870"/>
          </a:xfrm>
        </p:grpSpPr>
        <p:cxnSp>
          <p:nvCxnSpPr>
            <p:cNvPr id="11" name="Straight Arrow Connector 10"/>
            <p:cNvCxnSpPr>
              <a:stCxn id="14" idx="2"/>
            </p:cNvCxnSpPr>
            <p:nvPr/>
          </p:nvCxnSpPr>
          <p:spPr>
            <a:xfrm flipH="1">
              <a:off x="2559424" y="2474259"/>
              <a:ext cx="1858302" cy="19722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325906" y="1622612"/>
              <a:ext cx="2183639" cy="851647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Connection request </a:t>
              </a:r>
            </a:p>
            <a:p>
              <a:r>
                <a:rPr lang="en-US" altLang="zh-CN" dirty="0" smtClean="0"/>
                <a:t>comes in</a:t>
              </a:r>
              <a:endParaRPr lang="zh-CN" altLang="en-US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44" y="2671482"/>
            <a:ext cx="3657917" cy="27495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15" y="2682927"/>
            <a:ext cx="2231329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Whole Picture of The Program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0962" y="1810871"/>
            <a:ext cx="4087906" cy="429409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422083" y="562086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5765" y="2232212"/>
            <a:ext cx="1550889" cy="19094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</a:p>
          <a:p>
            <a:pPr algn="ctr"/>
            <a:r>
              <a:rPr lang="en-US" altLang="zh-CN" dirty="0" smtClean="0"/>
              <a:t>Thread:</a:t>
            </a:r>
          </a:p>
          <a:p>
            <a:pPr algn="ctr"/>
            <a:endParaRPr lang="en-US" altLang="zh-CN" dirty="0" smtClean="0"/>
          </a:p>
          <a:p>
            <a:r>
              <a:rPr lang="en-US" altLang="zh-CN" sz="1400" dirty="0" smtClean="0">
                <a:latin typeface="Monaco" panose="020B0509030404040204" pitchFamily="49" charset="0"/>
              </a:rPr>
              <a:t>while(1){    accept();</a:t>
            </a:r>
          </a:p>
          <a:p>
            <a:r>
              <a:rPr lang="en-US" altLang="zh-CN" sz="1400" dirty="0">
                <a:latin typeface="Monaco" panose="020B0509030404040204" pitchFamily="49" charset="0"/>
              </a:rPr>
              <a:t> </a:t>
            </a:r>
            <a:r>
              <a:rPr lang="en-US" altLang="zh-CN" sz="1400" dirty="0" smtClean="0">
                <a:latin typeface="Monaco" panose="020B0509030404040204" pitchFamily="49" charset="0"/>
              </a:rPr>
              <a:t>    …</a:t>
            </a:r>
          </a:p>
          <a:p>
            <a:r>
              <a:rPr lang="en-US" altLang="zh-CN" sz="1400" dirty="0">
                <a:latin typeface="Monaco" panose="020B0509030404040204" pitchFamily="49" charset="0"/>
              </a:rPr>
              <a:t>}</a:t>
            </a:r>
            <a:endParaRPr lang="en-US" altLang="zh-CN" sz="1400" dirty="0" smtClean="0">
              <a:latin typeface="Monaco" panose="020B050903040404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31457" y="2241172"/>
            <a:ext cx="1479173" cy="19094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r>
              <a:rPr lang="en-US" altLang="zh-CN" dirty="0" smtClean="0"/>
              <a:t>Thread:</a:t>
            </a:r>
          </a:p>
          <a:p>
            <a:r>
              <a:rPr lang="en-US" altLang="zh-CN" sz="1400" dirty="0" smtClean="0">
                <a:latin typeface="Monaco" panose="020B0509030404040204" pitchFamily="49" charset="0"/>
              </a:rPr>
              <a:t>while(1){  </a:t>
            </a:r>
            <a:r>
              <a:rPr lang="en-US" altLang="zh-CN" sz="1400" dirty="0" err="1" smtClean="0">
                <a:latin typeface="Monaco" panose="020B0509030404040204" pitchFamily="49" charset="0"/>
              </a:rPr>
              <a:t>fscanf</a:t>
            </a:r>
            <a:r>
              <a:rPr lang="en-US" altLang="zh-CN" sz="1400" dirty="0" smtClean="0">
                <a:latin typeface="Monaco" panose="020B0509030404040204" pitchFamily="49" charset="0"/>
              </a:rPr>
              <a:t>();</a:t>
            </a:r>
          </a:p>
          <a:p>
            <a:r>
              <a:rPr lang="en-US" altLang="zh-CN" sz="1400" dirty="0">
                <a:latin typeface="Monaco" panose="020B0509030404040204" pitchFamily="49" charset="0"/>
              </a:rPr>
              <a:t> </a:t>
            </a:r>
            <a:r>
              <a:rPr lang="en-US" altLang="zh-CN" sz="1400" dirty="0" smtClean="0">
                <a:latin typeface="Monaco" panose="020B0509030404040204" pitchFamily="49" charset="0"/>
              </a:rPr>
              <a:t> send();</a:t>
            </a:r>
          </a:p>
          <a:p>
            <a:r>
              <a:rPr lang="en-US" altLang="zh-CN" sz="1400" dirty="0">
                <a:latin typeface="Monaco" panose="020B0509030404040204" pitchFamily="49" charset="0"/>
              </a:rPr>
              <a:t> </a:t>
            </a:r>
            <a:r>
              <a:rPr lang="en-US" altLang="zh-CN" sz="1400" dirty="0" smtClean="0">
                <a:latin typeface="Monaco" panose="020B0509030404040204" pitchFamily="49" charset="0"/>
              </a:rPr>
              <a:t>    …</a:t>
            </a:r>
          </a:p>
          <a:p>
            <a:r>
              <a:rPr lang="en-US" altLang="zh-CN" sz="1400" dirty="0">
                <a:latin typeface="Monaco" panose="020B0509030404040204" pitchFamily="49" charset="0"/>
              </a:rPr>
              <a:t>}</a:t>
            </a:r>
            <a:endParaRPr lang="en-US" altLang="zh-CN" sz="1400" dirty="0" smtClean="0">
              <a:latin typeface="Monaco" panose="020B0509030404040204" pitchFamily="49" charset="0"/>
            </a:endParaRPr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2626654" y="3186953"/>
            <a:ext cx="304803" cy="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585012" y="1810870"/>
            <a:ext cx="1972237" cy="2240288"/>
            <a:chOff x="5585012" y="1810870"/>
            <a:chExt cx="1972237" cy="2240288"/>
          </a:xfrm>
        </p:grpSpPr>
        <p:sp>
          <p:nvSpPr>
            <p:cNvPr id="12" name="Rounded Rectangle 11"/>
            <p:cNvSpPr/>
            <p:nvPr/>
          </p:nvSpPr>
          <p:spPr>
            <a:xfrm>
              <a:off x="5585012" y="1810870"/>
              <a:ext cx="1972237" cy="2178423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800166" y="1999129"/>
              <a:ext cx="1541928" cy="36755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Connect</a:t>
              </a:r>
              <a:endParaRPr lang="zh-CN" alt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800166" y="2554940"/>
              <a:ext cx="1541928" cy="36755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Authenticate</a:t>
              </a:r>
              <a:endParaRPr lang="zh-CN" alt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00166" y="3128678"/>
              <a:ext cx="1541928" cy="36755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Communicate</a:t>
              </a:r>
              <a:endParaRPr lang="zh-CN" altLang="en-US" dirty="0"/>
            </a:p>
          </p:txBody>
        </p: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>
              <a:off x="6571130" y="2366682"/>
              <a:ext cx="0" cy="188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2"/>
              <a:endCxn id="15" idx="0"/>
            </p:cNvCxnSpPr>
            <p:nvPr/>
          </p:nvCxnSpPr>
          <p:spPr>
            <a:xfrm>
              <a:off x="6571130" y="2922493"/>
              <a:ext cx="0" cy="206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08146" y="3681826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</p:grpSp>
      <p:cxnSp>
        <p:nvCxnSpPr>
          <p:cNvPr id="34" name="Elbow Connector 33"/>
          <p:cNvCxnSpPr>
            <a:stCxn id="6" idx="0"/>
            <a:endCxn id="13" idx="0"/>
          </p:cNvCxnSpPr>
          <p:nvPr/>
        </p:nvCxnSpPr>
        <p:spPr>
          <a:xfrm rot="5400000" flipH="1" flipV="1">
            <a:off x="4094629" y="-244289"/>
            <a:ext cx="233083" cy="4719920"/>
          </a:xfrm>
          <a:prstGeom prst="bentConnector3">
            <a:avLst>
              <a:gd name="adj1" fmla="val 198077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3"/>
            <a:endCxn id="14" idx="1"/>
          </p:cNvCxnSpPr>
          <p:nvPr/>
        </p:nvCxnSpPr>
        <p:spPr>
          <a:xfrm flipV="1">
            <a:off x="4410630" y="2738717"/>
            <a:ext cx="1389536" cy="457196"/>
          </a:xfrm>
          <a:prstGeom prst="bentConnector3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3"/>
          </p:cNvCxnSpPr>
          <p:nvPr/>
        </p:nvCxnSpPr>
        <p:spPr>
          <a:xfrm rot="10800000">
            <a:off x="4410630" y="3195914"/>
            <a:ext cx="1389536" cy="116545"/>
          </a:xfrm>
          <a:prstGeom prst="bentConnector3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931458" y="4513728"/>
            <a:ext cx="1479172" cy="7351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r>
              <a:rPr lang="en-US" altLang="zh-CN" dirty="0" smtClean="0"/>
              <a:t>Thread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523870" y="4513728"/>
            <a:ext cx="2033379" cy="73510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Client</a:t>
            </a:r>
            <a:endParaRPr lang="zh-CN" altLang="en-US" sz="2400" dirty="0"/>
          </a:p>
        </p:txBody>
      </p:sp>
      <p:cxnSp>
        <p:nvCxnSpPr>
          <p:cNvPr id="46" name="Straight Arrow Connector 45"/>
          <p:cNvCxnSpPr>
            <a:stCxn id="40" idx="3"/>
            <a:endCxn id="41" idx="1"/>
          </p:cNvCxnSpPr>
          <p:nvPr/>
        </p:nvCxnSpPr>
        <p:spPr>
          <a:xfrm>
            <a:off x="4410630" y="4881281"/>
            <a:ext cx="111324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1" idx="0"/>
            <a:endCxn id="6" idx="2"/>
          </p:cNvCxnSpPr>
          <p:nvPr/>
        </p:nvCxnSpPr>
        <p:spPr>
          <a:xfrm rot="16200000" flipV="1">
            <a:off x="4009868" y="1983036"/>
            <a:ext cx="372034" cy="4689350"/>
          </a:xfrm>
          <a:prstGeom prst="bentConnector3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2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Send and Receive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components of a message:</a:t>
            </a:r>
          </a:p>
          <a:p>
            <a:pPr lvl="1"/>
            <a:r>
              <a:rPr lang="en-US" altLang="zh-CN" dirty="0" smtClean="0"/>
              <a:t>Message header</a:t>
            </a:r>
          </a:p>
          <a:p>
            <a:pPr lvl="1"/>
            <a:r>
              <a:rPr lang="en-US" altLang="zh-CN" dirty="0" smtClean="0"/>
              <a:t>Payload(optional)</a:t>
            </a:r>
            <a:endParaRPr lang="en-US" altLang="zh-CN" dirty="0"/>
          </a:p>
          <a:p>
            <a:r>
              <a:rPr lang="en-US" altLang="zh-CN" dirty="0" smtClean="0"/>
              <a:t>Remember the return values of the send() and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() functions? </a:t>
            </a:r>
          </a:p>
          <a:p>
            <a:pPr lvl="1"/>
            <a:r>
              <a:rPr lang="en-US" altLang="zh-CN" dirty="0" smtClean="0"/>
              <a:t>They represent exactly how many bytes are sent/received.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1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Send and Receive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sending a buffer of size length</a:t>
            </a:r>
          </a:p>
          <a:p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97" y="2630105"/>
            <a:ext cx="5846571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Send and Receive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Receiving is quite familiar.</a:t>
            </a:r>
          </a:p>
          <a:p>
            <a:r>
              <a:rPr lang="en-US" altLang="zh-CN" dirty="0" smtClean="0"/>
              <a:t>For receiving data, you can first receive the message header and then the payload (if the message contains payload).  </a:t>
            </a:r>
          </a:p>
        </p:txBody>
      </p:sp>
    </p:spTree>
    <p:extLst>
      <p:ext uri="{BB962C8B-B14F-4D97-AF65-F5344CB8AC3E}">
        <p14:creationId xmlns:p14="http://schemas.microsoft.com/office/powerpoint/2010/main" val="240450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413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Monaco</vt:lpstr>
      <vt:lpstr>Office Theme</vt:lpstr>
      <vt:lpstr>CSCI4430 Tutorial 3: Hints on Assignment 1</vt:lpstr>
      <vt:lpstr>Outline</vt:lpstr>
      <vt:lpstr>Structure of Client side</vt:lpstr>
      <vt:lpstr>Structure of Server Side</vt:lpstr>
      <vt:lpstr>Structure of Server Side</vt:lpstr>
      <vt:lpstr>Whole Picture of The Program</vt:lpstr>
      <vt:lpstr>Send and Receive Data</vt:lpstr>
      <vt:lpstr>Send and Receive Data</vt:lpstr>
      <vt:lpstr>Send and Receive Data</vt:lpstr>
      <vt:lpstr>strcpy() or memcpy()?</vt:lpstr>
      <vt:lpstr>Reusable Port</vt:lpstr>
      <vt:lpstr>Reusable Port</vt:lpstr>
      <vt:lpstr>About readdir_r()</vt:lpstr>
      <vt:lpstr>About readdir_r()</vt:lpstr>
      <vt:lpstr>Other Things to Keep in Mind</vt:lpstr>
      <vt:lpstr>Q&amp;A</vt:lpstr>
    </vt:vector>
  </TitlesOfParts>
  <Company>CUHK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Tutorial 3: Hints on Assignment 1</dc:title>
  <dc:creator>CSE</dc:creator>
  <cp:lastModifiedBy>CSE</cp:lastModifiedBy>
  <cp:revision>22</cp:revision>
  <dcterms:created xsi:type="dcterms:W3CDTF">2013-02-20T00:56:50Z</dcterms:created>
  <dcterms:modified xsi:type="dcterms:W3CDTF">2013-02-20T14:26:46Z</dcterms:modified>
</cp:coreProperties>
</file>