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715000" type="screen16x10"/>
  <p:notesSz cx="9906000" cy="67945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2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04D1E-78B4-4A90-877B-FB3127A366B1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3E659-AB73-47C6-98EC-DB3BEB478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3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11108" y="0"/>
            <a:ext cx="4292600" cy="3409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EE03E-9A6F-4775-81C1-8D1483D3E83F}" type="datetimeFigureOut">
              <a:rPr lang="en-US" smtClean="0"/>
              <a:t>2/27/2013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17850" y="849313"/>
            <a:ext cx="36703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0600" y="3269853"/>
            <a:ext cx="7924800" cy="2675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11108" y="6453596"/>
            <a:ext cx="4292600" cy="3409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84BD5B-C58A-42F1-AC13-5BF397EB4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17850" y="849313"/>
            <a:ext cx="3670300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BD5B-C58A-42F1-AC13-5BF397EB4A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17850" y="849313"/>
            <a:ext cx="3670300" cy="22939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4BD5B-C58A-42F1-AC13-5BF397EB4A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95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5334000"/>
            <a:ext cx="91440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278597"/>
            <a:ext cx="9144000" cy="554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32460"/>
            <a:ext cx="7543800" cy="29718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713018"/>
            <a:ext cx="7543800" cy="952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8A38-04E6-4DD5-B925-D4DA2E37A8A7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5A360-C472-40CB-9936-56508FA07012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3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43585"/>
            <a:ext cx="1971675" cy="47999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43585"/>
            <a:ext cx="5800725" cy="4799915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07C-7602-4805-82D1-628436A9EECD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3FFFE-74C0-48CB-B302-665859E4222F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64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632460"/>
            <a:ext cx="7543800" cy="297180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710940"/>
            <a:ext cx="7543800" cy="952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00F3-1842-4E0E-83FB-57F7472A33DA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6195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0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538112"/>
            <a:ext cx="3703320" cy="3352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38113"/>
            <a:ext cx="370332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DB1D-F24F-40AF-888C-DF6DEE13DA81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0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151946"/>
            <a:ext cx="3703320" cy="2738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538377"/>
            <a:ext cx="3703320" cy="61356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151945"/>
            <a:ext cx="3703320" cy="27389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51668-72BB-478E-B00C-EBEEEC1C6A7A}" type="datetime1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2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4DD0-1B1D-48D6-96F1-E28D302BABCC}" type="datetime1">
              <a:rPr lang="en-US" smtClean="0"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5CF7-04AE-4F65-AE39-DB0DA65E192D}" type="datetime1">
              <a:rPr lang="en-US" smtClean="0"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4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71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5299"/>
            <a:ext cx="2400300" cy="1905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609600"/>
            <a:ext cx="4869180" cy="4381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438400"/>
            <a:ext cx="2400300" cy="2815937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5383155"/>
            <a:ext cx="1963883" cy="304271"/>
          </a:xfrm>
        </p:spPr>
        <p:txBody>
          <a:bodyPr/>
          <a:lstStyle>
            <a:lvl1pPr algn="l">
              <a:defRPr/>
            </a:lvl1pPr>
          </a:lstStyle>
          <a:p>
            <a:fld id="{67B1B912-08AB-4CD4-A576-F37EA691A1CD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5383155"/>
            <a:ext cx="3486150" cy="304271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2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127500"/>
            <a:ext cx="9141619" cy="158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0958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29100"/>
            <a:ext cx="7585234" cy="68580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09589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922520"/>
            <a:ext cx="7584948" cy="4953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12E7-87E0-48CF-A304-09F52BD63C27}" type="datetime1">
              <a:rPr lang="en-US" smtClean="0"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5334000"/>
            <a:ext cx="9141619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5278597"/>
            <a:ext cx="9141619" cy="53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38836"/>
            <a:ext cx="7543800" cy="12089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38112"/>
            <a:ext cx="7543800" cy="33528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5383155"/>
            <a:ext cx="18542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4AA108EC-E327-4BE1-837F-F84CA4953920}" type="datetime1">
              <a:rPr lang="en-US" smtClean="0"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5383155"/>
            <a:ext cx="361710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5383155"/>
            <a:ext cx="98401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679F20BF-DF15-46DB-A8CB-2B5AE87A23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44820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47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TTP_persistent_connec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HTTP_persistent_connection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-sniffer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cuhk.edu.hk/csci4430/tut/Tutorial_1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CSCI4430 Tutorial 4</a:t>
            </a:r>
            <a:br>
              <a:rPr lang="en-US" dirty="0"/>
            </a:br>
            <a:r>
              <a:rPr lang="en-US" sz="4800" dirty="0"/>
              <a:t>Assignment 2 (Milestone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SUN, Mingshen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5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Cleanup R</a:t>
            </a:r>
            <a:r>
              <a:rPr lang="en-US" altLang="zh-TW" dirty="0" smtClean="0"/>
              <a:t>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managing resources</a:t>
            </a:r>
          </a:p>
          <a:p>
            <a:pPr lvl="1"/>
            <a:r>
              <a:rPr lang="en-US" altLang="zh-TW" dirty="0"/>
              <a:t>e.g., you have to close some open sockets and free some buffers when your thread exits in the middle of </a:t>
            </a:r>
            <a:r>
              <a:rPr lang="en-US" altLang="zh-TW" dirty="0" smtClean="0"/>
              <a:t>nowhere</a:t>
            </a:r>
          </a:p>
          <a:p>
            <a:r>
              <a:rPr lang="en-US" altLang="zh-TW" dirty="0" err="1"/>
              <a:t>pthread_cleanup_push</a:t>
            </a:r>
            <a:r>
              <a:rPr lang="en-US" altLang="zh-TW" dirty="0"/>
              <a:t>(routine, </a:t>
            </a:r>
            <a:r>
              <a:rPr lang="en-US" altLang="zh-TW" dirty="0" err="1"/>
              <a:t>arg</a:t>
            </a:r>
            <a:r>
              <a:rPr lang="en-US" altLang="zh-TW" dirty="0"/>
              <a:t>)</a:t>
            </a:r>
          </a:p>
          <a:p>
            <a:r>
              <a:rPr lang="en-US" altLang="zh-TW" dirty="0" err="1" smtClean="0"/>
              <a:t>pthread_cleanup_pop</a:t>
            </a:r>
            <a:r>
              <a:rPr lang="en-US" altLang="zh-TW" dirty="0" smtClean="0"/>
              <a:t>(1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Any non-zero value is ok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pthread_cleanup_push</a:t>
            </a:r>
            <a:r>
              <a:rPr lang="en-US" altLang="zh-TW" dirty="0"/>
              <a:t>() must go with a matching </a:t>
            </a:r>
            <a:r>
              <a:rPr lang="en-US" altLang="zh-TW" dirty="0" err="1"/>
              <a:t>pthread_cleanup_pop</a:t>
            </a:r>
            <a:r>
              <a:rPr lang="en-US" altLang="zh-TW" dirty="0"/>
              <a:t>() in the same lexical scope!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Joinable or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</a:t>
            </a:r>
            <a:r>
              <a:rPr lang="en-US" dirty="0"/>
              <a:t>threads that are created as joinable can be joined. If a thread is created as detached, it can </a:t>
            </a:r>
            <a:r>
              <a:rPr lang="en-US" dirty="0">
                <a:solidFill>
                  <a:schemeClr val="accent5"/>
                </a:solidFill>
              </a:rPr>
              <a:t>never </a:t>
            </a:r>
            <a:r>
              <a:rPr lang="en-US" dirty="0"/>
              <a:t>be joined</a:t>
            </a:r>
            <a:r>
              <a:rPr lang="en-US" dirty="0" smtClean="0"/>
              <a:t>.</a:t>
            </a:r>
          </a:p>
          <a:p>
            <a:r>
              <a:rPr lang="en-US" dirty="0"/>
              <a:t>The programmer is able to obtain the target thread's termination </a:t>
            </a:r>
            <a:r>
              <a:rPr lang="en-US" dirty="0">
                <a:solidFill>
                  <a:schemeClr val="accent5"/>
                </a:solidFill>
              </a:rPr>
              <a:t>return status </a:t>
            </a:r>
            <a:r>
              <a:rPr lang="en-US" dirty="0"/>
              <a:t>if it was specified in the target thread's call to </a:t>
            </a:r>
            <a:r>
              <a:rPr lang="en-US" dirty="0" err="1"/>
              <a:t>pthread_exit</a:t>
            </a:r>
            <a:r>
              <a:rPr lang="en-US" dirty="0"/>
              <a:t>()</a:t>
            </a:r>
            <a:endParaRPr lang="en-US" dirty="0" smtClean="0"/>
          </a:p>
          <a:p>
            <a:r>
              <a:rPr lang="en-US" dirty="0"/>
              <a:t>If you know in advance </a:t>
            </a:r>
            <a:r>
              <a:rPr lang="en-US" dirty="0" smtClean="0"/>
              <a:t>that </a:t>
            </a:r>
            <a:r>
              <a:rPr lang="en-US" dirty="0"/>
              <a:t>a thread will never need to join with another thread, consider creating it in a detached state. Some system resources may be able to be </a:t>
            </a:r>
            <a:r>
              <a:rPr lang="en-US" dirty="0">
                <a:solidFill>
                  <a:schemeClr val="accent5"/>
                </a:solidFill>
              </a:rPr>
              <a:t>freed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persistent </a:t>
            </a:r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38112"/>
            <a:ext cx="4174342" cy="3352800"/>
          </a:xfrm>
        </p:spPr>
        <p:txBody>
          <a:bodyPr/>
          <a:lstStyle/>
          <a:p>
            <a:r>
              <a:rPr lang="en-US" dirty="0"/>
              <a:t>HTTP </a:t>
            </a:r>
            <a:r>
              <a:rPr lang="en-US" dirty="0" smtClean="0"/>
              <a:t>1.0</a:t>
            </a:r>
          </a:p>
          <a:p>
            <a:pPr lvl="1"/>
            <a:r>
              <a:rPr lang="en-US" dirty="0" smtClean="0"/>
              <a:t>Connection: keep-alive</a:t>
            </a:r>
          </a:p>
          <a:p>
            <a:pPr lvl="1"/>
            <a:r>
              <a:rPr lang="en-US" dirty="0" smtClean="0"/>
              <a:t>Proxy-Connection: keep-alive</a:t>
            </a:r>
          </a:p>
          <a:p>
            <a:r>
              <a:rPr lang="en-US" dirty="0"/>
              <a:t>HTTP </a:t>
            </a:r>
            <a:r>
              <a:rPr lang="en-US" dirty="0" smtClean="0"/>
              <a:t>1.1</a:t>
            </a:r>
          </a:p>
          <a:p>
            <a:pPr lvl="1"/>
            <a:r>
              <a:rPr lang="en-US" dirty="0"/>
              <a:t>In HTTP 1.1, all connections are considered persistent unless declared otherwise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ttp://upload.wikimedia.org/wikipedia/commons/thumb/d/d5/HTTP_persistent_connection.svg/1000px-HTTP_persistent_connectio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302" y="2114579"/>
            <a:ext cx="3950839" cy="245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18074" y="4671767"/>
            <a:ext cx="3509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3"/>
              </a:rPr>
              <a:t>http://en.wikipedia.org/wiki/HTTP_persistent_connection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979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Less CPU and memory usage (because fewer connections are open simultaneously)</a:t>
            </a:r>
          </a:p>
          <a:p>
            <a:r>
              <a:rPr lang="en-US" dirty="0"/>
              <a:t>Enables HTTP pipelining of requests and responses</a:t>
            </a:r>
          </a:p>
          <a:p>
            <a:r>
              <a:rPr lang="en-US" dirty="0"/>
              <a:t>Reduced network congestion (fewer TCP connections)</a:t>
            </a:r>
          </a:p>
          <a:p>
            <a:r>
              <a:rPr lang="en-US" dirty="0"/>
              <a:t>Reduced latency in subsequent requests (no handshaking)</a:t>
            </a:r>
          </a:p>
          <a:p>
            <a:r>
              <a:rPr lang="en-US" dirty="0"/>
              <a:t>Errors can be reported without the penalty of closing the TCP connection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webserver will keep a connection open for a certain number of </a:t>
            </a:r>
            <a:r>
              <a:rPr lang="en-US" dirty="0" smtClean="0"/>
              <a:t>seconds.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See </a:t>
            </a:r>
            <a:r>
              <a:rPr lang="en-US" dirty="0" smtClean="0">
                <a:hlinkClick r:id="rId2"/>
              </a:rPr>
              <a:t>Wikipedia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38111"/>
            <a:ext cx="7543800" cy="36293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No persistent connections &amp; no caching (30%)</a:t>
            </a:r>
          </a:p>
          <a:p>
            <a:pPr lvl="1"/>
            <a:r>
              <a:rPr lang="en-US" dirty="0" smtClean="0"/>
              <a:t>You have to handle HTTP requests and responses properly </a:t>
            </a:r>
            <a:r>
              <a:rPr lang="en-US" u="sng" dirty="0" smtClean="0"/>
              <a:t>without</a:t>
            </a:r>
            <a:r>
              <a:rPr lang="en-US" dirty="0" smtClean="0"/>
              <a:t> caching.</a:t>
            </a:r>
          </a:p>
          <a:p>
            <a:r>
              <a:rPr lang="en-US" dirty="0" smtClean="0"/>
              <a:t>Flow</a:t>
            </a:r>
          </a:p>
          <a:p>
            <a:pPr lvl="1"/>
            <a:r>
              <a:rPr lang="en-US" altLang="zh-TW" dirty="0"/>
              <a:t>Read browser request</a:t>
            </a:r>
          </a:p>
          <a:p>
            <a:pPr lvl="1"/>
            <a:r>
              <a:rPr lang="en-US" altLang="zh-TW" dirty="0"/>
              <a:t>Change ‘Connection’ or ‘Proxy-Connection’ to close</a:t>
            </a:r>
          </a:p>
          <a:p>
            <a:pPr lvl="1"/>
            <a:r>
              <a:rPr lang="en-US" altLang="zh-TW" dirty="0"/>
              <a:t>Resolve ‘Host’ (the web server)</a:t>
            </a:r>
          </a:p>
          <a:p>
            <a:pPr lvl="1"/>
            <a:r>
              <a:rPr lang="en-US" altLang="zh-TW" dirty="0"/>
              <a:t>Connect to the web server and send the modified request</a:t>
            </a:r>
          </a:p>
          <a:p>
            <a:pPr lvl="1"/>
            <a:r>
              <a:rPr lang="en-US" altLang="zh-TW" dirty="0" smtClean="0"/>
              <a:t>Read response from the </a:t>
            </a:r>
            <a:r>
              <a:rPr lang="en-US" altLang="zh-TW" dirty="0"/>
              <a:t>web server</a:t>
            </a:r>
          </a:p>
          <a:p>
            <a:pPr lvl="1"/>
            <a:r>
              <a:rPr lang="en-US" altLang="zh-TW" dirty="0"/>
              <a:t>Append ‘</a:t>
            </a:r>
            <a:r>
              <a:rPr lang="en-US" altLang="zh-TW" dirty="0" smtClean="0"/>
              <a:t>Proxy-Connection</a:t>
            </a:r>
            <a:r>
              <a:rPr lang="en-US" altLang="zh-TW" dirty="0"/>
              <a:t>: close’ to the response header</a:t>
            </a:r>
          </a:p>
          <a:p>
            <a:pPr lvl="1"/>
            <a:r>
              <a:rPr lang="en-US" altLang="zh-TW" dirty="0"/>
              <a:t>Send response back to browser</a:t>
            </a:r>
          </a:p>
          <a:p>
            <a:pPr lvl="2"/>
            <a:r>
              <a:rPr lang="en-US" altLang="zh-TW" dirty="0"/>
              <a:t>Since there is only one pair of request/response per connection, in sending the response body, you can simply send to the browser whatever is read from the web server until the web server </a:t>
            </a:r>
            <a:r>
              <a:rPr lang="en-US" altLang="zh-TW" dirty="0" smtClean="0"/>
              <a:t>disconnects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4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Http Request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GET http://www.cse.cuhk.edu.hk</a:t>
            </a:r>
            <a:r>
              <a:rPr lang="en-US" dirty="0" smtClean="0"/>
              <a:t>/ </a:t>
            </a:r>
            <a:r>
              <a:rPr lang="en-US" dirty="0"/>
              <a:t>HTTP/1.1\r\n</a:t>
            </a:r>
          </a:p>
          <a:p>
            <a:pPr marL="0" indent="0">
              <a:buNone/>
            </a:pPr>
            <a:r>
              <a:rPr lang="en-US" dirty="0"/>
              <a:t>Host: www.cse.cuhk.edu.hk\r\n</a:t>
            </a:r>
          </a:p>
          <a:p>
            <a:pPr marL="0" indent="0">
              <a:buNone/>
            </a:pPr>
            <a:r>
              <a:rPr lang="en-US" dirty="0"/>
              <a:t>User-Agent: Mozilla/5.0 (X11; U; Linux i686; en-US; rv:1.9.2.24) Gecko/20111107 Ubuntu/10.04 (lucid) Firefox/3.6.24\r\n</a:t>
            </a:r>
          </a:p>
          <a:p>
            <a:pPr marL="0" indent="0">
              <a:buNone/>
            </a:pPr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=0.9,*/*;q=0.8\r\n</a:t>
            </a:r>
          </a:p>
          <a:p>
            <a:pPr marL="0" indent="0">
              <a:buNone/>
            </a:pPr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=0.5\r\n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gzip,deflate</a:t>
            </a:r>
            <a:r>
              <a:rPr lang="en-US" dirty="0"/>
              <a:t>\r\n</a:t>
            </a:r>
          </a:p>
          <a:p>
            <a:pPr marL="0" indent="0">
              <a:buNone/>
            </a:pPr>
            <a:r>
              <a:rPr lang="en-US" dirty="0"/>
              <a:t>Accept-Charset: ISO-8859-1,utf-8;q=0.7,*;q=0.7\r\n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Proxy-Connection</a:t>
            </a:r>
            <a:r>
              <a:rPr lang="en-US" dirty="0">
                <a:solidFill>
                  <a:schemeClr val="accent5"/>
                </a:solidFill>
              </a:rPr>
              <a:t>: keep-alive\r\n</a:t>
            </a: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r\n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352260" y="4012019"/>
            <a:ext cx="4014500" cy="969205"/>
          </a:xfrm>
          <a:prstGeom prst="wedgeRectCallout">
            <a:avLst>
              <a:gd name="adj1" fmla="val -59932"/>
              <a:gd name="adj2" fmla="val -36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Declare that this is a persistent connection.</a:t>
            </a:r>
          </a:p>
          <a:p>
            <a:r>
              <a:rPr lang="en-US" dirty="0" smtClean="0"/>
              <a:t>Connection: keep-alive\r\n</a:t>
            </a:r>
          </a:p>
          <a:p>
            <a:r>
              <a:rPr lang="en-US" dirty="0" smtClean="0"/>
              <a:t>Proxy-Connection: keep-alive\r\n</a:t>
            </a:r>
          </a:p>
          <a:p>
            <a:r>
              <a:rPr lang="en-US" dirty="0" smtClean="0"/>
              <a:t>Or not declared in HTTP 1.1 header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102" y="4873772"/>
            <a:ext cx="2372124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</a:t>
            </a:r>
            <a:r>
              <a:rPr lang="en-US" dirty="0">
                <a:hlinkClick r:id="rId2"/>
              </a:rPr>
              <a:t>http://web-sniffer.net/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Http Request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GET http://www.cse.cuhk.edu.hk</a:t>
            </a:r>
            <a:r>
              <a:rPr lang="en-US" dirty="0" smtClean="0"/>
              <a:t>/ </a:t>
            </a:r>
            <a:r>
              <a:rPr lang="en-US" dirty="0"/>
              <a:t>HTTP/1.1\r\n</a:t>
            </a:r>
          </a:p>
          <a:p>
            <a:pPr marL="0" indent="0">
              <a:buNone/>
            </a:pPr>
            <a:r>
              <a:rPr lang="en-US" dirty="0"/>
              <a:t>Host: www.cse.cuhk.edu.hk\r\n</a:t>
            </a:r>
          </a:p>
          <a:p>
            <a:pPr marL="0" indent="0">
              <a:buNone/>
            </a:pPr>
            <a:r>
              <a:rPr lang="en-US" dirty="0"/>
              <a:t>User-Agent: Mozilla/5.0 (X11; U; Linux i686; en-US; rv:1.9.2.24) Gecko/20111107 Ubuntu/10.04 (lucid) Firefox/3.6.24\r\n</a:t>
            </a:r>
          </a:p>
          <a:p>
            <a:pPr marL="0" indent="0">
              <a:buNone/>
            </a:pPr>
            <a:r>
              <a:rPr lang="en-US" dirty="0"/>
              <a:t>Accept: text/</a:t>
            </a:r>
            <a:r>
              <a:rPr lang="en-US" dirty="0" err="1"/>
              <a:t>html,application</a:t>
            </a:r>
            <a:r>
              <a:rPr lang="en-US" dirty="0"/>
              <a:t>/</a:t>
            </a:r>
            <a:r>
              <a:rPr lang="en-US" dirty="0" err="1"/>
              <a:t>xhtml+xml,application</a:t>
            </a:r>
            <a:r>
              <a:rPr lang="en-US" dirty="0"/>
              <a:t>/</a:t>
            </a:r>
            <a:r>
              <a:rPr lang="en-US" dirty="0" err="1"/>
              <a:t>xml;q</a:t>
            </a:r>
            <a:r>
              <a:rPr lang="en-US" dirty="0"/>
              <a:t>=0.9,*/*;q=0.8\r\n</a:t>
            </a:r>
          </a:p>
          <a:p>
            <a:pPr marL="0" indent="0">
              <a:buNone/>
            </a:pPr>
            <a:r>
              <a:rPr lang="en-US" dirty="0"/>
              <a:t>Accept-Language: </a:t>
            </a:r>
            <a:r>
              <a:rPr lang="en-US" dirty="0" err="1"/>
              <a:t>en-us,en;q</a:t>
            </a:r>
            <a:r>
              <a:rPr lang="en-US" dirty="0"/>
              <a:t>=0.5\r\n</a:t>
            </a:r>
          </a:p>
          <a:p>
            <a:pPr marL="0" indent="0">
              <a:buNone/>
            </a:pPr>
            <a:r>
              <a:rPr lang="en-US" dirty="0"/>
              <a:t>Accept-Encoding: </a:t>
            </a:r>
            <a:r>
              <a:rPr lang="en-US" dirty="0" err="1"/>
              <a:t>gzip,deflate</a:t>
            </a:r>
            <a:r>
              <a:rPr lang="en-US" dirty="0"/>
              <a:t>\r\n</a:t>
            </a:r>
          </a:p>
          <a:p>
            <a:pPr marL="0" indent="0">
              <a:buNone/>
            </a:pPr>
            <a:r>
              <a:rPr lang="en-US" dirty="0"/>
              <a:t>Accept-Charset: ISO-8859-1,utf-8;q=0.7,*;q=0.7\r\n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Proxy-Connection</a:t>
            </a:r>
            <a:r>
              <a:rPr lang="en-US" dirty="0">
                <a:solidFill>
                  <a:schemeClr val="accent5"/>
                </a:solidFill>
              </a:rPr>
              <a:t>: </a:t>
            </a:r>
            <a:r>
              <a:rPr lang="en-US" dirty="0" smtClean="0">
                <a:solidFill>
                  <a:schemeClr val="accent5"/>
                </a:solidFill>
              </a:rPr>
              <a:t>close\r\n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/>
              <a:t>\</a:t>
            </a:r>
            <a:r>
              <a:rPr lang="en-US" dirty="0" smtClean="0"/>
              <a:t>r\n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ular Callout 5"/>
          <p:cNvSpPr/>
          <p:nvPr/>
        </p:nvSpPr>
        <p:spPr>
          <a:xfrm>
            <a:off x="4352260" y="4012019"/>
            <a:ext cx="4014500" cy="969205"/>
          </a:xfrm>
          <a:prstGeom prst="wedgeRectCallout">
            <a:avLst>
              <a:gd name="adj1" fmla="val -59932"/>
              <a:gd name="adj2" fmla="val -3688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Modify every request message to declare non-persistent connection close explicitly.</a:t>
            </a:r>
          </a:p>
        </p:txBody>
      </p:sp>
    </p:spTree>
    <p:extLst>
      <p:ext uri="{BB962C8B-B14F-4D97-AF65-F5344CB8AC3E}">
        <p14:creationId xmlns:p14="http://schemas.microsoft.com/office/powerpoint/2010/main" val="2231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Host: www.cse.cuhk.edu.hk\r\n</a:t>
            </a:r>
          </a:p>
          <a:p>
            <a:pPr lvl="1"/>
            <a:r>
              <a:rPr lang="en-US" dirty="0"/>
              <a:t>Have to connect() to the host, but first we have to know its IP and port</a:t>
            </a:r>
          </a:p>
          <a:p>
            <a:pPr lvl="1"/>
            <a:r>
              <a:rPr lang="en-US" dirty="0"/>
              <a:t>We can use </a:t>
            </a:r>
            <a:r>
              <a:rPr lang="en-US" dirty="0" err="1">
                <a:solidFill>
                  <a:schemeClr val="accent2"/>
                </a:solidFill>
              </a:rPr>
              <a:t>getaddrinfo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to resolve its IP</a:t>
            </a:r>
          </a:p>
          <a:p>
            <a:pPr lvl="1"/>
            <a:r>
              <a:rPr lang="en-US" dirty="0"/>
              <a:t>If port is not specified, treat it as 80 in this assignment</a:t>
            </a:r>
          </a:p>
          <a:p>
            <a:pPr lvl="1"/>
            <a:r>
              <a:rPr lang="en-US" dirty="0"/>
              <a:t>Otherwise,  use the specified port</a:t>
            </a:r>
            <a:br>
              <a:rPr lang="en-US" dirty="0"/>
            </a:br>
            <a:r>
              <a:rPr lang="en-US" dirty="0"/>
              <a:t>(e.g., Host: www.cse.cuhk.edu.hk:</a:t>
            </a:r>
            <a:r>
              <a:rPr lang="en-US" b="1" dirty="0"/>
              <a:t>82</a:t>
            </a:r>
            <a:r>
              <a:rPr lang="en-US" dirty="0"/>
              <a:t>\r\n)</a:t>
            </a:r>
          </a:p>
          <a:p>
            <a:r>
              <a:rPr lang="en-US" dirty="0"/>
              <a:t>See sample code </a:t>
            </a:r>
            <a:r>
              <a:rPr lang="en-US" dirty="0" err="1" smtClean="0">
                <a:solidFill>
                  <a:schemeClr val="accent2"/>
                </a:solidFill>
              </a:rPr>
              <a:t>getaddrinfo.c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0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Tips on </a:t>
            </a:r>
            <a:r>
              <a:rPr lang="en-US" altLang="zh-TW" dirty="0" smtClean="0"/>
              <a:t>Parsing </a:t>
            </a:r>
            <a:r>
              <a:rPr lang="en-US" altLang="zh-TW" dirty="0"/>
              <a:t>the HTTP </a:t>
            </a:r>
            <a:r>
              <a:rPr lang="en-US" altLang="zh-TW" dirty="0" smtClean="0"/>
              <a:t>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493411"/>
            <a:ext cx="7543800" cy="38450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/>
              <a:t>In this assignment, we have to read the value of various HTTP headers and even modify them</a:t>
            </a:r>
          </a:p>
          <a:p>
            <a:r>
              <a:rPr lang="en-US" altLang="zh-TW" dirty="0"/>
              <a:t>We can first read or </a:t>
            </a:r>
            <a:r>
              <a:rPr lang="en-US" altLang="zh-TW" dirty="0" err="1"/>
              <a:t>recv</a:t>
            </a:r>
            <a:r>
              <a:rPr lang="en-US" altLang="zh-TW" dirty="0"/>
              <a:t> the complete HTTP header into a large buffer (e.g., 16KB)</a:t>
            </a:r>
          </a:p>
          <a:p>
            <a:pPr lvl="1"/>
            <a:r>
              <a:rPr lang="en-US" altLang="zh-TW" sz="2400" dirty="0"/>
              <a:t>The end of a HTTP header is marked by </a:t>
            </a:r>
            <a:r>
              <a:rPr lang="en-US" altLang="zh-TW" sz="2400" b="1" dirty="0"/>
              <a:t>\r\n\r\n</a:t>
            </a:r>
          </a:p>
          <a:p>
            <a:pPr lvl="1"/>
            <a:r>
              <a:rPr lang="en-US" altLang="zh-TW" sz="2400" dirty="0"/>
              <a:t>Each field in a HTTP header is delimited by </a:t>
            </a:r>
            <a:r>
              <a:rPr lang="en-US" altLang="zh-TW" sz="2400" b="1" dirty="0"/>
              <a:t>\r\n</a:t>
            </a:r>
          </a:p>
          <a:p>
            <a:pPr lvl="1"/>
            <a:r>
              <a:rPr lang="en-US" altLang="zh-TW" sz="2400" dirty="0"/>
              <a:t>A field name and its value are separated by a colon and a space</a:t>
            </a:r>
          </a:p>
          <a:p>
            <a:pPr lvl="1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... \r\nField_1: value_1\r\nField_2: value_2\r\n ... \r\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nField_</a:t>
            </a:r>
            <a:r>
              <a:rPr lang="en-US" altLang="zh-TW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value_</a:t>
            </a:r>
            <a:r>
              <a:rPr lang="en-US" altLang="zh-TW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\r\n\r\n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TW" sz="2400" dirty="0">
                <a:cs typeface="Courier New" pitchFamily="49" charset="0"/>
              </a:rPr>
              <a:t>What can you do when you want to search for ‘Field_2’?</a:t>
            </a:r>
          </a:p>
          <a:p>
            <a:r>
              <a:rPr lang="en-US" sz="2700" dirty="0"/>
              <a:t>When modifying value of a field or appending a field, we can use </a:t>
            </a:r>
            <a:r>
              <a:rPr lang="en-US" sz="2700" dirty="0" err="1">
                <a:solidFill>
                  <a:schemeClr val="accent2"/>
                </a:solidFill>
              </a:rPr>
              <a:t>memmove</a:t>
            </a:r>
            <a:r>
              <a:rPr lang="en-US" sz="2700" dirty="0">
                <a:solidFill>
                  <a:schemeClr val="accent2"/>
                </a:solidFill>
              </a:rPr>
              <a:t>() </a:t>
            </a:r>
            <a:r>
              <a:rPr lang="en-US" sz="2700" dirty="0"/>
              <a:t>to move the buffer around</a:t>
            </a:r>
          </a:p>
          <a:p>
            <a:pPr lvl="1"/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memmove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3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300" b="1" dirty="0"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pPr lvl="1"/>
            <a:r>
              <a:rPr lang="en-US" altLang="zh-TW" sz="2300" dirty="0">
                <a:cs typeface="Courier New" pitchFamily="49" charset="0"/>
              </a:rPr>
              <a:t>Make sure you have allocated enough space, 16KB buffer should still be </a:t>
            </a:r>
            <a:r>
              <a:rPr lang="en-US" altLang="zh-TW" sz="2300" dirty="0" smtClean="0">
                <a:cs typeface="Courier New" pitchFamily="49" charset="0"/>
              </a:rPr>
              <a:t>enough</a:t>
            </a:r>
            <a:endParaRPr lang="en-US" altLang="zh-TW" sz="23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Handling HTTP </a:t>
            </a:r>
            <a:r>
              <a:rPr lang="en-US" altLang="zh-TW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HTTP response body can be very large, better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read() or </a:t>
            </a:r>
            <a:r>
              <a:rPr lang="en-US" altLang="zh-TW" dirty="0" err="1"/>
              <a:t>recv</a:t>
            </a:r>
            <a:r>
              <a:rPr lang="en-US" altLang="zh-TW" dirty="0"/>
              <a:t>() it in one go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num_recv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content_len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   /* receive from server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send();    /* send to client */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538111"/>
            <a:ext cx="7543800" cy="3508809"/>
          </a:xfrm>
        </p:spPr>
        <p:txBody>
          <a:bodyPr numCol="2"/>
          <a:lstStyle/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HTTP proxy</a:t>
            </a:r>
            <a:endParaRPr lang="en-US" dirty="0"/>
          </a:p>
          <a:p>
            <a:pPr lvl="1"/>
            <a:r>
              <a:rPr lang="en-US" dirty="0" smtClean="0"/>
              <a:t>Multithreading model of MYPROXY</a:t>
            </a:r>
          </a:p>
          <a:p>
            <a:pPr lvl="1"/>
            <a:r>
              <a:rPr lang="en-US" dirty="0" smtClean="0"/>
              <a:t>Assignment 2</a:t>
            </a:r>
          </a:p>
          <a:p>
            <a:r>
              <a:rPr lang="en-US" dirty="0" err="1" smtClean="0"/>
              <a:t>Pthread</a:t>
            </a:r>
            <a:endParaRPr lang="en-US" dirty="0" smtClean="0"/>
          </a:p>
          <a:p>
            <a:pPr lvl="1"/>
            <a:r>
              <a:rPr lang="en-US" dirty="0" smtClean="0"/>
              <a:t>Recall 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</a:p>
          <a:p>
            <a:pPr lvl="1"/>
            <a:r>
              <a:rPr lang="en-US" dirty="0" smtClean="0"/>
              <a:t>Joinable or detached?</a:t>
            </a:r>
          </a:p>
          <a:p>
            <a:pPr lvl="1"/>
            <a:r>
              <a:rPr lang="en-US" dirty="0" smtClean="0"/>
              <a:t>Cleanup</a:t>
            </a:r>
          </a:p>
          <a:p>
            <a:r>
              <a:rPr lang="en-US" dirty="0"/>
              <a:t>HTTP </a:t>
            </a:r>
            <a:r>
              <a:rPr lang="en-US" dirty="0" smtClean="0"/>
              <a:t>persistent connection</a:t>
            </a:r>
          </a:p>
          <a:p>
            <a:r>
              <a:rPr lang="en-US" dirty="0"/>
              <a:t>Milestone </a:t>
            </a:r>
            <a:r>
              <a:rPr lang="en-US" dirty="0" smtClean="0"/>
              <a:t>1</a:t>
            </a:r>
          </a:p>
          <a:p>
            <a:pPr lvl="1"/>
            <a:r>
              <a:rPr lang="en-US" dirty="0"/>
              <a:t>Http Request </a:t>
            </a:r>
            <a:r>
              <a:rPr lang="en-US" dirty="0" smtClean="0"/>
              <a:t>Header</a:t>
            </a:r>
          </a:p>
          <a:p>
            <a:pPr lvl="1"/>
            <a:r>
              <a:rPr lang="en-US" dirty="0"/>
              <a:t>Resolving </a:t>
            </a:r>
            <a:r>
              <a:rPr lang="en-US" dirty="0" smtClean="0"/>
              <a:t>Host</a:t>
            </a:r>
          </a:p>
          <a:p>
            <a:pPr lvl="1"/>
            <a:r>
              <a:rPr lang="en-US" altLang="zh-TW" dirty="0"/>
              <a:t>Tips on Parsing the HTTP </a:t>
            </a:r>
            <a:r>
              <a:rPr lang="en-US" altLang="zh-TW" dirty="0" smtClean="0"/>
              <a:t>Header</a:t>
            </a:r>
          </a:p>
          <a:p>
            <a:r>
              <a:rPr lang="en-US" dirty="0" smtClean="0"/>
              <a:t>Summary</a:t>
            </a:r>
          </a:p>
          <a:p>
            <a:r>
              <a:rPr lang="en-US" altLang="zh-TW" dirty="0"/>
              <a:t>Useful Tools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CSCI4430 Data Communication and Computer Networks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SIGPIPE on write() or send()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Remote party may have closed the connection when you write() or send(), this is normal behavior</a:t>
            </a:r>
          </a:p>
          <a:p>
            <a:pPr lvl="1"/>
            <a:r>
              <a:rPr lang="en-US" altLang="zh-TW" dirty="0"/>
              <a:t>You will get SIGPIPE, which </a:t>
            </a:r>
            <a:r>
              <a:rPr lang="en-US" altLang="zh-TW" dirty="0">
                <a:solidFill>
                  <a:schemeClr val="accent2"/>
                </a:solidFill>
              </a:rPr>
              <a:t>terminates </a:t>
            </a:r>
            <a:r>
              <a:rPr lang="en-US" altLang="zh-TW" dirty="0"/>
              <a:t>your proxy by default</a:t>
            </a:r>
          </a:p>
          <a:p>
            <a:pPr lvl="1"/>
            <a:r>
              <a:rPr lang="en-US" altLang="zh-TW" dirty="0"/>
              <a:t>Solution 1: If you are using send(), supply MSG_NOSIGNAL as the flag –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send(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sockfd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, MSG_NOSIGNAL)</a:t>
            </a:r>
          </a:p>
          <a:p>
            <a:pPr lvl="1"/>
            <a:r>
              <a:rPr lang="en-US" altLang="zh-TW" dirty="0"/>
              <a:t>Solution 2: Ignore SIGPIPE –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signal(SIGPIPE, SIG_IGN)</a:t>
            </a:r>
          </a:p>
          <a:p>
            <a:pPr lvl="1"/>
            <a:r>
              <a:rPr lang="en-US" altLang="zh-TW" dirty="0"/>
              <a:t>Either way, you will still have to handle the error returned by write() or send()</a:t>
            </a:r>
            <a:endParaRPr lang="zh-TW" alt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Browser connects to proxy when it makes a request</a:t>
            </a:r>
          </a:p>
          <a:p>
            <a:r>
              <a:rPr lang="en-US" altLang="zh-TW" dirty="0"/>
              <a:t>Proxy accepts browser’s connection</a:t>
            </a:r>
            <a:endParaRPr lang="zh-TW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21</a:t>
            </a:fld>
            <a:endParaRPr lang="en-US"/>
          </a:p>
        </p:txBody>
      </p:sp>
      <p:sp>
        <p:nvSpPr>
          <p:cNvPr id="6" name="矩形 18"/>
          <p:cNvSpPr/>
          <p:nvPr/>
        </p:nvSpPr>
        <p:spPr>
          <a:xfrm>
            <a:off x="1405544" y="3976512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7" name="矩形 19"/>
          <p:cNvSpPr/>
          <p:nvPr/>
        </p:nvSpPr>
        <p:spPr>
          <a:xfrm>
            <a:off x="3691544" y="39765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8" name="矩形 20"/>
          <p:cNvSpPr/>
          <p:nvPr/>
        </p:nvSpPr>
        <p:spPr>
          <a:xfrm>
            <a:off x="5977544" y="3976512"/>
            <a:ext cx="14478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  <p:cxnSp>
        <p:nvCxnSpPr>
          <p:cNvPr id="9" name="直線單箭頭接點 21"/>
          <p:cNvCxnSpPr/>
          <p:nvPr/>
        </p:nvCxnSpPr>
        <p:spPr>
          <a:xfrm>
            <a:off x="2853344" y="4432124"/>
            <a:ext cx="8382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Proxy modifies the request</a:t>
            </a:r>
          </a:p>
          <a:p>
            <a:r>
              <a:rPr lang="en-US" altLang="zh-TW" dirty="0"/>
              <a:t>Proxy looks up the web server from the ‘Host’ field</a:t>
            </a:r>
          </a:p>
          <a:p>
            <a:r>
              <a:rPr lang="en-US" altLang="zh-TW" dirty="0"/>
              <a:t>Proxy connects to the web server and sends the modified </a:t>
            </a:r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22</a:t>
            </a:fld>
            <a:endParaRPr lang="en-US"/>
          </a:p>
        </p:txBody>
      </p:sp>
      <p:sp>
        <p:nvSpPr>
          <p:cNvPr id="6" name="矩形 18"/>
          <p:cNvSpPr/>
          <p:nvPr/>
        </p:nvSpPr>
        <p:spPr>
          <a:xfrm>
            <a:off x="1405544" y="3976512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7" name="矩形 19"/>
          <p:cNvSpPr/>
          <p:nvPr/>
        </p:nvSpPr>
        <p:spPr>
          <a:xfrm>
            <a:off x="3691544" y="39765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8" name="矩形 20"/>
          <p:cNvSpPr/>
          <p:nvPr/>
        </p:nvSpPr>
        <p:spPr>
          <a:xfrm>
            <a:off x="5977544" y="3976512"/>
            <a:ext cx="14478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  <p:cxnSp>
        <p:nvCxnSpPr>
          <p:cNvPr id="9" name="直線單箭頭接點 21"/>
          <p:cNvCxnSpPr/>
          <p:nvPr/>
        </p:nvCxnSpPr>
        <p:spPr>
          <a:xfrm>
            <a:off x="2853344" y="4432124"/>
            <a:ext cx="838200" cy="158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22"/>
          <p:cNvCxnSpPr/>
          <p:nvPr/>
        </p:nvCxnSpPr>
        <p:spPr>
          <a:xfrm>
            <a:off x="5139344" y="4433712"/>
            <a:ext cx="8382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7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Proxy waits for response from web server, and send the response to the browser when it is received</a:t>
            </a:r>
          </a:p>
          <a:p>
            <a:pPr lvl="1"/>
            <a:r>
              <a:rPr lang="en-US" altLang="zh-TW" dirty="0"/>
              <a:t>Remember to append ‘Proxy-Connection: close’ to the response header if one is not </a:t>
            </a:r>
            <a:r>
              <a:rPr lang="en-US" altLang="zh-TW" dirty="0" smtClean="0"/>
              <a:t>present</a:t>
            </a:r>
            <a:endParaRPr lang="en-US" altLang="zh-TW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直線單箭頭接點 10"/>
          <p:cNvCxnSpPr/>
          <p:nvPr/>
        </p:nvCxnSpPr>
        <p:spPr>
          <a:xfrm>
            <a:off x="5367944" y="4433712"/>
            <a:ext cx="609600" cy="158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15"/>
          <p:cNvCxnSpPr/>
          <p:nvPr/>
        </p:nvCxnSpPr>
        <p:spPr>
          <a:xfrm>
            <a:off x="5139344" y="4433712"/>
            <a:ext cx="6858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9"/>
          <p:cNvCxnSpPr/>
          <p:nvPr/>
        </p:nvCxnSpPr>
        <p:spPr>
          <a:xfrm>
            <a:off x="3005744" y="4433712"/>
            <a:ext cx="685800" cy="158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11"/>
          <p:cNvSpPr/>
          <p:nvPr/>
        </p:nvSpPr>
        <p:spPr>
          <a:xfrm>
            <a:off x="1405544" y="3976512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10" name="矩形 12"/>
          <p:cNvSpPr/>
          <p:nvPr/>
        </p:nvSpPr>
        <p:spPr>
          <a:xfrm>
            <a:off x="3691544" y="39765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11" name="矩形 13"/>
          <p:cNvSpPr/>
          <p:nvPr/>
        </p:nvSpPr>
        <p:spPr>
          <a:xfrm>
            <a:off x="5977544" y="3976512"/>
            <a:ext cx="14478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  <p:cxnSp>
        <p:nvCxnSpPr>
          <p:cNvPr id="12" name="直線單箭頭接點 14"/>
          <p:cNvCxnSpPr/>
          <p:nvPr/>
        </p:nvCxnSpPr>
        <p:spPr>
          <a:xfrm>
            <a:off x="2853344" y="4432124"/>
            <a:ext cx="6858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server closes connection to proxy</a:t>
            </a:r>
          </a:p>
          <a:p>
            <a:r>
              <a:rPr lang="en-US" altLang="zh-TW" dirty="0"/>
              <a:t>Proxy closes connection to browser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24</a:t>
            </a:fld>
            <a:endParaRPr lang="en-US"/>
          </a:p>
        </p:txBody>
      </p:sp>
      <p:sp>
        <p:nvSpPr>
          <p:cNvPr id="6" name="矩形 4"/>
          <p:cNvSpPr/>
          <p:nvPr/>
        </p:nvSpPr>
        <p:spPr>
          <a:xfrm>
            <a:off x="1405544" y="3976512"/>
            <a:ext cx="14478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7" name="矩形 5"/>
          <p:cNvSpPr/>
          <p:nvPr/>
        </p:nvSpPr>
        <p:spPr>
          <a:xfrm>
            <a:off x="3691544" y="3976512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Proxy</a:t>
            </a:r>
            <a:endParaRPr lang="zh-TW" altLang="en-US" dirty="0"/>
          </a:p>
        </p:txBody>
      </p:sp>
      <p:sp>
        <p:nvSpPr>
          <p:cNvPr id="8" name="矩形 6"/>
          <p:cNvSpPr/>
          <p:nvPr/>
        </p:nvSpPr>
        <p:spPr>
          <a:xfrm>
            <a:off x="5977544" y="3976512"/>
            <a:ext cx="14478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/>
              <a:t>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90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(Possibly) </a:t>
            </a:r>
            <a:r>
              <a:rPr lang="en-US" altLang="zh-TW" dirty="0" smtClean="0"/>
              <a:t>Useful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netcat</a:t>
            </a:r>
            <a:endParaRPr lang="en-US" altLang="zh-TW" dirty="0"/>
          </a:p>
          <a:p>
            <a:pPr lvl="1"/>
            <a:r>
              <a:rPr lang="en-US" altLang="zh-TW" dirty="0"/>
              <a:t>Send a HTTP request to your proxy</a:t>
            </a:r>
          </a:p>
          <a:p>
            <a:pPr lvl="2"/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cat [file with HTTP request] |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[proxy </a:t>
            </a:r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] [proxy port]</a:t>
            </a:r>
          </a:p>
          <a:p>
            <a:pPr lvl="1"/>
            <a:r>
              <a:rPr lang="en-US" altLang="zh-TW" dirty="0"/>
              <a:t>Print HTTP request when using localhost:8000 as proxy</a:t>
            </a:r>
            <a:endParaRPr lang="en-US" altLang="zh-TW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altLang="zh-TW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zh-TW" sz="1500" dirty="0">
                <a:latin typeface="Consolas" panose="020B0609020204030204" pitchFamily="49" charset="0"/>
                <a:cs typeface="Consolas" panose="020B0609020204030204" pitchFamily="49" charset="0"/>
              </a:rPr>
              <a:t> -l 8000</a:t>
            </a:r>
            <a:endParaRPr lang="en-US" altLang="zh-TW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dirty="0"/>
              <a:t>Tamper Data in Firefox</a:t>
            </a:r>
          </a:p>
          <a:p>
            <a:pPr lvl="1"/>
            <a:r>
              <a:rPr lang="en-US" altLang="zh-TW" dirty="0"/>
              <a:t>GUI for examining and tampering with the HTTP headers</a:t>
            </a:r>
          </a:p>
          <a:p>
            <a:r>
              <a:rPr lang="en-US" altLang="zh-TW" dirty="0" err="1"/>
              <a:t>Wireshark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1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Next tutorial: Milestones 2 and 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25475" y="124486"/>
            <a:ext cx="7543800" cy="58261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5475" y="746125"/>
            <a:ext cx="8518525" cy="313372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 dirty="0"/>
              <a:t>We will Implement a multi-threaded web proxy, MYPROXY.</a:t>
            </a:r>
          </a:p>
          <a:p>
            <a:r>
              <a:rPr lang="en-US" sz="2400" dirty="0"/>
              <a:t>High-level overview of the workflow:</a:t>
            </a:r>
          </a:p>
          <a:p>
            <a:pPr lvl="1"/>
            <a:r>
              <a:rPr lang="en-US" sz="2000" dirty="0"/>
              <a:t>A browser sends an HTTP request to MYPROXY.</a:t>
            </a:r>
          </a:p>
          <a:p>
            <a:pPr lvl="1"/>
            <a:r>
              <a:rPr lang="en-US" sz="2000" dirty="0"/>
              <a:t>Return web object if cached by MYPROXY.</a:t>
            </a:r>
          </a:p>
          <a:p>
            <a:pPr lvl="1"/>
            <a:r>
              <a:rPr lang="en-US" sz="2000" dirty="0"/>
              <a:t>Otherwise, forwards to target web server. The target return the web object.</a:t>
            </a:r>
          </a:p>
          <a:p>
            <a:pPr lvl="1"/>
            <a:r>
              <a:rPr lang="en-US" sz="2000" dirty="0"/>
              <a:t>MYPROXY caches the web object and forwards the HTTP response to browser.</a:t>
            </a:r>
          </a:p>
        </p:txBody>
      </p:sp>
      <p:sp>
        <p:nvSpPr>
          <p:cNvPr id="28" name="矩形 4"/>
          <p:cNvSpPr/>
          <p:nvPr/>
        </p:nvSpPr>
        <p:spPr>
          <a:xfrm>
            <a:off x="1295406" y="3662670"/>
            <a:ext cx="1447800" cy="365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Browser A</a:t>
            </a:r>
            <a:endParaRPr lang="zh-TW" altLang="en-US" dirty="0"/>
          </a:p>
        </p:txBody>
      </p:sp>
      <p:sp>
        <p:nvSpPr>
          <p:cNvPr id="29" name="矩形 5"/>
          <p:cNvSpPr/>
          <p:nvPr/>
        </p:nvSpPr>
        <p:spPr>
          <a:xfrm>
            <a:off x="3581406" y="366267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MYPROXY</a:t>
            </a:r>
            <a:endParaRPr lang="zh-TW" altLang="en-US" dirty="0"/>
          </a:p>
        </p:txBody>
      </p:sp>
      <p:sp>
        <p:nvSpPr>
          <p:cNvPr id="30" name="矩形 6"/>
          <p:cNvSpPr/>
          <p:nvPr/>
        </p:nvSpPr>
        <p:spPr>
          <a:xfrm>
            <a:off x="5867406" y="3662670"/>
            <a:ext cx="144780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Web server</a:t>
            </a:r>
            <a:endParaRPr lang="zh-TW" altLang="en-US" dirty="0"/>
          </a:p>
        </p:txBody>
      </p:sp>
      <p:cxnSp>
        <p:nvCxnSpPr>
          <p:cNvPr id="31" name="直線單箭頭接點 8"/>
          <p:cNvCxnSpPr>
            <a:stCxn id="28" idx="3"/>
          </p:cNvCxnSpPr>
          <p:nvPr/>
        </p:nvCxnSpPr>
        <p:spPr>
          <a:xfrm>
            <a:off x="2743206" y="3845320"/>
            <a:ext cx="838200" cy="274550"/>
          </a:xfrm>
          <a:prstGeom prst="straightConnector1">
            <a:avLst/>
          </a:prstGeom>
          <a:ln w="5715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13"/>
          <p:cNvCxnSpPr/>
          <p:nvPr/>
        </p:nvCxnSpPr>
        <p:spPr>
          <a:xfrm>
            <a:off x="5029206" y="4119870"/>
            <a:ext cx="8382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15"/>
          <p:cNvCxnSpPr/>
          <p:nvPr/>
        </p:nvCxnSpPr>
        <p:spPr>
          <a:xfrm>
            <a:off x="2895605" y="3432482"/>
            <a:ext cx="2667000" cy="1588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16"/>
          <p:cNvSpPr txBox="1"/>
          <p:nvPr/>
        </p:nvSpPr>
        <p:spPr>
          <a:xfrm>
            <a:off x="3429005" y="3064738"/>
            <a:ext cx="14437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>
                <a:solidFill>
                  <a:schemeClr val="accent2"/>
                </a:solidFill>
              </a:rPr>
              <a:t>HTTP request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cxnSp>
        <p:nvCxnSpPr>
          <p:cNvPr id="35" name="直線單箭頭接點 17"/>
          <p:cNvCxnSpPr/>
          <p:nvPr/>
        </p:nvCxnSpPr>
        <p:spPr>
          <a:xfrm>
            <a:off x="2895605" y="4805670"/>
            <a:ext cx="2667000" cy="1588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18"/>
          <p:cNvSpPr txBox="1"/>
          <p:nvPr/>
        </p:nvSpPr>
        <p:spPr>
          <a:xfrm>
            <a:off x="3429005" y="4805670"/>
            <a:ext cx="15810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defTabSz="914400">
              <a:defRPr sz="1800">
                <a:solidFill>
                  <a:schemeClr val="accent2"/>
                </a:solidFill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r>
              <a:rPr lang="en-US" altLang="zh-TW" dirty="0"/>
              <a:t>HTTP response</a:t>
            </a:r>
            <a:endParaRPr lang="zh-TW" altLang="en-US" dirty="0"/>
          </a:p>
        </p:txBody>
      </p:sp>
      <p:sp>
        <p:nvSpPr>
          <p:cNvPr id="41" name="矩形 4"/>
          <p:cNvSpPr/>
          <p:nvPr/>
        </p:nvSpPr>
        <p:spPr>
          <a:xfrm>
            <a:off x="1295406" y="4210183"/>
            <a:ext cx="1447800" cy="3653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Browser B</a:t>
            </a:r>
            <a:endParaRPr lang="zh-TW" altLang="en-US" dirty="0"/>
          </a:p>
        </p:txBody>
      </p:sp>
      <p:cxnSp>
        <p:nvCxnSpPr>
          <p:cNvPr id="43" name="直線單箭頭接點 8"/>
          <p:cNvCxnSpPr>
            <a:endCxn id="29" idx="1"/>
          </p:cNvCxnSpPr>
          <p:nvPr/>
        </p:nvCxnSpPr>
        <p:spPr>
          <a:xfrm flipV="1">
            <a:off x="2743206" y="4119870"/>
            <a:ext cx="838200" cy="267230"/>
          </a:xfrm>
          <a:prstGeom prst="straightConnector1">
            <a:avLst/>
          </a:prstGeom>
          <a:ln w="5715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1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model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Remember assignment 1?</a:t>
            </a:r>
          </a:p>
          <a:p>
            <a:r>
              <a:rPr lang="en-US" altLang="zh-TW" dirty="0"/>
              <a:t>Main thread</a:t>
            </a:r>
          </a:p>
          <a:p>
            <a:pPr lvl="1"/>
            <a:r>
              <a:rPr lang="en-US" altLang="zh-TW" dirty="0"/>
              <a:t>Create socket, bind and listen...</a:t>
            </a:r>
          </a:p>
          <a:p>
            <a:pPr lvl="1"/>
            <a:r>
              <a:rPr lang="en-US" altLang="zh-TW" dirty="0"/>
              <a:t>Loop accept() to accept connections from browsers</a:t>
            </a:r>
          </a:p>
          <a:p>
            <a:pPr lvl="2"/>
            <a:r>
              <a:rPr lang="en-US" altLang="zh-TW" dirty="0"/>
              <a:t>Create a new worker thread to serve accept()’</a:t>
            </a:r>
            <a:r>
              <a:rPr lang="en-US" altLang="zh-TW" dirty="0" err="1"/>
              <a:t>ed</a:t>
            </a:r>
            <a:r>
              <a:rPr lang="en-US" altLang="zh-TW" dirty="0"/>
              <a:t> connection</a:t>
            </a:r>
          </a:p>
          <a:p>
            <a:r>
              <a:rPr lang="en-US" altLang="zh-TW" dirty="0"/>
              <a:t>Worker thread</a:t>
            </a:r>
          </a:p>
          <a:p>
            <a:pPr lvl="1"/>
            <a:r>
              <a:rPr lang="en-US" altLang="zh-TW" dirty="0"/>
              <a:t>Receive HTTP request from browser</a:t>
            </a:r>
          </a:p>
          <a:p>
            <a:pPr lvl="1"/>
            <a:r>
              <a:rPr lang="en-US" altLang="zh-TW" dirty="0"/>
              <a:t>Parse and process HTTP request header</a:t>
            </a:r>
          </a:p>
          <a:p>
            <a:pPr lvl="1"/>
            <a:r>
              <a:rPr lang="en-US" altLang="zh-TW" dirty="0"/>
              <a:t>Send HTTP request to web server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[if needed]</a:t>
            </a:r>
          </a:p>
          <a:p>
            <a:pPr lvl="1"/>
            <a:r>
              <a:rPr lang="en-US" altLang="zh-TW" dirty="0"/>
              <a:t>Receive HTTP response from web server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[if needed]</a:t>
            </a:r>
          </a:p>
          <a:p>
            <a:pPr lvl="1"/>
            <a:r>
              <a:rPr lang="en-US" altLang="zh-TW" dirty="0"/>
              <a:t>Parse and process HTTP response header</a:t>
            </a:r>
            <a:br>
              <a:rPr lang="en-US" altLang="zh-TW" dirty="0"/>
            </a:br>
            <a:r>
              <a:rPr lang="en-US" altLang="zh-TW" dirty="0"/>
              <a:t>(and possibly cache the response body)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[if needed]</a:t>
            </a:r>
          </a:p>
          <a:p>
            <a:pPr lvl="1"/>
            <a:r>
              <a:rPr lang="en-US" altLang="zh-TW" dirty="0"/>
              <a:t>Send HTTP response to </a:t>
            </a:r>
            <a:r>
              <a:rPr lang="en-US" altLang="zh-TW" dirty="0" smtClean="0"/>
              <a:t>browser</a:t>
            </a:r>
            <a:endParaRPr lang="zh-TW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731728" y="3010828"/>
            <a:ext cx="3055434" cy="618515"/>
          </a:xfrm>
          <a:prstGeom prst="wedgeRoundRectCallout">
            <a:avLst>
              <a:gd name="adj1" fmla="val -61118"/>
              <a:gd name="adj2" fmla="val 338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Milestone1: no persistent connections</a:t>
            </a:r>
          </a:p>
          <a:p>
            <a:r>
              <a:rPr lang="en-US" dirty="0" smtClean="0"/>
              <a:t>Milestone2: persistent connections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731727" y="4626235"/>
            <a:ext cx="1836234" cy="475824"/>
          </a:xfrm>
          <a:prstGeom prst="wedgeRoundRectCallout">
            <a:avLst>
              <a:gd name="adj1" fmla="val -60015"/>
              <a:gd name="adj2" fmla="val -40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Milestone3: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7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MYPROXY</a:t>
            </a:r>
          </a:p>
          <a:p>
            <a:pPr lvl="1"/>
            <a:r>
              <a:rPr lang="en-US" dirty="0" smtClean="0"/>
              <a:t>Milestone 1 (30%): no persistent connections &amp; no caching</a:t>
            </a:r>
          </a:p>
          <a:p>
            <a:pPr lvl="1"/>
            <a:r>
              <a:rPr lang="en-US" dirty="0" smtClean="0"/>
              <a:t>Milestone 2 (30%): persistent connections &amp; no caching</a:t>
            </a:r>
          </a:p>
          <a:p>
            <a:pPr lvl="1"/>
            <a:r>
              <a:rPr lang="en-US" dirty="0" smtClean="0"/>
              <a:t>Milestone 3 (40%): persistent connections &amp; caching</a:t>
            </a:r>
          </a:p>
          <a:p>
            <a:r>
              <a:rPr lang="en-US" dirty="0" smtClean="0"/>
              <a:t>Read specifications carefully!</a:t>
            </a:r>
          </a:p>
          <a:p>
            <a:r>
              <a:rPr lang="en-US" u="sng" dirty="0" smtClean="0"/>
              <a:t>Deadline</a:t>
            </a:r>
            <a:r>
              <a:rPr lang="en-US" dirty="0" smtClean="0"/>
              <a:t> 23:59, March 24, 2013 (Sunday).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Basic </a:t>
            </a:r>
            <a:r>
              <a:rPr lang="en-US" dirty="0" err="1" smtClean="0"/>
              <a:t>Pthread</a:t>
            </a:r>
            <a:r>
              <a:rPr lang="en-US" dirty="0" smtClean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remember this flow graph? See </a:t>
            </a:r>
            <a:r>
              <a:rPr lang="en-US" dirty="0" smtClean="0">
                <a:hlinkClick r:id="rId2"/>
              </a:rPr>
              <a:t>Tutorial 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6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56167" y="2438397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Master Thread</a:t>
            </a:r>
            <a:endParaRPr lang="zh-TW" altLang="en-US" sz="1400" dirty="0"/>
          </a:p>
        </p:txBody>
      </p:sp>
      <p:sp>
        <p:nvSpPr>
          <p:cNvPr id="7" name="矩形 4"/>
          <p:cNvSpPr/>
          <p:nvPr/>
        </p:nvSpPr>
        <p:spPr>
          <a:xfrm>
            <a:off x="2013098" y="2624847"/>
            <a:ext cx="1782958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矩形 5"/>
          <p:cNvSpPr/>
          <p:nvPr/>
        </p:nvSpPr>
        <p:spPr>
          <a:xfrm>
            <a:off x="2013098" y="3468794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sp>
        <p:nvSpPr>
          <p:cNvPr id="10" name="矩形 5"/>
          <p:cNvSpPr/>
          <p:nvPr/>
        </p:nvSpPr>
        <p:spPr>
          <a:xfrm>
            <a:off x="2013097" y="4084812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2480682" y="2871496"/>
            <a:ext cx="10882" cy="59729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4"/>
          <p:cNvSpPr/>
          <p:nvPr/>
        </p:nvSpPr>
        <p:spPr>
          <a:xfrm>
            <a:off x="5533537" y="2616683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 flipV="1">
            <a:off x="3796056" y="2740008"/>
            <a:ext cx="1737481" cy="81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4"/>
          <p:cNvSpPr/>
          <p:nvPr/>
        </p:nvSpPr>
        <p:spPr>
          <a:xfrm>
            <a:off x="4508854" y="3561480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Straight Arrow Connector 16"/>
          <p:cNvCxnSpPr>
            <a:stCxn id="21" idx="3"/>
            <a:endCxn id="16" idx="1"/>
          </p:cNvCxnSpPr>
          <p:nvPr/>
        </p:nvCxnSpPr>
        <p:spPr>
          <a:xfrm flipV="1">
            <a:off x="3876011" y="3684805"/>
            <a:ext cx="63284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  <a:endCxn id="13" idx="2"/>
          </p:cNvCxnSpPr>
          <p:nvPr/>
        </p:nvCxnSpPr>
        <p:spPr>
          <a:xfrm flipV="1">
            <a:off x="6038670" y="2863332"/>
            <a:ext cx="259775" cy="8214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63353" y="2740007"/>
            <a:ext cx="47601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4"/>
          <p:cNvSpPr/>
          <p:nvPr/>
        </p:nvSpPr>
        <p:spPr>
          <a:xfrm>
            <a:off x="2970028" y="3468795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矩形 4"/>
          <p:cNvSpPr/>
          <p:nvPr/>
        </p:nvSpPr>
        <p:spPr>
          <a:xfrm>
            <a:off x="2970736" y="4084812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矩形 4"/>
          <p:cNvSpPr/>
          <p:nvPr/>
        </p:nvSpPr>
        <p:spPr>
          <a:xfrm>
            <a:off x="4508854" y="4170466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6" name="Straight Arrow Connector 55"/>
          <p:cNvCxnSpPr>
            <a:stCxn id="50" idx="3"/>
            <a:endCxn id="55" idx="1"/>
          </p:cNvCxnSpPr>
          <p:nvPr/>
        </p:nvCxnSpPr>
        <p:spPr>
          <a:xfrm flipV="1">
            <a:off x="3876719" y="4293791"/>
            <a:ext cx="632135" cy="703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17"/>
          <p:cNvCxnSpPr>
            <a:stCxn id="55" idx="3"/>
            <a:endCxn id="13" idx="2"/>
          </p:cNvCxnSpPr>
          <p:nvPr/>
        </p:nvCxnSpPr>
        <p:spPr>
          <a:xfrm flipV="1">
            <a:off x="6038670" y="2863332"/>
            <a:ext cx="259775" cy="14304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0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Joinable or Detached?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resources of the joinable thread </a:t>
            </a:r>
            <a:r>
              <a:rPr lang="en-US" dirty="0"/>
              <a:t>won't be released until the thread is </a:t>
            </a:r>
            <a:r>
              <a:rPr lang="en-US" dirty="0" smtClean="0"/>
              <a:t>joined.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7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56167" y="2438397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Master Thread</a:t>
            </a:r>
            <a:endParaRPr lang="zh-TW" altLang="en-US" sz="1400" dirty="0"/>
          </a:p>
        </p:txBody>
      </p:sp>
      <p:sp>
        <p:nvSpPr>
          <p:cNvPr id="7" name="矩形 4"/>
          <p:cNvSpPr/>
          <p:nvPr/>
        </p:nvSpPr>
        <p:spPr>
          <a:xfrm>
            <a:off x="2013098" y="2624847"/>
            <a:ext cx="1782958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2013098" y="3468794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sp>
        <p:nvSpPr>
          <p:cNvPr id="9" name="矩形 5"/>
          <p:cNvSpPr/>
          <p:nvPr/>
        </p:nvSpPr>
        <p:spPr>
          <a:xfrm>
            <a:off x="2013097" y="4084812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480682" y="2871496"/>
            <a:ext cx="10882" cy="59729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4"/>
          <p:cNvSpPr/>
          <p:nvPr/>
        </p:nvSpPr>
        <p:spPr>
          <a:xfrm>
            <a:off x="5533537" y="2616683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pthread_join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796056" y="2740008"/>
            <a:ext cx="1737481" cy="8164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4"/>
          <p:cNvSpPr/>
          <p:nvPr/>
        </p:nvSpPr>
        <p:spPr>
          <a:xfrm>
            <a:off x="4508854" y="3561480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17" idx="3"/>
            <a:endCxn id="13" idx="1"/>
          </p:cNvCxnSpPr>
          <p:nvPr/>
        </p:nvCxnSpPr>
        <p:spPr>
          <a:xfrm flipV="1">
            <a:off x="3876011" y="3684805"/>
            <a:ext cx="63284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7"/>
          <p:cNvCxnSpPr>
            <a:stCxn id="13" idx="3"/>
            <a:endCxn id="11" idx="2"/>
          </p:cNvCxnSpPr>
          <p:nvPr/>
        </p:nvCxnSpPr>
        <p:spPr>
          <a:xfrm flipV="1">
            <a:off x="6038670" y="2863332"/>
            <a:ext cx="259775" cy="82147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63353" y="2740007"/>
            <a:ext cx="47601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4"/>
          <p:cNvSpPr/>
          <p:nvPr/>
        </p:nvSpPr>
        <p:spPr>
          <a:xfrm>
            <a:off x="2970028" y="3468795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970736" y="4084812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4508854" y="4170466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3876719" y="4293791"/>
            <a:ext cx="632135" cy="703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7"/>
          <p:cNvCxnSpPr>
            <a:stCxn id="19" idx="3"/>
            <a:endCxn id="11" idx="2"/>
          </p:cNvCxnSpPr>
          <p:nvPr/>
        </p:nvCxnSpPr>
        <p:spPr>
          <a:xfrm flipV="1">
            <a:off x="6038670" y="2863332"/>
            <a:ext cx="259775" cy="143045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84355" y="4656564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5101490" y="4656564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6" name="矩形 5"/>
          <p:cNvSpPr/>
          <p:nvPr/>
        </p:nvSpPr>
        <p:spPr>
          <a:xfrm>
            <a:off x="950867" y="3468794"/>
            <a:ext cx="1062232" cy="43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 smtClean="0"/>
              <a:t>RESOURCES</a:t>
            </a:r>
            <a:endParaRPr lang="zh-TW" altLang="en-US" sz="1400" dirty="0"/>
          </a:p>
        </p:txBody>
      </p:sp>
      <p:sp>
        <p:nvSpPr>
          <p:cNvPr id="37" name="矩形 5"/>
          <p:cNvSpPr/>
          <p:nvPr/>
        </p:nvSpPr>
        <p:spPr>
          <a:xfrm>
            <a:off x="951948" y="4084812"/>
            <a:ext cx="1062232" cy="43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 smtClean="0"/>
              <a:t>RESOURCES</a:t>
            </a:r>
            <a:endParaRPr lang="zh-TW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274433" y="4651788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41" name="Rectangular Callout 40"/>
          <p:cNvSpPr/>
          <p:nvPr/>
        </p:nvSpPr>
        <p:spPr>
          <a:xfrm>
            <a:off x="6751469" y="3232251"/>
            <a:ext cx="1615292" cy="840887"/>
          </a:xfrm>
          <a:prstGeom prst="wedgeRectCallout">
            <a:avLst>
              <a:gd name="adj1" fmla="val -43683"/>
              <a:gd name="adj2" fmla="val -821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Resources is released </a:t>
            </a:r>
            <a:r>
              <a:rPr lang="en-US" b="1" dirty="0" smtClean="0"/>
              <a:t>HERE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Detached 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resources of </a:t>
            </a:r>
            <a:r>
              <a:rPr lang="en-US" dirty="0"/>
              <a:t>the </a:t>
            </a:r>
            <a:r>
              <a:rPr lang="en-US" dirty="0" smtClean="0"/>
              <a:t>detached thread can </a:t>
            </a:r>
            <a:r>
              <a:rPr lang="en-US" dirty="0"/>
              <a:t>be reclaimed when that thread terminates.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8</a:t>
            </a:fld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1056167" y="2438397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400" dirty="0" smtClean="0"/>
              <a:t>Master Thread</a:t>
            </a:r>
            <a:endParaRPr lang="zh-TW" altLang="en-US" sz="1400" dirty="0"/>
          </a:p>
        </p:txBody>
      </p:sp>
      <p:sp>
        <p:nvSpPr>
          <p:cNvPr id="7" name="矩形 4"/>
          <p:cNvSpPr/>
          <p:nvPr/>
        </p:nvSpPr>
        <p:spPr>
          <a:xfrm>
            <a:off x="2013098" y="2624847"/>
            <a:ext cx="1782958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矩形 5"/>
          <p:cNvSpPr/>
          <p:nvPr/>
        </p:nvSpPr>
        <p:spPr>
          <a:xfrm>
            <a:off x="2013098" y="3468794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sp>
        <p:nvSpPr>
          <p:cNvPr id="9" name="矩形 5"/>
          <p:cNvSpPr/>
          <p:nvPr/>
        </p:nvSpPr>
        <p:spPr>
          <a:xfrm>
            <a:off x="2013097" y="4084812"/>
            <a:ext cx="956931" cy="43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/>
              <a:t>Worker</a:t>
            </a:r>
          </a:p>
          <a:p>
            <a:pPr algn="ctr" defTabSz="914400"/>
            <a:r>
              <a:rPr lang="en-US" altLang="zh-TW" sz="1400" dirty="0"/>
              <a:t>Thread</a:t>
            </a:r>
            <a:endParaRPr lang="zh-TW" altLang="en-US" sz="1400" dirty="0"/>
          </a:p>
        </p:txBody>
      </p: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2480682" y="2871496"/>
            <a:ext cx="10882" cy="597298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4"/>
          <p:cNvSpPr/>
          <p:nvPr/>
        </p:nvSpPr>
        <p:spPr>
          <a:xfrm>
            <a:off x="6670158" y="2623772"/>
            <a:ext cx="2254102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pthread_attr_destroy</a:t>
            </a:r>
            <a:r>
              <a:rPr lang="en-US" altLang="zh-TW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 flipV="1">
            <a:off x="3796056" y="2747097"/>
            <a:ext cx="2874102" cy="1075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4"/>
          <p:cNvSpPr/>
          <p:nvPr/>
        </p:nvSpPr>
        <p:spPr>
          <a:xfrm>
            <a:off x="6439248" y="3561480"/>
            <a:ext cx="2161304" cy="24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Resources is released </a:t>
            </a:r>
            <a:r>
              <a:rPr lang="en-US" sz="1400" b="1" dirty="0"/>
              <a:t>HERE</a:t>
            </a:r>
          </a:p>
        </p:txBody>
      </p:sp>
      <p:cxnSp>
        <p:nvCxnSpPr>
          <p:cNvPr id="14" name="Straight Arrow Connector 13"/>
          <p:cNvCxnSpPr>
            <a:stCxn id="17" idx="3"/>
            <a:endCxn id="27" idx="1"/>
          </p:cNvCxnSpPr>
          <p:nvPr/>
        </p:nvCxnSpPr>
        <p:spPr>
          <a:xfrm flipV="1">
            <a:off x="3876011" y="3684805"/>
            <a:ext cx="632843" cy="2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4"/>
          <p:cNvSpPr/>
          <p:nvPr/>
        </p:nvSpPr>
        <p:spPr>
          <a:xfrm>
            <a:off x="2970028" y="3468795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矩形 4"/>
          <p:cNvSpPr/>
          <p:nvPr/>
        </p:nvSpPr>
        <p:spPr>
          <a:xfrm>
            <a:off x="2970736" y="4084812"/>
            <a:ext cx="905983" cy="432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DO WORK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矩形 4"/>
          <p:cNvSpPr/>
          <p:nvPr/>
        </p:nvSpPr>
        <p:spPr>
          <a:xfrm>
            <a:off x="6439248" y="4170466"/>
            <a:ext cx="2161304" cy="24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Resources is released </a:t>
            </a:r>
            <a:r>
              <a:rPr lang="en-US" sz="1400" b="1" dirty="0"/>
              <a:t>HERE</a:t>
            </a:r>
          </a:p>
        </p:txBody>
      </p:sp>
      <p:cxnSp>
        <p:nvCxnSpPr>
          <p:cNvPr id="20" name="Straight Arrow Connector 19"/>
          <p:cNvCxnSpPr>
            <a:stCxn id="18" idx="3"/>
            <a:endCxn id="28" idx="1"/>
          </p:cNvCxnSpPr>
          <p:nvPr/>
        </p:nvCxnSpPr>
        <p:spPr>
          <a:xfrm flipV="1">
            <a:off x="3876719" y="4293791"/>
            <a:ext cx="632135" cy="7033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84355" y="4656564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5101490" y="4656564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4" name="矩形 5"/>
          <p:cNvSpPr/>
          <p:nvPr/>
        </p:nvSpPr>
        <p:spPr>
          <a:xfrm>
            <a:off x="950867" y="3468794"/>
            <a:ext cx="1062232" cy="43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 smtClean="0"/>
              <a:t>RESOURCES</a:t>
            </a:r>
            <a:endParaRPr lang="zh-TW" altLang="en-US" sz="1400" dirty="0"/>
          </a:p>
        </p:txBody>
      </p:sp>
      <p:sp>
        <p:nvSpPr>
          <p:cNvPr id="25" name="矩形 5"/>
          <p:cNvSpPr/>
          <p:nvPr/>
        </p:nvSpPr>
        <p:spPr>
          <a:xfrm>
            <a:off x="951948" y="4084812"/>
            <a:ext cx="1062232" cy="4320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TW" sz="1400" dirty="0" smtClean="0"/>
              <a:t>RESOURCES</a:t>
            </a:r>
            <a:endParaRPr lang="zh-TW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1274433" y="4651788"/>
            <a:ext cx="738664" cy="4113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27" name="矩形 4"/>
          <p:cNvSpPr/>
          <p:nvPr/>
        </p:nvSpPr>
        <p:spPr>
          <a:xfrm>
            <a:off x="4508854" y="3561480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矩形 4"/>
          <p:cNvSpPr/>
          <p:nvPr/>
        </p:nvSpPr>
        <p:spPr>
          <a:xfrm>
            <a:off x="4508854" y="4170466"/>
            <a:ext cx="1529816" cy="2466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pthread_exit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TW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/>
          <p:cNvCxnSpPr>
            <a:stCxn id="27" idx="3"/>
            <a:endCxn id="13" idx="1"/>
          </p:cNvCxnSpPr>
          <p:nvPr/>
        </p:nvCxnSpPr>
        <p:spPr>
          <a:xfrm>
            <a:off x="6038670" y="3684805"/>
            <a:ext cx="40057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038670" y="4293791"/>
            <a:ext cx="40057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7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Detached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explicitly create a thread as joinable or detached, the </a:t>
            </a:r>
            <a:r>
              <a:rPr lang="en-US" dirty="0" err="1"/>
              <a:t>attr</a:t>
            </a:r>
            <a:r>
              <a:rPr lang="en-US" dirty="0"/>
              <a:t> argument in the </a:t>
            </a:r>
            <a:r>
              <a:rPr lang="en-US" dirty="0" err="1"/>
              <a:t>pthread_create</a:t>
            </a:r>
            <a:r>
              <a:rPr lang="en-US" dirty="0"/>
              <a:t>() routine is used. The typical </a:t>
            </a:r>
            <a:r>
              <a:rPr lang="en-US" dirty="0" smtClean="0"/>
              <a:t>process </a:t>
            </a:r>
            <a:r>
              <a:rPr lang="en-US" dirty="0"/>
              <a:t>is:</a:t>
            </a:r>
          </a:p>
          <a:p>
            <a:pPr marL="608076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8076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pthread_attr_t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8076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pthread_attr_init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8076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pthread_attr_setdetachstate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PTHREAD_CREATE_DETACHED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8076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pthread_create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routine, NULL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8076" lvl="1" indent="-45720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done, free library resources used by the attribute with </a:t>
            </a:r>
            <a:r>
              <a:rPr lang="en-US" dirty="0" err="1"/>
              <a:t>pthread_attr_destroy</a:t>
            </a:r>
            <a:r>
              <a:rPr lang="en-US" dirty="0" smtClean="0"/>
              <a:t>(&amp;</a:t>
            </a:r>
            <a:r>
              <a:rPr lang="en-US" dirty="0" err="1" smtClean="0"/>
              <a:t>attr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CSCI4430 Data Communication and Computer Networks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20BF-DF15-46DB-A8CB-2B5AE87A23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546</TotalTime>
  <Words>1613</Words>
  <Application>Microsoft Office PowerPoint</Application>
  <PresentationFormat>On-screen Show (16:10)</PresentationFormat>
  <Paragraphs>300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新細明體</vt:lpstr>
      <vt:lpstr>Calibri</vt:lpstr>
      <vt:lpstr>Calibri Light</vt:lpstr>
      <vt:lpstr>Consolas</vt:lpstr>
      <vt:lpstr>Courier New</vt:lpstr>
      <vt:lpstr>Retrospect</vt:lpstr>
      <vt:lpstr>CSCI4430 Tutorial 4 Assignment 2 (Milestone 1)</vt:lpstr>
      <vt:lpstr>Outline</vt:lpstr>
      <vt:lpstr>Overview</vt:lpstr>
      <vt:lpstr>Multithreading model</vt:lpstr>
      <vt:lpstr>Assignment 2</vt:lpstr>
      <vt:lpstr>Recall Basic Pthread Programming</vt:lpstr>
      <vt:lpstr>Joinable or Detached?</vt:lpstr>
      <vt:lpstr>Detached Thread</vt:lpstr>
      <vt:lpstr>Detached Thread</vt:lpstr>
      <vt:lpstr>Cleanup Routines</vt:lpstr>
      <vt:lpstr>Joinable or Not?</vt:lpstr>
      <vt:lpstr>HTTP persistent connection</vt:lpstr>
      <vt:lpstr>Advantages &amp; Disadvantages</vt:lpstr>
      <vt:lpstr>Milestone 1</vt:lpstr>
      <vt:lpstr>Sample Http Request Header</vt:lpstr>
      <vt:lpstr>Modified Http Request Header</vt:lpstr>
      <vt:lpstr>Resolving Host</vt:lpstr>
      <vt:lpstr>Tips on Parsing the HTTP Header</vt:lpstr>
      <vt:lpstr>Handling HTTP Response</vt:lpstr>
      <vt:lpstr>SIGPIPE on write() or send()</vt:lpstr>
      <vt:lpstr>Summary</vt:lpstr>
      <vt:lpstr>Summary</vt:lpstr>
      <vt:lpstr>Summary</vt:lpstr>
      <vt:lpstr>Summary</vt:lpstr>
      <vt:lpstr>(Possibly) Useful Tools</vt:lpstr>
      <vt:lpstr>Questions?</vt:lpstr>
    </vt:vector>
  </TitlesOfParts>
  <Company>CUHK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CSCI4430 Tutorial 4 Assignment 2 (Milestone 1)</dc:title>
  <dc:creator>Mingshen Sun</dc:creator>
  <cp:lastModifiedBy>Mingshen Sun</cp:lastModifiedBy>
  <cp:revision>33</cp:revision>
  <cp:lastPrinted>2013-02-27T12:11:05Z</cp:lastPrinted>
  <dcterms:created xsi:type="dcterms:W3CDTF">2013-02-22T07:00:01Z</dcterms:created>
  <dcterms:modified xsi:type="dcterms:W3CDTF">2013-02-27T12:14:42Z</dcterms:modified>
</cp:coreProperties>
</file>