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99" r:id="rId4"/>
    <p:sldId id="300" r:id="rId5"/>
    <p:sldId id="282" r:id="rId6"/>
    <p:sldId id="285" r:id="rId7"/>
    <p:sldId id="286" r:id="rId8"/>
    <p:sldId id="301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8" r:id="rId20"/>
    <p:sldId id="297" r:id="rId21"/>
    <p:sldId id="281" r:id="rId22"/>
  </p:sldIdLst>
  <p:sldSz cx="9144000" cy="5715000" type="screen16x10"/>
  <p:notesSz cx="9906000" cy="67945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95" d="100"/>
          <a:sy n="95" d="100"/>
        </p:scale>
        <p:origin x="2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2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11108" y="0"/>
            <a:ext cx="4292600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04D1E-78B4-4A90-877B-FB3127A366B1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3596"/>
            <a:ext cx="4292600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11108" y="6453596"/>
            <a:ext cx="4292600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3E659-AB73-47C6-98EC-DB3BEB47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83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11108" y="0"/>
            <a:ext cx="4292600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EE03E-9A6F-4775-81C1-8D1483D3E83F}" type="datetimeFigureOut">
              <a:rPr lang="en-US" smtClean="0"/>
              <a:t>3/13/2013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17850" y="849313"/>
            <a:ext cx="36703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0600" y="3269853"/>
            <a:ext cx="7924800" cy="2675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3596"/>
            <a:ext cx="4292600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11108" y="6453596"/>
            <a:ext cx="4292600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4BD5B-C58A-42F1-AC13-5BF397EB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25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17850" y="849313"/>
            <a:ext cx="3670300" cy="22939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4BD5B-C58A-42F1-AC13-5BF397EB4A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7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17850" y="849313"/>
            <a:ext cx="3670300" cy="22939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4BD5B-C58A-42F1-AC13-5BF397EB4A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95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334000"/>
            <a:ext cx="9144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5278597"/>
            <a:ext cx="9144000" cy="55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632460"/>
            <a:ext cx="7543800" cy="29718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713018"/>
            <a:ext cx="7543800" cy="9525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8A38-04E6-4DD5-B925-D4DA2E37A8A7}" type="datetime1">
              <a:rPr lang="en-US" smtClean="0"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6195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58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A360-C472-40CB-9936-56508FA07012}" type="datetime1">
              <a:rPr lang="en-US" smtClean="0"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3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43585"/>
            <a:ext cx="1971675" cy="47999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43585"/>
            <a:ext cx="5800725" cy="4799915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07C-7602-4805-82D1-628436A9EECD}" type="datetime1">
              <a:rPr lang="en-US" smtClean="0"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7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FFFE-74C0-48CB-B302-665859E4222F}" type="datetime1">
              <a:rPr lang="en-US" smtClean="0"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64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632460"/>
            <a:ext cx="7543800" cy="297180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710940"/>
            <a:ext cx="7543800" cy="9525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00F3-1842-4E0E-83FB-57F7472A33DA}" type="datetime1">
              <a:rPr lang="en-US" smtClean="0"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6195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0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538112"/>
            <a:ext cx="3703320" cy="3352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538113"/>
            <a:ext cx="370332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DB1D-F24F-40AF-888C-DF6DEE13DA81}" type="datetime1">
              <a:rPr lang="en-US" smtClean="0"/>
              <a:t>3/13/2013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0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38377"/>
            <a:ext cx="3703320" cy="61356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151946"/>
            <a:ext cx="3703320" cy="27389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538377"/>
            <a:ext cx="3703320" cy="61356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151945"/>
            <a:ext cx="3703320" cy="27389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1668-72BB-478E-B00C-EBEEEC1C6A7A}" type="datetime1">
              <a:rPr lang="en-US" smtClean="0"/>
              <a:t>3/13/2013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2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4DD0-1B1D-48D6-96F1-E28D302BABCC}" type="datetime1">
              <a:rPr lang="en-US" smtClean="0"/>
              <a:t>3/13/2013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5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55CF7-04AE-4F65-AE39-DB0DA65E192D}" type="datetime1">
              <a:rPr lang="en-US" smtClean="0"/>
              <a:t>3/13/2013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4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71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5299"/>
            <a:ext cx="2400300" cy="1905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609600"/>
            <a:ext cx="4869180" cy="4381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438400"/>
            <a:ext cx="2400300" cy="2815937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5383155"/>
            <a:ext cx="1963883" cy="304271"/>
          </a:xfrm>
        </p:spPr>
        <p:txBody>
          <a:bodyPr/>
          <a:lstStyle>
            <a:lvl1pPr algn="l">
              <a:defRPr/>
            </a:lvl1pPr>
          </a:lstStyle>
          <a:p>
            <a:fld id="{67B1B912-08AB-4CD4-A576-F37EA691A1CD}" type="datetime1">
              <a:rPr lang="en-US" smtClean="0"/>
              <a:t>3/13/2013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5383155"/>
            <a:ext cx="3486150" cy="304271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9F20BF-DF15-46DB-A8CB-2B5AE87A2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2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127500"/>
            <a:ext cx="9141619" cy="158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0958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4229100"/>
            <a:ext cx="7585234" cy="68580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09589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922520"/>
            <a:ext cx="7584948" cy="4953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12E7-87E0-48CF-A304-09F52BD63C27}" type="datetime1">
              <a:rPr lang="en-US" smtClean="0"/>
              <a:t>3/13/2013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6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38112"/>
            <a:ext cx="7543800" cy="3352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5383155"/>
            <a:ext cx="185420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4AA108EC-E327-4BE1-837F-F84CA4953920}" type="datetime1">
              <a:rPr lang="en-US" smtClean="0"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5383155"/>
            <a:ext cx="361710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5383155"/>
            <a:ext cx="98401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679F20BF-DF15-46DB-A8CB-2B5AE87A237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44820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47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CSCI4430 Tutorial </a:t>
            </a:r>
            <a:r>
              <a:rPr lang="en-US" dirty="0" smtClean="0"/>
              <a:t>5</a:t>
            </a:r>
            <a:r>
              <a:rPr lang="en-US" dirty="0"/>
              <a:t/>
            </a:r>
            <a:br>
              <a:rPr lang="en-US" dirty="0"/>
            </a:br>
            <a:r>
              <a:rPr lang="en-US" sz="4800" dirty="0"/>
              <a:t>Assignment 2 (Milestone </a:t>
            </a:r>
            <a:r>
              <a:rPr lang="en-US" sz="4800" dirty="0" smtClean="0"/>
              <a:t>2, 3)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SUN, Mingshen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5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Read the value of “If-Modified-Since” and “Cache-Control” from browser request</a:t>
            </a:r>
          </a:p>
          <a:p>
            <a:pPr lvl="1"/>
            <a:r>
              <a:rPr lang="en-US" altLang="zh-TW" dirty="0"/>
              <a:t>Note that they may not even exist</a:t>
            </a:r>
          </a:p>
          <a:p>
            <a:r>
              <a:rPr lang="en-US" altLang="zh-TW" dirty="0"/>
              <a:t>Get local caching status and determine if a request should be sent to web server</a:t>
            </a:r>
          </a:p>
          <a:p>
            <a:r>
              <a:rPr lang="en-US" altLang="zh-TW" dirty="0"/>
              <a:t>On response from web server, determine from the status code and file extension if caching is needed</a:t>
            </a:r>
          </a:p>
          <a:p>
            <a:r>
              <a:rPr lang="en-US" altLang="zh-TW" dirty="0"/>
              <a:t>Send an appropriate response to the </a:t>
            </a:r>
            <a:r>
              <a:rPr lang="en-US" altLang="zh-TW" dirty="0" smtClean="0"/>
              <a:t>browser</a:t>
            </a:r>
            <a:endParaRPr lang="en-US" altLang="zh-TW" dirty="0"/>
          </a:p>
          <a:p>
            <a:r>
              <a:rPr lang="en-US" altLang="zh-TW" dirty="0"/>
              <a:t>Refer to Sections 1.1.2 and 1.2 of specifications (p.3-6) for the detailed </a:t>
            </a:r>
            <a:r>
              <a:rPr lang="en-US" altLang="zh-TW" dirty="0" smtClean="0"/>
              <a:t>flow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“Cache-Control” in Request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consider only the no-cache option</a:t>
            </a:r>
          </a:p>
          <a:p>
            <a:pPr lvl="1"/>
            <a:r>
              <a:rPr lang="en-US" altLang="zh-TW" dirty="0"/>
              <a:t>However, no-cache might not be the only value, so be careful</a:t>
            </a:r>
          </a:p>
          <a:p>
            <a:pPr lvl="1"/>
            <a:r>
              <a:rPr lang="en-US" altLang="zh-TW" dirty="0"/>
              <a:t>e.g., Cache-Control:  max-age=3600,  </a:t>
            </a:r>
            <a:r>
              <a:rPr lang="en-US" altLang="zh-TW" dirty="0" smtClean="0"/>
              <a:t>no-cache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69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Proxy Cache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to cache a file?</a:t>
            </a:r>
          </a:p>
          <a:p>
            <a:pPr lvl="1"/>
            <a:r>
              <a:rPr lang="en-US" altLang="zh-TW" dirty="0"/>
              <a:t>When 200 OK received from web server and the file extension of the requested file is html, jpg, gif or txt</a:t>
            </a:r>
            <a:endParaRPr lang="zh-TW" altLang="en-US" dirty="0"/>
          </a:p>
          <a:p>
            <a:r>
              <a:rPr lang="en-US" altLang="zh-TW" dirty="0"/>
              <a:t>Functionalities needed</a:t>
            </a:r>
          </a:p>
          <a:p>
            <a:pPr lvl="1"/>
            <a:r>
              <a:rPr lang="en-US" altLang="zh-TW" dirty="0"/>
              <a:t>Generating cache filename</a:t>
            </a:r>
          </a:p>
          <a:p>
            <a:pPr lvl="1"/>
            <a:r>
              <a:rPr lang="en-US" altLang="zh-TW" dirty="0"/>
              <a:t>Testing cache file existence</a:t>
            </a:r>
          </a:p>
          <a:p>
            <a:pPr lvl="1"/>
            <a:r>
              <a:rPr lang="en-US" altLang="zh-TW" dirty="0"/>
              <a:t>Retrieving last modification time of cache file</a:t>
            </a:r>
          </a:p>
          <a:p>
            <a:pPr lvl="1"/>
            <a:r>
              <a:rPr lang="en-US" altLang="zh-TW" dirty="0"/>
              <a:t>Time format conversions</a:t>
            </a:r>
          </a:p>
          <a:p>
            <a:pPr lvl="1"/>
            <a:r>
              <a:rPr lang="en-US" altLang="zh-TW" dirty="0"/>
              <a:t>Setting last modification time of newly created cache </a:t>
            </a:r>
            <a:r>
              <a:rPr lang="en-US" altLang="zh-TW" dirty="0" smtClean="0"/>
              <a:t>file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92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crypt()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Used to generate cache filename, note the updates in the specifications</a:t>
            </a:r>
          </a:p>
          <a:p>
            <a:pPr lvl="1"/>
            <a:r>
              <a:rPr lang="en-US" altLang="zh-TW" dirty="0"/>
              <a:t>Invoke crypt() in MD5 mode</a:t>
            </a:r>
          </a:p>
          <a:p>
            <a:pPr lvl="1"/>
            <a:r>
              <a:rPr lang="en-US" altLang="zh-TW" dirty="0"/>
              <a:t>Put the cache file under ./cache/</a:t>
            </a:r>
          </a:p>
          <a:p>
            <a:r>
              <a:rPr lang="en-US" altLang="zh-TW" dirty="0"/>
              <a:t>Generated cache filenames are exactly 22B (excluding ‘\0’)</a:t>
            </a:r>
          </a:p>
          <a:p>
            <a:r>
              <a:rPr lang="en-US" altLang="zh-TW" dirty="0"/>
              <a:t>Compile and link with </a:t>
            </a:r>
            <a:r>
              <a:rPr lang="en-US" altLang="zh-TW" sz="20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zh-TW" sz="2000" b="1" dirty="0" err="1">
                <a:latin typeface="Courier New" pitchFamily="49" charset="0"/>
                <a:cs typeface="Courier New" pitchFamily="49" charset="0"/>
              </a:rPr>
              <a:t>lcrypt</a:t>
            </a:r>
            <a:endParaRPr lang="en-US" altLang="zh-TW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/>
              <a:t>See sample code </a:t>
            </a:r>
            <a:r>
              <a:rPr lang="en-US" altLang="zh-TW" dirty="0" err="1">
                <a:solidFill>
                  <a:schemeClr val="accent2"/>
                </a:solidFill>
              </a:rPr>
              <a:t>crypt.c</a:t>
            </a:r>
            <a:endParaRPr lang="en-US" altLang="zh-TW" dirty="0">
              <a:solidFill>
                <a:schemeClr val="accent2"/>
              </a:solidFill>
            </a:endParaRPr>
          </a:p>
          <a:p>
            <a:r>
              <a:rPr lang="en-US" altLang="zh-TW" dirty="0"/>
              <a:t>Also </a:t>
            </a:r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3 crypt</a:t>
            </a:r>
            <a:r>
              <a:rPr lang="en-US" altLang="zh-TW" dirty="0"/>
              <a:t>, however the </a:t>
            </a:r>
            <a:r>
              <a:rPr lang="en-US" altLang="zh-TW" dirty="0" err="1"/>
              <a:t>manpage</a:t>
            </a:r>
            <a:r>
              <a:rPr lang="en-US" altLang="zh-TW" dirty="0"/>
              <a:t> is slightly buggy</a:t>
            </a:r>
            <a:r>
              <a:rPr lang="en-US" altLang="zh-TW" dirty="0" smtClean="0"/>
              <a:t>...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93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Used to determine file existence and last modified time</a:t>
            </a:r>
          </a:p>
          <a:p>
            <a:r>
              <a:rPr lang="en-US" altLang="zh-TW" dirty="0"/>
              <a:t>See sample code </a:t>
            </a:r>
            <a:r>
              <a:rPr lang="en-US" altLang="zh-TW" dirty="0" err="1">
                <a:solidFill>
                  <a:schemeClr val="accent2"/>
                </a:solidFill>
              </a:rPr>
              <a:t>stat.c</a:t>
            </a:r>
            <a:endParaRPr lang="en-US" altLang="zh-TW" dirty="0">
              <a:solidFill>
                <a:schemeClr val="accent2"/>
              </a:solidFill>
            </a:endParaRPr>
          </a:p>
          <a:p>
            <a:r>
              <a:rPr lang="en-US" altLang="zh-TW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2 stat</a:t>
            </a:r>
            <a:endParaRPr lang="zh-TW" alt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37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 Format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800" dirty="0">
                <a:cs typeface="Courier New" pitchFamily="49" charset="0"/>
              </a:rPr>
              <a:t>UNIX time </a:t>
            </a:r>
            <a:r>
              <a:rPr lang="en-US" altLang="zh-TW" sz="2800" dirty="0">
                <a:cs typeface="Arial"/>
              </a:rPr>
              <a:t>↔</a:t>
            </a:r>
            <a:r>
              <a:rPr lang="en-US" altLang="zh-TW" sz="2800" dirty="0">
                <a:cs typeface="Courier New" pitchFamily="49" charset="0"/>
              </a:rPr>
              <a:t> HTTP date string</a:t>
            </a:r>
          </a:p>
          <a:p>
            <a:pPr lvl="1"/>
            <a:r>
              <a:rPr lang="en-US" altLang="zh-TW" sz="2500" dirty="0">
                <a:cs typeface="Courier New" pitchFamily="49" charset="0"/>
              </a:rPr>
              <a:t>HTTP date string is used in the header fields “If-Modified-Since”, “Last-Modified” and “Date”</a:t>
            </a:r>
          </a:p>
          <a:p>
            <a:pPr lvl="1"/>
            <a:r>
              <a:rPr lang="en-US" altLang="zh-TW" sz="2500" dirty="0">
                <a:cs typeface="Courier New" pitchFamily="49" charset="0"/>
              </a:rPr>
              <a:t>Local UNIX time should be GMT+8 (try not to hardcode)</a:t>
            </a:r>
          </a:p>
          <a:p>
            <a:pPr lvl="1"/>
            <a:r>
              <a:rPr lang="en-US" altLang="zh-TW" sz="2500" dirty="0">
                <a:cs typeface="Courier New" pitchFamily="49" charset="0"/>
              </a:rPr>
              <a:t>HTTP date string is in GMT time</a:t>
            </a:r>
          </a:p>
          <a:p>
            <a:r>
              <a:rPr lang="en-US" altLang="zh-TW" sz="2800" dirty="0">
                <a:cs typeface="Courier New" pitchFamily="49" charset="0"/>
              </a:rPr>
              <a:t>Functions used</a:t>
            </a:r>
          </a:p>
          <a:p>
            <a:pPr lvl="1"/>
            <a:r>
              <a:rPr lang="en-US" altLang="zh-TW" sz="25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strftime</a:t>
            </a:r>
            <a:r>
              <a:rPr lang="en-US" altLang="zh-TW" sz="25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altLang="zh-TW" sz="25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strptime</a:t>
            </a:r>
            <a:r>
              <a:rPr lang="en-US" altLang="zh-TW" sz="25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altLang="zh-TW" sz="25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gmtime_r</a:t>
            </a:r>
            <a:r>
              <a:rPr lang="en-US" altLang="zh-TW" sz="25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altLang="zh-TW" sz="25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timegm</a:t>
            </a:r>
            <a:r>
              <a:rPr lang="en-US" altLang="zh-TW" sz="25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zh-TW" sz="2800" dirty="0"/>
              <a:t>See sample code </a:t>
            </a:r>
            <a:r>
              <a:rPr lang="en-US" altLang="zh-TW" sz="2800" dirty="0" err="1">
                <a:solidFill>
                  <a:srgbClr val="0070C0"/>
                </a:solidFill>
              </a:rPr>
              <a:t>stat.c</a:t>
            </a:r>
            <a:endParaRPr lang="en-US" altLang="zh-TW" sz="2800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3 [function</a:t>
            </a:r>
            <a:r>
              <a:rPr lang="en-US" altLang="zh-TW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zh-TW" alt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29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 Modification Time of Cache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Follow the “Last-Modified” field from server response</a:t>
            </a:r>
          </a:p>
          <a:p>
            <a:r>
              <a:rPr lang="en-US" altLang="zh-TW" dirty="0"/>
              <a:t>If it doesn’t exist, look at “Date” instead</a:t>
            </a:r>
          </a:p>
          <a:p>
            <a:r>
              <a:rPr lang="en-US" altLang="zh-TW" dirty="0"/>
              <a:t>After you have finished writing to a new cache file, set the last modification time of the newly created file using </a:t>
            </a:r>
            <a:r>
              <a:rPr lang="en-US" altLang="zh-TW" dirty="0" err="1">
                <a:solidFill>
                  <a:schemeClr val="accent5"/>
                </a:solidFill>
              </a:rPr>
              <a:t>utime</a:t>
            </a:r>
            <a:r>
              <a:rPr lang="en-US" altLang="zh-TW" dirty="0">
                <a:solidFill>
                  <a:schemeClr val="accent5"/>
                </a:solidFill>
              </a:rPr>
              <a:t>()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Try to figure this out yourself</a:t>
            </a:r>
          </a:p>
          <a:p>
            <a:pPr lvl="1"/>
            <a:r>
              <a:rPr lang="en-US" altLang="zh-TW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2 </a:t>
            </a:r>
            <a:r>
              <a:rPr lang="en-US" altLang="zh-TW" dirty="0" err="1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utime</a:t>
            </a:r>
            <a:endParaRPr lang="zh-TW" altLang="en-US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75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200 OK and 304 Not Modified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Sometimes, you have to craft 200 OK messages yourself</a:t>
            </a:r>
          </a:p>
          <a:p>
            <a:pPr lvl="1"/>
            <a:r>
              <a:rPr lang="en-US" altLang="zh-TW" dirty="0"/>
              <a:t>For simplicity, you can also cache the 200 OK response header from server in a separate file (e.g., [</a:t>
            </a:r>
            <a:r>
              <a:rPr lang="en-US" altLang="zh-TW" dirty="0" err="1"/>
              <a:t>cache_filename</a:t>
            </a:r>
            <a:r>
              <a:rPr lang="en-US" altLang="zh-TW" dirty="0"/>
              <a:t>].</a:t>
            </a:r>
            <a:r>
              <a:rPr lang="en-US" altLang="zh-TW" dirty="0" err="1">
                <a:solidFill>
                  <a:schemeClr val="accent5"/>
                </a:solidFill>
              </a:rPr>
              <a:t>tmp</a:t>
            </a:r>
            <a:r>
              <a:rPr lang="en-US" altLang="zh-TW" dirty="0"/>
              <a:t>) and read from it later on as a base template.</a:t>
            </a:r>
          </a:p>
          <a:p>
            <a:pPr lvl="2"/>
            <a:r>
              <a:rPr lang="en-US" altLang="zh-TW" dirty="0"/>
              <a:t>We won’t check this file during demo.</a:t>
            </a:r>
          </a:p>
          <a:p>
            <a:pPr lvl="2"/>
            <a:r>
              <a:rPr lang="en-US" altLang="zh-TW" dirty="0"/>
              <a:t>Better replace the ‘Date’ field with a fresh one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As for 304, you should be able to build on fresh server </a:t>
            </a:r>
            <a:r>
              <a:rPr lang="en-US" altLang="zh-TW" dirty="0" smtClean="0"/>
              <a:t>response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6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altLang="zh-TW" dirty="0" err="1"/>
              <a:t>wget</a:t>
            </a:r>
            <a:endParaRPr lang="en-US" altLang="zh-TW" dirty="0"/>
          </a:p>
          <a:p>
            <a:pPr lvl="1"/>
            <a:r>
              <a:rPr lang="en-US" altLang="zh-TW" dirty="0" err="1"/>
              <a:t>wget</a:t>
            </a:r>
            <a:r>
              <a:rPr lang="en-US" altLang="zh-TW" dirty="0"/>
              <a:t> -O </a:t>
            </a:r>
            <a:r>
              <a:rPr lang="en-US" altLang="zh-TW" dirty="0" err="1"/>
              <a:t>tempfile</a:t>
            </a:r>
            <a:r>
              <a:rPr lang="en-US" altLang="zh-TW" dirty="0"/>
              <a:t> [URL]</a:t>
            </a:r>
          </a:p>
          <a:p>
            <a:r>
              <a:rPr lang="en-US" altLang="zh-TW" dirty="0"/>
              <a:t>diff</a:t>
            </a:r>
          </a:p>
          <a:p>
            <a:pPr lvl="1"/>
            <a:r>
              <a:rPr lang="en-US" altLang="zh-TW" dirty="0"/>
              <a:t>diff </a:t>
            </a:r>
            <a:r>
              <a:rPr lang="en-US" altLang="zh-TW" dirty="0" err="1"/>
              <a:t>tempfile</a:t>
            </a:r>
            <a:r>
              <a:rPr lang="en-US" altLang="zh-TW" dirty="0"/>
              <a:t> [</a:t>
            </a:r>
            <a:r>
              <a:rPr lang="en-US" altLang="zh-TW" dirty="0" err="1"/>
              <a:t>cache_file</a:t>
            </a:r>
            <a:r>
              <a:rPr lang="en-US" altLang="zh-TW" dirty="0"/>
              <a:t>]</a:t>
            </a:r>
          </a:p>
          <a:p>
            <a:pPr lvl="2"/>
            <a:r>
              <a:rPr lang="en-US" altLang="zh-TW" dirty="0"/>
              <a:t>If they are the same, nothing will be shown</a:t>
            </a:r>
          </a:p>
          <a:p>
            <a:r>
              <a:rPr lang="en-US" altLang="zh-TW" dirty="0"/>
              <a:t>stat (Also a command-line utility! )</a:t>
            </a:r>
          </a:p>
          <a:p>
            <a:pPr lvl="1"/>
            <a:r>
              <a:rPr lang="en-US" altLang="zh-TW" dirty="0"/>
              <a:t>stat [</a:t>
            </a:r>
            <a:r>
              <a:rPr lang="en-US" altLang="zh-TW" dirty="0" err="1"/>
              <a:t>cache_file</a:t>
            </a:r>
            <a:r>
              <a:rPr lang="en-US" altLang="zh-TW" dirty="0"/>
              <a:t>]</a:t>
            </a:r>
          </a:p>
          <a:p>
            <a:pPr lvl="2"/>
            <a:r>
              <a:rPr lang="en-US" altLang="zh-TW" dirty="0"/>
              <a:t>Can check the modification time of file</a:t>
            </a:r>
          </a:p>
          <a:p>
            <a:r>
              <a:rPr lang="en-US" altLang="zh-TW" dirty="0"/>
              <a:t>touch</a:t>
            </a:r>
          </a:p>
          <a:p>
            <a:pPr lvl="1"/>
            <a:r>
              <a:rPr lang="en-US" dirty="0"/>
              <a:t>touch -t [time, format=</a:t>
            </a:r>
            <a:r>
              <a:rPr lang="en-US" dirty="0" err="1"/>
              <a:t>yymmddhhmm</a:t>
            </a:r>
            <a:r>
              <a:rPr lang="en-US" dirty="0"/>
              <a:t>] [</a:t>
            </a:r>
            <a:r>
              <a:rPr lang="en-US" dirty="0" err="1"/>
              <a:t>cache_file</a:t>
            </a:r>
            <a:r>
              <a:rPr lang="en-US" dirty="0"/>
              <a:t>]</a:t>
            </a:r>
          </a:p>
          <a:p>
            <a:pPr lvl="2"/>
            <a:r>
              <a:rPr lang="en-US" altLang="zh-TW" dirty="0"/>
              <a:t>e.g., touch -t 1203212359 </a:t>
            </a:r>
            <a:r>
              <a:rPr lang="en-US" altLang="zh-TW" dirty="0" err="1"/>
              <a:t>tempfile</a:t>
            </a:r>
            <a:endParaRPr lang="en-US" altLang="zh-TW" dirty="0"/>
          </a:p>
          <a:p>
            <a:pPr lvl="3"/>
            <a:r>
              <a:rPr lang="en-US" altLang="zh-TW" dirty="0"/>
              <a:t>sets access and modification time of </a:t>
            </a:r>
            <a:r>
              <a:rPr lang="en-US" altLang="zh-TW" dirty="0" err="1"/>
              <a:t>tempfile</a:t>
            </a:r>
            <a:r>
              <a:rPr lang="en-US" altLang="zh-TW" dirty="0"/>
              <a:t> to 21 Mar 2012, 23:59</a:t>
            </a:r>
          </a:p>
          <a:p>
            <a:r>
              <a:rPr lang="en-US" altLang="zh-TW" dirty="0"/>
              <a:t>You can also host some simple pages under your ~/www/ for </a:t>
            </a:r>
            <a:r>
              <a:rPr lang="en-US" altLang="zh-TW" dirty="0" smtClean="0"/>
              <a:t>testing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Assumptions on Value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 header size &lt; 16KB</a:t>
            </a:r>
          </a:p>
          <a:p>
            <a:r>
              <a:rPr lang="en-US" altLang="zh-TW" dirty="0" smtClean="0"/>
              <a:t>Number </a:t>
            </a:r>
            <a:r>
              <a:rPr lang="en-US" altLang="zh-TW" dirty="0"/>
              <a:t>of different hosts in a browser-proxy connection &lt; 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2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538111"/>
            <a:ext cx="7543800" cy="3508809"/>
          </a:xfrm>
        </p:spPr>
        <p:txBody>
          <a:bodyPr numCol="2"/>
          <a:lstStyle/>
          <a:p>
            <a:r>
              <a:rPr lang="en-US" dirty="0" smtClean="0"/>
              <a:t>FQA</a:t>
            </a:r>
            <a:endParaRPr lang="en-US" dirty="0" smtClean="0"/>
          </a:p>
          <a:p>
            <a:r>
              <a:rPr lang="en-US" dirty="0" smtClean="0"/>
              <a:t>Milestone 2</a:t>
            </a:r>
          </a:p>
          <a:p>
            <a:pPr lvl="1"/>
            <a:r>
              <a:rPr lang="en-US" dirty="0" smtClean="0"/>
              <a:t>Persistent connection</a:t>
            </a:r>
          </a:p>
          <a:p>
            <a:pPr lvl="1"/>
            <a:r>
              <a:rPr lang="en-US" altLang="zh-TW" dirty="0"/>
              <a:t>Multiple h</a:t>
            </a:r>
            <a:r>
              <a:rPr lang="en-US" altLang="zh-TW" dirty="0" smtClean="0"/>
              <a:t>osts</a:t>
            </a:r>
          </a:p>
          <a:p>
            <a:r>
              <a:rPr lang="en-US" dirty="0" smtClean="0"/>
              <a:t>Milestone 3</a:t>
            </a:r>
          </a:p>
          <a:p>
            <a:pPr lvl="1"/>
            <a:r>
              <a:rPr lang="en-US" dirty="0" smtClean="0"/>
              <a:t>Important field</a:t>
            </a:r>
          </a:p>
          <a:p>
            <a:pPr lvl="1"/>
            <a:r>
              <a:rPr lang="en-US" dirty="0" smtClean="0"/>
              <a:t>Flow</a:t>
            </a:r>
          </a:p>
          <a:p>
            <a:pPr lvl="1"/>
            <a:r>
              <a:rPr lang="en-US" altLang="zh-TW" dirty="0"/>
              <a:t>Proxy </a:t>
            </a:r>
            <a:r>
              <a:rPr lang="en-US" altLang="zh-TW" dirty="0" smtClean="0"/>
              <a:t>cache management</a:t>
            </a:r>
          </a:p>
          <a:p>
            <a:pPr lvl="1"/>
            <a:r>
              <a:rPr lang="en-US" dirty="0" smtClean="0"/>
              <a:t>crypt()</a:t>
            </a:r>
          </a:p>
          <a:p>
            <a:pPr lvl="1"/>
            <a:r>
              <a:rPr lang="en-US" altLang="zh-TW" dirty="0"/>
              <a:t>Setting </a:t>
            </a:r>
            <a:r>
              <a:rPr lang="en-US" altLang="zh-TW" dirty="0" smtClean="0"/>
              <a:t>modification time </a:t>
            </a:r>
            <a:r>
              <a:rPr lang="en-US" altLang="zh-TW" dirty="0"/>
              <a:t>of </a:t>
            </a:r>
            <a:r>
              <a:rPr lang="en-US" altLang="zh-TW" dirty="0" smtClean="0"/>
              <a:t>cache file</a:t>
            </a:r>
          </a:p>
          <a:p>
            <a:pPr lvl="1"/>
            <a:r>
              <a:rPr lang="en-US" altLang="zh-TW" dirty="0"/>
              <a:t>200 OK and 304 Not </a:t>
            </a:r>
            <a:r>
              <a:rPr lang="en-US" altLang="zh-TW" dirty="0" smtClean="0"/>
              <a:t>Modified</a:t>
            </a:r>
            <a:endParaRPr lang="en-US" dirty="0" smtClean="0"/>
          </a:p>
          <a:p>
            <a:r>
              <a:rPr lang="en-US" altLang="zh-TW" dirty="0"/>
              <a:t>Useful </a:t>
            </a:r>
            <a:r>
              <a:rPr lang="en-US" altLang="zh-TW" dirty="0" smtClean="0"/>
              <a:t>Tools</a:t>
            </a:r>
          </a:p>
          <a:p>
            <a:r>
              <a:rPr lang="en-US" dirty="0" smtClean="0"/>
              <a:t>Assumptions on Value Range</a:t>
            </a:r>
          </a:p>
          <a:p>
            <a:r>
              <a:rPr lang="en-US" dirty="0" smtClean="0"/>
              <a:t>Final Reminders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CSCI4430 Data Communication and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0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Final 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Test your source code on VM</a:t>
            </a:r>
          </a:p>
          <a:p>
            <a:r>
              <a:rPr lang="en-US" altLang="zh-TW" dirty="0" smtClean="0"/>
              <a:t>Check </a:t>
            </a:r>
            <a:r>
              <a:rPr lang="en-US" altLang="zh-TW" dirty="0"/>
              <a:t>the return values of functions</a:t>
            </a:r>
          </a:p>
          <a:p>
            <a:pPr lvl="1"/>
            <a:r>
              <a:rPr lang="en-US" altLang="zh-TW" dirty="0"/>
              <a:t>In some cases you have to determine the actual error</a:t>
            </a:r>
            <a:br>
              <a:rPr lang="en-US" altLang="zh-TW" dirty="0"/>
            </a:br>
            <a:r>
              <a:rPr lang="en-US" altLang="zh-TW" dirty="0"/>
              <a:t>(e.g., by reading the value of </a:t>
            </a:r>
            <a:r>
              <a:rPr lang="en-US" altLang="zh-TW" dirty="0" err="1"/>
              <a:t>errno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Clean up properly</a:t>
            </a:r>
          </a:p>
          <a:p>
            <a:r>
              <a:rPr lang="en-US" altLang="zh-TW" dirty="0"/>
              <a:t>Do </a:t>
            </a:r>
            <a:r>
              <a:rPr lang="en-US" altLang="zh-TW" dirty="0">
                <a:solidFill>
                  <a:schemeClr val="accent5"/>
                </a:solidFill>
              </a:rPr>
              <a:t>not </a:t>
            </a:r>
            <a:r>
              <a:rPr lang="en-US" altLang="zh-TW" dirty="0"/>
              <a:t>try to connect to the CSE proxy from within your proxy</a:t>
            </a:r>
          </a:p>
          <a:p>
            <a:pPr lvl="1"/>
            <a:r>
              <a:rPr lang="en-US" altLang="zh-TW" dirty="0">
                <a:solidFill>
                  <a:schemeClr val="accent5"/>
                </a:solidFill>
              </a:rPr>
              <a:t>Zero</a:t>
            </a:r>
            <a:r>
              <a:rPr lang="en-US" altLang="zh-TW" dirty="0"/>
              <a:t> marks for your assignment if </a:t>
            </a:r>
            <a:r>
              <a:rPr lang="en-US" altLang="zh-TW" dirty="0" smtClean="0"/>
              <a:t>found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3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HTTP Response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HTTP/1.1 200 OK\r\n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Date: Sat, 03 Mar 2012 19:46:14 GMT\r\n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Server: Apache\r\n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Accept-Ranges: bytes\r\n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Vary: Accept-Encoding\r\n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Content-Encoding: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gzip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\r\n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Content-Length: 2993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\r\n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Content-Type: text/html\r\n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r\n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7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Sample HTTP response message</a:t>
            </a:r>
          </a:p>
          <a:p>
            <a:pPr lvl="2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HTTP/1.1 200 OK\r\n</a:t>
            </a:r>
          </a:p>
          <a:p>
            <a:pPr lvl="2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Content-Length: 3\r\n</a:t>
            </a:r>
          </a:p>
          <a:p>
            <a:pPr lvl="2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\r\n</a:t>
            </a:r>
          </a:p>
          <a:p>
            <a:pPr lvl="2">
              <a:buNone/>
            </a:pP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/>
              <a:t>If field not present, treat Content-Length as 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4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Persistent connections and no caching</a:t>
            </a:r>
          </a:p>
          <a:p>
            <a:r>
              <a:rPr lang="en-US" altLang="zh-TW" dirty="0"/>
              <a:t>Very similar to Milestone 1, but this time you cannot change the ‘Connection’ or ‘Proxy-Connection’ field</a:t>
            </a:r>
          </a:p>
          <a:p>
            <a:pPr lvl="1"/>
            <a:r>
              <a:rPr lang="en-US" altLang="zh-TW" dirty="0"/>
              <a:t>The same connection might be reused for many request/response pairs</a:t>
            </a:r>
          </a:p>
          <a:p>
            <a:pPr lvl="2"/>
            <a:r>
              <a:rPr lang="en-US" altLang="zh-TW" dirty="0"/>
              <a:t>Unless you see ‘Connection: close’ or ‘Proxy-Connection: close’</a:t>
            </a:r>
          </a:p>
          <a:p>
            <a:pPr lvl="1"/>
            <a:r>
              <a:rPr lang="en-US" altLang="zh-TW" dirty="0"/>
              <a:t>read() or </a:t>
            </a:r>
            <a:r>
              <a:rPr lang="en-US" altLang="zh-TW" dirty="0" err="1"/>
              <a:t>recv</a:t>
            </a:r>
            <a:r>
              <a:rPr lang="en-US" altLang="zh-TW" dirty="0"/>
              <a:t>() may not return 0 when one HTTP response message is fully transmitted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1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Problem: Multiple Hosts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Browser cares about the browser-proxy connection, but not the proxy-webserver connection!</a:t>
            </a:r>
          </a:p>
          <a:p>
            <a:pPr lvl="1"/>
            <a:r>
              <a:rPr lang="en-US" altLang="zh-TW" dirty="0"/>
              <a:t>Within the same browser-proxy connection, the browser may send HTTP requests with different “Host” values</a:t>
            </a:r>
          </a:p>
          <a:p>
            <a:pPr lvl="1"/>
            <a:r>
              <a:rPr lang="en-US" altLang="zh-TW" dirty="0"/>
              <a:t>During the same browser-proxy connection, the proxy should connect to the same web server </a:t>
            </a:r>
            <a:r>
              <a:rPr lang="en-US" altLang="zh-TW" dirty="0">
                <a:solidFill>
                  <a:schemeClr val="accent5"/>
                </a:solidFill>
              </a:rPr>
              <a:t>once </a:t>
            </a:r>
            <a:r>
              <a:rPr lang="en-US" altLang="zh-TW" dirty="0"/>
              <a:t>only</a:t>
            </a:r>
            <a:endParaRPr lang="zh-TW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6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Illustration of Multiple Hosts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7</a:t>
            </a:fld>
            <a:endParaRPr lang="en-US"/>
          </a:p>
        </p:txBody>
      </p:sp>
      <p:sp>
        <p:nvSpPr>
          <p:cNvPr id="6" name="矩形 4"/>
          <p:cNvSpPr/>
          <p:nvPr/>
        </p:nvSpPr>
        <p:spPr>
          <a:xfrm>
            <a:off x="916786" y="1676403"/>
            <a:ext cx="14478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Browser</a:t>
            </a:r>
            <a:endParaRPr lang="zh-TW" altLang="en-US" dirty="0"/>
          </a:p>
        </p:txBody>
      </p:sp>
      <p:sp>
        <p:nvSpPr>
          <p:cNvPr id="7" name="矩形 5"/>
          <p:cNvSpPr/>
          <p:nvPr/>
        </p:nvSpPr>
        <p:spPr>
          <a:xfrm>
            <a:off x="4121946" y="1676403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Proxy</a:t>
            </a:r>
            <a:endParaRPr lang="zh-TW" altLang="en-US" dirty="0"/>
          </a:p>
        </p:txBody>
      </p:sp>
      <p:sp>
        <p:nvSpPr>
          <p:cNvPr id="8" name="矩形 6"/>
          <p:cNvSpPr/>
          <p:nvPr/>
        </p:nvSpPr>
        <p:spPr>
          <a:xfrm>
            <a:off x="7127075" y="1676403"/>
            <a:ext cx="14478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a.com:80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6" idx="3"/>
            <a:endCxn id="7" idx="1"/>
          </p:cNvCxnSpPr>
          <p:nvPr/>
        </p:nvCxnSpPr>
        <p:spPr>
          <a:xfrm>
            <a:off x="2364586" y="2133603"/>
            <a:ext cx="1757360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24"/>
          <p:cNvSpPr/>
          <p:nvPr/>
        </p:nvSpPr>
        <p:spPr>
          <a:xfrm>
            <a:off x="7127075" y="2209803"/>
            <a:ext cx="14478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b.com:80</a:t>
            </a:r>
            <a:endParaRPr lang="zh-TW" altLang="en-US" dirty="0"/>
          </a:p>
        </p:txBody>
      </p:sp>
      <p:cxnSp>
        <p:nvCxnSpPr>
          <p:cNvPr id="11" name="直線單箭頭接點 25"/>
          <p:cNvCxnSpPr>
            <a:endCxn id="8" idx="1"/>
          </p:cNvCxnSpPr>
          <p:nvPr/>
        </p:nvCxnSpPr>
        <p:spPr>
          <a:xfrm flipV="1">
            <a:off x="5569746" y="1866903"/>
            <a:ext cx="1557329" cy="11906"/>
          </a:xfrm>
          <a:prstGeom prst="straightConnector1">
            <a:avLst/>
          </a:prstGeom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27"/>
          <p:cNvSpPr txBox="1"/>
          <p:nvPr/>
        </p:nvSpPr>
        <p:spPr>
          <a:xfrm>
            <a:off x="2430298" y="1752603"/>
            <a:ext cx="1542602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Host: http://</a:t>
            </a:r>
            <a:r>
              <a:rPr lang="en-US" altLang="zh-TW" dirty="0" smtClean="0">
                <a:solidFill>
                  <a:schemeClr val="accent3"/>
                </a:solidFill>
              </a:rPr>
              <a:t>a</a:t>
            </a:r>
            <a:r>
              <a:rPr lang="en-US" altLang="zh-TW" dirty="0" smtClean="0"/>
              <a:t>.com</a:t>
            </a:r>
            <a:endParaRPr lang="zh-TW" altLang="en-US" dirty="0"/>
          </a:p>
        </p:txBody>
      </p:sp>
      <p:sp>
        <p:nvSpPr>
          <p:cNvPr id="13" name="文字方塊 28"/>
          <p:cNvSpPr txBox="1"/>
          <p:nvPr/>
        </p:nvSpPr>
        <p:spPr>
          <a:xfrm>
            <a:off x="5874546" y="1855000"/>
            <a:ext cx="87729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3"/>
                </a:solidFill>
              </a:rPr>
              <a:t>connect()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14" name="矩形 29"/>
          <p:cNvSpPr/>
          <p:nvPr/>
        </p:nvSpPr>
        <p:spPr>
          <a:xfrm>
            <a:off x="916786" y="2902747"/>
            <a:ext cx="14478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Browser</a:t>
            </a:r>
            <a:endParaRPr lang="zh-TW" altLang="en-US" dirty="0"/>
          </a:p>
        </p:txBody>
      </p:sp>
      <p:sp>
        <p:nvSpPr>
          <p:cNvPr id="15" name="矩形 30"/>
          <p:cNvSpPr/>
          <p:nvPr/>
        </p:nvSpPr>
        <p:spPr>
          <a:xfrm>
            <a:off x="4121946" y="2902747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Proxy</a:t>
            </a:r>
            <a:endParaRPr lang="zh-TW" altLang="en-US" dirty="0"/>
          </a:p>
        </p:txBody>
      </p:sp>
      <p:sp>
        <p:nvSpPr>
          <p:cNvPr id="16" name="矩形 31"/>
          <p:cNvSpPr/>
          <p:nvPr/>
        </p:nvSpPr>
        <p:spPr>
          <a:xfrm>
            <a:off x="7127075" y="2902747"/>
            <a:ext cx="14478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a.com:80</a:t>
            </a:r>
            <a:endParaRPr lang="zh-TW" altLang="en-US" dirty="0"/>
          </a:p>
        </p:txBody>
      </p:sp>
      <p:cxnSp>
        <p:nvCxnSpPr>
          <p:cNvPr id="17" name="直線單箭頭接點 32"/>
          <p:cNvCxnSpPr>
            <a:stCxn id="14" idx="3"/>
            <a:endCxn id="15" idx="1"/>
          </p:cNvCxnSpPr>
          <p:nvPr/>
        </p:nvCxnSpPr>
        <p:spPr>
          <a:xfrm>
            <a:off x="2364586" y="3359947"/>
            <a:ext cx="1757360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33"/>
          <p:cNvSpPr/>
          <p:nvPr/>
        </p:nvSpPr>
        <p:spPr>
          <a:xfrm>
            <a:off x="7127075" y="3436147"/>
            <a:ext cx="14478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b.com:80</a:t>
            </a:r>
            <a:endParaRPr lang="zh-TW" altLang="en-US" dirty="0"/>
          </a:p>
        </p:txBody>
      </p:sp>
      <p:cxnSp>
        <p:nvCxnSpPr>
          <p:cNvPr id="19" name="直線單箭頭接點 34"/>
          <p:cNvCxnSpPr>
            <a:endCxn id="16" idx="1"/>
          </p:cNvCxnSpPr>
          <p:nvPr/>
        </p:nvCxnSpPr>
        <p:spPr>
          <a:xfrm>
            <a:off x="5569746" y="3093247"/>
            <a:ext cx="1557329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35"/>
          <p:cNvCxnSpPr>
            <a:endCxn id="18" idx="1"/>
          </p:cNvCxnSpPr>
          <p:nvPr/>
        </p:nvCxnSpPr>
        <p:spPr>
          <a:xfrm flipV="1">
            <a:off x="5569746" y="3626647"/>
            <a:ext cx="1557329" cy="9919"/>
          </a:xfrm>
          <a:prstGeom prst="straightConnector1">
            <a:avLst/>
          </a:prstGeom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36"/>
          <p:cNvSpPr txBox="1"/>
          <p:nvPr/>
        </p:nvSpPr>
        <p:spPr>
          <a:xfrm>
            <a:off x="2430298" y="2978947"/>
            <a:ext cx="1553887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Host: http://</a:t>
            </a:r>
            <a:r>
              <a:rPr lang="en-US" altLang="zh-TW" dirty="0" smtClean="0">
                <a:solidFill>
                  <a:schemeClr val="accent3"/>
                </a:solidFill>
              </a:rPr>
              <a:t>b</a:t>
            </a:r>
            <a:r>
              <a:rPr lang="en-US" altLang="zh-TW" dirty="0" smtClean="0"/>
              <a:t>.com</a:t>
            </a:r>
            <a:endParaRPr lang="zh-TW" altLang="en-US" dirty="0"/>
          </a:p>
        </p:txBody>
      </p:sp>
      <p:sp>
        <p:nvSpPr>
          <p:cNvPr id="22" name="文字方塊 37"/>
          <p:cNvSpPr txBox="1"/>
          <p:nvPr/>
        </p:nvSpPr>
        <p:spPr>
          <a:xfrm>
            <a:off x="5874546" y="3300419"/>
            <a:ext cx="87729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altLang="zh-TW" dirty="0"/>
              <a:t>connect()</a:t>
            </a:r>
            <a:endParaRPr lang="zh-TW" altLang="en-US" dirty="0"/>
          </a:p>
        </p:txBody>
      </p:sp>
      <p:sp>
        <p:nvSpPr>
          <p:cNvPr id="23" name="矩形 38"/>
          <p:cNvSpPr/>
          <p:nvPr/>
        </p:nvSpPr>
        <p:spPr>
          <a:xfrm>
            <a:off x="916786" y="4248156"/>
            <a:ext cx="14478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Browser</a:t>
            </a:r>
            <a:endParaRPr lang="zh-TW" altLang="en-US" dirty="0"/>
          </a:p>
        </p:txBody>
      </p:sp>
      <p:sp>
        <p:nvSpPr>
          <p:cNvPr id="24" name="矩形 39"/>
          <p:cNvSpPr/>
          <p:nvPr/>
        </p:nvSpPr>
        <p:spPr>
          <a:xfrm>
            <a:off x="4121946" y="4248156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Proxy</a:t>
            </a:r>
            <a:endParaRPr lang="zh-TW" altLang="en-US" dirty="0"/>
          </a:p>
        </p:txBody>
      </p:sp>
      <p:sp>
        <p:nvSpPr>
          <p:cNvPr id="25" name="矩形 40"/>
          <p:cNvSpPr/>
          <p:nvPr/>
        </p:nvSpPr>
        <p:spPr>
          <a:xfrm>
            <a:off x="7127075" y="4248156"/>
            <a:ext cx="14478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a.com:80</a:t>
            </a:r>
            <a:endParaRPr lang="zh-TW" altLang="en-US" dirty="0"/>
          </a:p>
        </p:txBody>
      </p:sp>
      <p:cxnSp>
        <p:nvCxnSpPr>
          <p:cNvPr id="26" name="直線單箭頭接點 41"/>
          <p:cNvCxnSpPr>
            <a:stCxn id="23" idx="3"/>
            <a:endCxn id="24" idx="1"/>
          </p:cNvCxnSpPr>
          <p:nvPr/>
        </p:nvCxnSpPr>
        <p:spPr>
          <a:xfrm>
            <a:off x="2364586" y="4705356"/>
            <a:ext cx="1757360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42"/>
          <p:cNvSpPr/>
          <p:nvPr/>
        </p:nvSpPr>
        <p:spPr>
          <a:xfrm>
            <a:off x="7127075" y="4781556"/>
            <a:ext cx="14478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b.com:80</a:t>
            </a:r>
            <a:endParaRPr lang="zh-TW" altLang="en-US" dirty="0"/>
          </a:p>
        </p:txBody>
      </p:sp>
      <p:cxnSp>
        <p:nvCxnSpPr>
          <p:cNvPr id="28" name="直線單箭頭接點 43"/>
          <p:cNvCxnSpPr>
            <a:endCxn id="25" idx="1"/>
          </p:cNvCxnSpPr>
          <p:nvPr/>
        </p:nvCxnSpPr>
        <p:spPr>
          <a:xfrm>
            <a:off x="5569746" y="4420846"/>
            <a:ext cx="1557329" cy="17810"/>
          </a:xfrm>
          <a:prstGeom prst="straightConnector1">
            <a:avLst/>
          </a:prstGeom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44"/>
          <p:cNvCxnSpPr>
            <a:endCxn id="27" idx="1"/>
          </p:cNvCxnSpPr>
          <p:nvPr/>
        </p:nvCxnSpPr>
        <p:spPr>
          <a:xfrm>
            <a:off x="5569746" y="4972056"/>
            <a:ext cx="1557329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45"/>
          <p:cNvSpPr txBox="1"/>
          <p:nvPr/>
        </p:nvSpPr>
        <p:spPr>
          <a:xfrm>
            <a:off x="2430298" y="4324356"/>
            <a:ext cx="1542602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Host: http://</a:t>
            </a:r>
            <a:r>
              <a:rPr lang="en-US" altLang="zh-TW" dirty="0" smtClean="0">
                <a:solidFill>
                  <a:schemeClr val="accent3"/>
                </a:solidFill>
              </a:rPr>
              <a:t>a</a:t>
            </a:r>
            <a:r>
              <a:rPr lang="en-US" altLang="zh-TW" dirty="0" smtClean="0"/>
              <a:t>.com</a:t>
            </a:r>
            <a:endParaRPr lang="zh-TW" altLang="en-US" dirty="0"/>
          </a:p>
        </p:txBody>
      </p:sp>
      <p:sp>
        <p:nvSpPr>
          <p:cNvPr id="31" name="文字方塊 46"/>
          <p:cNvSpPr txBox="1"/>
          <p:nvPr/>
        </p:nvSpPr>
        <p:spPr>
          <a:xfrm>
            <a:off x="5895978" y="4112428"/>
            <a:ext cx="956544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altLang="zh-TW" dirty="0"/>
              <a:t>reuse this!</a:t>
            </a:r>
            <a:endParaRPr lang="zh-TW" altLang="en-US" dirty="0"/>
          </a:p>
        </p:txBody>
      </p:sp>
      <p:sp>
        <p:nvSpPr>
          <p:cNvPr id="32" name="文字方塊 47"/>
          <p:cNvSpPr txBox="1"/>
          <p:nvPr/>
        </p:nvSpPr>
        <p:spPr>
          <a:xfrm>
            <a:off x="292900" y="190738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/>
              <a:t>(1)</a:t>
            </a:r>
            <a:endParaRPr lang="zh-TW" altLang="en-US" sz="1800" dirty="0"/>
          </a:p>
        </p:txBody>
      </p:sp>
      <p:sp>
        <p:nvSpPr>
          <p:cNvPr id="33" name="文字方塊 48"/>
          <p:cNvSpPr txBox="1"/>
          <p:nvPr/>
        </p:nvSpPr>
        <p:spPr>
          <a:xfrm>
            <a:off x="292900" y="313373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/>
              <a:t>(2)</a:t>
            </a:r>
            <a:endParaRPr lang="zh-TW" altLang="en-US" sz="1800" dirty="0"/>
          </a:p>
        </p:txBody>
      </p:sp>
      <p:sp>
        <p:nvSpPr>
          <p:cNvPr id="34" name="文字方塊 49"/>
          <p:cNvSpPr txBox="1"/>
          <p:nvPr/>
        </p:nvSpPr>
        <p:spPr>
          <a:xfrm>
            <a:off x="292900" y="447914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/>
              <a:t>(3)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8114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with </a:t>
            </a:r>
            <a:r>
              <a:rPr lang="en-US" dirty="0" err="1" smtClean="0"/>
              <a:t>netcat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write multiple requests in the request file. And then send to proxy during one connection to simulate the browser’s behaviors: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at request |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localhost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1234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35084" y="3175279"/>
            <a:ext cx="5677319" cy="2009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GET http://www.cse.cuhk.edu.hk/csci4430/news.html HTTP/1.1\r\n</a:t>
            </a:r>
          </a:p>
          <a:p>
            <a:r>
              <a:rPr lang="en-US" dirty="0" smtClean="0"/>
              <a:t>… \r\n</a:t>
            </a:r>
          </a:p>
          <a:p>
            <a:r>
              <a:rPr lang="en-US" dirty="0" smtClean="0"/>
              <a:t>\r\n</a:t>
            </a:r>
          </a:p>
          <a:p>
            <a:r>
              <a:rPr lang="en-US" dirty="0" smtClean="0"/>
              <a:t>GET http://appsrv.cse.cuhk.edu.hk/~tywong/html/index.html HTTP/1.1\r\n</a:t>
            </a:r>
          </a:p>
          <a:p>
            <a:r>
              <a:rPr lang="en-US" dirty="0" smtClean="0"/>
              <a:t>…\r\n</a:t>
            </a:r>
          </a:p>
          <a:p>
            <a:r>
              <a:rPr lang="en-US" dirty="0" smtClean="0"/>
              <a:t>\r\n</a:t>
            </a:r>
          </a:p>
          <a:p>
            <a:r>
              <a:rPr lang="en-US" dirty="0" smtClean="0"/>
              <a:t>GET http://www.cse.cuhk.edu.hk/csci4430/menu.html HTTP/1.1\r\n</a:t>
            </a:r>
          </a:p>
          <a:p>
            <a:r>
              <a:rPr lang="en-US" dirty="0" smtClean="0"/>
              <a:t>…\r\n</a:t>
            </a:r>
          </a:p>
          <a:p>
            <a:r>
              <a:rPr lang="en-US" dirty="0" smtClean="0"/>
              <a:t>\r\n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808703" y="3044651"/>
            <a:ext cx="1326381" cy="2140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22136" y="3044651"/>
            <a:ext cx="612948" cy="13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99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Adding local caching to proxy</a:t>
            </a:r>
          </a:p>
          <a:p>
            <a:r>
              <a:rPr lang="en-US" altLang="zh-TW" dirty="0"/>
              <a:t>Two HTTP request header fields to look out for</a:t>
            </a:r>
          </a:p>
          <a:p>
            <a:pPr lvl="1"/>
            <a:r>
              <a:rPr lang="en-US" altLang="zh-TW" dirty="0"/>
              <a:t>If-Modified-Since</a:t>
            </a:r>
          </a:p>
          <a:p>
            <a:pPr lvl="1"/>
            <a:r>
              <a:rPr lang="en-US" altLang="zh-TW" dirty="0"/>
              <a:t>Cache-Control</a:t>
            </a:r>
          </a:p>
          <a:p>
            <a:r>
              <a:rPr lang="en-US" altLang="zh-TW" dirty="0"/>
              <a:t>Two HTTP response status codes to look out for</a:t>
            </a:r>
          </a:p>
          <a:p>
            <a:pPr lvl="1"/>
            <a:r>
              <a:rPr lang="en-US" altLang="zh-TW" dirty="0"/>
              <a:t>200 OK</a:t>
            </a:r>
          </a:p>
          <a:p>
            <a:pPr lvl="1"/>
            <a:r>
              <a:rPr lang="en-US" altLang="zh-TW" dirty="0"/>
              <a:t>304 Not Modified</a:t>
            </a:r>
          </a:p>
          <a:p>
            <a:r>
              <a:rPr lang="en-US" altLang="zh-TW" dirty="0"/>
              <a:t>Two HTTP response header fields to look out for</a:t>
            </a:r>
          </a:p>
          <a:p>
            <a:pPr lvl="1"/>
            <a:r>
              <a:rPr lang="en-US" altLang="zh-TW" dirty="0"/>
              <a:t>Last-Modified</a:t>
            </a:r>
          </a:p>
          <a:p>
            <a:pPr lvl="1"/>
            <a:r>
              <a:rPr lang="en-US" altLang="zh-TW" dirty="0" smtClean="0"/>
              <a:t>Date</a:t>
            </a:r>
            <a:endParaRPr lang="en-US" alt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305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948</TotalTime>
  <Words>1121</Words>
  <Application>Microsoft Office PowerPoint</Application>
  <PresentationFormat>On-screen Show (16:10)</PresentationFormat>
  <Paragraphs>211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新細明體</vt:lpstr>
      <vt:lpstr>Arial</vt:lpstr>
      <vt:lpstr>Calibri</vt:lpstr>
      <vt:lpstr>Calibri Light</vt:lpstr>
      <vt:lpstr>Consolas</vt:lpstr>
      <vt:lpstr>Courier New</vt:lpstr>
      <vt:lpstr>Retrospect</vt:lpstr>
      <vt:lpstr>CSCI4430 Tutorial 5 Assignment 2 (Milestone 2, 3)</vt:lpstr>
      <vt:lpstr>Outline</vt:lpstr>
      <vt:lpstr>Sample HTTP Response Header</vt:lpstr>
      <vt:lpstr>Content-Length</vt:lpstr>
      <vt:lpstr>Milestone 2</vt:lpstr>
      <vt:lpstr>Problem: Multiple Hosts</vt:lpstr>
      <vt:lpstr>Illustration of Multiple Hosts</vt:lpstr>
      <vt:lpstr>Test with netcat</vt:lpstr>
      <vt:lpstr>Milestone 3</vt:lpstr>
      <vt:lpstr>Flow</vt:lpstr>
      <vt:lpstr>“Cache-Control” in Request Header</vt:lpstr>
      <vt:lpstr>Proxy Cache Management</vt:lpstr>
      <vt:lpstr>crypt()</vt:lpstr>
      <vt:lpstr>stat()</vt:lpstr>
      <vt:lpstr>Time Format Conversion</vt:lpstr>
      <vt:lpstr>Setting Modification Time of Cache File</vt:lpstr>
      <vt:lpstr>200 OK and 304 Not Modified</vt:lpstr>
      <vt:lpstr>Tools</vt:lpstr>
      <vt:lpstr>Assumptions on Value Range</vt:lpstr>
      <vt:lpstr>Final Reminders</vt:lpstr>
      <vt:lpstr>Questions?</vt:lpstr>
    </vt:vector>
  </TitlesOfParts>
  <Company>CUHK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CSCI4430 Tutorial 4 Assignment 2 (Milestone 1)</dc:title>
  <dc:creator>Mingshen Sun</dc:creator>
  <cp:lastModifiedBy>Mingshen Sun</cp:lastModifiedBy>
  <cp:revision>46</cp:revision>
  <cp:lastPrinted>2013-02-27T12:11:05Z</cp:lastPrinted>
  <dcterms:created xsi:type="dcterms:W3CDTF">2013-02-22T07:00:01Z</dcterms:created>
  <dcterms:modified xsi:type="dcterms:W3CDTF">2013-03-13T15:51:33Z</dcterms:modified>
</cp:coreProperties>
</file>