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92" r:id="rId4"/>
    <p:sldId id="258" r:id="rId5"/>
    <p:sldId id="293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267" r:id="rId1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059" autoAdjust="0"/>
  </p:normalViewPr>
  <p:slideViewPr>
    <p:cSldViewPr>
      <p:cViewPr varScale="1">
        <p:scale>
          <a:sx n="117" d="100"/>
          <a:sy n="117" d="100"/>
        </p:scale>
        <p:origin x="-140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AB043B-107B-42F4-9063-169224EC68B1}" type="datetimeFigureOut">
              <a:rPr lang="en-US" smtClean="0"/>
              <a:t>12/18/15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ABD9F5-CEF0-4B84-B3FC-B14444BA3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7361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0B66E8-08B1-4EB9-9429-A300D4302B01}" type="datetimeFigureOut">
              <a:rPr lang="en-US" smtClean="0"/>
              <a:t>12/18/15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0662DF-5564-48C1-9E0F-1AFA88BAF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426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662DF-5564-48C1-9E0F-1AFA88BAF7A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524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662DF-5564-48C1-9E0F-1AFA88BAF7A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92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662DF-5564-48C1-9E0F-1AFA88BAF7A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92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662DF-5564-48C1-9E0F-1AFA88BAF7A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92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662DF-5564-48C1-9E0F-1AFA88BAF7A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92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662DF-5564-48C1-9E0F-1AFA88BAF7A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92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662DF-5564-48C1-9E0F-1AFA88BAF7A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92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662DF-5564-48C1-9E0F-1AFA88BAF7A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92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662DF-5564-48C1-9E0F-1AFA88BAF7A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92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662DF-5564-48C1-9E0F-1AFA88BAF7A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92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662DF-5564-48C1-9E0F-1AFA88BAF7A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92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662DF-5564-48C1-9E0F-1AFA88BAF7A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92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662DF-5564-48C1-9E0F-1AFA88BAF7A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92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662DF-5564-48C1-9E0F-1AFA88BAF7A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92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662DF-5564-48C1-9E0F-1AFA88BAF7A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92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662DF-5564-48C1-9E0F-1AFA88BAF7A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9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2015/3/12    CSCI5430 Autonomous Agents and Multiagent System Paper Presentation</a:t>
            </a:r>
            <a:endParaRPr lang="zh-TW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2015/3/12    CSCI5430 Autonomous Agents and Multiagent System Paper Presentation</a:t>
            </a:r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2015/3/12    CSCI5430 Autonomous Agents and Multiagent System Paper Presentation</a:t>
            </a:r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2015/3/12    CSCI5430 Autonomous Agents and Multiagent System Paper Presentation</a:t>
            </a:r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2015/3/12    CSCI5430 Autonomous Agents and Multiagent System Paper Presentation</a:t>
            </a:r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2015/3/12    CSCI5430 Autonomous Agents and Multiagent System Paper Presentation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2015/3/12    CSCI5430 Autonomous Agents and Multiagent System Paper Presentation</a:t>
            </a:r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2015/3/12    CSCI5430 Autonomous Agents and Multiagent System Paper Presentation</a:t>
            </a:r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2015/3/12    CSCI5430 Autonomous Agents and Multiagent System Paper Presentation</a:t>
            </a:r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2015/3/12    CSCI5430 Autonomous Agents and Multiagent System Paper Presentation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2015/3/12    CSCI5430 Autonomous Agents and Multiagent System Paper Presentation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r>
              <a:rPr lang="en-US" altLang="zh-TW" smtClean="0"/>
              <a:t>2015/3/12    CSCI5430 Autonomous Agents and Multiagent System Paper Presentation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zh-TW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512" y="2516624"/>
            <a:ext cx="8784976" cy="2595025"/>
          </a:xfrm>
        </p:spPr>
        <p:txBody>
          <a:bodyPr>
            <a:normAutofit fontScale="90000"/>
          </a:bodyPr>
          <a:lstStyle/>
          <a:p>
            <a:pPr algn="r"/>
            <a:r>
              <a:rPr lang="en-US" sz="3200" b="1" dirty="0" smtClean="0"/>
              <a:t>Constraint-Based Dynamic Energy Management in Energy Harvesting Embedded System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2200" dirty="0" err="1"/>
              <a:t>WeiYing</a:t>
            </a:r>
            <a:r>
              <a:rPr lang="en-US" sz="2200" dirty="0"/>
              <a:t> Yi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1600" dirty="0" smtClean="0"/>
              <a:t>1155026053</a:t>
            </a:r>
            <a:br>
              <a:rPr lang="en-US" sz="1600" dirty="0" smtClean="0"/>
            </a:br>
            <a:r>
              <a:rPr lang="en-US" sz="1600" dirty="0" smtClean="0"/>
              <a:t>Department of Computer Science and Engineering</a:t>
            </a:r>
            <a:br>
              <a:rPr lang="en-US" sz="1600" dirty="0" smtClean="0"/>
            </a:br>
            <a:r>
              <a:rPr lang="en-US" sz="1600" dirty="0" smtClean="0"/>
              <a:t>Faculty of Engineering </a:t>
            </a:r>
            <a:br>
              <a:rPr lang="en-US" sz="1600" dirty="0" smtClean="0"/>
            </a:br>
            <a:r>
              <a:rPr lang="en-US" sz="1600" dirty="0" smtClean="0"/>
              <a:t>The Chinese University of Hong Kong</a:t>
            </a:r>
            <a:endParaRPr lang="en-US" sz="400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3779912" y="548797"/>
            <a:ext cx="4176464" cy="287915"/>
          </a:xfrm>
        </p:spPr>
        <p:txBody>
          <a:bodyPr/>
          <a:lstStyle/>
          <a:p>
            <a:r>
              <a:rPr lang="en-US" altLang="zh-TW" dirty="0" smtClean="0"/>
              <a:t>2015/12/18    CSCI5240 Project Presentation 2015~2016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</a:t>
            </a:fld>
            <a:endParaRPr lang="zh-TW" altLang="en-US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2184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More Improvement?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We want </a:t>
            </a:r>
            <a:r>
              <a:rPr lang="en-US" sz="1800" dirty="0">
                <a:solidFill>
                  <a:srgbClr val="FF0000"/>
                </a:solidFill>
              </a:rPr>
              <a:t>less</a:t>
            </a:r>
            <a:r>
              <a:rPr lang="en-US" sz="1800" dirty="0"/>
              <a:t> wasted energy</a:t>
            </a:r>
          </a:p>
          <a:p>
            <a:pPr lvl="1"/>
            <a:r>
              <a:rPr lang="en-US" sz="1600" dirty="0" smtClean="0"/>
              <a:t>Reduce the solar energy stored into battery</a:t>
            </a:r>
          </a:p>
          <a:p>
            <a:pPr lvl="1"/>
            <a:r>
              <a:rPr lang="en-US" sz="1600" dirty="0" smtClean="0"/>
              <a:t>Energy consumption of the sensor node adapts to the solar energy</a:t>
            </a:r>
          </a:p>
          <a:p>
            <a:pPr lvl="1"/>
            <a:endParaRPr lang="en-US" sz="1600" dirty="0" smtClean="0"/>
          </a:p>
          <a:p>
            <a:r>
              <a:rPr lang="en-US" sz="1800" dirty="0" smtClean="0"/>
              <a:t>We want </a:t>
            </a:r>
            <a:r>
              <a:rPr lang="en-US" sz="1800" dirty="0" smtClean="0">
                <a:solidFill>
                  <a:srgbClr val="FF0000"/>
                </a:solidFill>
              </a:rPr>
              <a:t>larger</a:t>
            </a:r>
            <a:r>
              <a:rPr lang="en-US" sz="1800" dirty="0" smtClean="0"/>
              <a:t> endurance</a:t>
            </a:r>
          </a:p>
          <a:p>
            <a:pPr lvl="1"/>
            <a:r>
              <a:rPr lang="en-US" sz="1600" dirty="0" smtClean="0"/>
              <a:t>Take the </a:t>
            </a:r>
            <a:r>
              <a:rPr lang="en-US" sz="1600" dirty="0" smtClean="0">
                <a:solidFill>
                  <a:srgbClr val="FF0000"/>
                </a:solidFill>
              </a:rPr>
              <a:t>future</a:t>
            </a:r>
            <a:r>
              <a:rPr lang="en-US" sz="1600" dirty="0" smtClean="0"/>
              <a:t> into account</a:t>
            </a:r>
            <a:endParaRPr lang="en-US" sz="16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13" name="Date Placeholder 7"/>
          <p:cNvSpPr>
            <a:spLocks noGrp="1"/>
          </p:cNvSpPr>
          <p:nvPr>
            <p:ph type="dt" sz="half" idx="10"/>
          </p:nvPr>
        </p:nvSpPr>
        <p:spPr>
          <a:xfrm>
            <a:off x="3779912" y="548797"/>
            <a:ext cx="4176464" cy="287915"/>
          </a:xfrm>
        </p:spPr>
        <p:txBody>
          <a:bodyPr/>
          <a:lstStyle/>
          <a:p>
            <a:r>
              <a:rPr lang="en-US" altLang="zh-TW" dirty="0" smtClean="0"/>
              <a:t>2015/12/18    CSCI5240 Project Presentation 2015~2016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2627784" y="925426"/>
            <a:ext cx="5595986" cy="413068"/>
            <a:chOff x="2627784" y="925426"/>
            <a:chExt cx="5595986" cy="413068"/>
          </a:xfrm>
        </p:grpSpPr>
        <p:grpSp>
          <p:nvGrpSpPr>
            <p:cNvPr id="19" name="Group 18"/>
            <p:cNvGrpSpPr/>
            <p:nvPr/>
          </p:nvGrpSpPr>
          <p:grpSpPr>
            <a:xfrm>
              <a:off x="2627784" y="925426"/>
              <a:ext cx="5595986" cy="413068"/>
              <a:chOff x="3888416" y="768378"/>
              <a:chExt cx="4536504" cy="413068"/>
            </a:xfrm>
          </p:grpSpPr>
          <p:sp>
            <p:nvSpPr>
              <p:cNvPr id="21" name="Title 1"/>
              <p:cNvSpPr txBox="1">
                <a:spLocks/>
              </p:cNvSpPr>
              <p:nvPr/>
            </p:nvSpPr>
            <p:spPr>
              <a:xfrm>
                <a:off x="3888416" y="768378"/>
                <a:ext cx="4536504" cy="413068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 lnSpcReduction="1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defRPr sz="4000" kern="1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r>
                  <a:rPr lang="en-US" sz="1100" dirty="0" smtClean="0">
                    <a:latin typeface="+mn-lt"/>
                  </a:rPr>
                  <a:t>Core Idea        Assumptions        Issues        More Improvements?        Conclusions</a:t>
                </a:r>
              </a:p>
              <a:p>
                <a:r>
                  <a:rPr lang="en-US" sz="1100" dirty="0" smtClean="0">
                    <a:latin typeface="+mn-lt"/>
                  </a:rPr>
                  <a:t>                                                     ■</a:t>
                </a:r>
                <a:r>
                  <a:rPr lang="en-US" sz="1100" dirty="0" smtClean="0"/>
                  <a:t> ■ ■ ■ ■   </a:t>
                </a:r>
                <a:r>
                  <a:rPr lang="en-US" sz="1100" dirty="0" smtClean="0"/>
                  <a:t>■ </a:t>
                </a:r>
                <a:r>
                  <a:rPr lang="en-US" sz="1100" dirty="0"/>
                  <a:t>■ ■ ■ </a:t>
                </a:r>
                <a:r>
                  <a:rPr lang="en-US" sz="1100" dirty="0" smtClean="0"/>
                  <a:t>■</a:t>
                </a:r>
                <a:r>
                  <a:rPr lang="en-US" sz="1100" dirty="0"/>
                  <a:t> ■</a:t>
                </a:r>
                <a:r>
                  <a:rPr lang="en-US" sz="1100" dirty="0"/>
                  <a:t> ■ </a:t>
                </a:r>
              </a:p>
              <a:p>
                <a:endParaRPr lang="en-US" sz="1100" dirty="0"/>
              </a:p>
              <a:p>
                <a:endParaRPr lang="en-US" sz="1100" dirty="0" smtClean="0"/>
              </a:p>
              <a:p>
                <a:endParaRPr lang="en-US" sz="1100" dirty="0" smtClean="0"/>
              </a:p>
              <a:p>
                <a:endParaRPr lang="en-US" sz="1100" dirty="0" smtClean="0"/>
              </a:p>
              <a:p>
                <a:endParaRPr lang="en-US" sz="1100" dirty="0"/>
              </a:p>
              <a:p>
                <a:endParaRPr lang="en-US" sz="1100" dirty="0"/>
              </a:p>
              <a:p>
                <a:endParaRPr lang="en-US" sz="1100" dirty="0" smtClean="0"/>
              </a:p>
              <a:p>
                <a:endParaRPr lang="en-US" sz="1100" dirty="0" smtClean="0"/>
              </a:p>
              <a:p>
                <a:endParaRPr lang="en-US" sz="1100" dirty="0"/>
              </a:p>
              <a:p>
                <a:endParaRPr lang="en-US" sz="1800" dirty="0">
                  <a:latin typeface="+mn-lt"/>
                </a:endParaRPr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>
                <a:off x="6151228" y="780431"/>
                <a:ext cx="1122926" cy="187265"/>
              </a:xfrm>
              <a:prstGeom prst="roundRect">
                <a:avLst/>
              </a:prstGeom>
              <a:noFill/>
              <a:ln>
                <a:solidFill>
                  <a:srgbClr val="FF6600"/>
                </a:solidFill>
              </a:ln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Rounded Rectangle 19"/>
            <p:cNvSpPr/>
            <p:nvPr/>
          </p:nvSpPr>
          <p:spPr>
            <a:xfrm>
              <a:off x="5577332" y="1155224"/>
              <a:ext cx="82742" cy="97241"/>
            </a:xfrm>
            <a:prstGeom prst="roundRect">
              <a:avLst/>
            </a:prstGeom>
            <a:noFill/>
            <a:ln>
              <a:solidFill>
                <a:srgbClr val="FF6600"/>
              </a:solidFill>
            </a:ln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41597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More Improvement?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Proposed system</a:t>
            </a:r>
          </a:p>
          <a:p>
            <a:endParaRPr lang="en-US" sz="1800" dirty="0"/>
          </a:p>
          <a:p>
            <a:r>
              <a:rPr lang="en-US" sz="1800" dirty="0" smtClean="0"/>
              <a:t>Hardware</a:t>
            </a:r>
          </a:p>
          <a:p>
            <a:pPr lvl="1"/>
            <a:r>
              <a:rPr lang="en-US" sz="1400" dirty="0" smtClean="0"/>
              <a:t>Sensor node can access the</a:t>
            </a:r>
          </a:p>
          <a:p>
            <a:pPr marL="320040" lvl="1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h</a:t>
            </a:r>
            <a:r>
              <a:rPr lang="en-US" sz="1400" dirty="0" smtClean="0"/>
              <a:t>arvest energy directly</a:t>
            </a:r>
          </a:p>
          <a:p>
            <a:pPr lvl="1"/>
            <a:r>
              <a:rPr lang="en-US" sz="1400" dirty="0" smtClean="0"/>
              <a:t>Or access energy stored in energy</a:t>
            </a:r>
          </a:p>
          <a:p>
            <a:pPr lvl="1"/>
            <a:endParaRPr lang="en-US" sz="1400" dirty="0"/>
          </a:p>
          <a:p>
            <a:r>
              <a:rPr lang="en-US" sz="1600" dirty="0" smtClean="0"/>
              <a:t>Software</a:t>
            </a:r>
          </a:p>
          <a:p>
            <a:pPr lvl="1"/>
            <a:r>
              <a:rPr lang="en-US" sz="1400" dirty="0" smtClean="0"/>
              <a:t>Application Rate Layer</a:t>
            </a:r>
          </a:p>
          <a:p>
            <a:pPr lvl="1"/>
            <a:r>
              <a:rPr lang="en-US" sz="1400" dirty="0" smtClean="0"/>
              <a:t>Real-time Scheduling Layer</a:t>
            </a:r>
            <a:endParaRPr lang="en-US" sz="14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13" name="Date Placeholder 7"/>
          <p:cNvSpPr>
            <a:spLocks noGrp="1"/>
          </p:cNvSpPr>
          <p:nvPr>
            <p:ph type="dt" sz="half" idx="10"/>
          </p:nvPr>
        </p:nvSpPr>
        <p:spPr>
          <a:xfrm>
            <a:off x="3779912" y="548797"/>
            <a:ext cx="4176464" cy="287915"/>
          </a:xfrm>
        </p:spPr>
        <p:txBody>
          <a:bodyPr/>
          <a:lstStyle/>
          <a:p>
            <a:r>
              <a:rPr lang="en-US" altLang="zh-TW" dirty="0" smtClean="0"/>
              <a:t>2015/12/18    CSCI5240 Project Presentation 2015~2016</a:t>
            </a:r>
            <a:endParaRPr lang="en-US" dirty="0"/>
          </a:p>
        </p:txBody>
      </p:sp>
      <p:pic>
        <p:nvPicPr>
          <p:cNvPr id="6" name="Picture 5" descr="fig-syste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2488" y="2660948"/>
            <a:ext cx="4355976" cy="4197051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2627784" y="925426"/>
            <a:ext cx="5595986" cy="413068"/>
            <a:chOff x="2627784" y="925426"/>
            <a:chExt cx="5595986" cy="413068"/>
          </a:xfrm>
        </p:grpSpPr>
        <p:grpSp>
          <p:nvGrpSpPr>
            <p:cNvPr id="15" name="Group 14"/>
            <p:cNvGrpSpPr/>
            <p:nvPr/>
          </p:nvGrpSpPr>
          <p:grpSpPr>
            <a:xfrm>
              <a:off x="2627784" y="925426"/>
              <a:ext cx="5595986" cy="413068"/>
              <a:chOff x="3888416" y="768378"/>
              <a:chExt cx="4536504" cy="413068"/>
            </a:xfrm>
          </p:grpSpPr>
          <p:sp>
            <p:nvSpPr>
              <p:cNvPr id="17" name="Title 1"/>
              <p:cNvSpPr txBox="1">
                <a:spLocks/>
              </p:cNvSpPr>
              <p:nvPr/>
            </p:nvSpPr>
            <p:spPr>
              <a:xfrm>
                <a:off x="3888416" y="768378"/>
                <a:ext cx="4536504" cy="413068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 lnSpcReduction="1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defRPr sz="4000" kern="1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r>
                  <a:rPr lang="en-US" sz="1100" dirty="0" smtClean="0">
                    <a:latin typeface="+mn-lt"/>
                  </a:rPr>
                  <a:t>Core Idea        Assumptions        Issues        More Improvements?        Conclusions</a:t>
                </a:r>
              </a:p>
              <a:p>
                <a:r>
                  <a:rPr lang="en-US" sz="1100" dirty="0" smtClean="0">
                    <a:latin typeface="+mn-lt"/>
                  </a:rPr>
                  <a:t>                                                     ■</a:t>
                </a:r>
                <a:r>
                  <a:rPr lang="en-US" sz="1100" dirty="0" smtClean="0"/>
                  <a:t> ■ ■ ■ ■   </a:t>
                </a:r>
                <a:r>
                  <a:rPr lang="en-US" sz="1100" dirty="0" smtClean="0"/>
                  <a:t>■ </a:t>
                </a:r>
                <a:r>
                  <a:rPr lang="en-US" sz="1100" dirty="0"/>
                  <a:t>■ ■ ■ </a:t>
                </a:r>
                <a:r>
                  <a:rPr lang="en-US" sz="1100" dirty="0" smtClean="0"/>
                  <a:t>■</a:t>
                </a:r>
                <a:r>
                  <a:rPr lang="en-US" sz="1100" dirty="0"/>
                  <a:t> ■</a:t>
                </a:r>
                <a:r>
                  <a:rPr lang="en-US" sz="1100" dirty="0"/>
                  <a:t> ■ </a:t>
                </a:r>
              </a:p>
              <a:p>
                <a:endParaRPr lang="en-US" sz="1100" dirty="0"/>
              </a:p>
              <a:p>
                <a:endParaRPr lang="en-US" sz="1100" dirty="0" smtClean="0"/>
              </a:p>
              <a:p>
                <a:endParaRPr lang="en-US" sz="1100" dirty="0" smtClean="0"/>
              </a:p>
              <a:p>
                <a:endParaRPr lang="en-US" sz="1100" dirty="0" smtClean="0"/>
              </a:p>
              <a:p>
                <a:endParaRPr lang="en-US" sz="1100" dirty="0"/>
              </a:p>
              <a:p>
                <a:endParaRPr lang="en-US" sz="1100" dirty="0"/>
              </a:p>
              <a:p>
                <a:endParaRPr lang="en-US" sz="1100" dirty="0" smtClean="0"/>
              </a:p>
              <a:p>
                <a:endParaRPr lang="en-US" sz="1100" dirty="0" smtClean="0"/>
              </a:p>
              <a:p>
                <a:endParaRPr lang="en-US" sz="1100" dirty="0"/>
              </a:p>
              <a:p>
                <a:endParaRPr lang="en-US" sz="1800" dirty="0">
                  <a:latin typeface="+mn-lt"/>
                </a:endParaRPr>
              </a:p>
            </p:txBody>
          </p:sp>
          <p:sp>
            <p:nvSpPr>
              <p:cNvPr id="18" name="Rounded Rectangle 17"/>
              <p:cNvSpPr/>
              <p:nvPr/>
            </p:nvSpPr>
            <p:spPr>
              <a:xfrm>
                <a:off x="6151228" y="780431"/>
                <a:ext cx="1122926" cy="187265"/>
              </a:xfrm>
              <a:prstGeom prst="roundRect">
                <a:avLst/>
              </a:prstGeom>
              <a:noFill/>
              <a:ln>
                <a:solidFill>
                  <a:srgbClr val="FF6600"/>
                </a:solidFill>
              </a:ln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" name="Rounded Rectangle 15"/>
            <p:cNvSpPr/>
            <p:nvPr/>
          </p:nvSpPr>
          <p:spPr>
            <a:xfrm>
              <a:off x="5707592" y="1155224"/>
              <a:ext cx="82742" cy="97241"/>
            </a:xfrm>
            <a:prstGeom prst="roundRect">
              <a:avLst/>
            </a:prstGeom>
            <a:noFill/>
            <a:ln>
              <a:solidFill>
                <a:srgbClr val="FF6600"/>
              </a:solidFill>
            </a:ln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82745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More Improvement?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Application Rate Layer</a:t>
            </a:r>
          </a:p>
          <a:p>
            <a:pPr lvl="1"/>
            <a:r>
              <a:rPr lang="en-US" sz="1400" dirty="0" smtClean="0"/>
              <a:t>COP</a:t>
            </a:r>
          </a:p>
          <a:p>
            <a:pPr lvl="1"/>
            <a:r>
              <a:rPr lang="en-US" sz="1400" dirty="0" smtClean="0"/>
              <a:t>Objective:</a:t>
            </a:r>
            <a:r>
              <a:rPr lang="en-US" sz="1400" dirty="0" smtClean="0"/>
              <a:t> Find the optimal operational </a:t>
            </a:r>
            <a:r>
              <a:rPr lang="en-US" sz="1400" dirty="0" smtClean="0">
                <a:solidFill>
                  <a:srgbClr val="FF0000"/>
                </a:solidFill>
              </a:rPr>
              <a:t>rate</a:t>
            </a:r>
            <a:r>
              <a:rPr lang="en-US" sz="1400" dirty="0" smtClean="0"/>
              <a:t> for each interval of </a:t>
            </a:r>
            <a:r>
              <a:rPr lang="en-US" sz="1400" dirty="0" smtClean="0"/>
              <a:t>each devices </a:t>
            </a:r>
            <a:r>
              <a:rPr lang="en-US" sz="1400" dirty="0" smtClean="0"/>
              <a:t>of the sensor node,</a:t>
            </a:r>
            <a:r>
              <a:rPr lang="en-US" sz="1400" dirty="0" smtClean="0"/>
              <a:t> such that the </a:t>
            </a:r>
            <a:r>
              <a:rPr lang="en-US" sz="1400" dirty="0" smtClean="0">
                <a:solidFill>
                  <a:srgbClr val="FF0000"/>
                </a:solidFill>
              </a:rPr>
              <a:t>wasted energy is </a:t>
            </a:r>
            <a:r>
              <a:rPr lang="en-US" sz="1400" dirty="0" smtClean="0">
                <a:solidFill>
                  <a:srgbClr val="FF0000"/>
                </a:solidFill>
              </a:rPr>
              <a:t>minimized </a:t>
            </a:r>
            <a:r>
              <a:rPr lang="en-US" sz="1400" dirty="0" smtClean="0"/>
              <a:t>while have </a:t>
            </a:r>
            <a:r>
              <a:rPr lang="en-US" sz="1400" dirty="0" smtClean="0">
                <a:solidFill>
                  <a:srgbClr val="FF0000"/>
                </a:solidFill>
              </a:rPr>
              <a:t>good enough endurance</a:t>
            </a:r>
          </a:p>
          <a:p>
            <a:pPr lvl="1"/>
            <a:r>
              <a:rPr lang="en-US" sz="1400" dirty="0" smtClean="0"/>
              <a:t>Assign each type of data a reward value, i.e. </a:t>
            </a:r>
            <a:r>
              <a:rPr lang="en-US" sz="1400" dirty="0" err="1" smtClean="0"/>
              <a:t>reward_CO</a:t>
            </a:r>
            <a:r>
              <a:rPr lang="en-US" sz="1400" dirty="0" smtClean="0"/>
              <a:t> = 10, </a:t>
            </a:r>
            <a:r>
              <a:rPr lang="en-US" sz="1400" dirty="0" err="1" smtClean="0"/>
              <a:t>reward_RH</a:t>
            </a:r>
            <a:r>
              <a:rPr lang="en-US" sz="1400" dirty="0" smtClean="0"/>
              <a:t> = 5</a:t>
            </a:r>
          </a:p>
          <a:p>
            <a:pPr lvl="1"/>
            <a:r>
              <a:rPr lang="en-US" sz="1400" dirty="0" smtClean="0"/>
              <a:t>Achieved by </a:t>
            </a:r>
            <a:r>
              <a:rPr lang="en-US" sz="1400" dirty="0" smtClean="0">
                <a:solidFill>
                  <a:srgbClr val="FF0000"/>
                </a:solidFill>
              </a:rPr>
              <a:t>maximized the total rewards </a:t>
            </a:r>
            <a:r>
              <a:rPr lang="en-US" sz="1400" dirty="0" smtClean="0"/>
              <a:t>of the next </a:t>
            </a:r>
            <a:r>
              <a:rPr lang="en-US" sz="1400" dirty="0" smtClean="0">
                <a:solidFill>
                  <a:srgbClr val="FF0000"/>
                </a:solidFill>
              </a:rPr>
              <a:t>K</a:t>
            </a:r>
            <a:r>
              <a:rPr lang="en-US" sz="1400" dirty="0" smtClean="0"/>
              <a:t> intervals while satisfying energy constraint</a:t>
            </a:r>
            <a:endParaRPr lang="en-US" sz="14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13" name="Date Placeholder 7"/>
          <p:cNvSpPr>
            <a:spLocks noGrp="1"/>
          </p:cNvSpPr>
          <p:nvPr>
            <p:ph type="dt" sz="half" idx="10"/>
          </p:nvPr>
        </p:nvSpPr>
        <p:spPr>
          <a:xfrm>
            <a:off x="3779912" y="548797"/>
            <a:ext cx="4176464" cy="287915"/>
          </a:xfrm>
        </p:spPr>
        <p:txBody>
          <a:bodyPr/>
          <a:lstStyle/>
          <a:p>
            <a:r>
              <a:rPr lang="en-US" altLang="zh-TW" dirty="0" smtClean="0"/>
              <a:t>2015/12/18    CSCI5240 Project Presentation 2015~2016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2627784" y="925426"/>
            <a:ext cx="5595986" cy="413068"/>
            <a:chOff x="2627784" y="925426"/>
            <a:chExt cx="5595986" cy="413068"/>
          </a:xfrm>
        </p:grpSpPr>
        <p:grpSp>
          <p:nvGrpSpPr>
            <p:cNvPr id="14" name="Group 13"/>
            <p:cNvGrpSpPr/>
            <p:nvPr/>
          </p:nvGrpSpPr>
          <p:grpSpPr>
            <a:xfrm>
              <a:off x="2627784" y="925426"/>
              <a:ext cx="5595986" cy="413068"/>
              <a:chOff x="3888416" y="768378"/>
              <a:chExt cx="4536504" cy="413068"/>
            </a:xfrm>
          </p:grpSpPr>
          <p:sp>
            <p:nvSpPr>
              <p:cNvPr id="16" name="Title 1"/>
              <p:cNvSpPr txBox="1">
                <a:spLocks/>
              </p:cNvSpPr>
              <p:nvPr/>
            </p:nvSpPr>
            <p:spPr>
              <a:xfrm>
                <a:off x="3888416" y="768378"/>
                <a:ext cx="4536504" cy="413068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 lnSpcReduction="1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defRPr sz="4000" kern="1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r>
                  <a:rPr lang="en-US" sz="1100" dirty="0" smtClean="0">
                    <a:latin typeface="+mn-lt"/>
                  </a:rPr>
                  <a:t>Core Idea        Assumptions        Issues        More Improvements?        Conclusions</a:t>
                </a:r>
              </a:p>
              <a:p>
                <a:r>
                  <a:rPr lang="en-US" sz="1100" dirty="0" smtClean="0">
                    <a:latin typeface="+mn-lt"/>
                  </a:rPr>
                  <a:t>                                                     ■</a:t>
                </a:r>
                <a:r>
                  <a:rPr lang="en-US" sz="1100" dirty="0" smtClean="0"/>
                  <a:t> ■ ■ ■ ■   </a:t>
                </a:r>
                <a:r>
                  <a:rPr lang="en-US" sz="1100" dirty="0" smtClean="0"/>
                  <a:t>■ </a:t>
                </a:r>
                <a:r>
                  <a:rPr lang="en-US" sz="1100" dirty="0"/>
                  <a:t>■ ■ ■ </a:t>
                </a:r>
                <a:r>
                  <a:rPr lang="en-US" sz="1100" dirty="0" smtClean="0"/>
                  <a:t>■</a:t>
                </a:r>
                <a:r>
                  <a:rPr lang="en-US" sz="1100" dirty="0"/>
                  <a:t> ■</a:t>
                </a:r>
                <a:r>
                  <a:rPr lang="en-US" sz="1100" dirty="0"/>
                  <a:t> ■ </a:t>
                </a:r>
              </a:p>
              <a:p>
                <a:endParaRPr lang="en-US" sz="1100" dirty="0"/>
              </a:p>
              <a:p>
                <a:endParaRPr lang="en-US" sz="1100" dirty="0" smtClean="0"/>
              </a:p>
              <a:p>
                <a:endParaRPr lang="en-US" sz="1100" dirty="0" smtClean="0"/>
              </a:p>
              <a:p>
                <a:endParaRPr lang="en-US" sz="1100" dirty="0" smtClean="0"/>
              </a:p>
              <a:p>
                <a:endParaRPr lang="en-US" sz="1100" dirty="0"/>
              </a:p>
              <a:p>
                <a:endParaRPr lang="en-US" sz="1100" dirty="0"/>
              </a:p>
              <a:p>
                <a:endParaRPr lang="en-US" sz="1100" dirty="0" smtClean="0"/>
              </a:p>
              <a:p>
                <a:endParaRPr lang="en-US" sz="1100" dirty="0" smtClean="0"/>
              </a:p>
              <a:p>
                <a:endParaRPr lang="en-US" sz="1100" dirty="0"/>
              </a:p>
              <a:p>
                <a:endParaRPr lang="en-US" sz="1800" dirty="0">
                  <a:latin typeface="+mn-lt"/>
                </a:endParaRPr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6151228" y="780431"/>
                <a:ext cx="1122926" cy="187265"/>
              </a:xfrm>
              <a:prstGeom prst="roundRect">
                <a:avLst/>
              </a:prstGeom>
              <a:noFill/>
              <a:ln>
                <a:solidFill>
                  <a:srgbClr val="FF6600"/>
                </a:solidFill>
              </a:ln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Rounded Rectangle 14"/>
            <p:cNvSpPr/>
            <p:nvPr/>
          </p:nvSpPr>
          <p:spPr>
            <a:xfrm>
              <a:off x="5829898" y="1155224"/>
              <a:ext cx="82742" cy="97241"/>
            </a:xfrm>
            <a:prstGeom prst="roundRect">
              <a:avLst/>
            </a:prstGeom>
            <a:noFill/>
            <a:ln>
              <a:solidFill>
                <a:srgbClr val="FF6600"/>
              </a:solidFill>
            </a:ln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99851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More Improvement?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Application Rate Layer with </a:t>
            </a:r>
            <a:r>
              <a:rPr lang="en-US" sz="1600" dirty="0" smtClean="0">
                <a:solidFill>
                  <a:srgbClr val="FF0000"/>
                </a:solidFill>
              </a:rPr>
              <a:t>K = 3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Significant improvement </a:t>
            </a:r>
            <a:r>
              <a:rPr lang="en-US" sz="1600" dirty="0" smtClean="0">
                <a:solidFill>
                  <a:srgbClr val="FFFFFF"/>
                </a:solidFill>
              </a:rPr>
              <a:t>in wasted energy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Improvement </a:t>
            </a:r>
            <a:r>
              <a:rPr lang="en-US" sz="1600" dirty="0" smtClean="0"/>
              <a:t>in endurance </a:t>
            </a:r>
            <a:endParaRPr lang="en-US" sz="16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13" name="Date Placeholder 7"/>
          <p:cNvSpPr>
            <a:spLocks noGrp="1"/>
          </p:cNvSpPr>
          <p:nvPr>
            <p:ph type="dt" sz="half" idx="10"/>
          </p:nvPr>
        </p:nvSpPr>
        <p:spPr>
          <a:xfrm>
            <a:off x="3779912" y="548797"/>
            <a:ext cx="4176464" cy="287915"/>
          </a:xfrm>
        </p:spPr>
        <p:txBody>
          <a:bodyPr/>
          <a:lstStyle/>
          <a:p>
            <a:r>
              <a:rPr lang="en-US" altLang="zh-TW" dirty="0" smtClean="0"/>
              <a:t>2015/12/18    CSCI5240 Project Presentation 2015~2016</a:t>
            </a:r>
            <a:endParaRPr lang="en-US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1163891"/>
              </p:ext>
            </p:extLst>
          </p:nvPr>
        </p:nvGraphicFramePr>
        <p:xfrm>
          <a:off x="6084168" y="3987120"/>
          <a:ext cx="2736304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/>
                <a:gridCol w="792088"/>
                <a:gridCol w="100811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Approach</a:t>
                      </a:r>
                      <a:r>
                        <a:rPr lang="en-US" sz="1200" baseline="0" dirty="0" smtClean="0"/>
                        <a:t>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Wasted Energy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Endurance/144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70.83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144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bg1"/>
                          </a:solidFill>
                        </a:rPr>
                        <a:t>216.42</a:t>
                      </a:r>
                      <a:endParaRPr 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bg1"/>
                          </a:solidFill>
                        </a:rPr>
                        <a:t>73</a:t>
                      </a:r>
                      <a:endParaRPr 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bg1"/>
                          </a:solidFill>
                        </a:rPr>
                        <a:t>19.6</a:t>
                      </a:r>
                      <a:endParaRPr 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bg1"/>
                          </a:solidFill>
                        </a:rPr>
                        <a:t>55</a:t>
                      </a:r>
                      <a:endParaRPr 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bg1"/>
                          </a:solidFill>
                        </a:rPr>
                        <a:t>70.69</a:t>
                      </a:r>
                      <a:endParaRPr 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bg1"/>
                          </a:solidFill>
                        </a:rPr>
                        <a:t>59</a:t>
                      </a:r>
                      <a:endParaRPr 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4.09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61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Picture 7" descr="proposed-approach-1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3933056"/>
            <a:ext cx="5510526" cy="2808000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2627784" y="925426"/>
            <a:ext cx="5595986" cy="413068"/>
            <a:chOff x="2627784" y="925426"/>
            <a:chExt cx="5595986" cy="413068"/>
          </a:xfrm>
        </p:grpSpPr>
        <p:grpSp>
          <p:nvGrpSpPr>
            <p:cNvPr id="18" name="Group 17"/>
            <p:cNvGrpSpPr/>
            <p:nvPr/>
          </p:nvGrpSpPr>
          <p:grpSpPr>
            <a:xfrm>
              <a:off x="2627784" y="925426"/>
              <a:ext cx="5595986" cy="413068"/>
              <a:chOff x="3888416" y="768378"/>
              <a:chExt cx="4536504" cy="413068"/>
            </a:xfrm>
          </p:grpSpPr>
          <p:sp>
            <p:nvSpPr>
              <p:cNvPr id="20" name="Title 1"/>
              <p:cNvSpPr txBox="1">
                <a:spLocks/>
              </p:cNvSpPr>
              <p:nvPr/>
            </p:nvSpPr>
            <p:spPr>
              <a:xfrm>
                <a:off x="3888416" y="768378"/>
                <a:ext cx="4536504" cy="413068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 lnSpcReduction="1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defRPr sz="4000" kern="1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r>
                  <a:rPr lang="en-US" sz="1100" dirty="0" smtClean="0">
                    <a:latin typeface="+mn-lt"/>
                  </a:rPr>
                  <a:t>Core Idea        Assumptions        Issues        More Improvements?        Conclusions</a:t>
                </a:r>
              </a:p>
              <a:p>
                <a:r>
                  <a:rPr lang="en-US" sz="1100" dirty="0" smtClean="0">
                    <a:latin typeface="+mn-lt"/>
                  </a:rPr>
                  <a:t>                                                     ■</a:t>
                </a:r>
                <a:r>
                  <a:rPr lang="en-US" sz="1100" dirty="0" smtClean="0"/>
                  <a:t> ■ ■ ■ ■   </a:t>
                </a:r>
                <a:r>
                  <a:rPr lang="en-US" sz="1100" dirty="0" smtClean="0"/>
                  <a:t>■ </a:t>
                </a:r>
                <a:r>
                  <a:rPr lang="en-US" sz="1100" dirty="0"/>
                  <a:t>■ ■ ■ </a:t>
                </a:r>
                <a:r>
                  <a:rPr lang="en-US" sz="1100" dirty="0" smtClean="0"/>
                  <a:t>■</a:t>
                </a:r>
                <a:r>
                  <a:rPr lang="en-US" sz="1100" dirty="0"/>
                  <a:t> ■</a:t>
                </a:r>
                <a:r>
                  <a:rPr lang="en-US" sz="1100" dirty="0"/>
                  <a:t> ■ </a:t>
                </a:r>
              </a:p>
              <a:p>
                <a:endParaRPr lang="en-US" sz="1100" dirty="0"/>
              </a:p>
              <a:p>
                <a:endParaRPr lang="en-US" sz="1100" dirty="0" smtClean="0"/>
              </a:p>
              <a:p>
                <a:endParaRPr lang="en-US" sz="1100" dirty="0" smtClean="0"/>
              </a:p>
              <a:p>
                <a:endParaRPr lang="en-US" sz="1100" dirty="0" smtClean="0"/>
              </a:p>
              <a:p>
                <a:endParaRPr lang="en-US" sz="1100" dirty="0"/>
              </a:p>
              <a:p>
                <a:endParaRPr lang="en-US" sz="1100" dirty="0"/>
              </a:p>
              <a:p>
                <a:endParaRPr lang="en-US" sz="1100" dirty="0" smtClean="0"/>
              </a:p>
              <a:p>
                <a:endParaRPr lang="en-US" sz="1100" dirty="0" smtClean="0"/>
              </a:p>
              <a:p>
                <a:endParaRPr lang="en-US" sz="1100" dirty="0"/>
              </a:p>
              <a:p>
                <a:endParaRPr lang="en-US" sz="1800" dirty="0">
                  <a:latin typeface="+mn-lt"/>
                </a:endParaRPr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6151228" y="780431"/>
                <a:ext cx="1122926" cy="187265"/>
              </a:xfrm>
              <a:prstGeom prst="roundRect">
                <a:avLst/>
              </a:prstGeom>
              <a:noFill/>
              <a:ln>
                <a:solidFill>
                  <a:srgbClr val="FF6600"/>
                </a:solidFill>
              </a:ln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" name="Rounded Rectangle 18"/>
            <p:cNvSpPr/>
            <p:nvPr/>
          </p:nvSpPr>
          <p:spPr>
            <a:xfrm>
              <a:off x="5961983" y="1155224"/>
              <a:ext cx="82742" cy="97241"/>
            </a:xfrm>
            <a:prstGeom prst="roundRect">
              <a:avLst/>
            </a:prstGeom>
            <a:noFill/>
            <a:ln>
              <a:solidFill>
                <a:srgbClr val="FF6600"/>
              </a:solidFill>
            </a:ln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120594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More Improvement?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Application Rate Layer with </a:t>
            </a:r>
            <a:r>
              <a:rPr lang="en-US" sz="1600" dirty="0" smtClean="0">
                <a:solidFill>
                  <a:srgbClr val="FF0000"/>
                </a:solidFill>
              </a:rPr>
              <a:t>K = 6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Improvement in endurance </a:t>
            </a:r>
            <a:r>
              <a:rPr lang="en-US" sz="1600" dirty="0" smtClean="0">
                <a:solidFill>
                  <a:srgbClr val="FFFFFF"/>
                </a:solidFill>
              </a:rPr>
              <a:t>at the expense of </a:t>
            </a:r>
            <a:r>
              <a:rPr lang="en-US" sz="1600" dirty="0" smtClean="0">
                <a:solidFill>
                  <a:srgbClr val="FF0000"/>
                </a:solidFill>
              </a:rPr>
              <a:t>slight incensement of wasted energy </a:t>
            </a:r>
            <a:endParaRPr lang="en-US" sz="1600" dirty="0" smtClean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14</a:t>
            </a:fld>
            <a:endParaRPr lang="zh-TW" altLang="en-US"/>
          </a:p>
        </p:txBody>
      </p:sp>
      <p:sp>
        <p:nvSpPr>
          <p:cNvPr id="13" name="Date Placeholder 7"/>
          <p:cNvSpPr>
            <a:spLocks noGrp="1"/>
          </p:cNvSpPr>
          <p:nvPr>
            <p:ph type="dt" sz="half" idx="10"/>
          </p:nvPr>
        </p:nvSpPr>
        <p:spPr>
          <a:xfrm>
            <a:off x="3779912" y="548797"/>
            <a:ext cx="4176464" cy="287915"/>
          </a:xfrm>
        </p:spPr>
        <p:txBody>
          <a:bodyPr/>
          <a:lstStyle/>
          <a:p>
            <a:r>
              <a:rPr lang="en-US" altLang="zh-TW" dirty="0" smtClean="0"/>
              <a:t>2015/12/18    CSCI5240 Project Presentation 2015~2016</a:t>
            </a:r>
            <a:endParaRPr lang="en-US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7996774"/>
              </p:ext>
            </p:extLst>
          </p:nvPr>
        </p:nvGraphicFramePr>
        <p:xfrm>
          <a:off x="6084168" y="3987120"/>
          <a:ext cx="2736304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/>
                <a:gridCol w="792088"/>
                <a:gridCol w="100811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Approach</a:t>
                      </a:r>
                      <a:r>
                        <a:rPr lang="en-US" sz="1200" baseline="0" dirty="0" smtClean="0"/>
                        <a:t>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Wasted Energy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Endurance/144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70.83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144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bg1"/>
                          </a:solidFill>
                        </a:rPr>
                        <a:t>216.42</a:t>
                      </a:r>
                      <a:endParaRPr 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bg1"/>
                          </a:solidFill>
                        </a:rPr>
                        <a:t>73</a:t>
                      </a:r>
                      <a:endParaRPr 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bg1"/>
                          </a:solidFill>
                        </a:rPr>
                        <a:t>19.6</a:t>
                      </a:r>
                      <a:endParaRPr 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bg1"/>
                          </a:solidFill>
                        </a:rPr>
                        <a:t>55</a:t>
                      </a:r>
                      <a:endParaRPr 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bg1"/>
                          </a:solidFill>
                        </a:rPr>
                        <a:t>70.69</a:t>
                      </a:r>
                      <a:endParaRPr 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bg1"/>
                          </a:solidFill>
                        </a:rPr>
                        <a:t>59</a:t>
                      </a:r>
                      <a:endParaRPr 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bg1"/>
                          </a:solidFill>
                        </a:rPr>
                        <a:t>4.09</a:t>
                      </a:r>
                      <a:endParaRPr 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bg1"/>
                          </a:solidFill>
                        </a:rPr>
                        <a:t>61</a:t>
                      </a:r>
                      <a:endParaRPr 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4.41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62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Picture 7" descr="proposed-approach-1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3933056"/>
            <a:ext cx="5510526" cy="2808000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2627784" y="925426"/>
            <a:ext cx="5595986" cy="413068"/>
            <a:chOff x="2627784" y="925426"/>
            <a:chExt cx="5595986" cy="413068"/>
          </a:xfrm>
        </p:grpSpPr>
        <p:grpSp>
          <p:nvGrpSpPr>
            <p:cNvPr id="15" name="Group 14"/>
            <p:cNvGrpSpPr/>
            <p:nvPr/>
          </p:nvGrpSpPr>
          <p:grpSpPr>
            <a:xfrm>
              <a:off x="2627784" y="925426"/>
              <a:ext cx="5595986" cy="413068"/>
              <a:chOff x="3888416" y="768378"/>
              <a:chExt cx="4536504" cy="413068"/>
            </a:xfrm>
          </p:grpSpPr>
          <p:sp>
            <p:nvSpPr>
              <p:cNvPr id="18" name="Title 1"/>
              <p:cNvSpPr txBox="1">
                <a:spLocks/>
              </p:cNvSpPr>
              <p:nvPr/>
            </p:nvSpPr>
            <p:spPr>
              <a:xfrm>
                <a:off x="3888416" y="768378"/>
                <a:ext cx="4536504" cy="413068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 lnSpcReduction="1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defRPr sz="4000" kern="1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r>
                  <a:rPr lang="en-US" sz="1100" dirty="0" smtClean="0">
                    <a:latin typeface="+mn-lt"/>
                  </a:rPr>
                  <a:t>Core Idea        Assumptions        Issues        More Improvements?        Conclusions</a:t>
                </a:r>
              </a:p>
              <a:p>
                <a:r>
                  <a:rPr lang="en-US" sz="1100" dirty="0" smtClean="0">
                    <a:latin typeface="+mn-lt"/>
                  </a:rPr>
                  <a:t>                                                     ■</a:t>
                </a:r>
                <a:r>
                  <a:rPr lang="en-US" sz="1100" dirty="0" smtClean="0"/>
                  <a:t> ■ ■ ■ ■   </a:t>
                </a:r>
                <a:r>
                  <a:rPr lang="en-US" sz="1100" dirty="0" smtClean="0"/>
                  <a:t>■ </a:t>
                </a:r>
                <a:r>
                  <a:rPr lang="en-US" sz="1100" dirty="0"/>
                  <a:t>■ ■ ■ </a:t>
                </a:r>
                <a:r>
                  <a:rPr lang="en-US" sz="1100" dirty="0" smtClean="0"/>
                  <a:t>■</a:t>
                </a:r>
                <a:r>
                  <a:rPr lang="en-US" sz="1100" dirty="0"/>
                  <a:t> ■</a:t>
                </a:r>
                <a:r>
                  <a:rPr lang="en-US" sz="1100" dirty="0"/>
                  <a:t> ■ </a:t>
                </a:r>
              </a:p>
              <a:p>
                <a:endParaRPr lang="en-US" sz="1100" dirty="0"/>
              </a:p>
              <a:p>
                <a:endParaRPr lang="en-US" sz="1100" dirty="0" smtClean="0"/>
              </a:p>
              <a:p>
                <a:endParaRPr lang="en-US" sz="1100" dirty="0" smtClean="0"/>
              </a:p>
              <a:p>
                <a:endParaRPr lang="en-US" sz="1100" dirty="0" smtClean="0"/>
              </a:p>
              <a:p>
                <a:endParaRPr lang="en-US" sz="1100" dirty="0"/>
              </a:p>
              <a:p>
                <a:endParaRPr lang="en-US" sz="1100" dirty="0"/>
              </a:p>
              <a:p>
                <a:endParaRPr lang="en-US" sz="1100" dirty="0" smtClean="0"/>
              </a:p>
              <a:p>
                <a:endParaRPr lang="en-US" sz="1100" dirty="0" smtClean="0"/>
              </a:p>
              <a:p>
                <a:endParaRPr lang="en-US" sz="1100" dirty="0"/>
              </a:p>
              <a:p>
                <a:endParaRPr lang="en-US" sz="1800" dirty="0">
                  <a:latin typeface="+mn-lt"/>
                </a:endParaRPr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>
                <a:off x="6151228" y="780431"/>
                <a:ext cx="1122926" cy="187265"/>
              </a:xfrm>
              <a:prstGeom prst="roundRect">
                <a:avLst/>
              </a:prstGeom>
              <a:noFill/>
              <a:ln>
                <a:solidFill>
                  <a:srgbClr val="FF6600"/>
                </a:solidFill>
              </a:ln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Rounded Rectangle 16"/>
            <p:cNvSpPr/>
            <p:nvPr/>
          </p:nvSpPr>
          <p:spPr>
            <a:xfrm>
              <a:off x="6073434" y="1155224"/>
              <a:ext cx="82742" cy="97241"/>
            </a:xfrm>
            <a:prstGeom prst="roundRect">
              <a:avLst/>
            </a:prstGeom>
            <a:noFill/>
            <a:ln>
              <a:solidFill>
                <a:srgbClr val="FF6600"/>
              </a:solidFill>
            </a:ln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34022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More Improvement?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Real-time Scheduling Layer</a:t>
            </a:r>
          </a:p>
          <a:p>
            <a:pPr lvl="1"/>
            <a:r>
              <a:rPr lang="en-US" sz="1400" dirty="0" smtClean="0"/>
              <a:t>Input is from the Application Rate Layer</a:t>
            </a:r>
          </a:p>
          <a:p>
            <a:pPr lvl="1"/>
            <a:r>
              <a:rPr lang="en-US" sz="1400" dirty="0" smtClean="0"/>
              <a:t>i.e. </a:t>
            </a:r>
            <a:r>
              <a:rPr lang="en-US" sz="1400" dirty="0" smtClean="0"/>
              <a:t>optimal operation rate </a:t>
            </a:r>
            <a:r>
              <a:rPr lang="en-US" sz="1400" dirty="0" smtClean="0"/>
              <a:t>{6, 6, 6, 6, 5, 1, 1, 2}</a:t>
            </a:r>
            <a:r>
              <a:rPr lang="en-US" sz="1400" dirty="0"/>
              <a:t> </a:t>
            </a:r>
            <a:r>
              <a:rPr lang="en-US" sz="1400" dirty="0" smtClean="0"/>
              <a:t>in </a:t>
            </a:r>
            <a:r>
              <a:rPr lang="en-US" sz="1400" dirty="0" smtClean="0">
                <a:solidFill>
                  <a:srgbClr val="FF0000"/>
                </a:solidFill>
              </a:rPr>
              <a:t>10 minutes </a:t>
            </a:r>
            <a:r>
              <a:rPr lang="en-US" sz="1400" dirty="0" smtClean="0"/>
              <a:t>interval</a:t>
            </a:r>
          </a:p>
          <a:p>
            <a:pPr lvl="1"/>
            <a:r>
              <a:rPr lang="en-US" sz="1400" dirty="0" smtClean="0">
                <a:solidFill>
                  <a:srgbClr val="FF0000"/>
                </a:solidFill>
              </a:rPr>
              <a:t>Divided</a:t>
            </a:r>
            <a:r>
              <a:rPr lang="en-US" sz="1400" dirty="0" smtClean="0"/>
              <a:t> the 10 minutes interval </a:t>
            </a:r>
            <a:r>
              <a:rPr lang="en-US" sz="1400" dirty="0" smtClean="0">
                <a:solidFill>
                  <a:srgbClr val="FF0000"/>
                </a:solidFill>
              </a:rPr>
              <a:t>into 10 smaller intervals</a:t>
            </a:r>
            <a:r>
              <a:rPr lang="en-US" sz="1400" dirty="0" smtClean="0"/>
              <a:t>, each </a:t>
            </a:r>
            <a:r>
              <a:rPr lang="en-US" sz="1400" dirty="0" smtClean="0"/>
              <a:t>small interval is 1 minute</a:t>
            </a:r>
          </a:p>
          <a:p>
            <a:pPr lvl="1"/>
            <a:r>
              <a:rPr lang="en-US" sz="1400" dirty="0" smtClean="0"/>
              <a:t>Objective: We want to have good data quality of each type of sensors.</a:t>
            </a:r>
          </a:p>
          <a:p>
            <a:pPr lvl="1"/>
            <a:r>
              <a:rPr lang="en-US" sz="1400" dirty="0" smtClean="0"/>
              <a:t>Achieved by </a:t>
            </a:r>
            <a:r>
              <a:rPr lang="en-US" sz="1400" dirty="0" smtClean="0">
                <a:solidFill>
                  <a:srgbClr val="FF0000"/>
                </a:solidFill>
              </a:rPr>
              <a:t>evenly</a:t>
            </a:r>
            <a:r>
              <a:rPr lang="en-US" sz="1400" dirty="0" smtClean="0"/>
              <a:t> distributed the samples in the 10 one minute intervals</a:t>
            </a:r>
            <a:endParaRPr lang="en-US" sz="1400" dirty="0" smtClean="0"/>
          </a:p>
          <a:p>
            <a:pPr lvl="2"/>
            <a:r>
              <a:rPr lang="en-US" sz="1200" dirty="0" smtClean="0"/>
              <a:t>CO:   	{1, 1, 0, 1, 0, 1, 0, 1, 0, 1}</a:t>
            </a:r>
          </a:p>
          <a:p>
            <a:pPr lvl="2"/>
            <a:r>
              <a:rPr lang="en-US" sz="1200" dirty="0" smtClean="0"/>
              <a:t>SO2:	{</a:t>
            </a:r>
            <a:r>
              <a:rPr lang="en-US" sz="1200" dirty="0"/>
              <a:t>1, 1, 0, 1, 0, 1, 0, 1, 0, 1</a:t>
            </a:r>
            <a:r>
              <a:rPr lang="en-US" sz="1200" dirty="0" smtClean="0"/>
              <a:t>}</a:t>
            </a:r>
          </a:p>
          <a:p>
            <a:pPr lvl="2"/>
            <a:r>
              <a:rPr lang="en-US" sz="1200" dirty="0"/>
              <a:t>O3: </a:t>
            </a:r>
            <a:r>
              <a:rPr lang="en-US" sz="1200" dirty="0" smtClean="0"/>
              <a:t>	{</a:t>
            </a:r>
            <a:r>
              <a:rPr lang="en-US" sz="1200" dirty="0"/>
              <a:t>1, 1, 0, 1, 0, 1, 0, 1, 0, 1</a:t>
            </a:r>
            <a:r>
              <a:rPr lang="en-US" sz="1200" dirty="0" smtClean="0"/>
              <a:t>}</a:t>
            </a:r>
            <a:endParaRPr lang="en-US" sz="1200" dirty="0" smtClean="0"/>
          </a:p>
          <a:p>
            <a:pPr lvl="2"/>
            <a:r>
              <a:rPr lang="en-US" sz="1200" dirty="0" smtClean="0"/>
              <a:t>NO2: 	{</a:t>
            </a:r>
            <a:r>
              <a:rPr lang="en-US" sz="1200" dirty="0"/>
              <a:t>1, 1, 0, 1, 0, 1, 0, 1, 0, 1</a:t>
            </a:r>
            <a:r>
              <a:rPr lang="en-US" sz="1200" dirty="0" smtClean="0"/>
              <a:t>}</a:t>
            </a:r>
          </a:p>
          <a:p>
            <a:pPr lvl="2"/>
            <a:r>
              <a:rPr lang="en-US" sz="1200" dirty="0" smtClean="0"/>
              <a:t>PM: 	{</a:t>
            </a:r>
            <a:r>
              <a:rPr lang="en-US" sz="1200" dirty="0"/>
              <a:t>1, 1, 0, 1, 0, 1, 0, 1, 0, 1</a:t>
            </a:r>
            <a:r>
              <a:rPr lang="en-US" sz="1200" dirty="0" smtClean="0"/>
              <a:t>}</a:t>
            </a:r>
          </a:p>
          <a:p>
            <a:pPr lvl="2"/>
            <a:r>
              <a:rPr lang="en-US" sz="1200" dirty="0" smtClean="0"/>
              <a:t>TEMP: 	{0, </a:t>
            </a:r>
            <a:r>
              <a:rPr lang="en-US" sz="1200" dirty="0"/>
              <a:t>1, 0, 1, 0, 1, 0, 1, 0, 1</a:t>
            </a:r>
            <a:r>
              <a:rPr lang="en-US" sz="1200" dirty="0" smtClean="0"/>
              <a:t>}</a:t>
            </a:r>
          </a:p>
          <a:p>
            <a:pPr lvl="2"/>
            <a:r>
              <a:rPr lang="en-US" sz="1200" dirty="0" smtClean="0"/>
              <a:t>RH: 	{0, 0, 1, 0, 0, 0, 0, 0, 0, 0}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15</a:t>
            </a:fld>
            <a:endParaRPr lang="zh-TW" altLang="en-US"/>
          </a:p>
        </p:txBody>
      </p:sp>
      <p:sp>
        <p:nvSpPr>
          <p:cNvPr id="13" name="Date Placeholder 7"/>
          <p:cNvSpPr>
            <a:spLocks noGrp="1"/>
          </p:cNvSpPr>
          <p:nvPr>
            <p:ph type="dt" sz="half" idx="10"/>
          </p:nvPr>
        </p:nvSpPr>
        <p:spPr>
          <a:xfrm>
            <a:off x="3779912" y="548797"/>
            <a:ext cx="4176464" cy="287915"/>
          </a:xfrm>
        </p:spPr>
        <p:txBody>
          <a:bodyPr/>
          <a:lstStyle/>
          <a:p>
            <a:r>
              <a:rPr lang="en-US" altLang="zh-TW" dirty="0" smtClean="0"/>
              <a:t>2015/12/18    CSCI5240 Project Presentation 2015~2016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2627784" y="925426"/>
            <a:ext cx="5595986" cy="413068"/>
            <a:chOff x="2627784" y="925426"/>
            <a:chExt cx="5595986" cy="413068"/>
          </a:xfrm>
        </p:grpSpPr>
        <p:grpSp>
          <p:nvGrpSpPr>
            <p:cNvPr id="15" name="Group 14"/>
            <p:cNvGrpSpPr/>
            <p:nvPr/>
          </p:nvGrpSpPr>
          <p:grpSpPr>
            <a:xfrm>
              <a:off x="2627784" y="925426"/>
              <a:ext cx="5595986" cy="413068"/>
              <a:chOff x="3888416" y="768378"/>
              <a:chExt cx="4536504" cy="413068"/>
            </a:xfrm>
          </p:grpSpPr>
          <p:sp>
            <p:nvSpPr>
              <p:cNvPr id="18" name="Title 1"/>
              <p:cNvSpPr txBox="1">
                <a:spLocks/>
              </p:cNvSpPr>
              <p:nvPr/>
            </p:nvSpPr>
            <p:spPr>
              <a:xfrm>
                <a:off x="3888416" y="768378"/>
                <a:ext cx="4536504" cy="413068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 lnSpcReduction="1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defRPr sz="4000" kern="1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r>
                  <a:rPr lang="en-US" sz="1100" dirty="0" smtClean="0">
                    <a:latin typeface="+mn-lt"/>
                  </a:rPr>
                  <a:t>Core Idea        Assumptions        Issues        More Improvements?        Conclusions</a:t>
                </a:r>
              </a:p>
              <a:p>
                <a:r>
                  <a:rPr lang="en-US" sz="1100" dirty="0" smtClean="0">
                    <a:latin typeface="+mn-lt"/>
                  </a:rPr>
                  <a:t>                                                     ■</a:t>
                </a:r>
                <a:r>
                  <a:rPr lang="en-US" sz="1100" dirty="0" smtClean="0"/>
                  <a:t> ■ ■ ■ ■   </a:t>
                </a:r>
                <a:r>
                  <a:rPr lang="en-US" sz="1100" dirty="0" smtClean="0"/>
                  <a:t>■ </a:t>
                </a:r>
                <a:r>
                  <a:rPr lang="en-US" sz="1100" dirty="0"/>
                  <a:t>■ ■ ■ </a:t>
                </a:r>
                <a:r>
                  <a:rPr lang="en-US" sz="1100" dirty="0" smtClean="0"/>
                  <a:t>■</a:t>
                </a:r>
                <a:r>
                  <a:rPr lang="en-US" sz="1100" dirty="0"/>
                  <a:t> ■</a:t>
                </a:r>
                <a:r>
                  <a:rPr lang="en-US" sz="1100" dirty="0"/>
                  <a:t> ■ </a:t>
                </a:r>
              </a:p>
              <a:p>
                <a:endParaRPr lang="en-US" sz="1100" dirty="0"/>
              </a:p>
              <a:p>
                <a:endParaRPr lang="en-US" sz="1100" dirty="0" smtClean="0"/>
              </a:p>
              <a:p>
                <a:endParaRPr lang="en-US" sz="1100" dirty="0" smtClean="0"/>
              </a:p>
              <a:p>
                <a:endParaRPr lang="en-US" sz="1100" dirty="0" smtClean="0"/>
              </a:p>
              <a:p>
                <a:endParaRPr lang="en-US" sz="1100" dirty="0"/>
              </a:p>
              <a:p>
                <a:endParaRPr lang="en-US" sz="1100" dirty="0"/>
              </a:p>
              <a:p>
                <a:endParaRPr lang="en-US" sz="1100" dirty="0" smtClean="0"/>
              </a:p>
              <a:p>
                <a:endParaRPr lang="en-US" sz="1100" dirty="0" smtClean="0"/>
              </a:p>
              <a:p>
                <a:endParaRPr lang="en-US" sz="1100" dirty="0"/>
              </a:p>
              <a:p>
                <a:endParaRPr lang="en-US" sz="1800" dirty="0">
                  <a:latin typeface="+mn-lt"/>
                </a:endParaRPr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>
                <a:off x="6151228" y="780431"/>
                <a:ext cx="1122926" cy="187265"/>
              </a:xfrm>
              <a:prstGeom prst="roundRect">
                <a:avLst/>
              </a:prstGeom>
              <a:noFill/>
              <a:ln>
                <a:solidFill>
                  <a:srgbClr val="FF6600"/>
                </a:solidFill>
              </a:ln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Rounded Rectangle 16"/>
            <p:cNvSpPr/>
            <p:nvPr/>
          </p:nvSpPr>
          <p:spPr>
            <a:xfrm>
              <a:off x="6217450" y="1155224"/>
              <a:ext cx="82742" cy="97241"/>
            </a:xfrm>
            <a:prstGeom prst="roundRect">
              <a:avLst/>
            </a:prstGeom>
            <a:noFill/>
            <a:ln>
              <a:solidFill>
                <a:srgbClr val="FF6600"/>
              </a:solidFill>
            </a:ln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93430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Conclusions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Our approach is able to:</a:t>
            </a:r>
          </a:p>
          <a:p>
            <a:pPr lvl="1"/>
            <a:r>
              <a:rPr lang="en-US" sz="1400" dirty="0" smtClean="0"/>
              <a:t>Fully utilized the harvested energy</a:t>
            </a:r>
          </a:p>
          <a:p>
            <a:pPr lvl="1"/>
            <a:r>
              <a:rPr lang="en-US" sz="1400" dirty="0"/>
              <a:t>Improvement in reduce the amount of wasted energy</a:t>
            </a:r>
          </a:p>
          <a:p>
            <a:pPr lvl="1"/>
            <a:r>
              <a:rPr lang="en-US" sz="1400" dirty="0" smtClean="0"/>
              <a:t>Improvement in increase the endurance</a:t>
            </a:r>
          </a:p>
          <a:p>
            <a:pPr lvl="1"/>
            <a:r>
              <a:rPr lang="en-US" sz="1400" dirty="0" smtClean="0"/>
              <a:t>Sufficient good data quality with given operational rates of all devices</a:t>
            </a:r>
          </a:p>
          <a:p>
            <a:pPr lvl="1"/>
            <a:endParaRPr lang="en-US" sz="1400" dirty="0" smtClean="0"/>
          </a:p>
          <a:p>
            <a:pPr lvl="1"/>
            <a:endParaRPr lang="en-US" sz="10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16</a:t>
            </a:fld>
            <a:endParaRPr lang="zh-TW" altLang="en-US"/>
          </a:p>
        </p:txBody>
      </p:sp>
      <p:sp>
        <p:nvSpPr>
          <p:cNvPr id="13" name="Date Placeholder 7"/>
          <p:cNvSpPr>
            <a:spLocks noGrp="1"/>
          </p:cNvSpPr>
          <p:nvPr>
            <p:ph type="dt" sz="half" idx="10"/>
          </p:nvPr>
        </p:nvSpPr>
        <p:spPr>
          <a:xfrm>
            <a:off x="3779912" y="548797"/>
            <a:ext cx="4176464" cy="287915"/>
          </a:xfrm>
        </p:spPr>
        <p:txBody>
          <a:bodyPr/>
          <a:lstStyle/>
          <a:p>
            <a:r>
              <a:rPr lang="en-US" altLang="zh-TW" dirty="0" smtClean="0"/>
              <a:t>2015/12/18    CSCI5240 Project Presentation 2015~2016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2627784" y="925426"/>
            <a:ext cx="5595986" cy="413068"/>
            <a:chOff x="3888416" y="768378"/>
            <a:chExt cx="4536504" cy="413068"/>
          </a:xfrm>
        </p:grpSpPr>
        <p:sp>
          <p:nvSpPr>
            <p:cNvPr id="11" name="Title 1"/>
            <p:cNvSpPr txBox="1">
              <a:spLocks/>
            </p:cNvSpPr>
            <p:nvPr/>
          </p:nvSpPr>
          <p:spPr>
            <a:xfrm>
              <a:off x="3888416" y="768378"/>
              <a:ext cx="4536504" cy="413068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 lnSpcReduction="10000"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4000" kern="1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en-US" sz="1100" dirty="0" smtClean="0">
                  <a:latin typeface="+mn-lt"/>
                </a:rPr>
                <a:t>Core Idea        Assumptions        Issues        More Improvements?        Conclusions</a:t>
              </a:r>
            </a:p>
            <a:p>
              <a:r>
                <a:rPr lang="en-US" sz="1100" dirty="0" smtClean="0">
                  <a:latin typeface="+mn-lt"/>
                </a:rPr>
                <a:t>                                                     ■</a:t>
              </a:r>
              <a:r>
                <a:rPr lang="en-US" sz="1100" dirty="0" smtClean="0"/>
                <a:t> ■</a:t>
              </a:r>
              <a:r>
                <a:rPr lang="en-US" sz="1100" dirty="0"/>
                <a:t> </a:t>
              </a:r>
              <a:r>
                <a:rPr lang="en-US" sz="1100" dirty="0" smtClean="0"/>
                <a:t>■ ■ </a:t>
              </a:r>
              <a:r>
                <a:rPr lang="en-US" sz="1100" dirty="0"/>
                <a:t>■</a:t>
              </a:r>
            </a:p>
            <a:p>
              <a:endParaRPr lang="en-US" sz="1100" dirty="0" smtClean="0"/>
            </a:p>
            <a:p>
              <a:endParaRPr lang="en-US" sz="1100" dirty="0" smtClean="0"/>
            </a:p>
            <a:p>
              <a:endParaRPr lang="en-US" sz="1100" dirty="0"/>
            </a:p>
            <a:p>
              <a:endParaRPr lang="en-US" sz="1100" dirty="0"/>
            </a:p>
            <a:p>
              <a:endParaRPr lang="en-US" sz="1100" dirty="0" smtClean="0"/>
            </a:p>
            <a:p>
              <a:endParaRPr lang="en-US" sz="1100" dirty="0" smtClean="0"/>
            </a:p>
            <a:p>
              <a:endParaRPr lang="en-US" sz="1100" dirty="0"/>
            </a:p>
            <a:p>
              <a:endParaRPr lang="en-US" sz="1800" dirty="0">
                <a:latin typeface="+mn-lt"/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7449279" y="780431"/>
              <a:ext cx="758872" cy="187265"/>
            </a:xfrm>
            <a:prstGeom prst="roundRect">
              <a:avLst/>
            </a:prstGeom>
            <a:noFill/>
            <a:ln>
              <a:solidFill>
                <a:srgbClr val="FF6600"/>
              </a:solidFill>
            </a:ln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54097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99592" y="3284984"/>
            <a:ext cx="7315200" cy="1154097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17</a:t>
            </a:fld>
            <a:endParaRPr lang="zh-TW" alt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3779912" y="548797"/>
            <a:ext cx="4176464" cy="287915"/>
          </a:xfrm>
        </p:spPr>
        <p:txBody>
          <a:bodyPr/>
          <a:lstStyle/>
          <a:p>
            <a:r>
              <a:rPr lang="en-US" altLang="zh-TW" dirty="0" smtClean="0"/>
              <a:t>2015/12/18    CSCI5240 Project Presentation 2015~2016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211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Core Idea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Reference Paper</a:t>
            </a:r>
          </a:p>
          <a:p>
            <a:pPr lvl="1"/>
            <a:r>
              <a:rPr lang="en-US" sz="1400" dirty="0" smtClean="0"/>
              <a:t>S</a:t>
            </a:r>
            <a:r>
              <a:rPr lang="en-US" sz="1400" dirty="0"/>
              <a:t>. O´ . Murphy, O´ . </a:t>
            </a:r>
            <a:r>
              <a:rPr lang="en-US" sz="1400" dirty="0" err="1"/>
              <a:t>Manzano</a:t>
            </a:r>
            <a:r>
              <a:rPr lang="en-US" sz="1400" dirty="0"/>
              <a:t>, and K. Brown, “Design and </a:t>
            </a:r>
            <a:r>
              <a:rPr lang="en-US" sz="1400" dirty="0" smtClean="0"/>
              <a:t>evaluation of </a:t>
            </a:r>
            <a:r>
              <a:rPr lang="en-US" sz="1400" dirty="0"/>
              <a:t>a constraint-based energy saving and scheduling </a:t>
            </a:r>
            <a:r>
              <a:rPr lang="en-US" sz="1400" dirty="0" smtClean="0"/>
              <a:t>recommender system</a:t>
            </a:r>
            <a:r>
              <a:rPr lang="en-US" sz="1400" dirty="0"/>
              <a:t>,” in Principles and Practice of Constraint </a:t>
            </a:r>
            <a:r>
              <a:rPr lang="en-US" sz="1400" dirty="0" smtClean="0"/>
              <a:t>Programming, ser</a:t>
            </a:r>
            <a:r>
              <a:rPr lang="en-US" sz="1400" dirty="0"/>
              <a:t>. Lecture Notes in Computer Science, G. </a:t>
            </a:r>
            <a:r>
              <a:rPr lang="en-US" sz="1400" dirty="0" err="1"/>
              <a:t>Pesant</a:t>
            </a:r>
            <a:r>
              <a:rPr lang="en-US" sz="1400" dirty="0"/>
              <a:t>, Ed. </a:t>
            </a:r>
            <a:r>
              <a:rPr lang="en-US" sz="1400" dirty="0" smtClean="0"/>
              <a:t>Springer International </a:t>
            </a:r>
            <a:r>
              <a:rPr lang="en-US" sz="1400" dirty="0"/>
              <a:t>Publishing, 2015, vol. 9255, pp. 687–703. [Online</a:t>
            </a:r>
            <a:r>
              <a:rPr lang="en-US" sz="1400" dirty="0" smtClean="0"/>
              <a:t>]. Available</a:t>
            </a:r>
            <a:r>
              <a:rPr lang="en-US" sz="1400" dirty="0"/>
              <a:t>: http://dx.doi.org/10.1007/978-3-319-23219-5 </a:t>
            </a:r>
            <a:r>
              <a:rPr lang="en-US" sz="1400" dirty="0" smtClean="0"/>
              <a:t>47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Saving energy </a:t>
            </a:r>
            <a:r>
              <a:rPr lang="en-US" dirty="0" smtClean="0"/>
              <a:t>while </a:t>
            </a:r>
            <a:r>
              <a:rPr lang="en-US" dirty="0" smtClean="0">
                <a:solidFill>
                  <a:srgbClr val="FF0000"/>
                </a:solidFill>
              </a:rPr>
              <a:t>keeping good enough performance </a:t>
            </a:r>
            <a:r>
              <a:rPr lang="en-US" dirty="0" smtClean="0"/>
              <a:t>of the system (home appliances)</a:t>
            </a:r>
          </a:p>
          <a:p>
            <a:r>
              <a:rPr lang="en-US" dirty="0" smtClean="0"/>
              <a:t>Adapted the idea into </a:t>
            </a:r>
            <a:r>
              <a:rPr lang="en-US" dirty="0" smtClean="0">
                <a:solidFill>
                  <a:srgbClr val="FF0000"/>
                </a:solidFill>
              </a:rPr>
              <a:t>embedded systems</a:t>
            </a:r>
            <a:r>
              <a:rPr lang="en-US" dirty="0" smtClean="0"/>
              <a:t> powered by </a:t>
            </a:r>
            <a:r>
              <a:rPr lang="en-US" dirty="0" smtClean="0">
                <a:solidFill>
                  <a:srgbClr val="FF0000"/>
                </a:solidFill>
              </a:rPr>
              <a:t>renewable energy</a:t>
            </a:r>
          </a:p>
          <a:p>
            <a:r>
              <a:rPr lang="en-US" dirty="0" smtClean="0"/>
              <a:t>Example: wireless sensing node with </a:t>
            </a:r>
            <a:r>
              <a:rPr lang="en-US" dirty="0" smtClean="0">
                <a:solidFill>
                  <a:srgbClr val="FF0000"/>
                </a:solidFill>
              </a:rPr>
              <a:t>small solar cell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FF0000"/>
                </a:solidFill>
              </a:rPr>
              <a:t>small battery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</a:t>
            </a:fld>
            <a:endParaRPr lang="zh-TW" altLang="en-US"/>
          </a:p>
        </p:txBody>
      </p:sp>
      <p:grpSp>
        <p:nvGrpSpPr>
          <p:cNvPr id="9" name="Group 8"/>
          <p:cNvGrpSpPr/>
          <p:nvPr/>
        </p:nvGrpSpPr>
        <p:grpSpPr>
          <a:xfrm>
            <a:off x="2627784" y="925426"/>
            <a:ext cx="5595986" cy="413068"/>
            <a:chOff x="3888416" y="768378"/>
            <a:chExt cx="4536504" cy="413068"/>
          </a:xfrm>
        </p:grpSpPr>
        <p:sp>
          <p:nvSpPr>
            <p:cNvPr id="10" name="Title 1"/>
            <p:cNvSpPr txBox="1">
              <a:spLocks/>
            </p:cNvSpPr>
            <p:nvPr/>
          </p:nvSpPr>
          <p:spPr>
            <a:xfrm>
              <a:off x="3888416" y="768378"/>
              <a:ext cx="4536504" cy="413068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 lnSpcReduction="10000"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4000" kern="1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en-US" sz="1100" dirty="0" smtClean="0">
                  <a:latin typeface="+mn-lt"/>
                </a:rPr>
                <a:t>Core Idea        Assumptions        Issues        More Improvements?        Conclusions</a:t>
              </a:r>
            </a:p>
            <a:p>
              <a:r>
                <a:rPr lang="en-US" sz="1100" dirty="0" smtClean="0">
                  <a:latin typeface="+mn-lt"/>
                </a:rPr>
                <a:t>                                                     ■</a:t>
              </a:r>
              <a:r>
                <a:rPr lang="en-US" sz="1100" dirty="0" smtClean="0"/>
                <a:t> ■</a:t>
              </a:r>
              <a:r>
                <a:rPr lang="en-US" sz="1100" dirty="0"/>
                <a:t> </a:t>
              </a:r>
              <a:r>
                <a:rPr lang="en-US" sz="1100" dirty="0" smtClean="0"/>
                <a:t>■ ■ </a:t>
              </a:r>
              <a:r>
                <a:rPr lang="en-US" sz="1100" dirty="0"/>
                <a:t>■   ■ ■ ■ ■ ■ ■ ■ </a:t>
              </a:r>
            </a:p>
            <a:p>
              <a:endParaRPr lang="en-US" sz="1100" dirty="0"/>
            </a:p>
            <a:p>
              <a:endParaRPr lang="en-US" sz="1100" dirty="0" smtClean="0"/>
            </a:p>
            <a:p>
              <a:endParaRPr lang="en-US" sz="1100" dirty="0" smtClean="0"/>
            </a:p>
            <a:p>
              <a:endParaRPr lang="en-US" sz="1100" dirty="0"/>
            </a:p>
            <a:p>
              <a:endParaRPr lang="en-US" sz="1100" dirty="0"/>
            </a:p>
            <a:p>
              <a:endParaRPr lang="en-US" sz="1100" dirty="0" smtClean="0"/>
            </a:p>
            <a:p>
              <a:endParaRPr lang="en-US" sz="1100" dirty="0" smtClean="0"/>
            </a:p>
            <a:p>
              <a:endParaRPr lang="en-US" sz="1100" dirty="0"/>
            </a:p>
            <a:p>
              <a:endParaRPr lang="en-US" sz="1800" dirty="0">
                <a:latin typeface="+mn-lt"/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3915794" y="780431"/>
              <a:ext cx="556370" cy="194481"/>
            </a:xfrm>
            <a:prstGeom prst="roundRect">
              <a:avLst/>
            </a:prstGeom>
            <a:noFill/>
            <a:ln>
              <a:solidFill>
                <a:srgbClr val="FF6600"/>
              </a:solidFill>
            </a:ln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Date Placeholder 7"/>
          <p:cNvSpPr>
            <a:spLocks noGrp="1"/>
          </p:cNvSpPr>
          <p:nvPr>
            <p:ph type="dt" sz="half" idx="10"/>
          </p:nvPr>
        </p:nvSpPr>
        <p:spPr>
          <a:xfrm>
            <a:off x="3779912" y="548797"/>
            <a:ext cx="4176464" cy="287915"/>
          </a:xfrm>
        </p:spPr>
        <p:txBody>
          <a:bodyPr/>
          <a:lstStyle/>
          <a:p>
            <a:r>
              <a:rPr lang="en-US" altLang="zh-TW" dirty="0" smtClean="0"/>
              <a:t>2015/12/18    CSCI5240 Project Presentation 2015~2016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033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Assumption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Convert </a:t>
            </a:r>
            <a:r>
              <a:rPr lang="en-US" dirty="0" smtClean="0">
                <a:solidFill>
                  <a:srgbClr val="FF0000"/>
                </a:solidFill>
              </a:rPr>
              <a:t>continuous time t </a:t>
            </a:r>
            <a:r>
              <a:rPr lang="en-US" dirty="0" smtClean="0"/>
              <a:t>to </a:t>
            </a:r>
            <a:r>
              <a:rPr lang="en-US" dirty="0" smtClean="0">
                <a:solidFill>
                  <a:srgbClr val="FF0000"/>
                </a:solidFill>
              </a:rPr>
              <a:t>discrete intervals T</a:t>
            </a:r>
          </a:p>
          <a:p>
            <a:pPr lvl="1"/>
            <a:r>
              <a:rPr lang="en-US" dirty="0" smtClean="0"/>
              <a:t>10 mins per interval, 144 intervals per day</a:t>
            </a:r>
          </a:p>
          <a:p>
            <a:r>
              <a:rPr lang="en-US" dirty="0" smtClean="0"/>
              <a:t>Solar energy </a:t>
            </a:r>
            <a:r>
              <a:rPr lang="en-US" dirty="0" smtClean="0">
                <a:solidFill>
                  <a:srgbClr val="FF0000"/>
                </a:solidFill>
              </a:rPr>
              <a:t>prediction</a:t>
            </a:r>
            <a:r>
              <a:rPr lang="en-US" dirty="0" smtClean="0"/>
              <a:t> function F(T) with </a:t>
            </a:r>
            <a:r>
              <a:rPr lang="en-US" dirty="0" smtClean="0">
                <a:solidFill>
                  <a:srgbClr val="FF0000"/>
                </a:solidFill>
              </a:rPr>
              <a:t>100% </a:t>
            </a:r>
            <a:r>
              <a:rPr lang="en-US" dirty="0" smtClean="0"/>
              <a:t>accuracy</a:t>
            </a:r>
          </a:p>
          <a:p>
            <a:r>
              <a:rPr lang="en-US" dirty="0" smtClean="0"/>
              <a:t>Sensor node consists of 7 sensors and 1 radio link</a:t>
            </a:r>
          </a:p>
          <a:p>
            <a:r>
              <a:rPr lang="en-US" dirty="0" smtClean="0"/>
              <a:t>Experiment data are self-define</a:t>
            </a:r>
          </a:p>
          <a:p>
            <a:r>
              <a:rPr lang="en-US" dirty="0" smtClean="0"/>
              <a:t>Definition: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Wasted Energy</a:t>
            </a:r>
            <a:r>
              <a:rPr lang="en-US" dirty="0" smtClean="0"/>
              <a:t>: not used by any of the 8 devices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Endurance</a:t>
            </a:r>
            <a:r>
              <a:rPr lang="en-US" dirty="0" smtClean="0"/>
              <a:t>: # </a:t>
            </a:r>
            <a:r>
              <a:rPr lang="en-US" dirty="0" smtClean="0"/>
              <a:t>of intervals with non-zero energy consumption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Data quality</a:t>
            </a:r>
            <a:r>
              <a:rPr lang="en-US" dirty="0" smtClean="0"/>
              <a:t>: </a:t>
            </a:r>
            <a:r>
              <a:rPr lang="en-US" dirty="0" smtClean="0"/>
              <a:t>evenly distribute the sampling tasks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14" name="Date Placeholder 7"/>
          <p:cNvSpPr>
            <a:spLocks noGrp="1"/>
          </p:cNvSpPr>
          <p:nvPr>
            <p:ph type="dt" sz="half" idx="10"/>
          </p:nvPr>
        </p:nvSpPr>
        <p:spPr>
          <a:xfrm>
            <a:off x="3779912" y="548797"/>
            <a:ext cx="4176464" cy="287915"/>
          </a:xfrm>
        </p:spPr>
        <p:txBody>
          <a:bodyPr/>
          <a:lstStyle/>
          <a:p>
            <a:r>
              <a:rPr lang="en-US" altLang="zh-TW" dirty="0" smtClean="0"/>
              <a:t>2015/12/18    CSCI5240 Project Presentation 2015~2016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2627784" y="925426"/>
            <a:ext cx="5595986" cy="413068"/>
            <a:chOff x="3888416" y="768378"/>
            <a:chExt cx="4536504" cy="413068"/>
          </a:xfrm>
        </p:grpSpPr>
        <p:sp>
          <p:nvSpPr>
            <p:cNvPr id="13" name="Title 1"/>
            <p:cNvSpPr txBox="1">
              <a:spLocks/>
            </p:cNvSpPr>
            <p:nvPr/>
          </p:nvSpPr>
          <p:spPr>
            <a:xfrm>
              <a:off x="3888416" y="768378"/>
              <a:ext cx="4536504" cy="413068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 lnSpcReduction="10000"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4000" kern="1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en-US" sz="1100" dirty="0" smtClean="0">
                  <a:latin typeface="+mn-lt"/>
                </a:rPr>
                <a:t>Core Idea        Assumptions        Issues        More Improvements?        Conclusions</a:t>
              </a:r>
            </a:p>
            <a:p>
              <a:r>
                <a:rPr lang="en-US" sz="1100" dirty="0" smtClean="0">
                  <a:latin typeface="+mn-lt"/>
                </a:rPr>
                <a:t>                                                     ■</a:t>
              </a:r>
              <a:r>
                <a:rPr lang="en-US" sz="1100" dirty="0" smtClean="0"/>
                <a:t> ■</a:t>
              </a:r>
              <a:r>
                <a:rPr lang="en-US" sz="1100" dirty="0"/>
                <a:t> </a:t>
              </a:r>
              <a:r>
                <a:rPr lang="en-US" sz="1100" dirty="0" smtClean="0"/>
                <a:t>■ ■ </a:t>
              </a:r>
              <a:r>
                <a:rPr lang="en-US" sz="1100" dirty="0"/>
                <a:t>■   ■ ■ ■ ■ ■ ■ ■ </a:t>
              </a:r>
            </a:p>
            <a:p>
              <a:endParaRPr lang="en-US" sz="1100" dirty="0"/>
            </a:p>
            <a:p>
              <a:endParaRPr lang="en-US" sz="1100" dirty="0" smtClean="0"/>
            </a:p>
            <a:p>
              <a:endParaRPr lang="en-US" sz="1100" dirty="0" smtClean="0"/>
            </a:p>
            <a:p>
              <a:endParaRPr lang="en-US" sz="1100" dirty="0"/>
            </a:p>
            <a:p>
              <a:endParaRPr lang="en-US" sz="1100" dirty="0"/>
            </a:p>
            <a:p>
              <a:endParaRPr lang="en-US" sz="1100" dirty="0" smtClean="0"/>
            </a:p>
            <a:p>
              <a:endParaRPr lang="en-US" sz="1100" dirty="0" smtClean="0"/>
            </a:p>
            <a:p>
              <a:endParaRPr lang="en-US" sz="1100" dirty="0"/>
            </a:p>
            <a:p>
              <a:endParaRPr lang="en-US" sz="1800" dirty="0">
                <a:latin typeface="+mn-lt"/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4662731" y="780431"/>
              <a:ext cx="731496" cy="194481"/>
            </a:xfrm>
            <a:prstGeom prst="roundRect">
              <a:avLst/>
            </a:prstGeom>
            <a:noFill/>
            <a:ln>
              <a:solidFill>
                <a:srgbClr val="FF6600"/>
              </a:solidFill>
            </a:ln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40240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Issues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Nature of solar energy =&gt; </a:t>
            </a:r>
            <a:r>
              <a:rPr lang="en-US" dirty="0" smtClean="0">
                <a:solidFill>
                  <a:srgbClr val="FF0000"/>
                </a:solidFill>
              </a:rPr>
              <a:t>Unstable</a:t>
            </a:r>
          </a:p>
          <a:p>
            <a:pPr lvl="1"/>
            <a:r>
              <a:rPr lang="en-US" dirty="0" smtClean="0"/>
              <a:t>Not power line as the reference paper</a:t>
            </a:r>
            <a:endParaRPr lang="en-US" dirty="0"/>
          </a:p>
          <a:p>
            <a:endParaRPr lang="en-US" sz="1600" dirty="0" smtClean="0"/>
          </a:p>
          <a:p>
            <a:r>
              <a:rPr lang="en-US" dirty="0"/>
              <a:t>Battery capacity =&gt; </a:t>
            </a:r>
            <a:r>
              <a:rPr lang="en-US" dirty="0">
                <a:solidFill>
                  <a:srgbClr val="FF0000"/>
                </a:solidFill>
              </a:rPr>
              <a:t>Limited</a:t>
            </a:r>
            <a:endParaRPr lang="en-US" dirty="0"/>
          </a:p>
          <a:p>
            <a:pPr lvl="1"/>
            <a:r>
              <a:rPr lang="en-US" dirty="0"/>
              <a:t>Small battery for embedded system</a:t>
            </a:r>
          </a:p>
          <a:p>
            <a:endParaRPr lang="en-US" sz="1600" dirty="0" smtClean="0"/>
          </a:p>
          <a:p>
            <a:r>
              <a:rPr lang="en-US" dirty="0"/>
              <a:t>Charging </a:t>
            </a:r>
            <a:r>
              <a:rPr lang="en-US" dirty="0" smtClean="0"/>
              <a:t>efficiency =&gt; </a:t>
            </a:r>
            <a:r>
              <a:rPr lang="en-US" dirty="0">
                <a:solidFill>
                  <a:srgbClr val="FF0000"/>
                </a:solidFill>
              </a:rPr>
              <a:t>&lt; 100</a:t>
            </a:r>
            <a:r>
              <a:rPr lang="en-US" dirty="0" smtClean="0">
                <a:solidFill>
                  <a:srgbClr val="FF0000"/>
                </a:solidFill>
              </a:rPr>
              <a:t>%</a:t>
            </a:r>
          </a:p>
          <a:p>
            <a:pPr lvl="1"/>
            <a:r>
              <a:rPr lang="en-US" dirty="0" smtClean="0"/>
              <a:t>Usually 80%</a:t>
            </a:r>
          </a:p>
          <a:p>
            <a:pPr lvl="1"/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13" name="Date Placeholder 7"/>
          <p:cNvSpPr>
            <a:spLocks noGrp="1"/>
          </p:cNvSpPr>
          <p:nvPr>
            <p:ph type="dt" sz="half" idx="10"/>
          </p:nvPr>
        </p:nvSpPr>
        <p:spPr>
          <a:xfrm>
            <a:off x="3779912" y="548797"/>
            <a:ext cx="4176464" cy="287915"/>
          </a:xfrm>
        </p:spPr>
        <p:txBody>
          <a:bodyPr/>
          <a:lstStyle/>
          <a:p>
            <a:r>
              <a:rPr lang="en-US" altLang="zh-TW" dirty="0" smtClean="0"/>
              <a:t>2015/12/18    CSCI5240 Project Presentation 2015~2016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627784" y="925426"/>
            <a:ext cx="5595986" cy="413068"/>
            <a:chOff x="2627784" y="925426"/>
            <a:chExt cx="5595986" cy="413068"/>
          </a:xfrm>
        </p:grpSpPr>
        <p:grpSp>
          <p:nvGrpSpPr>
            <p:cNvPr id="17" name="Group 16"/>
            <p:cNvGrpSpPr/>
            <p:nvPr/>
          </p:nvGrpSpPr>
          <p:grpSpPr>
            <a:xfrm>
              <a:off x="2627784" y="925426"/>
              <a:ext cx="5595986" cy="413068"/>
              <a:chOff x="3888416" y="768378"/>
              <a:chExt cx="4536504" cy="413068"/>
            </a:xfrm>
          </p:grpSpPr>
          <p:sp>
            <p:nvSpPr>
              <p:cNvPr id="18" name="Title 1"/>
              <p:cNvSpPr txBox="1">
                <a:spLocks/>
              </p:cNvSpPr>
              <p:nvPr/>
            </p:nvSpPr>
            <p:spPr>
              <a:xfrm>
                <a:off x="3888416" y="768378"/>
                <a:ext cx="4536504" cy="413068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 lnSpcReduction="1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defRPr sz="4000" kern="1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r>
                  <a:rPr lang="en-US" sz="1100" dirty="0" smtClean="0">
                    <a:latin typeface="+mn-lt"/>
                  </a:rPr>
                  <a:t>Core Idea        Assumptions        Issues        More Improvements?        Conclusions</a:t>
                </a:r>
              </a:p>
              <a:p>
                <a:r>
                  <a:rPr lang="en-US" sz="1100" dirty="0" smtClean="0">
                    <a:latin typeface="+mn-lt"/>
                  </a:rPr>
                  <a:t>                                                     ■</a:t>
                </a:r>
                <a:r>
                  <a:rPr lang="en-US" sz="1100" dirty="0" smtClean="0"/>
                  <a:t> ■</a:t>
                </a:r>
                <a:r>
                  <a:rPr lang="en-US" sz="1100" dirty="0"/>
                  <a:t> </a:t>
                </a:r>
                <a:r>
                  <a:rPr lang="en-US" sz="1100" dirty="0" smtClean="0"/>
                  <a:t>■ ■ </a:t>
                </a:r>
                <a:r>
                  <a:rPr lang="en-US" sz="1100" dirty="0"/>
                  <a:t>■   ■ ■ ■ ■ ■ ■ ■ </a:t>
                </a:r>
              </a:p>
              <a:p>
                <a:endParaRPr lang="en-US" sz="1100" dirty="0"/>
              </a:p>
              <a:p>
                <a:endParaRPr lang="en-US" sz="1100" dirty="0" smtClean="0"/>
              </a:p>
              <a:p>
                <a:endParaRPr lang="en-US" sz="1100" dirty="0" smtClean="0"/>
              </a:p>
              <a:p>
                <a:endParaRPr lang="en-US" sz="1100" dirty="0"/>
              </a:p>
              <a:p>
                <a:endParaRPr lang="en-US" sz="1100" dirty="0"/>
              </a:p>
              <a:p>
                <a:endParaRPr lang="en-US" sz="1100" dirty="0" smtClean="0"/>
              </a:p>
              <a:p>
                <a:endParaRPr lang="en-US" sz="1100" dirty="0" smtClean="0"/>
              </a:p>
              <a:p>
                <a:endParaRPr lang="en-US" sz="1100" dirty="0"/>
              </a:p>
              <a:p>
                <a:endParaRPr lang="en-US" sz="1800" dirty="0">
                  <a:latin typeface="+mn-lt"/>
                </a:endParaRPr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>
                <a:off x="5570878" y="780431"/>
                <a:ext cx="381246" cy="194481"/>
              </a:xfrm>
              <a:prstGeom prst="roundRect">
                <a:avLst/>
              </a:prstGeom>
              <a:noFill/>
              <a:ln>
                <a:solidFill>
                  <a:srgbClr val="FF6600"/>
                </a:solidFill>
              </a:ln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Rounded Rectangle 19"/>
            <p:cNvSpPr/>
            <p:nvPr/>
          </p:nvSpPr>
          <p:spPr>
            <a:xfrm>
              <a:off x="4742686" y="1155224"/>
              <a:ext cx="82742" cy="97241"/>
            </a:xfrm>
            <a:prstGeom prst="roundRect">
              <a:avLst/>
            </a:prstGeom>
            <a:noFill/>
            <a:ln>
              <a:solidFill>
                <a:srgbClr val="FF6600"/>
              </a:solidFill>
            </a:ln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29702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Issues: Unstable Solar Energy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Solar energy =&gt; Battery =&gt; Static </a:t>
            </a:r>
            <a:r>
              <a:rPr lang="en-US" sz="1800" dirty="0"/>
              <a:t>DC power(</a:t>
            </a:r>
            <a:r>
              <a:rPr lang="en-US" sz="1050" dirty="0"/>
              <a:t>averaging interval energy consumption</a:t>
            </a:r>
            <a:r>
              <a:rPr lang="en-US" sz="1050" dirty="0" smtClean="0"/>
              <a:t>)</a:t>
            </a:r>
          </a:p>
          <a:p>
            <a:r>
              <a:rPr lang="en-US" sz="1800" dirty="0" smtClean="0">
                <a:solidFill>
                  <a:srgbClr val="FF0000"/>
                </a:solidFill>
              </a:rPr>
              <a:t>Maximal</a:t>
            </a:r>
            <a:r>
              <a:rPr lang="en-US" sz="1800" dirty="0" smtClean="0"/>
              <a:t> system endurance</a:t>
            </a:r>
          </a:p>
          <a:p>
            <a:r>
              <a:rPr lang="en-US" sz="1800" dirty="0" smtClean="0"/>
              <a:t>Require </a:t>
            </a:r>
            <a:r>
              <a:rPr lang="en-US" sz="1800" dirty="0" smtClean="0">
                <a:solidFill>
                  <a:srgbClr val="FF0000"/>
                </a:solidFill>
              </a:rPr>
              <a:t>large enough battery </a:t>
            </a:r>
            <a:r>
              <a:rPr lang="en-US" sz="1800" dirty="0" smtClean="0"/>
              <a:t>capacity</a:t>
            </a:r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13" name="Date Placeholder 7"/>
          <p:cNvSpPr>
            <a:spLocks noGrp="1"/>
          </p:cNvSpPr>
          <p:nvPr>
            <p:ph type="dt" sz="half" idx="10"/>
          </p:nvPr>
        </p:nvSpPr>
        <p:spPr>
          <a:xfrm>
            <a:off x="3779912" y="548797"/>
            <a:ext cx="4176464" cy="287915"/>
          </a:xfrm>
        </p:spPr>
        <p:txBody>
          <a:bodyPr/>
          <a:lstStyle/>
          <a:p>
            <a:r>
              <a:rPr lang="en-US" altLang="zh-TW" dirty="0" smtClean="0"/>
              <a:t>2015/12/18    CSCI5240 Project Presentation 2015~2016</a:t>
            </a:r>
            <a:endParaRPr lang="en-US" dirty="0"/>
          </a:p>
        </p:txBody>
      </p:sp>
      <p:pic>
        <p:nvPicPr>
          <p:cNvPr id="1026" name="Picture 2" descr="D:\Dropbox\CSCI5420\pROJECT\Report\figure\typical-approach-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933056"/>
            <a:ext cx="5538544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0276989"/>
              </p:ext>
            </p:extLst>
          </p:nvPr>
        </p:nvGraphicFramePr>
        <p:xfrm>
          <a:off x="6084168" y="3987120"/>
          <a:ext cx="2736304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/>
                <a:gridCol w="792088"/>
                <a:gridCol w="100811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Approach</a:t>
                      </a:r>
                      <a:r>
                        <a:rPr lang="en-US" sz="1200" baseline="0" dirty="0" smtClean="0"/>
                        <a:t>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Wasted Energy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Endurance/144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70.83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144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0" name="Group 19"/>
          <p:cNvGrpSpPr/>
          <p:nvPr/>
        </p:nvGrpSpPr>
        <p:grpSpPr>
          <a:xfrm>
            <a:off x="2627784" y="925426"/>
            <a:ext cx="5595986" cy="413068"/>
            <a:chOff x="2627784" y="925426"/>
            <a:chExt cx="5595986" cy="413068"/>
          </a:xfrm>
        </p:grpSpPr>
        <p:grpSp>
          <p:nvGrpSpPr>
            <p:cNvPr id="21" name="Group 20"/>
            <p:cNvGrpSpPr/>
            <p:nvPr/>
          </p:nvGrpSpPr>
          <p:grpSpPr>
            <a:xfrm>
              <a:off x="2627784" y="925426"/>
              <a:ext cx="5595986" cy="413068"/>
              <a:chOff x="3888416" y="768378"/>
              <a:chExt cx="4536504" cy="413068"/>
            </a:xfrm>
          </p:grpSpPr>
          <p:sp>
            <p:nvSpPr>
              <p:cNvPr id="23" name="Title 1"/>
              <p:cNvSpPr txBox="1">
                <a:spLocks/>
              </p:cNvSpPr>
              <p:nvPr/>
            </p:nvSpPr>
            <p:spPr>
              <a:xfrm>
                <a:off x="3888416" y="768378"/>
                <a:ext cx="4536504" cy="413068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 lnSpcReduction="1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defRPr sz="4000" kern="1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r>
                  <a:rPr lang="en-US" sz="1100" dirty="0" smtClean="0">
                    <a:latin typeface="+mn-lt"/>
                  </a:rPr>
                  <a:t>Core Idea        Assumptions        Issues        More Improvements?        Conclusions</a:t>
                </a:r>
              </a:p>
              <a:p>
                <a:r>
                  <a:rPr lang="en-US" sz="1100" dirty="0" smtClean="0">
                    <a:latin typeface="+mn-lt"/>
                  </a:rPr>
                  <a:t>                                                     ■</a:t>
                </a:r>
                <a:r>
                  <a:rPr lang="en-US" sz="1100" dirty="0" smtClean="0"/>
                  <a:t> ■</a:t>
                </a:r>
                <a:r>
                  <a:rPr lang="en-US" sz="1100" dirty="0"/>
                  <a:t> </a:t>
                </a:r>
                <a:r>
                  <a:rPr lang="en-US" sz="1100" dirty="0" smtClean="0"/>
                  <a:t>■ ■ </a:t>
                </a:r>
                <a:r>
                  <a:rPr lang="en-US" sz="1100" dirty="0"/>
                  <a:t>■   ■ ■ ■ ■ ■ ■ ■ </a:t>
                </a:r>
              </a:p>
              <a:p>
                <a:endParaRPr lang="en-US" sz="1100" dirty="0"/>
              </a:p>
              <a:p>
                <a:endParaRPr lang="en-US" sz="1100" dirty="0" smtClean="0"/>
              </a:p>
              <a:p>
                <a:endParaRPr lang="en-US" sz="1100" dirty="0" smtClean="0"/>
              </a:p>
              <a:p>
                <a:endParaRPr lang="en-US" sz="1100" dirty="0"/>
              </a:p>
              <a:p>
                <a:endParaRPr lang="en-US" sz="1100" dirty="0"/>
              </a:p>
              <a:p>
                <a:endParaRPr lang="en-US" sz="1100" dirty="0" smtClean="0"/>
              </a:p>
              <a:p>
                <a:endParaRPr lang="en-US" sz="1100" dirty="0" smtClean="0"/>
              </a:p>
              <a:p>
                <a:endParaRPr lang="en-US" sz="1100" dirty="0"/>
              </a:p>
              <a:p>
                <a:endParaRPr lang="en-US" sz="1800" dirty="0">
                  <a:latin typeface="+mn-lt"/>
                </a:endParaRPr>
              </a:p>
            </p:txBody>
          </p:sp>
          <p:sp>
            <p:nvSpPr>
              <p:cNvPr id="24" name="Rounded Rectangle 23"/>
              <p:cNvSpPr/>
              <p:nvPr/>
            </p:nvSpPr>
            <p:spPr>
              <a:xfrm>
                <a:off x="5570878" y="780431"/>
                <a:ext cx="381246" cy="194481"/>
              </a:xfrm>
              <a:prstGeom prst="roundRect">
                <a:avLst/>
              </a:prstGeom>
              <a:noFill/>
              <a:ln>
                <a:solidFill>
                  <a:srgbClr val="FF6600"/>
                </a:solidFill>
              </a:ln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Rounded Rectangle 21"/>
            <p:cNvSpPr/>
            <p:nvPr/>
          </p:nvSpPr>
          <p:spPr>
            <a:xfrm>
              <a:off x="4864606" y="1155224"/>
              <a:ext cx="82742" cy="97241"/>
            </a:xfrm>
            <a:prstGeom prst="roundRect">
              <a:avLst/>
            </a:prstGeom>
            <a:noFill/>
            <a:ln>
              <a:solidFill>
                <a:srgbClr val="FF6600"/>
              </a:solidFill>
            </a:ln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44104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Issues</a:t>
            </a:r>
            <a:r>
              <a:rPr lang="en-US" sz="3200" dirty="0"/>
              <a:t>: </a:t>
            </a:r>
            <a:r>
              <a:rPr lang="en-US" sz="3200" dirty="0" smtClean="0"/>
              <a:t>Limited Battery Capacity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Solar energy =&gt; Battery =&gt; Static DC power </a:t>
            </a:r>
            <a:r>
              <a:rPr lang="en-US" sz="1050" dirty="0" smtClean="0"/>
              <a:t>(averaging interval energy consumption)</a:t>
            </a:r>
          </a:p>
          <a:p>
            <a:r>
              <a:rPr lang="en-US" sz="1800" dirty="0" smtClean="0">
                <a:solidFill>
                  <a:srgbClr val="FF0000"/>
                </a:solidFill>
              </a:rPr>
              <a:t>Energy wasted </a:t>
            </a:r>
            <a:r>
              <a:rPr lang="en-US" sz="1800" dirty="0" smtClean="0"/>
              <a:t>when battery is </a:t>
            </a:r>
            <a:r>
              <a:rPr lang="en-US" sz="1800" dirty="0" smtClean="0">
                <a:solidFill>
                  <a:srgbClr val="FF0000"/>
                </a:solidFill>
              </a:rPr>
              <a:t>full</a:t>
            </a:r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13" name="Date Placeholder 7"/>
          <p:cNvSpPr>
            <a:spLocks noGrp="1"/>
          </p:cNvSpPr>
          <p:nvPr>
            <p:ph type="dt" sz="half" idx="10"/>
          </p:nvPr>
        </p:nvSpPr>
        <p:spPr>
          <a:xfrm>
            <a:off x="3779912" y="548797"/>
            <a:ext cx="4176464" cy="287915"/>
          </a:xfrm>
        </p:spPr>
        <p:txBody>
          <a:bodyPr/>
          <a:lstStyle/>
          <a:p>
            <a:r>
              <a:rPr lang="en-US" altLang="zh-TW" dirty="0" smtClean="0"/>
              <a:t>2015/12/18    CSCI5240 Project Presentation 2015~2016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242238"/>
              </p:ext>
            </p:extLst>
          </p:nvPr>
        </p:nvGraphicFramePr>
        <p:xfrm>
          <a:off x="6084168" y="3987120"/>
          <a:ext cx="2736304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/>
                <a:gridCol w="792088"/>
                <a:gridCol w="100811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Approach</a:t>
                      </a:r>
                      <a:r>
                        <a:rPr lang="en-US" sz="1200" baseline="0" dirty="0" smtClean="0"/>
                        <a:t>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Wasted Energy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Endurance/144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70.83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144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216.42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73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0" name="Picture 2" descr="D:\Dropbox\CSCI5420\pROJECT\Report\figure\typical-approach-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934160"/>
            <a:ext cx="5520636" cy="2807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/>
          <p:cNvGrpSpPr/>
          <p:nvPr/>
        </p:nvGrpSpPr>
        <p:grpSpPr>
          <a:xfrm>
            <a:off x="2627784" y="925426"/>
            <a:ext cx="5595986" cy="413068"/>
            <a:chOff x="2627784" y="925426"/>
            <a:chExt cx="5595986" cy="413068"/>
          </a:xfrm>
        </p:grpSpPr>
        <p:grpSp>
          <p:nvGrpSpPr>
            <p:cNvPr id="18" name="Group 17"/>
            <p:cNvGrpSpPr/>
            <p:nvPr/>
          </p:nvGrpSpPr>
          <p:grpSpPr>
            <a:xfrm>
              <a:off x="2627784" y="925426"/>
              <a:ext cx="5595986" cy="413068"/>
              <a:chOff x="3888416" y="768378"/>
              <a:chExt cx="4536504" cy="413068"/>
            </a:xfrm>
          </p:grpSpPr>
          <p:sp>
            <p:nvSpPr>
              <p:cNvPr id="20" name="Title 1"/>
              <p:cNvSpPr txBox="1">
                <a:spLocks/>
              </p:cNvSpPr>
              <p:nvPr/>
            </p:nvSpPr>
            <p:spPr>
              <a:xfrm>
                <a:off x="3888416" y="768378"/>
                <a:ext cx="4536504" cy="413068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 lnSpcReduction="1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defRPr sz="4000" kern="1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r>
                  <a:rPr lang="en-US" sz="1100" dirty="0" smtClean="0">
                    <a:latin typeface="+mn-lt"/>
                  </a:rPr>
                  <a:t>Core Idea        Assumptions        Issues        More Improvements?        Conclusions</a:t>
                </a:r>
              </a:p>
              <a:p>
                <a:r>
                  <a:rPr lang="en-US" sz="1100" dirty="0" smtClean="0">
                    <a:latin typeface="+mn-lt"/>
                  </a:rPr>
                  <a:t>                                                     ■</a:t>
                </a:r>
                <a:r>
                  <a:rPr lang="en-US" sz="1100" dirty="0" smtClean="0"/>
                  <a:t> ■</a:t>
                </a:r>
                <a:r>
                  <a:rPr lang="en-US" sz="1100" dirty="0"/>
                  <a:t> </a:t>
                </a:r>
                <a:r>
                  <a:rPr lang="en-US" sz="1100" dirty="0" smtClean="0"/>
                  <a:t>■ ■ </a:t>
                </a:r>
                <a:r>
                  <a:rPr lang="en-US" sz="1100" dirty="0"/>
                  <a:t>■   ■ ■ ■ ■ ■ ■ ■ </a:t>
                </a:r>
              </a:p>
              <a:p>
                <a:endParaRPr lang="en-US" sz="1100" dirty="0"/>
              </a:p>
              <a:p>
                <a:endParaRPr lang="en-US" sz="1100" dirty="0" smtClean="0"/>
              </a:p>
              <a:p>
                <a:endParaRPr lang="en-US" sz="1100" dirty="0" smtClean="0"/>
              </a:p>
              <a:p>
                <a:endParaRPr lang="en-US" sz="1100" dirty="0"/>
              </a:p>
              <a:p>
                <a:endParaRPr lang="en-US" sz="1100" dirty="0"/>
              </a:p>
              <a:p>
                <a:endParaRPr lang="en-US" sz="1100" dirty="0" smtClean="0"/>
              </a:p>
              <a:p>
                <a:endParaRPr lang="en-US" sz="1100" dirty="0" smtClean="0"/>
              </a:p>
              <a:p>
                <a:endParaRPr lang="en-US" sz="1100" dirty="0"/>
              </a:p>
              <a:p>
                <a:endParaRPr lang="en-US" sz="1800" dirty="0">
                  <a:latin typeface="+mn-lt"/>
                </a:endParaRPr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5570878" y="780431"/>
                <a:ext cx="381246" cy="194481"/>
              </a:xfrm>
              <a:prstGeom prst="roundRect">
                <a:avLst/>
              </a:prstGeom>
              <a:noFill/>
              <a:ln>
                <a:solidFill>
                  <a:srgbClr val="FF6600"/>
                </a:solidFill>
              </a:ln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" name="Rounded Rectangle 18"/>
            <p:cNvSpPr/>
            <p:nvPr/>
          </p:nvSpPr>
          <p:spPr>
            <a:xfrm>
              <a:off x="4986526" y="1155224"/>
              <a:ext cx="82742" cy="97241"/>
            </a:xfrm>
            <a:prstGeom prst="roundRect">
              <a:avLst/>
            </a:prstGeom>
            <a:noFill/>
            <a:ln>
              <a:solidFill>
                <a:srgbClr val="FF6600"/>
              </a:solidFill>
            </a:ln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24990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Issues</a:t>
            </a:r>
            <a:r>
              <a:rPr lang="en-US" sz="3200" dirty="0"/>
              <a:t>: Charging </a:t>
            </a:r>
            <a:r>
              <a:rPr lang="en-US" sz="3200" dirty="0" smtClean="0"/>
              <a:t>Efficiency </a:t>
            </a:r>
            <a:r>
              <a:rPr lang="en-US" sz="3200" dirty="0"/>
              <a:t>&lt; 100%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Solar energy =&gt; Sensor node</a:t>
            </a:r>
          </a:p>
          <a:p>
            <a:r>
              <a:rPr lang="en-US" sz="1800" dirty="0" smtClean="0">
                <a:solidFill>
                  <a:srgbClr val="FF0000"/>
                </a:solidFill>
              </a:rPr>
              <a:t>No</a:t>
            </a:r>
            <a:r>
              <a:rPr lang="en-US" sz="1800" dirty="0" smtClean="0"/>
              <a:t> battery =&gt; </a:t>
            </a:r>
            <a:r>
              <a:rPr lang="en-US" sz="1800" dirty="0">
                <a:solidFill>
                  <a:srgbClr val="FF0000"/>
                </a:solidFill>
              </a:rPr>
              <a:t>No energy wasted </a:t>
            </a:r>
            <a:r>
              <a:rPr lang="en-US" sz="1800" dirty="0"/>
              <a:t>for charging</a:t>
            </a:r>
          </a:p>
          <a:p>
            <a:r>
              <a:rPr lang="en-US" sz="1800" dirty="0" smtClean="0"/>
              <a:t>Energy consumption of sensor node </a:t>
            </a:r>
            <a:r>
              <a:rPr lang="en-US" sz="1800" dirty="0" smtClean="0">
                <a:solidFill>
                  <a:srgbClr val="FF0000"/>
                </a:solidFill>
              </a:rPr>
              <a:t>adapts</a:t>
            </a:r>
            <a:r>
              <a:rPr lang="en-US" sz="1800" dirty="0" smtClean="0"/>
              <a:t> to solar energy</a:t>
            </a:r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13" name="Date Placeholder 7"/>
          <p:cNvSpPr>
            <a:spLocks noGrp="1"/>
          </p:cNvSpPr>
          <p:nvPr>
            <p:ph type="dt" sz="half" idx="10"/>
          </p:nvPr>
        </p:nvSpPr>
        <p:spPr>
          <a:xfrm>
            <a:off x="3779912" y="548797"/>
            <a:ext cx="4176464" cy="287915"/>
          </a:xfrm>
        </p:spPr>
        <p:txBody>
          <a:bodyPr/>
          <a:lstStyle/>
          <a:p>
            <a:r>
              <a:rPr lang="en-US" altLang="zh-TW" dirty="0" smtClean="0"/>
              <a:t>2015/12/18    CSCI5240 Project Presentation 2015~2016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1866283"/>
              </p:ext>
            </p:extLst>
          </p:nvPr>
        </p:nvGraphicFramePr>
        <p:xfrm>
          <a:off x="6084168" y="3987120"/>
          <a:ext cx="2736304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/>
                <a:gridCol w="792088"/>
                <a:gridCol w="100811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Approach</a:t>
                      </a:r>
                      <a:r>
                        <a:rPr lang="en-US" sz="1200" baseline="0" dirty="0" smtClean="0"/>
                        <a:t>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Wasted Energy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Endurance/144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70.83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144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bg1"/>
                          </a:solidFill>
                        </a:rPr>
                        <a:t>216.42</a:t>
                      </a:r>
                      <a:endParaRPr 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bg1"/>
                          </a:solidFill>
                        </a:rPr>
                        <a:t>73</a:t>
                      </a:r>
                      <a:endParaRPr 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19.6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55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074" name="Picture 2" descr="D:\Dropbox\CSCI5420\pROJECT\Report\figure\typical-approach-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933056"/>
            <a:ext cx="5540010" cy="2807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/>
          <p:cNvGrpSpPr/>
          <p:nvPr/>
        </p:nvGrpSpPr>
        <p:grpSpPr>
          <a:xfrm>
            <a:off x="2627784" y="925426"/>
            <a:ext cx="5595986" cy="413068"/>
            <a:chOff x="2627784" y="925426"/>
            <a:chExt cx="5595986" cy="413068"/>
          </a:xfrm>
        </p:grpSpPr>
        <p:grpSp>
          <p:nvGrpSpPr>
            <p:cNvPr id="18" name="Group 17"/>
            <p:cNvGrpSpPr/>
            <p:nvPr/>
          </p:nvGrpSpPr>
          <p:grpSpPr>
            <a:xfrm>
              <a:off x="2627784" y="925426"/>
              <a:ext cx="5595986" cy="413068"/>
              <a:chOff x="3888416" y="768378"/>
              <a:chExt cx="4536504" cy="413068"/>
            </a:xfrm>
          </p:grpSpPr>
          <p:sp>
            <p:nvSpPr>
              <p:cNvPr id="20" name="Title 1"/>
              <p:cNvSpPr txBox="1">
                <a:spLocks/>
              </p:cNvSpPr>
              <p:nvPr/>
            </p:nvSpPr>
            <p:spPr>
              <a:xfrm>
                <a:off x="3888416" y="768378"/>
                <a:ext cx="4536504" cy="413068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 lnSpcReduction="1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defRPr sz="4000" kern="1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r>
                  <a:rPr lang="en-US" sz="1100" dirty="0" smtClean="0">
                    <a:latin typeface="+mn-lt"/>
                  </a:rPr>
                  <a:t>Core Idea        Assumptions        Issues        More Improvements?        Conclusions</a:t>
                </a:r>
              </a:p>
              <a:p>
                <a:r>
                  <a:rPr lang="en-US" sz="1100" dirty="0" smtClean="0">
                    <a:latin typeface="+mn-lt"/>
                  </a:rPr>
                  <a:t>                                                     ■</a:t>
                </a:r>
                <a:r>
                  <a:rPr lang="en-US" sz="1100" dirty="0" smtClean="0"/>
                  <a:t> ■</a:t>
                </a:r>
                <a:r>
                  <a:rPr lang="en-US" sz="1100" dirty="0"/>
                  <a:t> </a:t>
                </a:r>
                <a:r>
                  <a:rPr lang="en-US" sz="1100" dirty="0" smtClean="0"/>
                  <a:t>■ ■ </a:t>
                </a:r>
                <a:r>
                  <a:rPr lang="en-US" sz="1100" dirty="0"/>
                  <a:t>■   ■ ■ ■ ■ ■ ■ ■ </a:t>
                </a:r>
              </a:p>
              <a:p>
                <a:endParaRPr lang="en-US" sz="1100" dirty="0"/>
              </a:p>
              <a:p>
                <a:endParaRPr lang="en-US" sz="1100" dirty="0" smtClean="0"/>
              </a:p>
              <a:p>
                <a:endParaRPr lang="en-US" sz="1100" dirty="0" smtClean="0"/>
              </a:p>
              <a:p>
                <a:endParaRPr lang="en-US" sz="1100" dirty="0"/>
              </a:p>
              <a:p>
                <a:endParaRPr lang="en-US" sz="1100" dirty="0"/>
              </a:p>
              <a:p>
                <a:endParaRPr lang="en-US" sz="1100" dirty="0" smtClean="0"/>
              </a:p>
              <a:p>
                <a:endParaRPr lang="en-US" sz="1100" dirty="0" smtClean="0"/>
              </a:p>
              <a:p>
                <a:endParaRPr lang="en-US" sz="1100" dirty="0"/>
              </a:p>
              <a:p>
                <a:endParaRPr lang="en-US" sz="1800" dirty="0">
                  <a:latin typeface="+mn-lt"/>
                </a:endParaRPr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5570878" y="780431"/>
                <a:ext cx="381246" cy="194481"/>
              </a:xfrm>
              <a:prstGeom prst="roundRect">
                <a:avLst/>
              </a:prstGeom>
              <a:noFill/>
              <a:ln>
                <a:solidFill>
                  <a:srgbClr val="FF6600"/>
                </a:solidFill>
              </a:ln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" name="Rounded Rectangle 18"/>
            <p:cNvSpPr/>
            <p:nvPr/>
          </p:nvSpPr>
          <p:spPr>
            <a:xfrm>
              <a:off x="5108446" y="1155224"/>
              <a:ext cx="82742" cy="97241"/>
            </a:xfrm>
            <a:prstGeom prst="roundRect">
              <a:avLst/>
            </a:prstGeom>
            <a:noFill/>
            <a:ln>
              <a:solidFill>
                <a:srgbClr val="FF6600"/>
              </a:solidFill>
            </a:ln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10312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Issues</a:t>
            </a:r>
            <a:r>
              <a:rPr lang="en-US" sz="3200" dirty="0"/>
              <a:t>: </a:t>
            </a:r>
            <a:r>
              <a:rPr lang="en-US" sz="3200" dirty="0" smtClean="0"/>
              <a:t>Endurance Too Low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Solar energy =&gt; Battery =&gt;  Sensor node</a:t>
            </a:r>
          </a:p>
          <a:p>
            <a:r>
              <a:rPr lang="en-US" sz="1800" dirty="0" smtClean="0"/>
              <a:t>Energy consumption of sensor node </a:t>
            </a:r>
            <a:r>
              <a:rPr lang="en-US" sz="1800" dirty="0" smtClean="0">
                <a:solidFill>
                  <a:srgbClr val="FF0000"/>
                </a:solidFill>
              </a:rPr>
              <a:t>adapts</a:t>
            </a:r>
            <a:r>
              <a:rPr lang="en-US" sz="1800" dirty="0" smtClean="0"/>
              <a:t> to solar energy</a:t>
            </a:r>
          </a:p>
          <a:p>
            <a:r>
              <a:rPr lang="en-US" sz="1800" dirty="0" smtClean="0"/>
              <a:t>Energy wasted as charging efficiency &lt; 100%</a:t>
            </a:r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13" name="Date Placeholder 7"/>
          <p:cNvSpPr>
            <a:spLocks noGrp="1"/>
          </p:cNvSpPr>
          <p:nvPr>
            <p:ph type="dt" sz="half" idx="10"/>
          </p:nvPr>
        </p:nvSpPr>
        <p:spPr>
          <a:xfrm>
            <a:off x="3779912" y="548797"/>
            <a:ext cx="4176464" cy="287915"/>
          </a:xfrm>
        </p:spPr>
        <p:txBody>
          <a:bodyPr/>
          <a:lstStyle/>
          <a:p>
            <a:r>
              <a:rPr lang="en-US" altLang="zh-TW" dirty="0" smtClean="0"/>
              <a:t>2015/12/18    CSCI5240 Project Presentation 2015~2016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57753"/>
              </p:ext>
            </p:extLst>
          </p:nvPr>
        </p:nvGraphicFramePr>
        <p:xfrm>
          <a:off x="6084168" y="3987120"/>
          <a:ext cx="2736304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/>
                <a:gridCol w="792088"/>
                <a:gridCol w="100811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Approach</a:t>
                      </a:r>
                      <a:r>
                        <a:rPr lang="en-US" sz="1200" baseline="0" dirty="0" smtClean="0"/>
                        <a:t>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Wasted Energy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Endurance/144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70.83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144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bg1"/>
                          </a:solidFill>
                        </a:rPr>
                        <a:t>216.42</a:t>
                      </a:r>
                      <a:endParaRPr 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bg1"/>
                          </a:solidFill>
                        </a:rPr>
                        <a:t>73</a:t>
                      </a:r>
                      <a:endParaRPr 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bg1"/>
                          </a:solidFill>
                        </a:rPr>
                        <a:t>19.6</a:t>
                      </a:r>
                      <a:endParaRPr 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bg1"/>
                          </a:solidFill>
                        </a:rPr>
                        <a:t>55</a:t>
                      </a:r>
                      <a:endParaRPr 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70.69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59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098" name="Picture 2" descr="D:\Dropbox\CSCI5420\pROJECT\Report\figure\typical-approach-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933056"/>
            <a:ext cx="5516863" cy="2807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/>
          <p:cNvGrpSpPr/>
          <p:nvPr/>
        </p:nvGrpSpPr>
        <p:grpSpPr>
          <a:xfrm>
            <a:off x="2627784" y="925426"/>
            <a:ext cx="5595986" cy="413068"/>
            <a:chOff x="2627784" y="925426"/>
            <a:chExt cx="5595986" cy="413068"/>
          </a:xfrm>
        </p:grpSpPr>
        <p:grpSp>
          <p:nvGrpSpPr>
            <p:cNvPr id="18" name="Group 17"/>
            <p:cNvGrpSpPr/>
            <p:nvPr/>
          </p:nvGrpSpPr>
          <p:grpSpPr>
            <a:xfrm>
              <a:off x="2627784" y="925426"/>
              <a:ext cx="5595986" cy="413068"/>
              <a:chOff x="3888416" y="768378"/>
              <a:chExt cx="4536504" cy="413068"/>
            </a:xfrm>
          </p:grpSpPr>
          <p:sp>
            <p:nvSpPr>
              <p:cNvPr id="20" name="Title 1"/>
              <p:cNvSpPr txBox="1">
                <a:spLocks/>
              </p:cNvSpPr>
              <p:nvPr/>
            </p:nvSpPr>
            <p:spPr>
              <a:xfrm>
                <a:off x="3888416" y="768378"/>
                <a:ext cx="4536504" cy="413068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 lnSpcReduction="1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defRPr sz="4000" kern="1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r>
                  <a:rPr lang="en-US" sz="1100" dirty="0" smtClean="0">
                    <a:latin typeface="+mn-lt"/>
                  </a:rPr>
                  <a:t>Core Idea        Assumptions        Issues        More Improvements?        Conclusions</a:t>
                </a:r>
              </a:p>
              <a:p>
                <a:r>
                  <a:rPr lang="en-US" sz="1100" dirty="0" smtClean="0">
                    <a:latin typeface="+mn-lt"/>
                  </a:rPr>
                  <a:t>                                                     ■</a:t>
                </a:r>
                <a:r>
                  <a:rPr lang="en-US" sz="1100" dirty="0" smtClean="0"/>
                  <a:t> ■</a:t>
                </a:r>
                <a:r>
                  <a:rPr lang="en-US" sz="1100" dirty="0"/>
                  <a:t> </a:t>
                </a:r>
                <a:r>
                  <a:rPr lang="en-US" sz="1100" dirty="0" smtClean="0"/>
                  <a:t>■ ■ </a:t>
                </a:r>
                <a:r>
                  <a:rPr lang="en-US" sz="1100" dirty="0"/>
                  <a:t>■   ■ ■ ■ ■ ■ ■ ■ </a:t>
                </a:r>
              </a:p>
              <a:p>
                <a:endParaRPr lang="en-US" sz="1100" dirty="0"/>
              </a:p>
              <a:p>
                <a:endParaRPr lang="en-US" sz="1100" dirty="0" smtClean="0"/>
              </a:p>
              <a:p>
                <a:endParaRPr lang="en-US" sz="1100" dirty="0" smtClean="0"/>
              </a:p>
              <a:p>
                <a:endParaRPr lang="en-US" sz="1100" dirty="0"/>
              </a:p>
              <a:p>
                <a:endParaRPr lang="en-US" sz="1100" dirty="0"/>
              </a:p>
              <a:p>
                <a:endParaRPr lang="en-US" sz="1100" dirty="0" smtClean="0"/>
              </a:p>
              <a:p>
                <a:endParaRPr lang="en-US" sz="1100" dirty="0" smtClean="0"/>
              </a:p>
              <a:p>
                <a:endParaRPr lang="en-US" sz="1100" dirty="0"/>
              </a:p>
              <a:p>
                <a:endParaRPr lang="en-US" sz="1800" dirty="0">
                  <a:latin typeface="+mn-lt"/>
                </a:endParaRPr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5570878" y="780431"/>
                <a:ext cx="381246" cy="194481"/>
              </a:xfrm>
              <a:prstGeom prst="roundRect">
                <a:avLst/>
              </a:prstGeom>
              <a:noFill/>
              <a:ln>
                <a:solidFill>
                  <a:srgbClr val="FF6600"/>
                </a:solidFill>
              </a:ln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" name="Rounded Rectangle 18"/>
            <p:cNvSpPr/>
            <p:nvPr/>
          </p:nvSpPr>
          <p:spPr>
            <a:xfrm>
              <a:off x="5230366" y="1155224"/>
              <a:ext cx="82742" cy="97241"/>
            </a:xfrm>
            <a:prstGeom prst="roundRect">
              <a:avLst/>
            </a:prstGeom>
            <a:noFill/>
            <a:ln>
              <a:solidFill>
                <a:srgbClr val="FF6600"/>
              </a:solidFill>
            </a:ln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51527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More Improvement?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We want </a:t>
            </a:r>
            <a:r>
              <a:rPr lang="en-US" sz="1800" dirty="0">
                <a:solidFill>
                  <a:srgbClr val="FF0000"/>
                </a:solidFill>
              </a:rPr>
              <a:t>l</a:t>
            </a:r>
            <a:r>
              <a:rPr lang="en-US" sz="1800" dirty="0" smtClean="0">
                <a:solidFill>
                  <a:srgbClr val="FF0000"/>
                </a:solidFill>
              </a:rPr>
              <a:t>ess</a:t>
            </a:r>
            <a:r>
              <a:rPr lang="en-US" sz="1800" dirty="0" smtClean="0"/>
              <a:t> wasted</a:t>
            </a:r>
            <a:r>
              <a:rPr lang="en-US" sz="1800" dirty="0" smtClean="0"/>
              <a:t> energy</a:t>
            </a:r>
          </a:p>
          <a:p>
            <a:r>
              <a:rPr lang="en-US" sz="1800" dirty="0" smtClean="0">
                <a:solidFill>
                  <a:srgbClr val="FFFFFF"/>
                </a:solidFill>
              </a:rPr>
              <a:t>We want </a:t>
            </a:r>
            <a:r>
              <a:rPr lang="en-US" sz="1800" dirty="0" smtClean="0">
                <a:solidFill>
                  <a:srgbClr val="FF0000"/>
                </a:solidFill>
              </a:rPr>
              <a:t>larger</a:t>
            </a:r>
            <a:r>
              <a:rPr lang="en-US" sz="1800" dirty="0" smtClean="0"/>
              <a:t> endurance</a:t>
            </a:r>
          </a:p>
          <a:p>
            <a:r>
              <a:rPr lang="en-US" sz="1800" dirty="0" smtClean="0"/>
              <a:t>Why you are so greedy?</a:t>
            </a:r>
            <a:endParaRPr lang="en-US" sz="1800" dirty="0" smtClean="0"/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13" name="Date Placeholder 7"/>
          <p:cNvSpPr>
            <a:spLocks noGrp="1"/>
          </p:cNvSpPr>
          <p:nvPr>
            <p:ph type="dt" sz="half" idx="10"/>
          </p:nvPr>
        </p:nvSpPr>
        <p:spPr>
          <a:xfrm>
            <a:off x="3779912" y="548797"/>
            <a:ext cx="4176464" cy="287915"/>
          </a:xfrm>
        </p:spPr>
        <p:txBody>
          <a:bodyPr/>
          <a:lstStyle/>
          <a:p>
            <a:r>
              <a:rPr lang="en-US" altLang="zh-TW" dirty="0" smtClean="0"/>
              <a:t>2015/12/18    CSCI5240 Project Presentation 2015~2016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627784" y="925426"/>
            <a:ext cx="5595986" cy="413068"/>
            <a:chOff x="2627784" y="925426"/>
            <a:chExt cx="5595986" cy="413068"/>
          </a:xfrm>
        </p:grpSpPr>
        <p:grpSp>
          <p:nvGrpSpPr>
            <p:cNvPr id="9" name="Group 8"/>
            <p:cNvGrpSpPr/>
            <p:nvPr/>
          </p:nvGrpSpPr>
          <p:grpSpPr>
            <a:xfrm>
              <a:off x="2627784" y="925426"/>
              <a:ext cx="5595986" cy="413068"/>
              <a:chOff x="3888416" y="768378"/>
              <a:chExt cx="4536504" cy="413068"/>
            </a:xfrm>
          </p:grpSpPr>
          <p:sp>
            <p:nvSpPr>
              <p:cNvPr id="11" name="Title 1"/>
              <p:cNvSpPr txBox="1">
                <a:spLocks/>
              </p:cNvSpPr>
              <p:nvPr/>
            </p:nvSpPr>
            <p:spPr>
              <a:xfrm>
                <a:off x="3888416" y="768378"/>
                <a:ext cx="4536504" cy="413068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 lnSpcReduction="1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defRPr sz="4000" kern="1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r>
                  <a:rPr lang="en-US" sz="1100" dirty="0" smtClean="0">
                    <a:latin typeface="+mn-lt"/>
                  </a:rPr>
                  <a:t>Core Idea        Assumptions        Issues        More Improvements?        Conclusions</a:t>
                </a:r>
              </a:p>
              <a:p>
                <a:r>
                  <a:rPr lang="en-US" sz="1100" dirty="0" smtClean="0">
                    <a:latin typeface="+mn-lt"/>
                  </a:rPr>
                  <a:t>                                                     ■</a:t>
                </a:r>
                <a:r>
                  <a:rPr lang="en-US" sz="1100" dirty="0" smtClean="0"/>
                  <a:t> ■ ■ ■ ■   </a:t>
                </a:r>
                <a:r>
                  <a:rPr lang="en-US" sz="1100" dirty="0" smtClean="0"/>
                  <a:t>■ </a:t>
                </a:r>
                <a:r>
                  <a:rPr lang="en-US" sz="1100" dirty="0"/>
                  <a:t>■ ■ ■ </a:t>
                </a:r>
                <a:r>
                  <a:rPr lang="en-US" sz="1100" dirty="0" smtClean="0"/>
                  <a:t>■</a:t>
                </a:r>
                <a:r>
                  <a:rPr lang="en-US" sz="1100" dirty="0"/>
                  <a:t> ■</a:t>
                </a:r>
                <a:r>
                  <a:rPr lang="en-US" sz="1100" dirty="0"/>
                  <a:t> ■ </a:t>
                </a:r>
              </a:p>
              <a:p>
                <a:endParaRPr lang="en-US" sz="1100" dirty="0"/>
              </a:p>
              <a:p>
                <a:endParaRPr lang="en-US" sz="1100" dirty="0" smtClean="0"/>
              </a:p>
              <a:p>
                <a:endParaRPr lang="en-US" sz="1100" dirty="0" smtClean="0"/>
              </a:p>
              <a:p>
                <a:endParaRPr lang="en-US" sz="1100" dirty="0" smtClean="0"/>
              </a:p>
              <a:p>
                <a:endParaRPr lang="en-US" sz="1100" dirty="0"/>
              </a:p>
              <a:p>
                <a:endParaRPr lang="en-US" sz="1100" dirty="0"/>
              </a:p>
              <a:p>
                <a:endParaRPr lang="en-US" sz="1100" dirty="0" smtClean="0"/>
              </a:p>
              <a:p>
                <a:endParaRPr lang="en-US" sz="1100" dirty="0" smtClean="0"/>
              </a:p>
              <a:p>
                <a:endParaRPr lang="en-US" sz="1100" dirty="0"/>
              </a:p>
              <a:p>
                <a:endParaRPr lang="en-US" sz="1800" dirty="0">
                  <a:latin typeface="+mn-lt"/>
                </a:endParaRPr>
              </a:p>
            </p:txBody>
          </p:sp>
          <p:sp>
            <p:nvSpPr>
              <p:cNvPr id="12" name="Rounded Rectangle 11"/>
              <p:cNvSpPr/>
              <p:nvPr/>
            </p:nvSpPr>
            <p:spPr>
              <a:xfrm>
                <a:off x="6151228" y="780431"/>
                <a:ext cx="1122926" cy="187265"/>
              </a:xfrm>
              <a:prstGeom prst="roundRect">
                <a:avLst/>
              </a:prstGeom>
              <a:noFill/>
              <a:ln>
                <a:solidFill>
                  <a:srgbClr val="FF6600"/>
                </a:solidFill>
              </a:ln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ounded Rectangle 13"/>
            <p:cNvSpPr/>
            <p:nvPr/>
          </p:nvSpPr>
          <p:spPr>
            <a:xfrm>
              <a:off x="5457927" y="1155224"/>
              <a:ext cx="82742" cy="97241"/>
            </a:xfrm>
            <a:prstGeom prst="roundRect">
              <a:avLst/>
            </a:prstGeom>
            <a:noFill/>
            <a:ln>
              <a:solidFill>
                <a:srgbClr val="FF6600"/>
              </a:solidFill>
            </a:ln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750030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>
    <a:txDef>
      <a:spPr/>
      <a:bodyPr vert="horz" lIns="91440" tIns="45720" rIns="91440" bIns="45720" rtlCol="0" anchor="t">
        <a:normAutofit fontScale="92500"/>
      </a:bodyPr>
      <a:lstStyle>
        <a:defPPr>
          <a:defRPr sz="1100" b="1" i="1" u="sng" dirty="0" smtClean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14833</TotalTime>
  <Words>1338</Words>
  <Application>Microsoft Macintosh PowerPoint</Application>
  <PresentationFormat>On-screen Show (4:3)</PresentationFormat>
  <Paragraphs>384</Paragraphs>
  <Slides>17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Perspective</vt:lpstr>
      <vt:lpstr>Constraint-Based Dynamic Energy Management in Energy Harvesting Embedded System   WeiYing Yi 1155026053 Department of Computer Science and Engineering Faculty of Engineering  The Chinese University of Hong Kong</vt:lpstr>
      <vt:lpstr>Core Idea</vt:lpstr>
      <vt:lpstr>Assumption</vt:lpstr>
      <vt:lpstr>Issues</vt:lpstr>
      <vt:lpstr>Issues: Unstable Solar Energy</vt:lpstr>
      <vt:lpstr>Issues: Limited Battery Capacity</vt:lpstr>
      <vt:lpstr>Issues: Charging Efficiency &lt; 100%</vt:lpstr>
      <vt:lpstr>Issues: Endurance Too Low</vt:lpstr>
      <vt:lpstr>More Improvement?</vt:lpstr>
      <vt:lpstr>More Improvement?</vt:lpstr>
      <vt:lpstr>More Improvement?</vt:lpstr>
      <vt:lpstr>More Improvement?</vt:lpstr>
      <vt:lpstr>More Improvement?</vt:lpstr>
      <vt:lpstr>More Improvement?</vt:lpstr>
      <vt:lpstr>More Improvement?</vt:lpstr>
      <vt:lpstr>Conclusions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Tony-YI</dc:creator>
  <cp:lastModifiedBy>tony-yi YI</cp:lastModifiedBy>
  <cp:revision>1144</cp:revision>
  <dcterms:created xsi:type="dcterms:W3CDTF">2015-03-03T11:09:53Z</dcterms:created>
  <dcterms:modified xsi:type="dcterms:W3CDTF">2015-12-18T07:13:22Z</dcterms:modified>
</cp:coreProperties>
</file>