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80" r:id="rId11"/>
    <p:sldId id="281" r:id="rId12"/>
    <p:sldId id="282" r:id="rId13"/>
    <p:sldId id="273" r:id="rId14"/>
    <p:sldId id="274" r:id="rId15"/>
    <p:sldId id="269" r:id="rId16"/>
    <p:sldId id="270" r:id="rId17"/>
    <p:sldId id="277" r:id="rId18"/>
    <p:sldId id="271" r:id="rId19"/>
    <p:sldId id="272" r:id="rId20"/>
    <p:sldId id="276" r:id="rId21"/>
    <p:sldId id="275" r:id="rId22"/>
    <p:sldId id="279" r:id="rId23"/>
  </p:sldIdLst>
  <p:sldSz cx="9144000" cy="6858000" type="screen4x3"/>
  <p:notesSz cx="9872663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69C9-33E0-4B4A-AE3C-1AC0C933D43E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6C5CC-621E-4FF2-B3EA-1D63D7F0E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3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F5E71-ADE7-47A6-8053-B0454AF163CE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7813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468-82C3-42F9-A18F-B74E2E10E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E5E7-C25B-443B-9D33-8C9CA0C35324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CC50-AFAF-4482-AD2D-980FB23A8771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072D-DECB-421B-8E63-BC7E43CED139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DC0-CBCC-46BD-B029-B68EFA901C15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9F56-C632-432A-B8DD-3DF8D1E04E3F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2B69-BF95-4520-9A7A-32A52DB4BF0B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CD05-B6EE-4A35-B99F-7F4020CCFA0C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6329-2605-4C19-9382-09C8BC2BF697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F80-7316-45DB-8A7E-7FD57A05FB0B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011D-D414-48DD-A18C-86A9F75A3A9B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D645-D87D-4CB5-BCAA-9B3EC0A49C1F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A3DF-A13A-418E-BC30-7FB60E9464A1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Socket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LI Runhui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F50B-90AC-465E-94CD-303143ED921C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70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Network-byte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that an integer is stored in 4 </a:t>
            </a:r>
            <a:r>
              <a:rPr lang="en-US" dirty="0" smtClean="0"/>
              <a:t>bytes.</a:t>
            </a:r>
          </a:p>
          <a:p>
            <a:r>
              <a:rPr lang="en-US" dirty="0" smtClean="0"/>
              <a:t>Suppose </a:t>
            </a:r>
            <a:r>
              <a:rPr lang="en-US" dirty="0" smtClean="0"/>
              <a:t>an integer 0x12345678 is stored in memory. We know the 4-bytes occupied are storing the following data:</a:t>
            </a:r>
          </a:p>
          <a:p>
            <a:pPr lvl="1"/>
            <a:r>
              <a:rPr lang="en-US" dirty="0" smtClean="0"/>
              <a:t>0x12, 0x34, 0x56, 0x78</a:t>
            </a:r>
          </a:p>
          <a:p>
            <a:pPr lvl="1"/>
            <a:r>
              <a:rPr lang="en-US" dirty="0" smtClean="0"/>
              <a:t>But how are they placed in memory?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DC0-CBCC-46BD-B029-B68EFA901C15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Network-byte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DC0-CBCC-46BD-B029-B68EFA901C15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206084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60829" y="2060848"/>
            <a:ext cx="85904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776" y="2420888"/>
            <a:ext cx="85904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60829" y="3140968"/>
            <a:ext cx="85904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776" y="3501008"/>
            <a:ext cx="85904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0829" y="3851756"/>
            <a:ext cx="85904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776" y="4211796"/>
            <a:ext cx="85904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0x78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60829" y="4931876"/>
            <a:ext cx="85904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55776" y="5291916"/>
            <a:ext cx="85904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07301" y="5291916"/>
            <a:ext cx="6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83968" y="1988840"/>
            <a:ext cx="4022310" cy="3600400"/>
            <a:chOff x="4283968" y="1988840"/>
            <a:chExt cx="4022310" cy="3600400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3356992"/>
              <a:ext cx="8643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OR</a:t>
              </a:r>
              <a:endParaRPr lang="en-US" sz="4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8104" y="198884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0x0000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77253" y="1988840"/>
              <a:ext cx="85904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72200" y="2348880"/>
              <a:ext cx="85904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77253" y="3068960"/>
              <a:ext cx="85904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0x78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72200" y="3429000"/>
              <a:ext cx="85904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0x56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77253" y="3779748"/>
              <a:ext cx="85904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0x34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72200" y="4139788"/>
              <a:ext cx="85904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0x12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77253" y="4859868"/>
              <a:ext cx="85904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72200" y="5219908"/>
              <a:ext cx="85904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23725" y="5219908"/>
              <a:ext cx="67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0xffff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84368" y="3356992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?</a:t>
              </a:r>
              <a:endParaRPr lang="en-US" sz="4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96512">
            <a:off x="1124436" y="4389204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BIG Endian</a:t>
            </a:r>
          </a:p>
        </p:txBody>
      </p:sp>
      <p:sp>
        <p:nvSpPr>
          <p:cNvPr id="31" name="TextBox 30"/>
          <p:cNvSpPr txBox="1"/>
          <p:nvPr/>
        </p:nvSpPr>
        <p:spPr>
          <a:xfrm rot="19112188">
            <a:off x="6306511" y="4625166"/>
            <a:ext cx="218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LITTLE Endian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8330" y="1340768"/>
            <a:ext cx="6310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 0x12345678 stored in memory as: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425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Network-byte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machines (i.e., SPARC) use big-endian. Some use little-endian. </a:t>
            </a:r>
          </a:p>
          <a:p>
            <a:pPr lvl="1"/>
            <a:r>
              <a:rPr lang="en-US" dirty="0" smtClean="0"/>
              <a:t>If we directly send 0x12345678 from a SPARC machine to an x86 machine, the x86 machine will think it gets 0x78563412. </a:t>
            </a:r>
          </a:p>
          <a:p>
            <a:r>
              <a:rPr lang="en-US" dirty="0" smtClean="0"/>
              <a:t>How can we prevent this from </a:t>
            </a:r>
            <a:r>
              <a:rPr lang="en-US" dirty="0" err="1" smtClean="0"/>
              <a:t>happenning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F1F2-B699-46CD-969C-C719F8F745E1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Network-byte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 consistent format when transferring data through </a:t>
            </a:r>
            <a:r>
              <a:rPr lang="en-US" dirty="0" smtClean="0"/>
              <a:t>the network.</a:t>
            </a:r>
          </a:p>
          <a:p>
            <a:pPr lvl="1"/>
            <a:r>
              <a:rPr lang="en-US" dirty="0" smtClean="0"/>
              <a:t>Network-byte order (big-endian)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to </a:t>
            </a:r>
            <a:r>
              <a:rPr lang="en-US" dirty="0" smtClean="0"/>
              <a:t>transfer to network-byte order?</a:t>
            </a:r>
            <a:endParaRPr lang="en-US" dirty="0" smtClean="0"/>
          </a:p>
          <a:p>
            <a:pPr lvl="2"/>
            <a:r>
              <a:rPr lang="en-US" dirty="0"/>
              <a:t>u</a:t>
            </a:r>
            <a:r>
              <a:rPr lang="en-US" dirty="0" smtClean="0"/>
              <a:t>int32_t </a:t>
            </a:r>
            <a:r>
              <a:rPr lang="en-US" dirty="0" err="1" smtClean="0"/>
              <a:t>htonl</a:t>
            </a:r>
            <a:r>
              <a:rPr lang="en-US" dirty="0" smtClean="0"/>
              <a:t>(uint32_t </a:t>
            </a:r>
            <a:r>
              <a:rPr lang="en-US" dirty="0" err="1" smtClean="0"/>
              <a:t>int_type_variable</a:t>
            </a:r>
            <a:r>
              <a:rPr lang="en-US" dirty="0" smtClean="0"/>
              <a:t>);</a:t>
            </a:r>
            <a:endParaRPr lang="en-US" dirty="0" smtClean="0"/>
          </a:p>
          <a:p>
            <a:pPr lvl="2"/>
            <a:r>
              <a:rPr lang="en-US" dirty="0"/>
              <a:t>u</a:t>
            </a:r>
            <a:r>
              <a:rPr lang="en-US" dirty="0" smtClean="0"/>
              <a:t>int16_t </a:t>
            </a:r>
            <a:r>
              <a:rPr lang="en-US" dirty="0" err="1" smtClean="0"/>
              <a:t>htons</a:t>
            </a:r>
            <a:r>
              <a:rPr lang="en-US" dirty="0" smtClean="0"/>
              <a:t>(uint16_t </a:t>
            </a:r>
            <a:r>
              <a:rPr lang="en-US" dirty="0" err="1" smtClean="0"/>
              <a:t>short_type_variable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F1F2-B699-46CD-969C-C719F8F745E1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4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Network-byte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change a IP address into network-byte order</a:t>
            </a:r>
          </a:p>
          <a:p>
            <a:pPr lvl="1"/>
            <a:r>
              <a:rPr lang="en-US" altLang="zh-CN" dirty="0" smtClean="0"/>
              <a:t>Syntax</a:t>
            </a:r>
            <a:r>
              <a:rPr lang="zh-CN" altLang="en-US" dirty="0" smtClean="0"/>
              <a:t>：</a:t>
            </a:r>
            <a:endParaRPr lang="en-US" dirty="0"/>
          </a:p>
          <a:p>
            <a:pPr lvl="2"/>
            <a:r>
              <a:rPr lang="en-US" dirty="0" err="1" smtClean="0"/>
              <a:t>in_addr_t</a:t>
            </a:r>
            <a:r>
              <a:rPr lang="en-US" dirty="0" smtClean="0"/>
              <a:t> </a:t>
            </a:r>
            <a:r>
              <a:rPr lang="en-US" dirty="0" err="1"/>
              <a:t>inet_addr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i="1" dirty="0" err="1"/>
              <a:t>cp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rhli@pclee-desktop: ~/TA/networking/assign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" t="32627" r="65242" b="65447"/>
          <a:stretch/>
        </p:blipFill>
        <p:spPr>
          <a:xfrm>
            <a:off x="1187624" y="4149080"/>
            <a:ext cx="6203898" cy="24092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4A12-1ACC-4918-B8D2-F023726F5515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isten() (Server)</a:t>
            </a:r>
          </a:p>
          <a:p>
            <a:pPr lvl="1"/>
            <a:r>
              <a:rPr lang="en-US" dirty="0" smtClean="0"/>
              <a:t>Defines the maximum number of connections can be pending to this socket</a:t>
            </a:r>
          </a:p>
          <a:p>
            <a:pPr lvl="1"/>
            <a:r>
              <a:rPr lang="en-US" dirty="0"/>
              <a:t>Syntax:</a:t>
            </a:r>
          </a:p>
          <a:p>
            <a:pPr lvl="2"/>
            <a:r>
              <a:rPr lang="en-US" dirty="0"/>
              <a:t>int listen (int socket, int backlog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Example:</a:t>
            </a:r>
          </a:p>
        </p:txBody>
      </p:sp>
      <p:pic>
        <p:nvPicPr>
          <p:cNvPr id="4" name="Picture 3" descr="rhli@pclee-desktop: ~/TA/networking/assign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3" t="47232" r="8350" b="45065"/>
          <a:stretch/>
        </p:blipFill>
        <p:spPr>
          <a:xfrm>
            <a:off x="1547664" y="4526141"/>
            <a:ext cx="5835649" cy="72008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378E-40F0-461A-8A06-F9DF4885DFE5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6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accept() (Server)</a:t>
            </a:r>
          </a:p>
          <a:p>
            <a:pPr lvl="1"/>
            <a:r>
              <a:rPr lang="en-US" dirty="0" smtClean="0"/>
              <a:t>Returns socket descriptors for new connection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sz="2200" dirty="0"/>
              <a:t>i</a:t>
            </a:r>
            <a:r>
              <a:rPr lang="en-US" sz="2200" dirty="0" smtClean="0"/>
              <a:t>nt accept(int socket, struct </a:t>
            </a:r>
            <a:r>
              <a:rPr lang="en-US" sz="2200" dirty="0" err="1" smtClean="0"/>
              <a:t>sockaddr</a:t>
            </a:r>
            <a:r>
              <a:rPr lang="en-US" sz="2200" dirty="0" smtClean="0"/>
              <a:t> *</a:t>
            </a:r>
            <a:r>
              <a:rPr lang="en-US" sz="2200" dirty="0" err="1" smtClean="0"/>
              <a:t>addr</a:t>
            </a:r>
            <a:r>
              <a:rPr lang="en-US" sz="2200" dirty="0" smtClean="0"/>
              <a:t>, int </a:t>
            </a:r>
            <a:r>
              <a:rPr lang="en-US" sz="2200" dirty="0" err="1" smtClean="0"/>
              <a:t>addr_len</a:t>
            </a:r>
            <a:r>
              <a:rPr lang="en-US" sz="2200" dirty="0" smtClean="0"/>
              <a:t>);</a:t>
            </a:r>
          </a:p>
          <a:p>
            <a:pPr lvl="1"/>
            <a:r>
              <a:rPr lang="en-US" dirty="0" smtClean="0"/>
              <a:t>Example</a:t>
            </a:r>
          </a:p>
        </p:txBody>
      </p:sp>
      <p:pic>
        <p:nvPicPr>
          <p:cNvPr id="5" name="Picture 4" descr="rhli@pclee-desktop: ~/TA/networking/assign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6" t="54614" r="7282" b="35917"/>
          <a:stretch/>
        </p:blipFill>
        <p:spPr>
          <a:xfrm>
            <a:off x="1187624" y="4224300"/>
            <a:ext cx="6851739" cy="10081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DC1D-308A-4544-8F34-3A3AF6796199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2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accept() (Server)</a:t>
            </a:r>
          </a:p>
          <a:p>
            <a:pPr lvl="1"/>
            <a:r>
              <a:rPr lang="en-US" altLang="zh-CN" dirty="0" smtClean="0"/>
              <a:t>The received value is a socket descriptor</a:t>
            </a:r>
            <a:endParaRPr lang="en-US" altLang="zh-CN" dirty="0"/>
          </a:p>
          <a:p>
            <a:pPr lvl="1"/>
            <a:r>
              <a:rPr lang="en-US" dirty="0" smtClean="0"/>
              <a:t>You may find that there are 2 socket descriptors, </a:t>
            </a:r>
            <a:r>
              <a:rPr lang="en-US" i="1" dirty="0" err="1" smtClean="0"/>
              <a:t>sd</a:t>
            </a:r>
            <a:r>
              <a:rPr lang="en-US" dirty="0" smtClean="0"/>
              <a:t> and </a:t>
            </a:r>
            <a:r>
              <a:rPr lang="en-US" i="1" dirty="0" err="1" smtClean="0"/>
              <a:t>client_sd</a:t>
            </a:r>
            <a:endParaRPr lang="en-US" i="1" dirty="0" smtClean="0"/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d</a:t>
            </a:r>
            <a:r>
              <a:rPr lang="en-US" dirty="0" smtClean="0"/>
              <a:t> is for listening to a port and accepting connections from clients</a:t>
            </a:r>
          </a:p>
          <a:p>
            <a:pPr lvl="2"/>
            <a:r>
              <a:rPr lang="en-US" dirty="0" smtClean="0"/>
              <a:t>The descriptor returned by accept() is used for transferring data</a:t>
            </a:r>
          </a:p>
        </p:txBody>
      </p:sp>
      <p:pic>
        <p:nvPicPr>
          <p:cNvPr id="5" name="Picture 4" descr="rhli@pclee-desktop: ~/TA/networking/assign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6" t="54614" r="7282" b="35917"/>
          <a:stretch/>
        </p:blipFill>
        <p:spPr>
          <a:xfrm>
            <a:off x="1187623" y="5301208"/>
            <a:ext cx="6851739" cy="10081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797-4F51-45A8-BEE3-9223DCF3986B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7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connect() (Client) </a:t>
            </a:r>
          </a:p>
          <a:p>
            <a:pPr lvl="1"/>
            <a:r>
              <a:rPr lang="en-US" dirty="0" smtClean="0"/>
              <a:t>Connect a TCP client to a TCP server</a:t>
            </a:r>
          </a:p>
          <a:p>
            <a:pPr lvl="1"/>
            <a:r>
              <a:rPr lang="en-US" dirty="0"/>
              <a:t>Syntax:</a:t>
            </a:r>
          </a:p>
          <a:p>
            <a:pPr lvl="2"/>
            <a:r>
              <a:rPr lang="en-US" sz="2200" dirty="0"/>
              <a:t>int connect(int socket, struct </a:t>
            </a:r>
            <a:r>
              <a:rPr lang="en-US" sz="2200" dirty="0" err="1"/>
              <a:t>sockaddr</a:t>
            </a:r>
            <a:r>
              <a:rPr lang="en-US" sz="2200" dirty="0"/>
              <a:t> *</a:t>
            </a:r>
            <a:r>
              <a:rPr lang="en-US" sz="2200" dirty="0" err="1"/>
              <a:t>addr</a:t>
            </a:r>
            <a:r>
              <a:rPr lang="en-US" sz="2200" dirty="0"/>
              <a:t>, int *</a:t>
            </a:r>
            <a:r>
              <a:rPr lang="en-US" sz="2200" dirty="0" err="1"/>
              <a:t>addr_len</a:t>
            </a:r>
            <a:r>
              <a:rPr lang="en-US" sz="2200" dirty="0"/>
              <a:t>);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hli@pclee-desktop: ~/TA/networking/assign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1" t="27010" r="6116" b="56138"/>
          <a:stretch/>
        </p:blipFill>
        <p:spPr>
          <a:xfrm>
            <a:off x="1403648" y="4149080"/>
            <a:ext cx="6764641" cy="172819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5E0A-A2E8-44DE-A585-39E279BE8095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5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send()/</a:t>
            </a:r>
            <a:r>
              <a:rPr lang="en-US" dirty="0" err="1" smtClean="0"/>
              <a:t>recv</a:t>
            </a:r>
            <a:r>
              <a:rPr lang="en-US" dirty="0" smtClean="0"/>
              <a:t>() (Server &amp; Client)</a:t>
            </a:r>
          </a:p>
          <a:p>
            <a:pPr lvl="1"/>
            <a:r>
              <a:rPr lang="en-US" altLang="zh-CN" dirty="0" smtClean="0"/>
              <a:t>Send  and receive data</a:t>
            </a:r>
            <a:endParaRPr lang="en-US" dirty="0" smtClean="0"/>
          </a:p>
          <a:p>
            <a:pPr lvl="1"/>
            <a:r>
              <a:rPr lang="en-US" dirty="0" smtClean="0"/>
              <a:t>Syntax:</a:t>
            </a:r>
            <a:endParaRPr lang="en-US" dirty="0"/>
          </a:p>
          <a:p>
            <a:pPr lvl="2"/>
            <a:r>
              <a:rPr lang="en-US" sz="2000" dirty="0"/>
              <a:t>int send (int socket, </a:t>
            </a:r>
            <a:r>
              <a:rPr lang="en-US" sz="2000" dirty="0" err="1"/>
              <a:t>const</a:t>
            </a:r>
            <a:r>
              <a:rPr lang="en-US" sz="2000" dirty="0"/>
              <a:t> void* </a:t>
            </a:r>
            <a:r>
              <a:rPr lang="en-US" sz="2000" dirty="0" err="1"/>
              <a:t>msg</a:t>
            </a:r>
            <a:r>
              <a:rPr lang="en-US" sz="2000" dirty="0"/>
              <a:t>, </a:t>
            </a:r>
            <a:r>
              <a:rPr lang="en-US" sz="2000" dirty="0" err="1"/>
              <a:t>size_t</a:t>
            </a:r>
            <a:r>
              <a:rPr lang="en-US" sz="2000" dirty="0"/>
              <a:t> </a:t>
            </a:r>
            <a:r>
              <a:rPr lang="en-US" sz="2000" dirty="0" err="1"/>
              <a:t>msg_len</a:t>
            </a:r>
            <a:r>
              <a:rPr lang="en-US" sz="2000" dirty="0"/>
              <a:t>, int flags</a:t>
            </a:r>
            <a:r>
              <a:rPr lang="en-US" sz="2000" dirty="0" smtClean="0"/>
              <a:t>);</a:t>
            </a:r>
          </a:p>
          <a:p>
            <a:pPr lvl="2"/>
            <a:r>
              <a:rPr lang="en-US" sz="2000" dirty="0"/>
              <a:t>int </a:t>
            </a:r>
            <a:r>
              <a:rPr lang="en-US" sz="2000" dirty="0" err="1" smtClean="0"/>
              <a:t>recv</a:t>
            </a:r>
            <a:r>
              <a:rPr lang="en-US" sz="2000" dirty="0" smtClean="0"/>
              <a:t> </a:t>
            </a:r>
            <a:r>
              <a:rPr lang="en-US" sz="2000" dirty="0"/>
              <a:t>(int socket, </a:t>
            </a:r>
            <a:r>
              <a:rPr lang="en-US" sz="2000" dirty="0" smtClean="0"/>
              <a:t>void</a:t>
            </a:r>
            <a:r>
              <a:rPr lang="en-US" sz="2000" dirty="0"/>
              <a:t>* </a:t>
            </a:r>
            <a:r>
              <a:rPr lang="en-US" sz="2000" dirty="0" smtClean="0"/>
              <a:t>buff, </a:t>
            </a:r>
            <a:r>
              <a:rPr lang="en-US" sz="2000" dirty="0" err="1"/>
              <a:t>size_t</a:t>
            </a:r>
            <a:r>
              <a:rPr lang="en-US" sz="2000" dirty="0"/>
              <a:t> </a:t>
            </a:r>
            <a:r>
              <a:rPr lang="en-US" sz="2000" dirty="0" err="1"/>
              <a:t>msg_len</a:t>
            </a:r>
            <a:r>
              <a:rPr lang="en-US" sz="2000" dirty="0"/>
              <a:t>, int flags</a:t>
            </a:r>
            <a:r>
              <a:rPr lang="en-US" sz="2000" dirty="0" smtClean="0"/>
              <a:t>);</a:t>
            </a:r>
            <a:endParaRPr lang="en-US" sz="2000" dirty="0"/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hli@pclee-desktop: ~/TA/networking/assign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6" t="54614" r="5048" b="37843"/>
          <a:stretch/>
        </p:blipFill>
        <p:spPr>
          <a:xfrm>
            <a:off x="1619672" y="4581128"/>
            <a:ext cx="6387270" cy="79208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0E31-7706-46F7-9D6E-C662B4D467E3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TCP?</a:t>
            </a:r>
          </a:p>
          <a:p>
            <a:r>
              <a:rPr lang="en-US" dirty="0" smtClean="0"/>
              <a:t>What is socket?</a:t>
            </a:r>
          </a:p>
          <a:p>
            <a:r>
              <a:rPr lang="en-US" dirty="0" smtClean="0"/>
              <a:t>Basic </a:t>
            </a:r>
            <a:r>
              <a:rPr lang="en-US" smtClean="0"/>
              <a:t>socket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CAD6-59D0-4BAD-868B-9F3679B140D1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489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send()/</a:t>
            </a:r>
            <a:r>
              <a:rPr lang="en-US" dirty="0" err="1"/>
              <a:t>recv</a:t>
            </a:r>
            <a:r>
              <a:rPr lang="en-US" dirty="0"/>
              <a:t>() (Server &amp; Client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Setting </a:t>
            </a:r>
            <a:r>
              <a:rPr lang="en-US" i="1" dirty="0" smtClean="0"/>
              <a:t>flags</a:t>
            </a:r>
            <a:r>
              <a:rPr lang="en-US" dirty="0" smtClean="0"/>
              <a:t> to 0 will be OK for most cases</a:t>
            </a:r>
          </a:p>
          <a:p>
            <a:pPr lvl="1"/>
            <a:r>
              <a:rPr lang="en-US" dirty="0" smtClean="0"/>
              <a:t>Incomplete </a:t>
            </a:r>
            <a:r>
              <a:rPr lang="en-US" dirty="0" err="1" smtClean="0"/>
              <a:t>recv</a:t>
            </a:r>
            <a:r>
              <a:rPr lang="en-US" dirty="0" smtClean="0"/>
              <a:t>()/send(), due to the limit of the buffer size, the </a:t>
            </a:r>
            <a:r>
              <a:rPr lang="en-US" dirty="0" err="1"/>
              <a:t>recv</a:t>
            </a:r>
            <a:r>
              <a:rPr lang="en-US" dirty="0"/>
              <a:t>()/send</a:t>
            </a:r>
            <a:r>
              <a:rPr lang="en-US" dirty="0" smtClean="0"/>
              <a:t>() functions may input/output fewer bytes than requested. </a:t>
            </a:r>
          </a:p>
          <a:p>
            <a:pPr lvl="2"/>
            <a:r>
              <a:rPr lang="en-US" dirty="0" smtClean="0"/>
              <a:t>Always check the return value, it indicate the bytes sent/received. </a:t>
            </a:r>
          </a:p>
          <a:p>
            <a:pPr lvl="2"/>
            <a:r>
              <a:rPr lang="en-US" dirty="0" smtClean="0"/>
              <a:t>Use a loop to send/receive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A08D-E9F8-4AB6-8B97-31E5C5094BDF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socket is </a:t>
            </a:r>
            <a:r>
              <a:rPr lang="en-US" i="1" dirty="0" smtClean="0"/>
              <a:t>blocking</a:t>
            </a:r>
            <a:r>
              <a:rPr lang="en-US" dirty="0" smtClean="0"/>
              <a:t>, the </a:t>
            </a:r>
            <a:r>
              <a:rPr lang="en-US" dirty="0" err="1" smtClean="0"/>
              <a:t>recv</a:t>
            </a:r>
            <a:r>
              <a:rPr lang="en-US" dirty="0" smtClean="0"/>
              <a:t>() is a blocking function. </a:t>
            </a:r>
            <a:endParaRPr lang="en-US" dirty="0"/>
          </a:p>
          <a:p>
            <a:pPr lvl="1"/>
            <a:r>
              <a:rPr lang="en-US" dirty="0"/>
              <a:t>It will block the program and wait for data from the other side. </a:t>
            </a:r>
          </a:p>
          <a:p>
            <a:pPr lvl="1"/>
            <a:r>
              <a:rPr lang="en-US" dirty="0"/>
              <a:t>Another blocking function is accept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How to deal?</a:t>
            </a:r>
          </a:p>
          <a:p>
            <a:pPr lvl="1"/>
            <a:r>
              <a:rPr lang="en-US" dirty="0" smtClean="0"/>
              <a:t>Multi-thread programming, we will cover this in the next tutorial.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49DD-D4EB-4CA8-86AF-97FE20841DF6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2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E0F-82FF-461D-9364-D82DDAB80A22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3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TCP?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altLang="zh-CN" dirty="0" smtClean="0"/>
              <a:t>connection-oriented</a:t>
            </a:r>
            <a:r>
              <a:rPr lang="en-US" dirty="0" smtClean="0"/>
              <a:t> transport layer protocol</a:t>
            </a:r>
          </a:p>
          <a:p>
            <a:r>
              <a:rPr lang="en-US" dirty="0" smtClean="0"/>
              <a:t>How to transfer data via TCP connection</a:t>
            </a:r>
            <a:endParaRPr lang="en-US" dirty="0"/>
          </a:p>
          <a:p>
            <a:pPr lvl="1"/>
            <a:r>
              <a:rPr lang="en-US" dirty="0"/>
              <a:t>Create a connection (port to port connection)</a:t>
            </a:r>
          </a:p>
          <a:p>
            <a:pPr lvl="1"/>
            <a:r>
              <a:rPr lang="en-US" dirty="0"/>
              <a:t>Transfer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Reliable delivery of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28860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B2E2-926E-45D1-87B0-42E337D470EC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23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something which will make sending/receiving data through network feel like reading/writing files. </a:t>
            </a:r>
          </a:p>
          <a:p>
            <a:r>
              <a:rPr lang="en-US" dirty="0" smtClean="0"/>
              <a:t>How to use?</a:t>
            </a:r>
          </a:p>
          <a:p>
            <a:pPr lvl="1"/>
            <a:r>
              <a:rPr lang="en-US" dirty="0" smtClean="0"/>
              <a:t>Create a socket</a:t>
            </a:r>
          </a:p>
          <a:p>
            <a:pPr lvl="1"/>
            <a:r>
              <a:rPr lang="en-US" dirty="0" smtClean="0"/>
              <a:t>Bind the socket to a connection</a:t>
            </a:r>
          </a:p>
          <a:p>
            <a:pPr lvl="1"/>
            <a:r>
              <a:rPr lang="en-US" dirty="0" smtClean="0"/>
              <a:t>Send/receive data</a:t>
            </a:r>
          </a:p>
          <a:p>
            <a:pPr lvl="1"/>
            <a:r>
              <a:rPr lang="en-US" dirty="0" smtClean="0"/>
              <a:t>Close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39E7-9739-4B07-ADF7-7C099FB18446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7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programming for TCP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276872"/>
            <a:ext cx="4962525" cy="42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673-4B98-49D2-AF89-F30BAE4B3E67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07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socket(Server &amp; Client)</a:t>
            </a:r>
          </a:p>
          <a:p>
            <a:pPr lvl="1"/>
            <a:r>
              <a:rPr lang="en-US" altLang="zh-CN" dirty="0" smtClean="0"/>
              <a:t>Syntax:</a:t>
            </a:r>
          </a:p>
          <a:p>
            <a:pPr lvl="2"/>
            <a:r>
              <a:rPr lang="en-US" altLang="zh-CN" dirty="0" smtClean="0"/>
              <a:t>int socket(int family, int type, int protocol);</a:t>
            </a:r>
          </a:p>
          <a:p>
            <a:pPr lvl="1"/>
            <a:r>
              <a:rPr lang="en-US" dirty="0" smtClean="0"/>
              <a:t>It is like open() function for file operations, the return value is a socket descriptor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rhli@pclee-desktop: ~/TA/networking/assign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5084" r="14307" b="72669"/>
          <a:stretch/>
        </p:blipFill>
        <p:spPr>
          <a:xfrm>
            <a:off x="1331641" y="4653136"/>
            <a:ext cx="5672842" cy="2160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817F-5578-4329-9EC6-609CC6220C65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99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socket(Server &amp; Client)</a:t>
            </a:r>
          </a:p>
          <a:p>
            <a:pPr lvl="2"/>
            <a:r>
              <a:rPr lang="en-US" dirty="0" smtClean="0"/>
              <a:t> Family: </a:t>
            </a:r>
            <a:r>
              <a:rPr lang="en-US" dirty="0"/>
              <a:t>protocol family</a:t>
            </a:r>
          </a:p>
          <a:p>
            <a:pPr lvl="3"/>
            <a:r>
              <a:rPr lang="en-US" dirty="0"/>
              <a:t>AF_INET: ipv4 protocols</a:t>
            </a:r>
          </a:p>
          <a:p>
            <a:pPr lvl="3"/>
            <a:r>
              <a:rPr lang="en-US" dirty="0"/>
              <a:t>AF_INET6: ipv6 </a:t>
            </a:r>
            <a:r>
              <a:rPr lang="en-US" dirty="0" smtClean="0"/>
              <a:t>protocols</a:t>
            </a:r>
          </a:p>
          <a:p>
            <a:pPr lvl="2"/>
            <a:r>
              <a:rPr lang="en-US" dirty="0" smtClean="0"/>
              <a:t>Type:</a:t>
            </a:r>
          </a:p>
          <a:p>
            <a:pPr lvl="3"/>
            <a:r>
              <a:rPr lang="en-US" dirty="0" smtClean="0"/>
              <a:t>SOCK_STREAM: stream socket (for TCP)</a:t>
            </a:r>
          </a:p>
          <a:p>
            <a:pPr lvl="3"/>
            <a:r>
              <a:rPr lang="en-US" dirty="0" smtClean="0"/>
              <a:t>SOCK_DGRAM: datagram socket (for UDP)</a:t>
            </a:r>
          </a:p>
          <a:p>
            <a:pPr lvl="3"/>
            <a:r>
              <a:rPr lang="en-US" dirty="0" smtClean="0"/>
              <a:t>SOCK_PACKET: raw socket for Linux</a:t>
            </a:r>
          </a:p>
          <a:p>
            <a:pPr lvl="2"/>
            <a:r>
              <a:rPr lang="en-US" dirty="0" smtClean="0"/>
              <a:t>Protocol: set to 0 except raw socket. </a:t>
            </a:r>
          </a:p>
          <a:p>
            <a:pPr lvl="2"/>
            <a:r>
              <a:rPr lang="en-US" dirty="0" smtClean="0"/>
              <a:t>Return value: non negative integer for success and -1 for failures.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694E-4A99-4D55-8B4E-FB81068A9DD1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05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Bind() (Server)</a:t>
            </a:r>
          </a:p>
          <a:p>
            <a:pPr lvl="1"/>
            <a:r>
              <a:rPr lang="en-US" dirty="0" smtClean="0"/>
              <a:t>Bind the socket to a port in the local machine</a:t>
            </a:r>
          </a:p>
          <a:p>
            <a:pPr lvl="1"/>
            <a:r>
              <a:rPr lang="en-US" dirty="0"/>
              <a:t> Syntax</a:t>
            </a:r>
          </a:p>
          <a:p>
            <a:pPr lvl="2"/>
            <a:r>
              <a:rPr lang="en-US" dirty="0"/>
              <a:t>int bind(int socket, struct </a:t>
            </a:r>
            <a:r>
              <a:rPr lang="en-US" dirty="0" err="1"/>
              <a:t>sockaddr</a:t>
            </a:r>
            <a:r>
              <a:rPr lang="en-US" dirty="0"/>
              <a:t>* </a:t>
            </a:r>
            <a:r>
              <a:rPr lang="en-US" dirty="0" err="1"/>
              <a:t>addr</a:t>
            </a:r>
            <a:r>
              <a:rPr lang="en-US" dirty="0"/>
              <a:t>, int </a:t>
            </a:r>
            <a:r>
              <a:rPr lang="en-US" dirty="0" err="1"/>
              <a:t>addr_len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Example:</a:t>
            </a:r>
          </a:p>
        </p:txBody>
      </p:sp>
      <p:pic>
        <p:nvPicPr>
          <p:cNvPr id="6" name="Picture 5" descr="rhli@pclee-desktop: ~/TA/networking/assign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3" t="32627" r="8932" b="52287"/>
          <a:stretch/>
        </p:blipFill>
        <p:spPr>
          <a:xfrm>
            <a:off x="1403648" y="4221088"/>
            <a:ext cx="6556146" cy="16090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E8A8-0841-4F20-9CF0-420C544A9907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00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Socket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Bind() (Server)</a:t>
            </a:r>
          </a:p>
          <a:p>
            <a:pPr lvl="1"/>
            <a:r>
              <a:rPr lang="en-US" dirty="0" smtClean="0"/>
              <a:t>struct </a:t>
            </a:r>
            <a:r>
              <a:rPr lang="en-US" dirty="0" err="1" smtClean="0"/>
              <a:t>sockaddr</a:t>
            </a:r>
            <a:r>
              <a:rPr lang="en-US" dirty="0" smtClean="0"/>
              <a:t> defines a socket address</a:t>
            </a:r>
          </a:p>
          <a:p>
            <a:pPr lvl="1"/>
            <a:r>
              <a:rPr lang="en-US" dirty="0" smtClean="0"/>
              <a:t>INADDR_ANY </a:t>
            </a:r>
            <a:r>
              <a:rPr lang="en-US" altLang="zh-CN" dirty="0" smtClean="0"/>
              <a:t>means that any IP address will be OK.</a:t>
            </a:r>
            <a:endParaRPr lang="en-US" dirty="0" smtClean="0"/>
          </a:p>
        </p:txBody>
      </p:sp>
      <p:pic>
        <p:nvPicPr>
          <p:cNvPr id="6" name="Picture 5" descr="rhli@pclee-desktop: ~/TA/networking/assign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3" t="32627" r="8932" b="52287"/>
          <a:stretch/>
        </p:blipFill>
        <p:spPr>
          <a:xfrm>
            <a:off x="1403648" y="3645024"/>
            <a:ext cx="6556146" cy="16090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1377-D139-4A3B-822C-E4CA4E5B9535}" type="datetime1">
              <a:rPr lang="zh-TW" altLang="en-US" smtClean="0"/>
              <a:t>2013/1/21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95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797</Words>
  <Application>Microsoft Office PowerPoint</Application>
  <PresentationFormat>On-screen Show (4:3)</PresentationFormat>
  <Paragraphs>174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佈景主題</vt:lpstr>
      <vt:lpstr>Socket Programming</vt:lpstr>
      <vt:lpstr>Outline</vt:lpstr>
      <vt:lpstr>What is TCP?</vt:lpstr>
      <vt:lpstr>What is Socket?</vt:lpstr>
      <vt:lpstr>What is Socket?</vt:lpstr>
      <vt:lpstr>Basic Socket Programming</vt:lpstr>
      <vt:lpstr>Basic Socket Programming</vt:lpstr>
      <vt:lpstr>Basic Socket Programming</vt:lpstr>
      <vt:lpstr>Basic Socket Programming</vt:lpstr>
      <vt:lpstr>Network-byte Order</vt:lpstr>
      <vt:lpstr>Network-byte Order</vt:lpstr>
      <vt:lpstr>Network-byte Order</vt:lpstr>
      <vt:lpstr>Network-byte Order</vt:lpstr>
      <vt:lpstr>Network-byte Order</vt:lpstr>
      <vt:lpstr>Basic Socket Programming</vt:lpstr>
      <vt:lpstr>Basic Socket Programming</vt:lpstr>
      <vt:lpstr>Basic Socket Programming</vt:lpstr>
      <vt:lpstr>Basic Socket Programming</vt:lpstr>
      <vt:lpstr>Basic Socket Programming</vt:lpstr>
      <vt:lpstr>Basic Socket Programming</vt:lpstr>
      <vt:lpstr>Blocking Operations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rhli</dc:creator>
  <cp:lastModifiedBy>CSE</cp:lastModifiedBy>
  <cp:revision>49</cp:revision>
  <cp:lastPrinted>2012-01-16T04:40:17Z</cp:lastPrinted>
  <dcterms:created xsi:type="dcterms:W3CDTF">2012-01-11T01:51:40Z</dcterms:created>
  <dcterms:modified xsi:type="dcterms:W3CDTF">2013-01-21T04:56:11Z</dcterms:modified>
</cp:coreProperties>
</file>