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1" r:id="rId4"/>
    <p:sldId id="316" r:id="rId5"/>
    <p:sldId id="317" r:id="rId6"/>
    <p:sldId id="323" r:id="rId7"/>
    <p:sldId id="320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22" r:id="rId20"/>
    <p:sldId id="319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303" r:id="rId33"/>
    <p:sldId id="291" r:id="rId34"/>
    <p:sldId id="302" r:id="rId35"/>
    <p:sldId id="318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B07BB1-52B5-4E4C-A796-9494E78F7D7C}">
          <p14:sldIdLst>
            <p14:sldId id="256"/>
            <p14:sldId id="257"/>
            <p14:sldId id="321"/>
            <p14:sldId id="316"/>
            <p14:sldId id="317"/>
            <p14:sldId id="323"/>
            <p14:sldId id="320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22"/>
            <p14:sldId id="319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303"/>
            <p14:sldId id="291"/>
            <p14:sldId id="302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C8D91-FD66-4F9B-8313-F2F68979682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4F552-9E40-4819-BE92-99FE1D86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6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7527-CB6D-41DA-9289-FB3449DC75DD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E34F-FEDF-4481-8ED0-ABEC58AEB3DC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3611-21D3-4D7A-BF40-6706ED6BE0EA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92EA-E096-4ABD-BB7E-925BD994C278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235-E509-45AE-A0B3-C203BCA6E84D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0094-72C6-4133-9B16-BBD2EFAFFC4C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DCE8-9C11-45F3-A099-9165329BAECB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95CF-AFAD-414D-807A-AE904DCF3D50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C41C-9B1A-4DAC-AB4A-2EB04EAF4F57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8D81-F892-4DF7-BA04-601B1AD42873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3205-A1FA-437C-9FA7-6452CE29C91A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BC5541-2074-4096-8333-2FBFCA360BC0}" type="datetime1">
              <a:rPr lang="zh-TW" altLang="en-US" smtClean="0"/>
              <a:t>2013/2/5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n.wikipedia.org/wiki/Prime_numb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CSCI3420 Tutorial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ISA</a:t>
            </a:r>
          </a:p>
          <a:p>
            <a:r>
              <a:rPr lang="en-US" dirty="0" smtClean="0"/>
              <a:t>Address Computation</a:t>
            </a:r>
          </a:p>
          <a:p>
            <a:r>
              <a:rPr lang="en-US" dirty="0" smtClean="0"/>
              <a:t>Project </a:t>
            </a:r>
            <a:r>
              <a:rPr lang="en-US" dirty="0"/>
              <a:t>Phase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6376" y="580526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Donald Cheung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Computation - Immediate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455179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184247"/>
              </p:ext>
            </p:extLst>
          </p:nvPr>
        </p:nvGraphicFramePr>
        <p:xfrm>
          <a:off x="755576" y="4815160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0000 1000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C000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51720" y="422108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R3, #9000 </a:t>
            </a:r>
            <a:r>
              <a:rPr lang="en-US" sz="2400" dirty="0" smtClean="0">
                <a:sym typeface="Wingdings" pitchFamily="2" charset="2"/>
              </a:rPr>
              <a:t>= R3  R3 + </a:t>
            </a:r>
            <a:r>
              <a:rPr lang="en-US" sz="2400" b="1" dirty="0" smtClean="0">
                <a:sym typeface="Wingdings" pitchFamily="2" charset="2"/>
              </a:rPr>
              <a:t>9000</a:t>
            </a:r>
            <a:endParaRPr lang="en-US" sz="2400" b="1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216215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0000 1000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0000 3000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259632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4048" y="47251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3000 + 9000 = C000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1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Computation – Register Indirect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617211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00002008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36827"/>
              </p:ext>
            </p:extLst>
          </p:nvPr>
        </p:nvGraphicFramePr>
        <p:xfrm>
          <a:off x="755576" y="4815160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400C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AAAA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23728" y="422108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R1, (R2) </a:t>
            </a:r>
            <a:r>
              <a:rPr lang="en-US" sz="2400" dirty="0" smtClean="0">
                <a:sym typeface="Wingdings" pitchFamily="2" charset="2"/>
              </a:rPr>
              <a:t>= R1  R1 + </a:t>
            </a:r>
            <a:r>
              <a:rPr lang="en-US" sz="2400" dirty="0" err="1" smtClean="0">
                <a:sym typeface="Wingdings" pitchFamily="2" charset="2"/>
              </a:rPr>
              <a:t>Mem</a:t>
            </a:r>
            <a:r>
              <a:rPr lang="en-US" sz="2400" dirty="0" smtClean="0">
                <a:sym typeface="Wingdings" pitchFamily="2" charset="2"/>
              </a:rPr>
              <a:t>[R2]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567626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AAAA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331640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60032" y="479715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2000 + 200C = 400C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6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Computation - Displacement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166912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0000200C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908533"/>
              </p:ext>
            </p:extLst>
          </p:nvPr>
        </p:nvGraphicFramePr>
        <p:xfrm>
          <a:off x="755576" y="4815160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0000 6000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AAAA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51720" y="422108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R1, 4(R2) </a:t>
            </a:r>
            <a:r>
              <a:rPr lang="en-US" sz="2400" dirty="0" smtClean="0">
                <a:sym typeface="Wingdings" pitchFamily="2" charset="2"/>
              </a:rPr>
              <a:t>= R1  R1 + </a:t>
            </a:r>
            <a:r>
              <a:rPr lang="en-US" sz="2400" dirty="0" err="1" smtClean="0">
                <a:sym typeface="Wingdings" pitchFamily="2" charset="2"/>
              </a:rPr>
              <a:t>Mem</a:t>
            </a:r>
            <a:r>
              <a:rPr lang="en-US" sz="2400" dirty="0" smtClean="0">
                <a:sym typeface="Wingdings" pitchFamily="2" charset="2"/>
              </a:rPr>
              <a:t>[R2+4]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094597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AAAA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331640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2040" y="479715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2000 + 4000 = 6000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Computation - Indexed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182640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00002004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BBBB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0000200C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61812"/>
              </p:ext>
            </p:extLst>
          </p:nvPr>
        </p:nvGraphicFramePr>
        <p:xfrm>
          <a:off x="755576" y="4815160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0000 DBC3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r>
                        <a:rPr lang="en-US" baseline="0" dirty="0" smtClean="0"/>
                        <a:t> AAAA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51720" y="4221088"/>
            <a:ext cx="644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R2, (R1+R4) </a:t>
            </a:r>
            <a:r>
              <a:rPr lang="en-US" sz="2400" dirty="0" smtClean="0">
                <a:sym typeface="Wingdings" pitchFamily="2" charset="2"/>
              </a:rPr>
              <a:t>= R2  R2 + </a:t>
            </a:r>
            <a:r>
              <a:rPr lang="en-US" sz="2400" dirty="0" err="1" smtClean="0">
                <a:sym typeface="Wingdings" pitchFamily="2" charset="2"/>
              </a:rPr>
              <a:t>Mem</a:t>
            </a:r>
            <a:r>
              <a:rPr lang="en-US" sz="2400" dirty="0" smtClean="0">
                <a:sym typeface="Wingdings" pitchFamily="2" charset="2"/>
              </a:rPr>
              <a:t>[R1+R4]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137954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</a:t>
                      </a:r>
                      <a:r>
                        <a:rPr lang="en-US" b="0" baseline="0" dirty="0" smtClean="0"/>
                        <a:t> AAAA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0000 0004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331640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2080" y="4797152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2008 + </a:t>
            </a:r>
            <a:r>
              <a:rPr lang="en-US" sz="2400" dirty="0" err="1" smtClean="0"/>
              <a:t>Mem</a:t>
            </a:r>
            <a:r>
              <a:rPr lang="en-US" sz="2400" dirty="0" smtClean="0"/>
              <a:t>[2000 + 4]</a:t>
            </a:r>
          </a:p>
          <a:p>
            <a:r>
              <a:rPr lang="en-US" sz="2400" dirty="0" smtClean="0"/>
              <a:t>= 2008 + BBBB</a:t>
            </a:r>
          </a:p>
          <a:p>
            <a:r>
              <a:rPr lang="en-US" sz="2400" dirty="0" smtClean="0"/>
              <a:t>= DBC3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90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Computation – Direct/Absolute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862228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BBBB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110662"/>
              </p:ext>
            </p:extLst>
          </p:nvPr>
        </p:nvGraphicFramePr>
        <p:xfrm>
          <a:off x="755576" y="4815160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0000 4004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</a:t>
                      </a:r>
                      <a:r>
                        <a:rPr lang="en-US" b="0" baseline="0" dirty="0" smtClean="0"/>
                        <a:t> AAAA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0000 0004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51720" y="4221088"/>
            <a:ext cx="666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R1, (2000) </a:t>
            </a:r>
            <a:r>
              <a:rPr lang="en-US" sz="2400" dirty="0" smtClean="0">
                <a:sym typeface="Wingdings" pitchFamily="2" charset="2"/>
              </a:rPr>
              <a:t>= R1  R1 + </a:t>
            </a:r>
            <a:r>
              <a:rPr lang="en-US" sz="2400" dirty="0" err="1" smtClean="0">
                <a:sym typeface="Wingdings" pitchFamily="2" charset="2"/>
              </a:rPr>
              <a:t>Mem</a:t>
            </a:r>
            <a:r>
              <a:rPr lang="en-US" sz="2400" dirty="0" smtClean="0">
                <a:sym typeface="Wingdings" pitchFamily="2" charset="2"/>
              </a:rPr>
              <a:t>[2000]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719430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</a:t>
                      </a:r>
                      <a:r>
                        <a:rPr lang="en-US" b="0" baseline="0" dirty="0" smtClean="0"/>
                        <a:t> AAAA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0000 0004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331640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2040" y="479715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2000 + 2004 = 4004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4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Computation – Memory Indirect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423589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00002004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BBBB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244371"/>
              </p:ext>
            </p:extLst>
          </p:nvPr>
        </p:nvGraphicFramePr>
        <p:xfrm>
          <a:off x="755576" y="4815160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0000 2000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0001 6665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0000 0004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95736" y="4221088"/>
            <a:ext cx="694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R3, @(R1) </a:t>
            </a:r>
            <a:r>
              <a:rPr lang="en-US" sz="2400" dirty="0" smtClean="0">
                <a:sym typeface="Wingdings" pitchFamily="2" charset="2"/>
              </a:rPr>
              <a:t>= R3  R3 + </a:t>
            </a:r>
            <a:r>
              <a:rPr lang="en-US" sz="2400" dirty="0" err="1" smtClean="0">
                <a:sym typeface="Wingdings" pitchFamily="2" charset="2"/>
              </a:rPr>
              <a:t>Mem</a:t>
            </a:r>
            <a:r>
              <a:rPr lang="en-US" sz="2400" dirty="0" smtClean="0">
                <a:sym typeface="Wingdings" pitchFamily="2" charset="2"/>
              </a:rPr>
              <a:t>[</a:t>
            </a:r>
            <a:r>
              <a:rPr lang="en-US" sz="2400" dirty="0" err="1" smtClean="0">
                <a:sym typeface="Wingdings" pitchFamily="2" charset="2"/>
              </a:rPr>
              <a:t>Mem</a:t>
            </a:r>
            <a:r>
              <a:rPr lang="en-US" sz="2400" dirty="0" smtClean="0">
                <a:sym typeface="Wingdings" pitchFamily="2" charset="2"/>
              </a:rPr>
              <a:t>[R1]]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530765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</a:t>
                      </a:r>
                      <a:r>
                        <a:rPr lang="en-US" b="1" baseline="0" dirty="0" smtClean="0"/>
                        <a:t> AAAA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0000 0004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259632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479715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AAAA + </a:t>
            </a:r>
            <a:r>
              <a:rPr lang="en-US" sz="2400" dirty="0" err="1" smtClean="0"/>
              <a:t>Mem</a:t>
            </a:r>
            <a:r>
              <a:rPr lang="en-US" sz="2400" dirty="0" smtClean="0"/>
              <a:t>[</a:t>
            </a:r>
            <a:r>
              <a:rPr lang="en-US" sz="2400" dirty="0" err="1" smtClean="0"/>
              <a:t>Mem</a:t>
            </a:r>
            <a:r>
              <a:rPr lang="en-US" sz="2400" dirty="0" smtClean="0"/>
              <a:t>[2000]]</a:t>
            </a:r>
          </a:p>
          <a:p>
            <a:r>
              <a:rPr lang="en-US" sz="2400" dirty="0" smtClean="0"/>
              <a:t>= AAAA + </a:t>
            </a:r>
            <a:r>
              <a:rPr lang="en-US" sz="2400" dirty="0" err="1" smtClean="0"/>
              <a:t>Mem</a:t>
            </a:r>
            <a:r>
              <a:rPr lang="en-US" sz="2400" dirty="0" smtClean="0"/>
              <a:t>[2004]</a:t>
            </a:r>
          </a:p>
          <a:p>
            <a:r>
              <a:rPr lang="en-US" sz="2400" dirty="0" smtClean="0"/>
              <a:t>= AAAA + BBBB</a:t>
            </a:r>
          </a:p>
          <a:p>
            <a:r>
              <a:rPr lang="en-US" sz="2400" dirty="0" smtClean="0"/>
              <a:t>= 16665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Computation – </a:t>
            </a:r>
            <a:r>
              <a:rPr lang="en-US" dirty="0" smtClean="0"/>
              <a:t>Auto-increment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449644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AAAA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CCCC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00002008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0000200C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0000 3000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905824"/>
              </p:ext>
            </p:extLst>
          </p:nvPr>
        </p:nvGraphicFramePr>
        <p:xfrm>
          <a:off x="755576" y="4815160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0000 4004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200C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BBBB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79712" y="422108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R1, (R2)+ </a:t>
            </a:r>
            <a:r>
              <a:rPr lang="en-US" sz="2400" dirty="0" smtClean="0">
                <a:sym typeface="Wingdings" pitchFamily="2" charset="2"/>
              </a:rPr>
              <a:t>= R1  R1 + </a:t>
            </a:r>
            <a:r>
              <a:rPr lang="en-US" sz="2400" dirty="0" err="1" smtClean="0">
                <a:sym typeface="Wingdings" pitchFamily="2" charset="2"/>
              </a:rPr>
              <a:t>Mem</a:t>
            </a:r>
            <a:r>
              <a:rPr lang="en-US" sz="2400" dirty="0" smtClean="0">
                <a:sym typeface="Wingdings" pitchFamily="2" charset="2"/>
              </a:rPr>
              <a:t>[R2]</a:t>
            </a:r>
          </a:p>
          <a:p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smtClean="0">
                <a:sym typeface="Wingdings" pitchFamily="2" charset="2"/>
              </a:rPr>
              <a:t>	R2  R2 + d</a:t>
            </a:r>
          </a:p>
          <a:p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smtClean="0">
                <a:sym typeface="Wingdings" pitchFamily="2" charset="2"/>
              </a:rPr>
              <a:t>	Usually, d = 1 word = 4 bytes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444656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0000 2000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200C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BBBB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259632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16016" y="5622339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R1 = 2000 + 2004 = 4004</a:t>
            </a:r>
          </a:p>
          <a:p>
            <a:r>
              <a:rPr lang="en-US" sz="2400" dirty="0" smtClean="0"/>
              <a:t>R2 = 2008 + 4 = 200C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6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Computation – </a:t>
            </a:r>
            <a:r>
              <a:rPr lang="en-US" dirty="0" smtClean="0"/>
              <a:t>Auto-decrement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380226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AAAA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00002004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CCCC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00002008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0000200C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0000 3000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172782"/>
              </p:ext>
            </p:extLst>
          </p:nvPr>
        </p:nvGraphicFramePr>
        <p:xfrm>
          <a:off x="755576" y="4815160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0000 ECCC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200C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BBBB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59832" y="4221088"/>
            <a:ext cx="608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R1, -(R2)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ym typeface="Wingdings" pitchFamily="2" charset="2"/>
              </a:rPr>
              <a:t>R2  R2 </a:t>
            </a:r>
            <a:r>
              <a:rPr lang="en-US" sz="2400" dirty="0" smtClean="0">
                <a:sym typeface="Wingdings" pitchFamily="2" charset="2"/>
              </a:rPr>
              <a:t>- d</a:t>
            </a:r>
          </a:p>
          <a:p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     </a:t>
            </a:r>
            <a:r>
              <a:rPr lang="en-US" sz="2400" dirty="0">
                <a:sym typeface="Wingdings" pitchFamily="2" charset="2"/>
              </a:rPr>
              <a:t>R1  R1 + </a:t>
            </a:r>
            <a:r>
              <a:rPr lang="en-US" sz="2400" dirty="0" err="1">
                <a:sym typeface="Wingdings" pitchFamily="2" charset="2"/>
              </a:rPr>
              <a:t>Mem</a:t>
            </a:r>
            <a:r>
              <a:rPr lang="en-US" sz="2400" dirty="0">
                <a:sym typeface="Wingdings" pitchFamily="2" charset="2"/>
              </a:rPr>
              <a:t>[R2</a:t>
            </a:r>
            <a:r>
              <a:rPr lang="en-US" sz="2400" dirty="0" smtClean="0">
                <a:sym typeface="Wingdings" pitchFamily="2" charset="2"/>
              </a:rPr>
              <a:t>]</a:t>
            </a:r>
          </a:p>
          <a:p>
            <a:r>
              <a:rPr lang="en-US" sz="2400" dirty="0" smtClean="0">
                <a:sym typeface="Wingdings" pitchFamily="2" charset="2"/>
              </a:rPr>
              <a:t>		Usually</a:t>
            </a:r>
            <a:r>
              <a:rPr lang="en-US" sz="2400" dirty="0">
                <a:sym typeface="Wingdings" pitchFamily="2" charset="2"/>
              </a:rPr>
              <a:t>, d = 1 word = 4 bytes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648405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0000 2000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200C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BBBB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2195736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5622339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R2 = 2008 </a:t>
            </a:r>
            <a:r>
              <a:rPr lang="en-US" sz="2400" dirty="0" smtClean="0"/>
              <a:t>- </a:t>
            </a:r>
            <a:r>
              <a:rPr lang="en-US" sz="2400" dirty="0"/>
              <a:t>4 = </a:t>
            </a:r>
            <a:r>
              <a:rPr lang="en-US" sz="2400" dirty="0" smtClean="0"/>
              <a:t>2004</a:t>
            </a:r>
          </a:p>
          <a:p>
            <a:r>
              <a:rPr lang="en-US" sz="2400" dirty="0" smtClean="0"/>
              <a:t>R1 = 2000 + CCCC = ECCC</a:t>
            </a:r>
          </a:p>
        </p:txBody>
      </p:sp>
    </p:spTree>
    <p:extLst>
      <p:ext uri="{BB962C8B-B14F-4D97-AF65-F5344CB8AC3E}">
        <p14:creationId xmlns:p14="http://schemas.microsoft.com/office/powerpoint/2010/main" val="22529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Computation – Scaled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82330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AAAA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CCCC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0000 3000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858083"/>
              </p:ext>
            </p:extLst>
          </p:nvPr>
        </p:nvGraphicFramePr>
        <p:xfrm>
          <a:off x="755576" y="4815160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DCCC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0000 1764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00F4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AAAA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59832" y="4221088"/>
            <a:ext cx="608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R1, 8, 100(R2)[R3] =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R1</a:t>
            </a:r>
            <a:r>
              <a:rPr lang="en-US" sz="2400" dirty="0" smtClean="0">
                <a:sym typeface="Wingdings" pitchFamily="2" charset="2"/>
              </a:rPr>
              <a:t>R1+Mem[100+R2+R3*8]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583764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0000 1764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00F4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AAAA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2195736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3968" y="5046275"/>
            <a:ext cx="4860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1000 + </a:t>
            </a:r>
            <a:r>
              <a:rPr lang="en-US" sz="2400" dirty="0" err="1" smtClean="0"/>
              <a:t>Mem</a:t>
            </a:r>
            <a:r>
              <a:rPr lang="en-US" sz="2400" dirty="0" smtClean="0"/>
              <a:t>[100 + 1764 + F4 * 8]</a:t>
            </a:r>
          </a:p>
          <a:p>
            <a:r>
              <a:rPr lang="en-US" sz="2400" dirty="0" smtClean="0"/>
              <a:t>= 1000 + </a:t>
            </a:r>
            <a:r>
              <a:rPr lang="en-US" sz="2400" dirty="0" err="1" smtClean="0"/>
              <a:t>Mem</a:t>
            </a:r>
            <a:r>
              <a:rPr lang="en-US" sz="2400" dirty="0" smtClean="0"/>
              <a:t>[2004]</a:t>
            </a:r>
          </a:p>
          <a:p>
            <a:r>
              <a:rPr lang="en-US" sz="2400" dirty="0" smtClean="0"/>
              <a:t>= 1000 + CCCC</a:t>
            </a:r>
          </a:p>
          <a:p>
            <a:r>
              <a:rPr lang="en-US" sz="2400" dirty="0" smtClean="0"/>
              <a:t>= DCCC</a:t>
            </a:r>
          </a:p>
        </p:txBody>
      </p:sp>
    </p:spTree>
    <p:extLst>
      <p:ext uri="{BB962C8B-B14F-4D97-AF65-F5344CB8AC3E}">
        <p14:creationId xmlns:p14="http://schemas.microsoft.com/office/powerpoint/2010/main" val="1378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2658525"/>
            <a:ext cx="4519687" cy="307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990366"/>
            <a:ext cx="4478700" cy="231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83246"/>
            <a:ext cx="80010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0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ISA</a:t>
            </a:r>
          </a:p>
          <a:p>
            <a:r>
              <a:rPr lang="en-US" dirty="0" smtClean="0"/>
              <a:t>Address Computation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Phase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Problems</a:t>
            </a:r>
          </a:p>
          <a:p>
            <a:pPr lvl="1"/>
            <a:r>
              <a:rPr lang="en-US" dirty="0" err="1" smtClean="0"/>
              <a:t>QtSpim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87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2 assembly programs according to the hash function</a:t>
            </a:r>
          </a:p>
          <a:p>
            <a:r>
              <a:rPr lang="en-US" dirty="0" smtClean="0"/>
              <a:t>Hash Function=mod(last two digits of your student ID, 48)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90646"/>
              </p:ext>
            </p:extLst>
          </p:nvPr>
        </p:nvGraphicFramePr>
        <p:xfrm>
          <a:off x="611560" y="2636901"/>
          <a:ext cx="8064896" cy="3888443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Mod 48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Mod 48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Mod 48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Mod 48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1, 3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12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1, 4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1, 5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36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1,6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1, 7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1, 8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2, 3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37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2, 4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2, 5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2, 6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2, 7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2, 8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3, 1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15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3, 2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3, 5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39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3, 6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3, 7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3, 8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4, 1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4, 2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4, 5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4, 6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29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4, 7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4, 8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5, 1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5, 2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30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5, 3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5, 4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5, 7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5, 8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6, 1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6, 2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6, 3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6, 4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6, 7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6, 8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7, 1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7, 2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7, 3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45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7, 4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7, 5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7, 6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8, 1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46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8, 2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11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8, 3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8, 4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en-US" sz="1200" kern="10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8, 5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47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8, 6</a:t>
                      </a:r>
                      <a:endParaRPr lang="en-US" sz="1200" kern="100" dirty="0">
                        <a:effectLst/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 1 –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number in ascending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6" y="1772816"/>
            <a:ext cx="894963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1 – Problem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 smtClean="0"/>
              <a:t>medium(s)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060848"/>
            <a:ext cx="86582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1 – Problem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numbers that are </a:t>
            </a:r>
            <a:r>
              <a:rPr lang="en-US" dirty="0" smtClean="0"/>
              <a:t>even</a:t>
            </a:r>
          </a:p>
          <a:p>
            <a:r>
              <a:rPr lang="en-US" dirty="0" smtClean="0"/>
              <a:t>The last number is always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816355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1 – Problem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the first n Fibonacci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Example: n = 5, Sum = 0 + 1 + 1 + 2 + 3 = 7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36912"/>
            <a:ext cx="7429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1 – Problem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all the digits of the </a:t>
            </a:r>
            <a:r>
              <a:rPr lang="en-US" dirty="0" smtClean="0"/>
              <a:t>number until a single digit is obtained</a:t>
            </a:r>
            <a:endParaRPr lang="en-US" dirty="0" smtClean="0"/>
          </a:p>
          <a:p>
            <a:r>
              <a:rPr lang="en-US" dirty="0" smtClean="0"/>
              <a:t>E.g. 256 = 2 + 5 + 6 = </a:t>
            </a:r>
            <a:r>
              <a:rPr lang="en-US" dirty="0" smtClean="0"/>
              <a:t>13 = 1 + 3 = 4	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996952"/>
            <a:ext cx="73628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1 – 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Greatest Common Factor and Least Common </a:t>
            </a:r>
            <a:r>
              <a:rPr lang="en-US" dirty="0" smtClean="0"/>
              <a:t>Multiple</a:t>
            </a:r>
          </a:p>
          <a:p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dirty="0" smtClean="0"/>
              <a:t>x = 256 and y = 16, greatest common factor = 16 and least common multiple = 256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4" y="3284984"/>
            <a:ext cx="8748552" cy="72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1 – Problem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Pythagorean </a:t>
            </a:r>
            <a:r>
              <a:rPr lang="en-US" dirty="0" smtClean="0"/>
              <a:t>triple</a:t>
            </a:r>
          </a:p>
          <a:p>
            <a:r>
              <a:rPr lang="en-US" dirty="0" smtClean="0"/>
              <a:t>Inputs are in random </a:t>
            </a:r>
            <a:r>
              <a:rPr lang="en-US" dirty="0" smtClean="0"/>
              <a:t>orders</a:t>
            </a:r>
          </a:p>
          <a:p>
            <a:r>
              <a:rPr lang="en-US" dirty="0" smtClean="0"/>
              <a:t>Examples:</a:t>
            </a:r>
            <a:endParaRPr lang="en-US" dirty="0" smtClean="0"/>
          </a:p>
          <a:p>
            <a:pPr lvl="1"/>
            <a:r>
              <a:rPr lang="en-US" dirty="0" smtClean="0"/>
              <a:t>a = 3, b = 5 and c = 4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10, </a:t>
            </a:r>
            <a:r>
              <a:rPr lang="en-US" dirty="0"/>
              <a:t>b = </a:t>
            </a:r>
            <a:r>
              <a:rPr lang="en-US" dirty="0" smtClean="0"/>
              <a:t>4 </a:t>
            </a:r>
            <a:r>
              <a:rPr lang="en-US" dirty="0"/>
              <a:t>and c = </a:t>
            </a:r>
            <a:r>
              <a:rPr lang="en-US" dirty="0" smtClean="0"/>
              <a:t>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3356992"/>
            <a:ext cx="73628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334719"/>
            <a:ext cx="7239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1 – Problem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prime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dirty="0" smtClean="0"/>
              <a:t>x = 7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x = 8</a:t>
            </a:r>
            <a:endParaRPr lang="en-US" dirty="0" smtClean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852936"/>
            <a:ext cx="73056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933056"/>
            <a:ext cx="72866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6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QtSpim</a:t>
            </a:r>
            <a:r>
              <a:rPr lang="en-US" dirty="0" smtClean="0"/>
              <a:t> –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95" y="1624314"/>
            <a:ext cx="5723810" cy="48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2852936"/>
            <a:ext cx="12241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Register content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1547664" y="3176101"/>
            <a:ext cx="50405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2320" y="3356992"/>
            <a:ext cx="16916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Segment and Text Segment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6012160" y="3789040"/>
            <a:ext cx="1440160" cy="29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QtSpim</a:t>
            </a:r>
            <a:r>
              <a:rPr lang="en-US" dirty="0" smtClean="0"/>
              <a:t> – How to Run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Picture 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42" y="1737160"/>
            <a:ext cx="5944115" cy="460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QtSpim</a:t>
            </a:r>
            <a:r>
              <a:rPr lang="en-US" dirty="0" smtClean="0"/>
              <a:t> –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81" y="1633838"/>
            <a:ext cx="5895238" cy="48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QtSpim</a:t>
            </a:r>
            <a:r>
              <a:rPr lang="en-US" dirty="0" smtClean="0"/>
              <a:t> – Console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09" y="1772816"/>
            <a:ext cx="5952381" cy="15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Zip the assembly programs as </a:t>
            </a:r>
            <a:r>
              <a:rPr lang="en-US" i="1" dirty="0"/>
              <a:t>sid</a:t>
            </a:r>
            <a:r>
              <a:rPr lang="en-US" dirty="0"/>
              <a:t>.zip where </a:t>
            </a:r>
            <a:r>
              <a:rPr lang="en-US" i="1" dirty="0" err="1"/>
              <a:t>sid</a:t>
            </a:r>
            <a:r>
              <a:rPr lang="en-US" i="1" dirty="0"/>
              <a:t> </a:t>
            </a:r>
            <a:r>
              <a:rPr lang="en-US" dirty="0"/>
              <a:t>= your student </a:t>
            </a:r>
            <a:r>
              <a:rPr lang="en-US" dirty="0" smtClean="0"/>
              <a:t>ID</a:t>
            </a:r>
            <a:endParaRPr lang="en-US" dirty="0"/>
          </a:p>
          <a:p>
            <a:pPr lvl="0"/>
            <a:r>
              <a:rPr lang="en-US" dirty="0"/>
              <a:t>You </a:t>
            </a:r>
            <a:r>
              <a:rPr lang="en-US" b="1" dirty="0"/>
              <a:t>MUST</a:t>
            </a:r>
            <a:r>
              <a:rPr lang="en-US" dirty="0"/>
              <a:t> submit the ZIP file to the submission system on our course homepage (within CUHK network), otherwise, we will </a:t>
            </a:r>
            <a:r>
              <a:rPr lang="en-US" b="1" dirty="0"/>
              <a:t>NOT</a:t>
            </a:r>
            <a:r>
              <a:rPr lang="en-US" dirty="0"/>
              <a:t> mark your assignment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Late submission will </a:t>
            </a:r>
            <a:r>
              <a:rPr lang="en-US" b="1" u="sng" dirty="0"/>
              <a:t>NOT</a:t>
            </a:r>
            <a:r>
              <a:rPr lang="en-US" dirty="0"/>
              <a:t> be entertained according to our submission system settings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You can submit your project to our submission system infinite times, and only the most updated files will be marked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Plagiarism will be seriously punished. We may randomly interview some students to check if they have done the problems themselves.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2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95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Basic ISA classes</a:t>
            </a: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110C0-2573-4E7D-9E58-1CFFEF91F10E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4" y="1600200"/>
            <a:ext cx="790057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9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Basic ISA classes</a:t>
            </a: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C29C08-4C3A-404F-BE8E-B6C5E76BD88E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sequence for C = (A + B) / B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39812"/>
              </p:ext>
            </p:extLst>
          </p:nvPr>
        </p:nvGraphicFramePr>
        <p:xfrm>
          <a:off x="990600" y="2286000"/>
          <a:ext cx="7696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69"/>
                <a:gridCol w="1673087"/>
                <a:gridCol w="2192541"/>
                <a:gridCol w="24921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</a:p>
                    <a:p>
                      <a:r>
                        <a:rPr lang="en-US" dirty="0" smtClean="0"/>
                        <a:t>(register</a:t>
                      </a:r>
                      <a:r>
                        <a:rPr lang="en-US" baseline="0" dirty="0" smtClean="0"/>
                        <a:t>-memory)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</a:p>
                    <a:p>
                      <a:r>
                        <a:rPr lang="en-US" dirty="0" smtClean="0"/>
                        <a:t>(load-store)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 A</a:t>
                      </a:r>
                    </a:p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B</a:t>
                      </a:r>
                    </a:p>
                    <a:p>
                      <a:r>
                        <a:rPr lang="en-US" baseline="0" dirty="0" smtClean="0"/>
                        <a:t>Add</a:t>
                      </a:r>
                    </a:p>
                    <a:p>
                      <a:r>
                        <a:rPr lang="en-US" baseline="0" dirty="0" smtClean="0"/>
                        <a:t>Push B</a:t>
                      </a:r>
                    </a:p>
                    <a:p>
                      <a:r>
                        <a:rPr lang="en-US" baseline="0" dirty="0" err="1" smtClean="0"/>
                        <a:t>Div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Pop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A</a:t>
                      </a:r>
                    </a:p>
                    <a:p>
                      <a:r>
                        <a:rPr lang="en-US" dirty="0" smtClean="0"/>
                        <a:t>Add B</a:t>
                      </a:r>
                    </a:p>
                    <a:p>
                      <a:r>
                        <a:rPr lang="en-US" dirty="0" err="1" smtClean="0"/>
                        <a:t>Div</a:t>
                      </a:r>
                      <a:r>
                        <a:rPr lang="en-US" baseline="0" dirty="0" smtClean="0"/>
                        <a:t> B</a:t>
                      </a:r>
                    </a:p>
                    <a:p>
                      <a:r>
                        <a:rPr lang="en-US" baseline="0" dirty="0" smtClean="0"/>
                        <a:t>Store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R1, A</a:t>
                      </a:r>
                    </a:p>
                    <a:p>
                      <a:r>
                        <a:rPr lang="en-US" dirty="0" smtClean="0"/>
                        <a:t>Add R1,</a:t>
                      </a:r>
                      <a:r>
                        <a:rPr lang="en-US" baseline="0" dirty="0" smtClean="0"/>
                        <a:t> B</a:t>
                      </a:r>
                    </a:p>
                    <a:p>
                      <a:r>
                        <a:rPr lang="en-US" baseline="0" dirty="0" err="1" smtClean="0"/>
                        <a:t>Div</a:t>
                      </a:r>
                      <a:r>
                        <a:rPr lang="en-US" baseline="0" dirty="0" smtClean="0"/>
                        <a:t> R1, B</a:t>
                      </a:r>
                    </a:p>
                    <a:p>
                      <a:r>
                        <a:rPr lang="en-US" baseline="0" dirty="0" smtClean="0"/>
                        <a:t>Store C, 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R1, A</a:t>
                      </a:r>
                    </a:p>
                    <a:p>
                      <a:r>
                        <a:rPr lang="en-US" dirty="0" smtClean="0"/>
                        <a:t>Load R2, B</a:t>
                      </a:r>
                    </a:p>
                    <a:p>
                      <a:r>
                        <a:rPr lang="en-US" dirty="0" smtClean="0"/>
                        <a:t>Add R3, R1, R2</a:t>
                      </a:r>
                    </a:p>
                    <a:p>
                      <a:r>
                        <a:rPr lang="en-US" dirty="0" err="1" smtClean="0"/>
                        <a:t>Div</a:t>
                      </a:r>
                      <a:r>
                        <a:rPr lang="en-US" baseline="0" dirty="0" smtClean="0"/>
                        <a:t> R3, R3, R2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C, R3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66713"/>
            <a:ext cx="82391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computation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6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92888" cy="546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2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Computation - Register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207966"/>
              </p:ext>
            </p:extLst>
          </p:nvPr>
        </p:nvGraphicFramePr>
        <p:xfrm>
          <a:off x="4932040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0000 200C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0000200C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10802"/>
              </p:ext>
            </p:extLst>
          </p:nvPr>
        </p:nvGraphicFramePr>
        <p:xfrm>
          <a:off x="755576" y="4815160"/>
          <a:ext cx="3534544" cy="186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0000 3000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0000 2000</a:t>
                      </a:r>
                      <a:endParaRPr lang="en-US" dirty="0"/>
                    </a:p>
                  </a:txBody>
                  <a:tcPr/>
                </a:tc>
              </a:tr>
              <a:tr h="381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0000 3000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51720" y="422108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R1, R2 </a:t>
            </a:r>
            <a:r>
              <a:rPr lang="en-US" sz="2400" dirty="0" smtClean="0">
                <a:sym typeface="Wingdings" pitchFamily="2" charset="2"/>
              </a:rPr>
              <a:t>= R1  R1 + R2</a:t>
            </a:r>
            <a:endParaRPr lang="en-US" sz="2400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334128"/>
              </p:ext>
            </p:extLst>
          </p:nvPr>
        </p:nvGraphicFramePr>
        <p:xfrm>
          <a:off x="749424" y="2222872"/>
          <a:ext cx="3534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72"/>
                <a:gridCol w="176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0000 1000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0000 2000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0000 3000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0000 4000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331640" y="4221088"/>
            <a:ext cx="648072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5976" y="472514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1000 + 2000 = 3000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4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1624</TotalTime>
  <Words>1346</Words>
  <Application>Microsoft Office PowerPoint</Application>
  <PresentationFormat>On-screen Show (4:3)</PresentationFormat>
  <Paragraphs>638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Clarity</vt:lpstr>
      <vt:lpstr>CSCI3420 Tutorial 3</vt:lpstr>
      <vt:lpstr>Outline</vt:lpstr>
      <vt:lpstr>Basic isa</vt:lpstr>
      <vt:lpstr>Basic ISA classes</vt:lpstr>
      <vt:lpstr>Basic ISA classes</vt:lpstr>
      <vt:lpstr>PowerPoint Presentation</vt:lpstr>
      <vt:lpstr>Address computation</vt:lpstr>
      <vt:lpstr>Address Computation</vt:lpstr>
      <vt:lpstr>Address Computation - Register</vt:lpstr>
      <vt:lpstr>Address Computation - Immediate</vt:lpstr>
      <vt:lpstr>Address Computation – Register Indirect</vt:lpstr>
      <vt:lpstr>Address Computation - Displacement</vt:lpstr>
      <vt:lpstr>Address Computation - Indexed</vt:lpstr>
      <vt:lpstr>Address Computation – Direct/Absolute</vt:lpstr>
      <vt:lpstr>Address Computation – Memory Indirect</vt:lpstr>
      <vt:lpstr>Address Computation – Auto-increment</vt:lpstr>
      <vt:lpstr>Address Computation – Auto-decrement</vt:lpstr>
      <vt:lpstr>Address Computation – Scaled</vt:lpstr>
      <vt:lpstr>Examples</vt:lpstr>
      <vt:lpstr>Project phase 1</vt:lpstr>
      <vt:lpstr>Project Phase 1</vt:lpstr>
      <vt:lpstr>Project Phase 1 – Problem 1</vt:lpstr>
      <vt:lpstr>Project Phase 1 – Problem 2</vt:lpstr>
      <vt:lpstr>Project Phase 1 – Problem 3</vt:lpstr>
      <vt:lpstr>Project Phase 1 – Problem 4</vt:lpstr>
      <vt:lpstr>Project Phase 1 – Problem 5</vt:lpstr>
      <vt:lpstr>Project Phase 1 – Problem 6</vt:lpstr>
      <vt:lpstr>Project Phase 1 – Problem 7</vt:lpstr>
      <vt:lpstr>Project Phase 1 – Problem 8</vt:lpstr>
      <vt:lpstr>QtSpim – User Interface</vt:lpstr>
      <vt:lpstr>QtSpim – How to Run the Program</vt:lpstr>
      <vt:lpstr>QtSpim – Setting</vt:lpstr>
      <vt:lpstr>QtSpim – Console Output</vt:lpstr>
      <vt:lpstr>Submission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CSCI3420 Tutorial 1</dc:title>
  <dc:creator>kycheung</dc:creator>
  <cp:lastModifiedBy>CSE</cp:lastModifiedBy>
  <cp:revision>844</cp:revision>
  <dcterms:created xsi:type="dcterms:W3CDTF">2012-02-13T01:19:24Z</dcterms:created>
  <dcterms:modified xsi:type="dcterms:W3CDTF">2013-02-05T07:43:09Z</dcterms:modified>
</cp:coreProperties>
</file>