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03" r:id="rId2"/>
    <p:sldMasterId id="2147483990" r:id="rId3"/>
  </p:sldMasterIdLst>
  <p:notesMasterIdLst>
    <p:notesMasterId r:id="rId27"/>
  </p:notesMasterIdLst>
  <p:sldIdLst>
    <p:sldId id="778" r:id="rId4"/>
    <p:sldId id="853" r:id="rId5"/>
    <p:sldId id="791" r:id="rId6"/>
    <p:sldId id="840" r:id="rId7"/>
    <p:sldId id="866" r:id="rId8"/>
    <p:sldId id="880" r:id="rId9"/>
    <p:sldId id="879" r:id="rId10"/>
    <p:sldId id="820" r:id="rId11"/>
    <p:sldId id="878" r:id="rId12"/>
    <p:sldId id="867" r:id="rId13"/>
    <p:sldId id="877" r:id="rId14"/>
    <p:sldId id="868" r:id="rId15"/>
    <p:sldId id="869" r:id="rId16"/>
    <p:sldId id="876" r:id="rId17"/>
    <p:sldId id="825" r:id="rId18"/>
    <p:sldId id="870" r:id="rId19"/>
    <p:sldId id="881" r:id="rId20"/>
    <p:sldId id="837" r:id="rId21"/>
    <p:sldId id="828" r:id="rId22"/>
    <p:sldId id="875" r:id="rId23"/>
    <p:sldId id="834" r:id="rId24"/>
    <p:sldId id="838" r:id="rId25"/>
    <p:sldId id="882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华文新魏" panose="02010800040101010101" pitchFamily="2" charset="-122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黑体" panose="02010609060101010101" pitchFamily="49" charset="-122"/>
      <p:regular r:id="rId38"/>
    </p:embeddedFont>
    <p:embeddedFont>
      <p:font typeface="宋体" panose="02010600030101010101" pitchFamily="2" charset="-122"/>
      <p:regular r:id="rId39"/>
    </p:embeddedFont>
    <p:embeddedFont>
      <p:font typeface="Gulim" panose="020B0600000101010101" pitchFamily="34" charset="-127"/>
      <p:regular r:id="rId4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8800" autoAdjust="0"/>
  </p:normalViewPr>
  <p:slideViewPr>
    <p:cSldViewPr>
      <p:cViewPr>
        <p:scale>
          <a:sx n="110" d="100"/>
          <a:sy n="110" d="100"/>
        </p:scale>
        <p:origin x="-164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751050-848D-4F71-86BA-9720F3DCBEC1}" type="datetimeFigureOut">
              <a:rPr lang="zh-CN" altLang="en-US"/>
              <a:pPr>
                <a:defRPr/>
              </a:pPr>
              <a:t>2015/11/25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4545E6E-74AC-4383-9D8F-CCFCBDA1F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64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3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8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8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6613" y="395288"/>
            <a:ext cx="3313112" cy="2484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8680" y="3059832"/>
            <a:ext cx="5486400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2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6613" y="395288"/>
            <a:ext cx="3313112" cy="2484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8680" y="3059832"/>
            <a:ext cx="5486400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2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3438525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4704" y="3707904"/>
            <a:ext cx="5486400" cy="4608512"/>
          </a:xfrm>
        </p:spPr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6613" y="395288"/>
            <a:ext cx="3313112" cy="2484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8680" y="3059832"/>
            <a:ext cx="5486400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2573338" cy="193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20688" y="3203848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2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6613" y="395288"/>
            <a:ext cx="3313112" cy="2484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8680" y="3059832"/>
            <a:ext cx="5486400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6613" y="395288"/>
            <a:ext cx="3313112" cy="2484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8680" y="3059832"/>
            <a:ext cx="5486400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6613" y="395288"/>
            <a:ext cx="3313112" cy="2484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8680" y="3059832"/>
            <a:ext cx="5486400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45E6E-74AC-4383-9D8F-CCFCBDA1F19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B744EA9B-7C25-4603-A213-9919D4D07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5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97595DC6-C599-46BF-AA16-759B92E5C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8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5438" y="333375"/>
            <a:ext cx="2071687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65838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2EADCE79-B2BC-4ECF-8B03-6876AE2FC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16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921500" cy="717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68763" cy="452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371600"/>
            <a:ext cx="4068762" cy="452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B1ABFA2B-4530-47C2-B672-960932D09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44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921500" cy="717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68763" cy="452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78363" y="1371600"/>
            <a:ext cx="4068762" cy="45243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3BDF3076-4A7B-4553-8B08-F268C55F9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95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921500" cy="717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A2A4F7CA-2B05-48BA-A4A5-054C3CB7B2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2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>
          <a:xfrm>
            <a:off x="3276600" y="6477000"/>
            <a:ext cx="2132013" cy="303213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latin typeface="黑体" pitchFamily="2" charset="-122"/>
              </a:defRPr>
            </a:lvl1pPr>
          </a:lstStyle>
          <a:p>
            <a:pPr>
              <a:defRPr/>
            </a:pPr>
            <a:fld id="{69DA2D56-CEF8-4020-82DD-85458C653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0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>
          <a:xfrm>
            <a:off x="3276600" y="6477000"/>
            <a:ext cx="2132013" cy="303213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latin typeface="黑体" pitchFamily="2" charset="-122"/>
              </a:defRPr>
            </a:lvl1pPr>
          </a:lstStyle>
          <a:p>
            <a:pPr>
              <a:defRPr/>
            </a:pPr>
            <a:fld id="{69DA2D56-CEF8-4020-82DD-85458C653F9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E06027C3-FE69-40A2-838C-7513B5EAA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5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BCD62F0E-5C15-4D65-BE90-31FF37617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6876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371600"/>
            <a:ext cx="406876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706E618B-0238-40F8-A603-036104E92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31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05AA954B-8F9B-42DE-A928-94CAB4885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5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751A25C8-F906-4E02-9836-8AE8DB637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7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C167A168-EBD8-4CAB-85C5-0D75CB487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80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CE8CABE7-DB19-4EF9-8C29-9ABC63EF0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38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 defTabSz="914400" eaLnBrk="1" hangingPunct="1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/>
            </a:lvl1pPr>
          </a:lstStyle>
          <a:p>
            <a:pPr>
              <a:defRPr/>
            </a:pPr>
            <a:fld id="{84D74430-0D3D-406D-880C-08A02F8D4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46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4476B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19100" y="0"/>
            <a:ext cx="76200" cy="381000"/>
          </a:xfrm>
          <a:prstGeom prst="rect">
            <a:avLst/>
          </a:prstGeom>
          <a:solidFill>
            <a:srgbClr val="FFFF00">
              <a:alpha val="7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0" y="338138"/>
            <a:ext cx="9144000" cy="736600"/>
          </a:xfrm>
          <a:prstGeom prst="rect">
            <a:avLst/>
          </a:prstGeom>
          <a:gradFill rotWithShape="0">
            <a:gsLst>
              <a:gs pos="0">
                <a:srgbClr val="365E92"/>
              </a:gs>
              <a:gs pos="100000">
                <a:srgbClr val="4678BA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077" name="Group 4"/>
          <p:cNvGrpSpPr>
            <a:grpSpLocks/>
          </p:cNvGrpSpPr>
          <p:nvPr userDrawn="1"/>
        </p:nvGrpSpPr>
        <p:grpSpPr bwMode="auto">
          <a:xfrm>
            <a:off x="139700" y="342900"/>
            <a:ext cx="1293813" cy="684213"/>
            <a:chOff x="88" y="216"/>
            <a:chExt cx="815" cy="431"/>
          </a:xfrm>
        </p:grpSpPr>
        <p:sp>
          <p:nvSpPr>
            <p:cNvPr id="1045" name="Oval 5"/>
            <p:cNvSpPr>
              <a:spLocks noChangeArrowheads="1"/>
            </p:cNvSpPr>
            <p:nvPr/>
          </p:nvSpPr>
          <p:spPr bwMode="auto">
            <a:xfrm>
              <a:off x="88" y="216"/>
              <a:ext cx="816" cy="432"/>
            </a:xfrm>
            <a:prstGeom prst="ellipse">
              <a:avLst/>
            </a:prstGeom>
            <a:blipFill dpi="0" rotWithShape="0">
              <a:blip r:embed="rId16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46" name="Oval 6"/>
            <p:cNvSpPr>
              <a:spLocks noChangeArrowheads="1"/>
            </p:cNvSpPr>
            <p:nvPr/>
          </p:nvSpPr>
          <p:spPr bwMode="auto">
            <a:xfrm>
              <a:off x="213" y="265"/>
              <a:ext cx="533" cy="318"/>
            </a:xfrm>
            <a:prstGeom prst="ellipse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47" name="Oval 7"/>
            <p:cNvSpPr>
              <a:spLocks noChangeArrowheads="1"/>
            </p:cNvSpPr>
            <p:nvPr/>
          </p:nvSpPr>
          <p:spPr bwMode="auto">
            <a:xfrm>
              <a:off x="313" y="334"/>
              <a:ext cx="314" cy="182"/>
            </a:xfrm>
            <a:prstGeom prst="ellipse">
              <a:avLst/>
            </a:prstGeom>
            <a:blipFill dpi="0" rotWithShape="0">
              <a:blip r:embed="rId16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3078" name="Group 8"/>
          <p:cNvGrpSpPr>
            <a:grpSpLocks/>
          </p:cNvGrpSpPr>
          <p:nvPr/>
        </p:nvGrpSpPr>
        <p:grpSpPr bwMode="auto">
          <a:xfrm>
            <a:off x="0" y="912813"/>
            <a:ext cx="9142413" cy="219075"/>
            <a:chOff x="0" y="575"/>
            <a:chExt cx="5759" cy="138"/>
          </a:xfrm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43" name="Rectangle 10"/>
            <p:cNvSpPr>
              <a:spLocks noChangeArrowheads="1"/>
            </p:cNvSpPr>
            <p:nvPr/>
          </p:nvSpPr>
          <p:spPr bwMode="auto">
            <a:xfrm flipH="1" flipV="1">
              <a:off x="4656" y="575"/>
              <a:ext cx="1104" cy="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44" name="Freeform 11"/>
            <p:cNvSpPr>
              <a:spLocks noChangeArrowheads="1"/>
            </p:cNvSpPr>
            <p:nvPr/>
          </p:nvSpPr>
          <p:spPr bwMode="auto">
            <a:xfrm flipH="1" flipV="1">
              <a:off x="4560" y="575"/>
              <a:ext cx="96" cy="96"/>
            </a:xfrm>
            <a:custGeom>
              <a:avLst/>
              <a:gdLst>
                <a:gd name="T0" fmla="*/ 1 w 192"/>
                <a:gd name="T1" fmla="*/ 0 h 192"/>
                <a:gd name="T2" fmla="*/ 0 w 192"/>
                <a:gd name="T3" fmla="*/ 0 h 192"/>
                <a:gd name="T4" fmla="*/ 0 w 192"/>
                <a:gd name="T5" fmla="*/ 1 h 192"/>
                <a:gd name="T6" fmla="*/ 1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黑体" pitchFamily="2" charset="-122"/>
              </a:endParaRPr>
            </a:p>
          </p:txBody>
        </p:sp>
      </p:grp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11113" y="1050925"/>
            <a:ext cx="7239000" cy="158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黑体" pitchFamily="2" charset="-122"/>
            </a:endParaRPr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7391400" y="914400"/>
            <a:ext cx="1746250" cy="158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黑体" pitchFamily="2" charset="-122"/>
            </a:endParaRPr>
          </a:p>
        </p:txBody>
      </p:sp>
      <p:sp>
        <p:nvSpPr>
          <p:cNvPr id="308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9215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dirty="0" smtClean="0"/>
              <a:t>单击鼠标编辑标题文的格式</a:t>
            </a:r>
          </a:p>
        </p:txBody>
      </p:sp>
      <p:sp>
        <p:nvSpPr>
          <p:cNvPr id="3083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89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单击鼠标编辑大纲正文格式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第三个大纲级</a:t>
            </a:r>
          </a:p>
          <a:p>
            <a:pPr lvl="3"/>
            <a:r>
              <a:rPr lang="zh-CN" altLang="en-GB" smtClean="0"/>
              <a:t>第四个大纲级</a:t>
            </a:r>
          </a:p>
          <a:p>
            <a:pPr lvl="4"/>
            <a:r>
              <a:rPr lang="zh-CN" altLang="en-GB" smtClean="0"/>
              <a:t>第五个大纲级</a:t>
            </a:r>
          </a:p>
          <a:p>
            <a:pPr lvl="4"/>
            <a:r>
              <a:rPr lang="zh-CN" altLang="en-GB" smtClean="0"/>
              <a:t>第六个大纲级</a:t>
            </a:r>
          </a:p>
          <a:p>
            <a:pPr lvl="4"/>
            <a:r>
              <a:rPr lang="zh-CN" altLang="en-GB" smtClean="0"/>
              <a:t>第七个大纲级</a:t>
            </a:r>
          </a:p>
          <a:p>
            <a:pPr lvl="4"/>
            <a:r>
              <a:rPr lang="zh-CN" altLang="en-GB" smtClean="0"/>
              <a:t>第八个大纲级</a:t>
            </a:r>
          </a:p>
          <a:p>
            <a:pPr lvl="4"/>
            <a:r>
              <a:rPr lang="zh-CN" altLang="en-GB" smtClean="0"/>
              <a:t>第九个大纲级</a:t>
            </a:r>
          </a:p>
        </p:txBody>
      </p:sp>
      <p:sp>
        <p:nvSpPr>
          <p:cNvPr id="1036" name="Text Box 17"/>
          <p:cNvSpPr txBox="1">
            <a:spLocks noChangeArrowheads="1"/>
          </p:cNvSpPr>
          <p:nvPr/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黑体" pitchFamily="2" charset="-122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黑体" pitchFamily="2" charset="-122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9pPr>
          </a:lstStyle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276600" y="6477000"/>
            <a:ext cx="2132013" cy="303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Gulim" pitchFamily="34" charset="-127"/>
              </a:defRPr>
            </a:lvl1pPr>
          </a:lstStyle>
          <a:p>
            <a:fld id="{C036358F-0D8E-4A1E-8E7E-5826A74340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8" name="Rectangle 19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305381"/>
              </a:gs>
              <a:gs pos="100000">
                <a:srgbClr val="4678BA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087" name="Group 20"/>
          <p:cNvGrpSpPr>
            <a:grpSpLocks/>
          </p:cNvGrpSpPr>
          <p:nvPr/>
        </p:nvGrpSpPr>
        <p:grpSpPr bwMode="auto">
          <a:xfrm>
            <a:off x="0" y="6629400"/>
            <a:ext cx="2589213" cy="227013"/>
            <a:chOff x="0" y="4176"/>
            <a:chExt cx="1631" cy="143"/>
          </a:xfrm>
        </p:grpSpPr>
        <p:sp>
          <p:nvSpPr>
            <p:cNvPr id="1040" name="Rectangle 21"/>
            <p:cNvSpPr>
              <a:spLocks noChangeArrowheads="1"/>
            </p:cNvSpPr>
            <p:nvPr/>
          </p:nvSpPr>
          <p:spPr bwMode="auto">
            <a:xfrm>
              <a:off x="0" y="4176"/>
              <a:ext cx="1501" cy="144"/>
            </a:xfrm>
            <a:prstGeom prst="rect">
              <a:avLst/>
            </a:prstGeom>
            <a:solidFill>
              <a:srgbClr val="94476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41" name="Freeform 22"/>
            <p:cNvSpPr>
              <a:spLocks noChangeArrowheads="1"/>
            </p:cNvSpPr>
            <p:nvPr/>
          </p:nvSpPr>
          <p:spPr bwMode="auto">
            <a:xfrm>
              <a:off x="1501" y="4176"/>
              <a:ext cx="130" cy="144"/>
            </a:xfrm>
            <a:custGeom>
              <a:avLst/>
              <a:gdLst>
                <a:gd name="T0" fmla="*/ 6 w 192"/>
                <a:gd name="T1" fmla="*/ 0 h 192"/>
                <a:gd name="T2" fmla="*/ 0 w 192"/>
                <a:gd name="T3" fmla="*/ 0 h 192"/>
                <a:gd name="T4" fmla="*/ 0 w 192"/>
                <a:gd name="T5" fmla="*/ 15 h 192"/>
                <a:gd name="T6" fmla="*/ 6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4476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黑体" pitchFamily="2" charset="-122"/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5734154" y="652534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i="1" dirty="0" smtClean="0">
                <a:solidFill>
                  <a:srgbClr val="FFFFFF"/>
                </a:solidFill>
                <a:latin typeface="Times New Roman" pitchFamily="18" charset="0"/>
              </a:rPr>
              <a:t>Chinese</a:t>
            </a:r>
            <a:r>
              <a:rPr lang="en-US" altLang="zh-CN" sz="1800" b="1" i="1" baseline="0" dirty="0" smtClean="0">
                <a:solidFill>
                  <a:srgbClr val="FFFFFF"/>
                </a:solidFill>
                <a:latin typeface="Times New Roman" pitchFamily="18" charset="0"/>
              </a:rPr>
              <a:t> University of Hong Kong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宋体" charset="-122"/>
          <a:ea typeface="宋体" charset="-122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宋体" charset="-122"/>
          <a:ea typeface="宋体" charset="-122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4476B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19100" y="0"/>
            <a:ext cx="76200" cy="381000"/>
          </a:xfrm>
          <a:prstGeom prst="rect">
            <a:avLst/>
          </a:prstGeom>
          <a:solidFill>
            <a:srgbClr val="FFFF00">
              <a:alpha val="7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7391400" y="914400"/>
            <a:ext cx="1746250" cy="158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黑体" pitchFamily="2" charset="-122"/>
            </a:endParaRPr>
          </a:p>
        </p:txBody>
      </p:sp>
      <p:sp>
        <p:nvSpPr>
          <p:cNvPr id="1036" name="Text Box 17"/>
          <p:cNvSpPr txBox="1">
            <a:spLocks noChangeArrowheads="1"/>
          </p:cNvSpPr>
          <p:nvPr/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黑体" pitchFamily="2" charset="-122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黑体" pitchFamily="2" charset="-122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9pPr>
          </a:lstStyle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5" name="Rectangle 19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305381"/>
              </a:gs>
              <a:gs pos="100000">
                <a:srgbClr val="4678BA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4104" name="Group 20"/>
          <p:cNvGrpSpPr>
            <a:grpSpLocks/>
          </p:cNvGrpSpPr>
          <p:nvPr/>
        </p:nvGrpSpPr>
        <p:grpSpPr bwMode="auto">
          <a:xfrm>
            <a:off x="0" y="6629400"/>
            <a:ext cx="2589213" cy="227013"/>
            <a:chOff x="0" y="4176"/>
            <a:chExt cx="1631" cy="143"/>
          </a:xfrm>
        </p:grpSpPr>
        <p:sp>
          <p:nvSpPr>
            <p:cNvPr id="2058" name="Rectangle 21"/>
            <p:cNvSpPr>
              <a:spLocks noChangeArrowheads="1"/>
            </p:cNvSpPr>
            <p:nvPr/>
          </p:nvSpPr>
          <p:spPr bwMode="auto">
            <a:xfrm>
              <a:off x="0" y="4176"/>
              <a:ext cx="1501" cy="144"/>
            </a:xfrm>
            <a:prstGeom prst="rect">
              <a:avLst/>
            </a:prstGeom>
            <a:solidFill>
              <a:srgbClr val="94476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59" name="Freeform 22"/>
            <p:cNvSpPr>
              <a:spLocks noChangeArrowheads="1"/>
            </p:cNvSpPr>
            <p:nvPr/>
          </p:nvSpPr>
          <p:spPr bwMode="auto">
            <a:xfrm>
              <a:off x="1501" y="4176"/>
              <a:ext cx="130" cy="144"/>
            </a:xfrm>
            <a:custGeom>
              <a:avLst/>
              <a:gdLst>
                <a:gd name="T0" fmla="*/ 6 w 192"/>
                <a:gd name="T1" fmla="*/ 0 h 192"/>
                <a:gd name="T2" fmla="*/ 0 w 192"/>
                <a:gd name="T3" fmla="*/ 0 h 192"/>
                <a:gd name="T4" fmla="*/ 0 w 192"/>
                <a:gd name="T5" fmla="*/ 15 h 192"/>
                <a:gd name="T6" fmla="*/ 6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4476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黑体" pitchFamily="2" charset="-122"/>
              </a:endParaRPr>
            </a:p>
          </p:txBody>
        </p:sp>
      </p:grp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0" y="338138"/>
            <a:ext cx="9144000" cy="288925"/>
          </a:xfrm>
          <a:prstGeom prst="rect">
            <a:avLst/>
          </a:prstGeom>
          <a:gradFill rotWithShape="0">
            <a:gsLst>
              <a:gs pos="0">
                <a:srgbClr val="365E92"/>
              </a:gs>
              <a:gs pos="100000">
                <a:srgbClr val="4678BA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宋体" charset="-122"/>
          <a:ea typeface="宋体" charset="-122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宋体" charset="-122"/>
          <a:ea typeface="宋体" charset="-122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4476B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19100" y="0"/>
            <a:ext cx="76200" cy="381000"/>
          </a:xfrm>
          <a:prstGeom prst="rect">
            <a:avLst/>
          </a:prstGeom>
          <a:solidFill>
            <a:srgbClr val="FFFF00">
              <a:alpha val="7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7391400" y="914400"/>
            <a:ext cx="1746250" cy="158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solidFill>
                <a:prstClr val="black"/>
              </a:solidFill>
              <a:latin typeface="黑体" pitchFamily="2" charset="-122"/>
            </a:endParaRPr>
          </a:p>
        </p:txBody>
      </p:sp>
      <p:sp>
        <p:nvSpPr>
          <p:cNvPr id="1036" name="Text Box 17"/>
          <p:cNvSpPr txBox="1">
            <a:spLocks noChangeArrowheads="1"/>
          </p:cNvSpPr>
          <p:nvPr/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黑体" pitchFamily="2" charset="-122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黑体" pitchFamily="2" charset="-122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黑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itchFamily="2" charset="-122"/>
              </a:defRPr>
            </a:lvl9pPr>
          </a:lstStyle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5" name="Rectangle 19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305381"/>
              </a:gs>
              <a:gs pos="100000">
                <a:srgbClr val="4678BA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4104" name="Group 20"/>
          <p:cNvGrpSpPr>
            <a:grpSpLocks/>
          </p:cNvGrpSpPr>
          <p:nvPr/>
        </p:nvGrpSpPr>
        <p:grpSpPr bwMode="auto">
          <a:xfrm>
            <a:off x="0" y="6629400"/>
            <a:ext cx="2589213" cy="227013"/>
            <a:chOff x="0" y="4176"/>
            <a:chExt cx="1631" cy="143"/>
          </a:xfrm>
        </p:grpSpPr>
        <p:sp>
          <p:nvSpPr>
            <p:cNvPr id="2058" name="Rectangle 21"/>
            <p:cNvSpPr>
              <a:spLocks noChangeArrowheads="1"/>
            </p:cNvSpPr>
            <p:nvPr/>
          </p:nvSpPr>
          <p:spPr bwMode="auto">
            <a:xfrm>
              <a:off x="0" y="4176"/>
              <a:ext cx="1501" cy="144"/>
            </a:xfrm>
            <a:prstGeom prst="rect">
              <a:avLst/>
            </a:prstGeom>
            <a:solidFill>
              <a:srgbClr val="94476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59" name="Freeform 22"/>
            <p:cNvSpPr>
              <a:spLocks noChangeArrowheads="1"/>
            </p:cNvSpPr>
            <p:nvPr/>
          </p:nvSpPr>
          <p:spPr bwMode="auto">
            <a:xfrm>
              <a:off x="1501" y="4176"/>
              <a:ext cx="130" cy="144"/>
            </a:xfrm>
            <a:custGeom>
              <a:avLst/>
              <a:gdLst>
                <a:gd name="T0" fmla="*/ 6 w 192"/>
                <a:gd name="T1" fmla="*/ 0 h 192"/>
                <a:gd name="T2" fmla="*/ 0 w 192"/>
                <a:gd name="T3" fmla="*/ 0 h 192"/>
                <a:gd name="T4" fmla="*/ 0 w 192"/>
                <a:gd name="T5" fmla="*/ 15 h 192"/>
                <a:gd name="T6" fmla="*/ 6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4476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prstClr val="black"/>
                </a:solidFill>
                <a:latin typeface="黑体" pitchFamily="2" charset="-122"/>
              </a:endParaRPr>
            </a:p>
          </p:txBody>
        </p:sp>
      </p:grp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0" y="338138"/>
            <a:ext cx="9144000" cy="288925"/>
          </a:xfrm>
          <a:prstGeom prst="rect">
            <a:avLst/>
          </a:prstGeom>
          <a:gradFill rotWithShape="0">
            <a:gsLst>
              <a:gs pos="0">
                <a:srgbClr val="365E92"/>
              </a:gs>
              <a:gs pos="100000">
                <a:srgbClr val="4678BA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6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FFFFFF"/>
          </a:solidFill>
          <a:latin typeface="华文新魏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宋体" charset="-122"/>
          <a:ea typeface="宋体" charset="-122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宋体" charset="-122"/>
          <a:ea typeface="宋体" charset="-122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宋体" charset="-122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4-169-232-114.ap-southeast-1.compute.amazonaws.com/log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937558"/>
            <a:ext cx="8640960" cy="1499554"/>
          </a:xfrm>
        </p:spPr>
        <p:txBody>
          <a:bodyPr/>
          <a:lstStyle/>
          <a:p>
            <a:pPr algn="ctr"/>
            <a:r>
              <a:rPr lang="en-US" sz="2600" dirty="0" smtClean="0">
                <a:solidFill>
                  <a:srgbClr val="7030A0"/>
                </a:solidFill>
              </a:rPr>
              <a:t>A Hybrid MapReduce Framework for SNP Selection </a:t>
            </a:r>
            <a:endParaRPr lang="en-US" sz="26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6056" y="4725144"/>
            <a:ext cx="3816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Group 13 </a:t>
            </a:r>
          </a:p>
          <a:p>
            <a:pPr algn="r"/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Pengfei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1155058548</a:t>
            </a:r>
          </a:p>
          <a:p>
            <a:pPr algn="r"/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1155073198</a:t>
            </a:r>
          </a:p>
          <a:p>
            <a:pPr algn="r"/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Weiying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1155026053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://imgsrc.baidu.com/baike/pic/item/b151f8198618367a988281772e738bd4b31ce5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2736304" cy="189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44EA9B-7C25-4603-A213-9919D4D07CE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5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“serv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49" y="3326023"/>
            <a:ext cx="985915" cy="11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“nvidia cuda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10" descr="“nvidia cuda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6" t="11411" r="15416" b="10976"/>
          <a:stretch/>
        </p:blipFill>
        <p:spPr bwMode="auto">
          <a:xfrm>
            <a:off x="1934654" y="1815139"/>
            <a:ext cx="82142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“intel server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82" y="1916832"/>
            <a:ext cx="80610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“intel server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61" y="5465186"/>
            <a:ext cx="80610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“intel server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0" y="2907492"/>
            <a:ext cx="80610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6" t="11411" r="15416" b="10976"/>
          <a:stretch/>
        </p:blipFill>
        <p:spPr bwMode="auto">
          <a:xfrm>
            <a:off x="1015425" y="4421628"/>
            <a:ext cx="82142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6" t="11411" r="15416" b="10976"/>
          <a:stretch/>
        </p:blipFill>
        <p:spPr bwMode="auto">
          <a:xfrm>
            <a:off x="4992819" y="5481724"/>
            <a:ext cx="82142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“intel server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57" y="4691379"/>
            <a:ext cx="80610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6" t="11411" r="15416" b="10976"/>
          <a:stretch/>
        </p:blipFill>
        <p:spPr bwMode="auto">
          <a:xfrm>
            <a:off x="7380312" y="3413516"/>
            <a:ext cx="82142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028" idx="3"/>
            <a:endCxn id="11" idx="1"/>
          </p:cNvCxnSpPr>
          <p:nvPr/>
        </p:nvCxnSpPr>
        <p:spPr bwMode="auto">
          <a:xfrm flipV="1">
            <a:off x="4802564" y="2420888"/>
            <a:ext cx="1619318" cy="1496684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028" idx="1"/>
            <a:endCxn id="12" idx="0"/>
          </p:cNvCxnSpPr>
          <p:nvPr/>
        </p:nvCxnSpPr>
        <p:spPr bwMode="auto">
          <a:xfrm flipH="1">
            <a:off x="2883312" y="3917572"/>
            <a:ext cx="933337" cy="1547614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028" idx="3"/>
            <a:endCxn id="20" idx="1"/>
          </p:cNvCxnSpPr>
          <p:nvPr/>
        </p:nvCxnSpPr>
        <p:spPr bwMode="auto">
          <a:xfrm>
            <a:off x="4802564" y="3917572"/>
            <a:ext cx="2577748" cy="0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1028" idx="3"/>
            <a:endCxn id="16" idx="0"/>
          </p:cNvCxnSpPr>
          <p:nvPr/>
        </p:nvCxnSpPr>
        <p:spPr bwMode="auto">
          <a:xfrm>
            <a:off x="4802564" y="3917572"/>
            <a:ext cx="600967" cy="1564152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28" idx="3"/>
            <a:endCxn id="19" idx="1"/>
          </p:cNvCxnSpPr>
          <p:nvPr/>
        </p:nvCxnSpPr>
        <p:spPr bwMode="auto">
          <a:xfrm>
            <a:off x="4802564" y="3917572"/>
            <a:ext cx="1737593" cy="1277863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28" idx="1"/>
            <a:endCxn id="14" idx="3"/>
          </p:cNvCxnSpPr>
          <p:nvPr/>
        </p:nvCxnSpPr>
        <p:spPr bwMode="auto">
          <a:xfrm flipH="1" flipV="1">
            <a:off x="1599952" y="3411548"/>
            <a:ext cx="2216697" cy="506024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1028" idx="1"/>
            <a:endCxn id="1035" idx="3"/>
          </p:cNvCxnSpPr>
          <p:nvPr/>
        </p:nvCxnSpPr>
        <p:spPr bwMode="auto">
          <a:xfrm flipH="1" flipV="1">
            <a:off x="2756078" y="2319195"/>
            <a:ext cx="1060571" cy="1598377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stCxn id="1028" idx="1"/>
            <a:endCxn id="15" idx="3"/>
          </p:cNvCxnSpPr>
          <p:nvPr/>
        </p:nvCxnSpPr>
        <p:spPr bwMode="auto">
          <a:xfrm flipH="1">
            <a:off x="1836849" y="3917572"/>
            <a:ext cx="1979800" cy="1008112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stCxn id="1028" idx="0"/>
            <a:endCxn id="1047" idx="2"/>
          </p:cNvCxnSpPr>
          <p:nvPr/>
        </p:nvCxnSpPr>
        <p:spPr bwMode="auto">
          <a:xfrm flipH="1" flipV="1">
            <a:off x="4309606" y="2348880"/>
            <a:ext cx="1" cy="977143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6" name="AutoShape 16" descr="“website”的图片搜索结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7" name="Picture 17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t="10690" r="6606" b="12792"/>
          <a:stretch/>
        </p:blipFill>
        <p:spPr bwMode="auto">
          <a:xfrm>
            <a:off x="3646542" y="1171869"/>
            <a:ext cx="1326127" cy="117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8" name="Group 1057"/>
          <p:cNvGrpSpPr/>
          <p:nvPr/>
        </p:nvGrpSpPr>
        <p:grpSpPr>
          <a:xfrm>
            <a:off x="5798695" y="3479894"/>
            <a:ext cx="1111092" cy="369332"/>
            <a:chOff x="5798695" y="3479894"/>
            <a:chExt cx="1111092" cy="369332"/>
          </a:xfrm>
        </p:grpSpPr>
        <p:sp>
          <p:nvSpPr>
            <p:cNvPr id="1055" name="TextBox 1054"/>
            <p:cNvSpPr txBox="1"/>
            <p:nvPr/>
          </p:nvSpPr>
          <p:spPr>
            <a:xfrm>
              <a:off x="5798695" y="3479894"/>
              <a:ext cx="617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Right Arrow 1055"/>
            <p:cNvSpPr/>
            <p:nvPr/>
          </p:nvSpPr>
          <p:spPr bwMode="auto">
            <a:xfrm>
              <a:off x="6420583" y="3556430"/>
              <a:ext cx="489204" cy="21626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9" name="Group 1058"/>
          <p:cNvGrpSpPr/>
          <p:nvPr/>
        </p:nvGrpSpPr>
        <p:grpSpPr>
          <a:xfrm>
            <a:off x="5671360" y="3973200"/>
            <a:ext cx="1492881" cy="369332"/>
            <a:chOff x="5671360" y="3973200"/>
            <a:chExt cx="1492881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6184486" y="397320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rogress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ight Arrow 101"/>
            <p:cNvSpPr/>
            <p:nvPr/>
          </p:nvSpPr>
          <p:spPr bwMode="auto">
            <a:xfrm rot="10800000">
              <a:off x="5671360" y="4049736"/>
              <a:ext cx="489204" cy="21626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1" name="Group 1060"/>
          <p:cNvGrpSpPr/>
          <p:nvPr/>
        </p:nvGrpSpPr>
        <p:grpSpPr>
          <a:xfrm>
            <a:off x="3359117" y="2404053"/>
            <a:ext cx="928459" cy="864679"/>
            <a:chOff x="3359117" y="2404053"/>
            <a:chExt cx="928459" cy="864679"/>
          </a:xfrm>
        </p:grpSpPr>
        <p:sp>
          <p:nvSpPr>
            <p:cNvPr id="105" name="TextBox 104"/>
            <p:cNvSpPr txBox="1"/>
            <p:nvPr/>
          </p:nvSpPr>
          <p:spPr>
            <a:xfrm>
              <a:off x="3359117" y="2404053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 rot="5400000">
              <a:off x="3848250" y="2916000"/>
              <a:ext cx="489204" cy="21626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0" name="Group 1059"/>
          <p:cNvGrpSpPr/>
          <p:nvPr/>
        </p:nvGrpSpPr>
        <p:grpSpPr>
          <a:xfrm>
            <a:off x="4325948" y="2509261"/>
            <a:ext cx="787395" cy="793788"/>
            <a:chOff x="4325948" y="2509261"/>
            <a:chExt cx="787395" cy="793788"/>
          </a:xfrm>
        </p:grpSpPr>
        <p:sp>
          <p:nvSpPr>
            <p:cNvPr id="107" name="TextBox 106"/>
            <p:cNvSpPr txBox="1"/>
            <p:nvPr/>
          </p:nvSpPr>
          <p:spPr>
            <a:xfrm>
              <a:off x="4325948" y="2933717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otify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ight Arrow 107"/>
            <p:cNvSpPr/>
            <p:nvPr/>
          </p:nvSpPr>
          <p:spPr bwMode="auto">
            <a:xfrm rot="16200000">
              <a:off x="4276882" y="2645733"/>
              <a:ext cx="489204" cy="21626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6649" y="44950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2210" y="4421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66614" y="292628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94394" y="56784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54717" y="63813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0909" y="63948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7323" y="54000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8087" y="39156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96552" y="28133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1720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Background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 rot="2701133">
            <a:off x="1833452" y="150320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694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 rot="2701133">
            <a:off x="1833452" y="218097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Experiments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 rot="2701133">
            <a:off x="1833452" y="421428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 bwMode="auto">
          <a:xfrm>
            <a:off x="2051720" y="289704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Architecture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 rot="2701133">
            <a:off x="1833452" y="285874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51746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Conclusion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 rot="2701133">
            <a:off x="1833452" y="489205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51720" y="357481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1772" y="3586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 rot="2701133">
            <a:off x="1833452" y="353651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2050" name="Picture 2" descr="C:\Users\pfliu\Desktop\homep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3"/>
          <a:stretch/>
        </p:blipFill>
        <p:spPr bwMode="auto">
          <a:xfrm>
            <a:off x="0" y="1354"/>
            <a:ext cx="9144000" cy="68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3075" name="Picture 3" descr="C:\Users\pfliu\Desktop\workp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r="1570"/>
          <a:stretch/>
        </p:blipFill>
        <p:spPr bwMode="auto">
          <a:xfrm>
            <a:off x="0" y="0"/>
            <a:ext cx="93831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1720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Background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 rot="2701133">
            <a:off x="1833452" y="150320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694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 rot="2701133">
            <a:off x="1833452" y="218097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Experiments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 bwMode="auto">
          <a:xfrm>
            <a:off x="2051720" y="289704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Architecture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 rot="2701133">
            <a:off x="1833452" y="285874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51746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Conclusion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 rot="2701133">
            <a:off x="1833452" y="489205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51720" y="357481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 rot="2701133">
            <a:off x="1833452" y="353651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1772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Experiments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 rot="2701133">
            <a:off x="1833452" y="421428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 Generator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52" y="1880866"/>
            <a:ext cx="62579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89164" y="4662065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Mayo-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Perlegen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LEAPS (Linked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Parkinson’s Solutions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dbGaP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52" y="4662065"/>
            <a:ext cx="24003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9539" y="1307908"/>
            <a:ext cx="2451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539" y="4005064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1652" y="5917922"/>
            <a:ext cx="388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2722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SNPs 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316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abandoned (p-value)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1652" y="3501008"/>
            <a:ext cx="5398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heritability * 50  files * 1k samples * 10k  SNPs (8G)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(CPU)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1812" r="56187" b="1631"/>
          <a:stretch/>
        </p:blipFill>
        <p:spPr bwMode="auto">
          <a:xfrm>
            <a:off x="1547664" y="1497070"/>
            <a:ext cx="5976664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1695" y="595785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of Slaves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23" y="3056610"/>
            <a:ext cx="97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/ 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(GPU)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Picture 3" descr="D:\Document\Administractive\Term Presentation\Term Paper\run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11238"/>
            <a:ext cx="5976664" cy="41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16216" y="5256672"/>
                <a:ext cx="137890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b="1" i="1" smtClean="0">
                        <a:ln w="11430"/>
                        <a:gradFill>
                          <a:gsLst>
                            <a:gs pos="0">
                              <a:schemeClr val="accent2">
                                <a:tint val="70000"/>
                                <a:satMod val="245000"/>
                              </a:schemeClr>
                            </a:gs>
                            <a:gs pos="75000">
                              <a:schemeClr val="accent2">
                                <a:tint val="90000"/>
                                <a:shade val="60000"/>
                                <a:satMod val="240000"/>
                              </a:schemeClr>
                            </a:gs>
                            <a:gs pos="100000">
                              <a:schemeClr val="accent2">
                                <a:tint val="100000"/>
                                <a:shade val="50000"/>
                                <a:satMod val="2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5400" b="1" dirty="0" smtClean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80</a:t>
                </a:r>
                <a:endParaRPr lang="en-US" sz="54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256672"/>
                <a:ext cx="1378903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23684" r="-26991" b="-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(synthetic dataset)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196750"/>
            <a:ext cx="2874728" cy="233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17" y="1196752"/>
            <a:ext cx="2874727" cy="233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933056"/>
            <a:ext cx="2874728" cy="233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17" y="3933055"/>
            <a:ext cx="2874727" cy="233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7744" y="352854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556792"/>
            <a:ext cx="85171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12160" y="352735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626877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626757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Accuracy </a:t>
            </a:r>
            <a:r>
              <a:rPr lang="en-US" sz="3200" dirty="0" smtClean="0"/>
              <a:t>(Real dataset)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pfliu\Desktop\top30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6" r="45005" b="14510"/>
          <a:stretch/>
        </p:blipFill>
        <p:spPr bwMode="auto">
          <a:xfrm>
            <a:off x="5409381" y="1268760"/>
            <a:ext cx="3267075" cy="42291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4373487" y="1441058"/>
            <a:ext cx="1023715" cy="12115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373487" y="3258747"/>
            <a:ext cx="1023715" cy="12115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373487" y="4957911"/>
            <a:ext cx="1023715" cy="12115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790" y="294999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rs1979687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5969" y="1175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rs2287403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3790" y="46491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rs2303703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49" y="1584369"/>
            <a:ext cx="40366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contains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2722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of tier 2b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that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abandoned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of the 316 abandoned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Parkinson’s disease related SNPs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 potentially related SNPs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0161" y="558924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Relief-F on real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73486" y="1844824"/>
            <a:ext cx="1023715" cy="12115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64333" y="4077072"/>
            <a:ext cx="1023715" cy="12115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60" y="15843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rs9332464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0089" y="37750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rs1889720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1720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1746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Background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 rot="2701133">
            <a:off x="1833452" y="150320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694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 rot="2701133">
            <a:off x="1833452" y="218097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Experiments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 rot="2701133">
            <a:off x="1833452" y="421428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 bwMode="auto">
          <a:xfrm>
            <a:off x="2051720" y="289704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Architecture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 rot="2701133">
            <a:off x="1833452" y="285874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51746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Conclusion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 rot="2701133">
            <a:off x="1833452" y="489205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51720" y="357481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 rot="2701133">
            <a:off x="1833452" y="353651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1720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Background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 rot="2701133">
            <a:off x="1833452" y="150320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694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 rot="2701133">
            <a:off x="1833452" y="218097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Experiments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 rot="2701133">
            <a:off x="1833452" y="421428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 bwMode="auto">
          <a:xfrm>
            <a:off x="2051720" y="289704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Architecture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 rot="2701133">
            <a:off x="1833452" y="285874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51746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Conclusion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51720" y="357481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 rot="2701133">
            <a:off x="1833452" y="353651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61301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Conclusion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 rot="2701133">
            <a:off x="1833452" y="489205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52838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Work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iscussing with administrator….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63056" y="3864769"/>
            <a:ext cx="34178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1" tIns="35711" rIns="35711" bIns="35711" anchor="b"/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Font typeface="Lucida Grande CE"/>
              <a:buNone/>
            </a:pPr>
            <a:endParaRPr lang="en-US" altLang="en-US" sz="4000" b="1">
              <a:solidFill>
                <a:srgbClr val="7030A0"/>
              </a:solidFill>
            </a:endParaRPr>
          </a:p>
          <a:p>
            <a:pPr>
              <a:buFont typeface="Lucida Grande CE"/>
              <a:buNone/>
            </a:pPr>
            <a:r>
              <a:rPr lang="en-US" altLang="en-US" sz="4000" b="1">
                <a:solidFill>
                  <a:srgbClr val="7030A0"/>
                </a:solidFill>
              </a:rPr>
              <a:t>THANK YOU!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54412" y="2276872"/>
            <a:ext cx="226536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1" tIns="35711" rIns="35711" bIns="35711" anchor="b"/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buFont typeface="Lucida Grande CE"/>
              <a:buNone/>
            </a:pPr>
            <a:endParaRPr lang="en-US" altLang="en-US" sz="4000" b="1" dirty="0">
              <a:solidFill>
                <a:srgbClr val="7030A0"/>
              </a:solidFill>
            </a:endParaRPr>
          </a:p>
          <a:p>
            <a:pPr>
              <a:buFont typeface="Lucida Grande CE"/>
              <a:buNone/>
            </a:pPr>
            <a:r>
              <a:rPr lang="en-US" altLang="en-US" sz="6000" b="1" dirty="0">
                <a:solidFill>
                  <a:srgbClr val="7030A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278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35496" y="270892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ec2-54-169-232-114.ap-southeast-1.compute.amazonaws.com/login.html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363272" cy="717550"/>
          </a:xfrm>
        </p:spPr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Nucleotide </a:t>
            </a:r>
            <a:r>
              <a:rPr lang="en-US" dirty="0"/>
              <a:t>P</a:t>
            </a:r>
            <a:r>
              <a:rPr lang="en-US" dirty="0" smtClean="0"/>
              <a:t>olymorphisms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231701" y="215666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nucleotide polymorphisms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frequently called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SNPs,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common type of genetic variation among people.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524815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DNA length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them are SNPs,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SNPs are related with diseases.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 descr="http://www.intechopen.com/source/html/16506/media/imag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07315"/>
            <a:ext cx="381548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120880" y="2705691"/>
            <a:ext cx="547464" cy="525760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39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91264" cy="717550"/>
          </a:xfrm>
        </p:spPr>
        <p:txBody>
          <a:bodyPr/>
          <a:lstStyle/>
          <a:p>
            <a:r>
              <a:rPr lang="en-US" dirty="0"/>
              <a:t>Genome-Wide Association Study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://knowgenetics.org/wp-content/uploads/2012/12/kevi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50" y="1628800"/>
            <a:ext cx="4250442" cy="27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16709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Genome-Wide Association Study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(GWA study, or GWAS),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examination of many common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variants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any variant is associated with a trait.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focus on associations between single-nucleotide polymorphisms (SNPs) and traits like major diseases.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5656" y="4509120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1,1,2,2,1,1,0,…………………,0,0,1,0,0,0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4797152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2,1,2,0,2,1,0,…………………,0,1,1,0,1,2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508518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1,1,1,0,0,0,1,…………………,0,0,1,0,1,1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5656" y="5661248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1,1,0,0,0,1,0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,…………………,1,1,1,0,0,2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656" y="5939988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0,0,0,1,0,1,0,…………………,0,2,2,1,1,0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362045" y="4599694"/>
            <a:ext cx="185619" cy="8385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1351222" y="5805264"/>
            <a:ext cx="185619" cy="4192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251" y="48343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226" y="58052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587838" y="4643832"/>
            <a:ext cx="155448" cy="153076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0303" y="51151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997973" y="5216417"/>
            <a:ext cx="408719" cy="38559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5623" y="5115099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9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122" name="Picture 2" descr="https://developer.nvidia.com/sites/default/files/akamai/cuda/images/LLVM_Compiler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02963"/>
            <a:ext cx="3070025" cy="275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8141" y="130982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Compute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Device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platform and application programming interface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</a:p>
        </p:txBody>
      </p:sp>
      <p:pic>
        <p:nvPicPr>
          <p:cNvPr id="5127" name="Picture 7" descr="http://static.bootic.com/_pictures/1406975/nvidia-geforce-8800-g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3669249" cy="26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92199" y="4454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supported (GPU)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parallelization (10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to learn (C, C++)</a:t>
            </a:r>
          </a:p>
        </p:txBody>
      </p:sp>
    </p:spTree>
    <p:extLst>
      <p:ext uri="{BB962C8B-B14F-4D97-AF65-F5344CB8AC3E}">
        <p14:creationId xmlns:p14="http://schemas.microsoft.com/office/powerpoint/2010/main" val="2410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CSE CUHK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6" t="11411" r="15416" b="10976"/>
          <a:stretch/>
        </p:blipFill>
        <p:spPr bwMode="auto">
          <a:xfrm>
            <a:off x="5558776" y="4650818"/>
            <a:ext cx="82142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“intel serve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0818"/>
            <a:ext cx="80610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480720" cy="26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3728" y="4737918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Linux1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4880" y="471664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Hpc1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Hpc9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1720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Background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 rot="2701133">
            <a:off x="1833452" y="150320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694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Experiments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 rot="2701133">
            <a:off x="1833452" y="421428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 bwMode="auto">
          <a:xfrm>
            <a:off x="2051720" y="289704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Architecture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 rot="2701133">
            <a:off x="1833452" y="285874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51746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Conclusion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 rot="2701133">
            <a:off x="1833452" y="489205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51720" y="357481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 rot="2701133">
            <a:off x="1833452" y="353651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1772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 rot="2701133">
            <a:off x="1833452" y="218097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5416277" y="0"/>
            <a:ext cx="372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1412776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 SNPs selection using MapReduce framework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-input: subset of  all SNPs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-output: scores of each SNP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(key  = SNP,  value  =  score)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-input: the output of mapper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-output: merged result of each mapper (various ways)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(key  = SNP,  value = score’)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loops may be necessary based on different algorithms.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1720" y="154150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Background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 rot="2701133">
            <a:off x="1833452" y="150320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694" y="221927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Motivation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 rot="2701133">
            <a:off x="1833452" y="218097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425258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Experiments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 rot="2701133">
            <a:off x="1833452" y="421428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6027C3-FE69-40A2-838C-7513B5EAAE6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 bwMode="auto">
          <a:xfrm>
            <a:off x="2051720" y="289704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Architecture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051746" y="493035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Conclusion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 rot="2701133">
            <a:off x="1833452" y="489205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51720" y="357481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Arial" charset="0"/>
              </a:rPr>
              <a:t>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 rot="2701133">
            <a:off x="1833452" y="353651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1772" y="2895368"/>
            <a:ext cx="4752528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Architecture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 rot="2701133">
            <a:off x="1833452" y="2858748"/>
            <a:ext cx="436640" cy="436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2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华文新魏"/>
        <a:ea typeface=""/>
        <a:cs typeface=""/>
      </a:majorFont>
      <a:minorFont>
        <a:latin typeface="黑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华文新魏"/>
        <a:ea typeface=""/>
        <a:cs typeface=""/>
      </a:majorFont>
      <a:minorFont>
        <a:latin typeface="黑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华文新魏"/>
        <a:ea typeface=""/>
        <a:cs typeface=""/>
      </a:majorFont>
      <a:minorFont>
        <a:latin typeface="黑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7097</TotalTime>
  <Words>471</Words>
  <Application>Microsoft Office PowerPoint</Application>
  <PresentationFormat>On-screen Show (4:3)</PresentationFormat>
  <Paragraphs>201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华文新魏</vt:lpstr>
      <vt:lpstr>Verdana</vt:lpstr>
      <vt:lpstr>Lucida Grande CE</vt:lpstr>
      <vt:lpstr>Cambria Math</vt:lpstr>
      <vt:lpstr>黑体</vt:lpstr>
      <vt:lpstr>宋体</vt:lpstr>
      <vt:lpstr>Gulim</vt:lpstr>
      <vt:lpstr>Times New Roman</vt:lpstr>
      <vt:lpstr>默认设计模板</vt:lpstr>
      <vt:lpstr>1_默认设计模板</vt:lpstr>
      <vt:lpstr>2_默认设计模板</vt:lpstr>
      <vt:lpstr>A Hybrid MapReduce Framework for SNP Selection </vt:lpstr>
      <vt:lpstr>PowerPoint Presentation</vt:lpstr>
      <vt:lpstr>Single Nucleotide Polymorphisms</vt:lpstr>
      <vt:lpstr>Genome-Wide Association Study </vt:lpstr>
      <vt:lpstr>CUDA</vt:lpstr>
      <vt:lpstr>Resources in CSE CUHK</vt:lpstr>
      <vt:lpstr>PowerPoint Presentation</vt:lpstr>
      <vt:lpstr>Motivation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Synthetic Dataset Generator</vt:lpstr>
      <vt:lpstr>Acceleration (CPU)</vt:lpstr>
      <vt:lpstr>Acceleration (GPU)</vt:lpstr>
      <vt:lpstr>Accuracy (synthetic dataset)</vt:lpstr>
      <vt:lpstr>Accuracy (Real dataset)</vt:lpstr>
      <vt:lpstr>PowerPoint Presentation</vt:lpstr>
      <vt:lpstr>Conclusion</vt:lpstr>
      <vt:lpstr>PowerPoint Presentation</vt:lpstr>
      <vt:lpstr>PowerPoint Presentation</vt:lpstr>
    </vt:vector>
  </TitlesOfParts>
  <Company>SIAT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模式识别与智能系统 博士点增列申请</dc:title>
  <dc:creator>Barrin</dc:creator>
  <cp:lastModifiedBy>pfliu</cp:lastModifiedBy>
  <cp:revision>694</cp:revision>
  <dcterms:created xsi:type="dcterms:W3CDTF">2011-12-16T05:11:36Z</dcterms:created>
  <dcterms:modified xsi:type="dcterms:W3CDTF">2015-11-25T03:22:08Z</dcterms:modified>
</cp:coreProperties>
</file>