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73" r:id="rId10"/>
    <p:sldId id="271" r:id="rId11"/>
    <p:sldId id="272" r:id="rId12"/>
    <p:sldId id="274" r:id="rId13"/>
    <p:sldId id="275" r:id="rId14"/>
    <p:sldId id="276" r:id="rId15"/>
    <p:sldId id="277" r:id="rId16"/>
    <p:sldId id="278" r:id="rId17"/>
    <p:sldId id="262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79172" autoAdjust="0"/>
  </p:normalViewPr>
  <p:slideViewPr>
    <p:cSldViewPr>
      <p:cViewPr>
        <p:scale>
          <a:sx n="94" d="100"/>
          <a:sy n="94" d="100"/>
        </p:scale>
        <p:origin x="-1984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B043B-107B-42F4-9063-169224EC68B1}" type="datetimeFigureOut">
              <a:rPr lang="en-US" smtClean="0"/>
              <a:t>3/5/15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BD9F5-CEF0-4B84-B3FC-B14444BA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36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B66E8-08B1-4EB9-9429-A300D4302B01}" type="datetimeFigureOut">
              <a:rPr lang="en-US" smtClean="0"/>
              <a:t>3/5/15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662DF-5564-48C1-9E0F-1AFA88BA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26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662DF-5564-48C1-9E0F-1AFA88BAF7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2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662DF-5564-48C1-9E0F-1AFA88BAF7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662DF-5564-48C1-9E0F-1AFA88BAF7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662DF-5564-48C1-9E0F-1AFA88BAF7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662DF-5564-48C1-9E0F-1AFA88BAF7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662DF-5564-48C1-9E0F-1AFA88BAF7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662DF-5564-48C1-9E0F-1AFA88BAF7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662DF-5564-48C1-9E0F-1AFA88BAF7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662DF-5564-48C1-9E0F-1AFA88BAF7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What is the first question you came</a:t>
            </a:r>
            <a:r>
              <a:rPr lang="en-US" baseline="0" dirty="0" smtClean="0"/>
              <a:t> up with after you read the project specification of this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662DF-5564-48C1-9E0F-1AFA88BAF7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Interesting:</a:t>
            </a:r>
          </a:p>
          <a:p>
            <a:r>
              <a:rPr lang="en-US" dirty="0" smtClean="0"/>
              <a:t>For</a:t>
            </a:r>
            <a:r>
              <a:rPr lang="en-US" baseline="0" dirty="0" smtClean="0"/>
              <a:t> example if you hate CE. And I ask you to implement something about CE. You may just ignore my request.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Implementable:</a:t>
            </a:r>
          </a:p>
          <a:p>
            <a:r>
              <a:rPr lang="en-US" baseline="0" dirty="0" smtClean="0"/>
              <a:t>The topic can be achieved before deadline. If you know nothing about some areas, the system will not recommend topic in those areas.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High grade</a:t>
            </a:r>
          </a:p>
          <a:p>
            <a:r>
              <a:rPr lang="en-US" baseline="0" dirty="0" smtClean="0"/>
              <a:t>As high as possible that you can get.</a:t>
            </a:r>
          </a:p>
          <a:p>
            <a:r>
              <a:rPr lang="en-US" baseline="0" dirty="0" smtClean="0"/>
              <a:t>For example, if you have a lot of time to do the project. The system will not recommend simple topic to you since simple usually means lower grade.</a:t>
            </a:r>
          </a:p>
          <a:p>
            <a:r>
              <a:rPr lang="en-US" baseline="0" dirty="0" smtClean="0"/>
              <a:t>If you only have one day, the system will not recommend complex topic to you since you don’t have enough time to finish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662DF-5564-48C1-9E0F-1AFA88BAF7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662DF-5564-48C1-9E0F-1AFA88BAF7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662DF-5564-48C1-9E0F-1AFA88BAF7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662DF-5564-48C1-9E0F-1AFA88BAF7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662DF-5564-48C1-9E0F-1AFA88BAF7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662DF-5564-48C1-9E0F-1AFA88BAF7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2015/3/4    ENGG5189 Fuzzy Expert System Project Presentation</a:t>
            </a:r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2015/3/4    ENGG5189 Fuzzy Expert System Project Presentation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2015/3/4    ENGG5189 Fuzzy Expert System Project Presentation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2015/3/4    ENGG5189 Fuzzy Expert System Project Presentation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2015/3/4    ENGG5189 Fuzzy Expert System Project Presentation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2015/3/4    ENGG5189 Fuzzy Expert System Project Presentation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2015/3/4    ENGG5189 Fuzzy Expert System Project Presentation</a:t>
            </a:r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2015/3/4    ENGG5189 Fuzzy Expert System Project Presentation</a:t>
            </a:r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2015/3/4    ENGG5189 Fuzzy Expert System Project Presentation</a:t>
            </a:r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2015/3/4    ENGG5189 Fuzzy Expert System Project Presentation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2015/3/4    ENGG5189 Fuzzy Expert System Project Presentation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r>
              <a:rPr lang="en-US" altLang="zh-TW" smtClean="0"/>
              <a:t>2015/3/4    ENGG5189 Fuzzy Expert System Project Presentation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en.wikipedia.org/wiki/Body_mass_index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ENGG5189 Project Topic Recommendation System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YI WEIYING</a:t>
            </a:r>
          </a:p>
          <a:p>
            <a:pPr algn="r"/>
            <a:r>
              <a:rPr lang="en-US" dirty="0" smtClean="0"/>
              <a:t>1155026053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2555776" y="548797"/>
            <a:ext cx="4641046" cy="297918"/>
          </a:xfrm>
        </p:spPr>
        <p:txBody>
          <a:bodyPr/>
          <a:lstStyle/>
          <a:p>
            <a:r>
              <a:rPr lang="en-US" altLang="zh-TW" dirty="0" smtClean="0"/>
              <a:t>2015/3/4    ENGG5189 Fuzzy Expert System Project Presentation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11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Implementation</a:t>
            </a:r>
            <a:r>
              <a:rPr lang="en-US" sz="3200" dirty="0"/>
              <a:t> </a:t>
            </a:r>
            <a:r>
              <a:rPr lang="en-US" sz="2000" dirty="0" smtClean="0"/>
              <a:t>– </a:t>
            </a:r>
            <a:r>
              <a:rPr lang="en-US" sz="2000" dirty="0" smtClean="0"/>
              <a:t>Object</a:t>
            </a:r>
            <a:r>
              <a:rPr lang="en-US" sz="2000" dirty="0"/>
              <a:t>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Total number of objects</a:t>
            </a:r>
            <a:endParaRPr lang="en-US" altLang="zh-CN" dirty="0"/>
          </a:p>
          <a:p>
            <a:pPr lvl="1"/>
            <a:r>
              <a:rPr lang="en-US" dirty="0" smtClean="0"/>
              <a:t>16</a:t>
            </a:r>
          </a:p>
          <a:p>
            <a:endParaRPr lang="en-US" dirty="0"/>
          </a:p>
          <a:p>
            <a:r>
              <a:rPr lang="en-US" dirty="0" smtClean="0"/>
              <a:t>Objects</a:t>
            </a:r>
          </a:p>
          <a:p>
            <a:pPr lvl="1"/>
            <a:r>
              <a:rPr lang="en-US" dirty="0" err="1" smtClean="0"/>
              <a:t>time_you_have</a:t>
            </a:r>
            <a:endParaRPr lang="en-US" dirty="0" smtClean="0"/>
          </a:p>
          <a:p>
            <a:pPr lvl="1"/>
            <a:r>
              <a:rPr lang="en-US" dirty="0" err="1" smtClean="0"/>
              <a:t>marks_you_want</a:t>
            </a:r>
            <a:endParaRPr lang="en-US" dirty="0" smtClean="0"/>
          </a:p>
          <a:p>
            <a:pPr lvl="1"/>
            <a:r>
              <a:rPr lang="en-US" dirty="0" err="1">
                <a:solidFill>
                  <a:srgbClr val="FFB666"/>
                </a:solidFill>
              </a:rPr>
              <a:t>s</a:t>
            </a:r>
            <a:r>
              <a:rPr lang="en-US" dirty="0" err="1" smtClean="0">
                <a:solidFill>
                  <a:srgbClr val="FFB666"/>
                </a:solidFill>
              </a:rPr>
              <a:t>ystem_complexity</a:t>
            </a:r>
            <a:endParaRPr lang="en-US" dirty="0" smtClean="0">
              <a:solidFill>
                <a:srgbClr val="FFB666"/>
              </a:solidFill>
            </a:endParaRP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time_on_sport</a:t>
            </a:r>
            <a:endParaRPr lang="en-US" dirty="0" smtClean="0"/>
          </a:p>
          <a:p>
            <a:pPr lvl="1"/>
            <a:r>
              <a:rPr lang="en-US" dirty="0" err="1" smtClean="0"/>
              <a:t>BMI_index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FFB666"/>
                </a:solidFill>
              </a:rPr>
              <a:t>Interest_in_sport</a:t>
            </a:r>
            <a:endParaRPr lang="en-US" dirty="0" smtClean="0">
              <a:solidFill>
                <a:srgbClr val="FFB6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12" name="Date Placeholder 7"/>
          <p:cNvSpPr>
            <a:spLocks noGrp="1"/>
          </p:cNvSpPr>
          <p:nvPr>
            <p:ph type="dt" sz="half" idx="10"/>
          </p:nvPr>
        </p:nvSpPr>
        <p:spPr>
          <a:xfrm>
            <a:off x="2555776" y="548797"/>
            <a:ext cx="4641046" cy="297918"/>
          </a:xfrm>
        </p:spPr>
        <p:txBody>
          <a:bodyPr/>
          <a:lstStyle/>
          <a:p>
            <a:r>
              <a:rPr lang="en-US" altLang="zh-TW" dirty="0" smtClean="0"/>
              <a:t>2015/3/4    ENGG5189 Fuzzy Expert System Project Presentation</a:t>
            </a:r>
            <a:endParaRPr lang="zh-TW" altLang="en-US" dirty="0"/>
          </a:p>
        </p:txBody>
      </p:sp>
      <p:grpSp>
        <p:nvGrpSpPr>
          <p:cNvPr id="13" name="组 12"/>
          <p:cNvGrpSpPr/>
          <p:nvPr/>
        </p:nvGrpSpPr>
        <p:grpSpPr>
          <a:xfrm>
            <a:off x="899592" y="927700"/>
            <a:ext cx="7525328" cy="413068"/>
            <a:chOff x="899592" y="927700"/>
            <a:chExt cx="7525328" cy="413068"/>
          </a:xfrm>
        </p:grpSpPr>
        <p:grpSp>
          <p:nvGrpSpPr>
            <p:cNvPr id="14" name="Group 8"/>
            <p:cNvGrpSpPr/>
            <p:nvPr/>
          </p:nvGrpSpPr>
          <p:grpSpPr>
            <a:xfrm>
              <a:off x="899592" y="927700"/>
              <a:ext cx="7525328" cy="413068"/>
              <a:chOff x="3888416" y="768378"/>
              <a:chExt cx="4536504" cy="413068"/>
            </a:xfrm>
          </p:grpSpPr>
          <p:sp>
            <p:nvSpPr>
              <p:cNvPr id="16" name="Title 1"/>
              <p:cNvSpPr txBox="1">
                <a:spLocks/>
              </p:cNvSpPr>
              <p:nvPr/>
            </p:nvSpPr>
            <p:spPr>
              <a:xfrm>
                <a:off x="3888416" y="768378"/>
                <a:ext cx="4536504" cy="413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sz="1100" dirty="0" smtClean="0">
                    <a:latin typeface="+mn-lt"/>
                  </a:rPr>
                  <a:t>Outline          Motivations          Problem </a:t>
                </a:r>
                <a:r>
                  <a:rPr lang="en-US" sz="1100" dirty="0" smtClean="0">
                    <a:latin typeface="+mn-lt"/>
                  </a:rPr>
                  <a:t>Definition</a:t>
                </a:r>
                <a:r>
                  <a:rPr lang="en-US" sz="1100" dirty="0" smtClean="0">
                    <a:latin typeface="+mn-lt"/>
                  </a:rPr>
                  <a:t>          Project Implementation          Demonstration          Reference   </a:t>
                </a:r>
                <a:endParaRPr lang="en-US" sz="1100" dirty="0" smtClean="0">
                  <a:latin typeface="+mn-lt"/>
                </a:endParaRPr>
              </a:p>
              <a:p>
                <a:r>
                  <a:rPr lang="en-US" sz="1100" dirty="0">
                    <a:latin typeface="+mn-lt"/>
                  </a:rPr>
                  <a:t> </a:t>
                </a:r>
                <a:r>
                  <a:rPr lang="en-US" sz="1100" dirty="0" smtClean="0">
                    <a:latin typeface="+mn-lt"/>
                  </a:rPr>
                  <a:t>                    </a:t>
                </a:r>
                <a:r>
                  <a:rPr lang="en-US" sz="1100" dirty="0" smtClean="0"/>
                  <a:t>                                                                    ■ ■ </a:t>
                </a:r>
                <a:r>
                  <a:rPr lang="en-US" altLang="zh-CN" sz="1100" dirty="0" smtClean="0"/>
                  <a:t>■ ■ ■ </a:t>
                </a:r>
                <a:r>
                  <a:rPr lang="en-US" altLang="zh-CN" sz="1100" dirty="0"/>
                  <a:t>■</a:t>
                </a:r>
                <a:endParaRPr lang="en-US" sz="1100" dirty="0"/>
              </a:p>
              <a:p>
                <a:endParaRPr lang="en-US" sz="1800" dirty="0">
                  <a:latin typeface="+mn-lt"/>
                </a:endParaRPr>
              </a:p>
            </p:txBody>
          </p:sp>
          <p:sp>
            <p:nvSpPr>
              <p:cNvPr id="17" name="Rounded Rectangle 10"/>
              <p:cNvSpPr/>
              <p:nvPr/>
            </p:nvSpPr>
            <p:spPr>
              <a:xfrm>
                <a:off x="6000206" y="808706"/>
                <a:ext cx="911584" cy="175466"/>
              </a:xfrm>
              <a:prstGeom prst="roundRect">
                <a:avLst/>
              </a:prstGeom>
              <a:noFill/>
              <a:ln>
                <a:solidFill>
                  <a:srgbClr val="FF6600"/>
                </a:solidFill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ounded Rectangle 10"/>
            <p:cNvSpPr/>
            <p:nvPr/>
          </p:nvSpPr>
          <p:spPr>
            <a:xfrm>
              <a:off x="4816138" y="1165156"/>
              <a:ext cx="88120" cy="90965"/>
            </a:xfrm>
            <a:prstGeom prst="roundRect">
              <a:avLst/>
            </a:prstGeom>
            <a:noFill/>
            <a:ln>
              <a:solidFill>
                <a:srgbClr val="FF66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511187" y="20093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endParaRPr kumimoji="1" lang="zh-CN" altLang="en-US" sz="1100" b="1" i="1" u="sng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094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Implementation</a:t>
            </a:r>
            <a:r>
              <a:rPr lang="en-US" sz="3200" dirty="0"/>
              <a:t> </a:t>
            </a:r>
            <a:r>
              <a:rPr lang="en-US" sz="2000" dirty="0" smtClean="0"/>
              <a:t>– </a:t>
            </a:r>
            <a:r>
              <a:rPr lang="en-US" sz="2000" dirty="0" smtClean="0"/>
              <a:t>Objects (cont.)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Objects</a:t>
            </a:r>
            <a:endParaRPr lang="en-US" dirty="0"/>
          </a:p>
          <a:p>
            <a:pPr lvl="1"/>
            <a:r>
              <a:rPr lang="en-US" dirty="0" err="1" smtClean="0"/>
              <a:t>time_on_games</a:t>
            </a:r>
            <a:endParaRPr lang="en-US" dirty="0" smtClean="0"/>
          </a:p>
          <a:p>
            <a:pPr lvl="1"/>
            <a:r>
              <a:rPr lang="en-US" dirty="0" err="1" smtClean="0"/>
              <a:t>Num_of_games</a:t>
            </a:r>
            <a:endParaRPr lang="en-US" dirty="0" smtClean="0"/>
          </a:p>
          <a:p>
            <a:pPr lvl="1"/>
            <a:r>
              <a:rPr lang="en-US" dirty="0" err="1">
                <a:solidFill>
                  <a:srgbClr val="FFB666"/>
                </a:solidFill>
              </a:rPr>
              <a:t>i</a:t>
            </a:r>
            <a:r>
              <a:rPr lang="en-US" dirty="0" err="1" smtClean="0">
                <a:solidFill>
                  <a:srgbClr val="FFB666"/>
                </a:solidFill>
              </a:rPr>
              <a:t>nterest_in_game</a:t>
            </a:r>
            <a:endParaRPr lang="en-US" dirty="0" smtClean="0">
              <a:solidFill>
                <a:srgbClr val="FFB666"/>
              </a:solidFill>
            </a:endParaRPr>
          </a:p>
          <a:p>
            <a:pPr lvl="1"/>
            <a:endParaRPr lang="en-US" dirty="0"/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um_of_places</a:t>
            </a:r>
            <a:endParaRPr lang="en-US" dirty="0" smtClean="0"/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oney_on_travel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FFB666"/>
                </a:solidFill>
              </a:rPr>
              <a:t>interest_in_travel</a:t>
            </a:r>
            <a:endParaRPr lang="en-US" dirty="0" smtClean="0">
              <a:solidFill>
                <a:srgbClr val="FFB6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12" name="Date Placeholder 7"/>
          <p:cNvSpPr>
            <a:spLocks noGrp="1"/>
          </p:cNvSpPr>
          <p:nvPr>
            <p:ph type="dt" sz="half" idx="10"/>
          </p:nvPr>
        </p:nvSpPr>
        <p:spPr>
          <a:xfrm>
            <a:off x="2555776" y="548797"/>
            <a:ext cx="4641046" cy="297918"/>
          </a:xfrm>
        </p:spPr>
        <p:txBody>
          <a:bodyPr/>
          <a:lstStyle/>
          <a:p>
            <a:r>
              <a:rPr lang="en-US" altLang="zh-TW" dirty="0" smtClean="0"/>
              <a:t>2015/3/4    ENGG5189 Fuzzy Expert System Project Presentation</a:t>
            </a:r>
            <a:endParaRPr lang="zh-TW" altLang="en-US" dirty="0"/>
          </a:p>
        </p:txBody>
      </p:sp>
      <p:grpSp>
        <p:nvGrpSpPr>
          <p:cNvPr id="13" name="组 12"/>
          <p:cNvGrpSpPr/>
          <p:nvPr/>
        </p:nvGrpSpPr>
        <p:grpSpPr>
          <a:xfrm>
            <a:off x="899592" y="927700"/>
            <a:ext cx="7525328" cy="413068"/>
            <a:chOff x="899592" y="927700"/>
            <a:chExt cx="7525328" cy="413068"/>
          </a:xfrm>
        </p:grpSpPr>
        <p:grpSp>
          <p:nvGrpSpPr>
            <p:cNvPr id="14" name="Group 8"/>
            <p:cNvGrpSpPr/>
            <p:nvPr/>
          </p:nvGrpSpPr>
          <p:grpSpPr>
            <a:xfrm>
              <a:off x="899592" y="927700"/>
              <a:ext cx="7525328" cy="413068"/>
              <a:chOff x="3888416" y="768378"/>
              <a:chExt cx="4536504" cy="413068"/>
            </a:xfrm>
          </p:grpSpPr>
          <p:sp>
            <p:nvSpPr>
              <p:cNvPr id="16" name="Title 1"/>
              <p:cNvSpPr txBox="1">
                <a:spLocks/>
              </p:cNvSpPr>
              <p:nvPr/>
            </p:nvSpPr>
            <p:spPr>
              <a:xfrm>
                <a:off x="3888416" y="768378"/>
                <a:ext cx="4536504" cy="413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sz="1100" dirty="0" smtClean="0">
                    <a:latin typeface="+mn-lt"/>
                  </a:rPr>
                  <a:t>Outline          Motivations          Problem </a:t>
                </a:r>
                <a:r>
                  <a:rPr lang="en-US" sz="1100" dirty="0" smtClean="0">
                    <a:latin typeface="+mn-lt"/>
                  </a:rPr>
                  <a:t>Definition</a:t>
                </a:r>
                <a:r>
                  <a:rPr lang="en-US" sz="1100" dirty="0" smtClean="0">
                    <a:latin typeface="+mn-lt"/>
                  </a:rPr>
                  <a:t>          Project Implementation          Demonstration          Reference   </a:t>
                </a:r>
                <a:endParaRPr lang="en-US" sz="1100" dirty="0" smtClean="0">
                  <a:latin typeface="+mn-lt"/>
                </a:endParaRPr>
              </a:p>
              <a:p>
                <a:r>
                  <a:rPr lang="en-US" sz="1100" dirty="0">
                    <a:latin typeface="+mn-lt"/>
                  </a:rPr>
                  <a:t> </a:t>
                </a:r>
                <a:r>
                  <a:rPr lang="en-US" sz="1100" dirty="0" smtClean="0">
                    <a:latin typeface="+mn-lt"/>
                  </a:rPr>
                  <a:t>                    </a:t>
                </a:r>
                <a:r>
                  <a:rPr lang="en-US" sz="1100" dirty="0" smtClean="0"/>
                  <a:t>                                                                    ■ ■ </a:t>
                </a:r>
                <a:r>
                  <a:rPr lang="en-US" altLang="zh-CN" sz="1100" dirty="0" smtClean="0"/>
                  <a:t>■ ■ ■ </a:t>
                </a:r>
                <a:r>
                  <a:rPr lang="en-US" altLang="zh-CN" sz="1100" dirty="0"/>
                  <a:t>■</a:t>
                </a:r>
                <a:endParaRPr lang="en-US" sz="1100" dirty="0"/>
              </a:p>
              <a:p>
                <a:endParaRPr lang="en-US" sz="1800" dirty="0">
                  <a:latin typeface="+mn-lt"/>
                </a:endParaRPr>
              </a:p>
            </p:txBody>
          </p:sp>
          <p:sp>
            <p:nvSpPr>
              <p:cNvPr id="17" name="Rounded Rectangle 10"/>
              <p:cNvSpPr/>
              <p:nvPr/>
            </p:nvSpPr>
            <p:spPr>
              <a:xfrm>
                <a:off x="6000206" y="808706"/>
                <a:ext cx="911584" cy="175466"/>
              </a:xfrm>
              <a:prstGeom prst="roundRect">
                <a:avLst/>
              </a:prstGeom>
              <a:noFill/>
              <a:ln>
                <a:solidFill>
                  <a:srgbClr val="FF6600"/>
                </a:solidFill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ounded Rectangle 10"/>
            <p:cNvSpPr/>
            <p:nvPr/>
          </p:nvSpPr>
          <p:spPr>
            <a:xfrm>
              <a:off x="4816138" y="1165156"/>
              <a:ext cx="88120" cy="90965"/>
            </a:xfrm>
            <a:prstGeom prst="roundRect">
              <a:avLst/>
            </a:prstGeom>
            <a:noFill/>
            <a:ln>
              <a:solidFill>
                <a:srgbClr val="FF66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98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Implementation</a:t>
            </a:r>
            <a:r>
              <a:rPr lang="en-US" sz="3200" dirty="0"/>
              <a:t> </a:t>
            </a:r>
            <a:r>
              <a:rPr lang="en-US" sz="2000" dirty="0" smtClean="0"/>
              <a:t>– </a:t>
            </a:r>
            <a:r>
              <a:rPr lang="en-US" sz="2000" dirty="0" smtClean="0"/>
              <a:t>Objects (cont.)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Objects</a:t>
            </a:r>
          </a:p>
          <a:p>
            <a:pPr lvl="1"/>
            <a:r>
              <a:rPr lang="en-US" altLang="zh-CN" dirty="0" err="1"/>
              <a:t>is_programmer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FFB666"/>
                </a:solidFill>
              </a:rPr>
              <a:t>rate_on_it_infomation</a:t>
            </a:r>
            <a:endParaRPr lang="en-US" altLang="zh-CN" dirty="0">
              <a:solidFill>
                <a:srgbClr val="FFB666"/>
              </a:solidFill>
            </a:endParaRPr>
          </a:p>
          <a:p>
            <a:pPr lvl="1"/>
            <a:r>
              <a:rPr lang="en-US" altLang="zh-CN" dirty="0" err="1">
                <a:solidFill>
                  <a:srgbClr val="FFB666"/>
                </a:solidFill>
              </a:rPr>
              <a:t>Interest_in_it</a:t>
            </a:r>
            <a:endParaRPr lang="en-US" altLang="zh-CN" dirty="0">
              <a:solidFill>
                <a:srgbClr val="FFB666"/>
              </a:solidFill>
            </a:endParaRPr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System_list</a:t>
            </a:r>
            <a:endParaRPr lang="en-US" altLang="zh-CN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12" name="Date Placeholder 7"/>
          <p:cNvSpPr>
            <a:spLocks noGrp="1"/>
          </p:cNvSpPr>
          <p:nvPr>
            <p:ph type="dt" sz="half" idx="10"/>
          </p:nvPr>
        </p:nvSpPr>
        <p:spPr>
          <a:xfrm>
            <a:off x="2555776" y="548797"/>
            <a:ext cx="4641046" cy="297918"/>
          </a:xfrm>
        </p:spPr>
        <p:txBody>
          <a:bodyPr/>
          <a:lstStyle/>
          <a:p>
            <a:r>
              <a:rPr lang="en-US" altLang="zh-TW" dirty="0" smtClean="0"/>
              <a:t>2015/3/4    ENGG5189 Fuzzy Expert System Project Presentation</a:t>
            </a:r>
            <a:endParaRPr lang="zh-TW" altLang="en-US" dirty="0"/>
          </a:p>
        </p:txBody>
      </p:sp>
      <p:grpSp>
        <p:nvGrpSpPr>
          <p:cNvPr id="13" name="组 12"/>
          <p:cNvGrpSpPr/>
          <p:nvPr/>
        </p:nvGrpSpPr>
        <p:grpSpPr>
          <a:xfrm>
            <a:off x="899592" y="927700"/>
            <a:ext cx="7525328" cy="413068"/>
            <a:chOff x="899592" y="927700"/>
            <a:chExt cx="7525328" cy="413068"/>
          </a:xfrm>
        </p:grpSpPr>
        <p:grpSp>
          <p:nvGrpSpPr>
            <p:cNvPr id="14" name="Group 8"/>
            <p:cNvGrpSpPr/>
            <p:nvPr/>
          </p:nvGrpSpPr>
          <p:grpSpPr>
            <a:xfrm>
              <a:off x="899592" y="927700"/>
              <a:ext cx="7525328" cy="413068"/>
              <a:chOff x="3888416" y="768378"/>
              <a:chExt cx="4536504" cy="413068"/>
            </a:xfrm>
          </p:grpSpPr>
          <p:sp>
            <p:nvSpPr>
              <p:cNvPr id="16" name="Title 1"/>
              <p:cNvSpPr txBox="1">
                <a:spLocks/>
              </p:cNvSpPr>
              <p:nvPr/>
            </p:nvSpPr>
            <p:spPr>
              <a:xfrm>
                <a:off x="3888416" y="768378"/>
                <a:ext cx="4536504" cy="413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sz="1100" dirty="0" smtClean="0">
                    <a:latin typeface="+mn-lt"/>
                  </a:rPr>
                  <a:t>Outline          Motivations          Problem </a:t>
                </a:r>
                <a:r>
                  <a:rPr lang="en-US" sz="1100" dirty="0" smtClean="0">
                    <a:latin typeface="+mn-lt"/>
                  </a:rPr>
                  <a:t>Definition</a:t>
                </a:r>
                <a:r>
                  <a:rPr lang="en-US" sz="1100" dirty="0" smtClean="0">
                    <a:latin typeface="+mn-lt"/>
                  </a:rPr>
                  <a:t>          Project Implementation          Demonstration          Reference   </a:t>
                </a:r>
                <a:endParaRPr lang="en-US" sz="1100" dirty="0" smtClean="0">
                  <a:latin typeface="+mn-lt"/>
                </a:endParaRPr>
              </a:p>
              <a:p>
                <a:r>
                  <a:rPr lang="en-US" sz="1100" dirty="0">
                    <a:latin typeface="+mn-lt"/>
                  </a:rPr>
                  <a:t> </a:t>
                </a:r>
                <a:r>
                  <a:rPr lang="en-US" sz="1100" dirty="0" smtClean="0">
                    <a:latin typeface="+mn-lt"/>
                  </a:rPr>
                  <a:t>                    </a:t>
                </a:r>
                <a:r>
                  <a:rPr lang="en-US" sz="1100" dirty="0" smtClean="0"/>
                  <a:t>                                                                    ■ ■ </a:t>
                </a:r>
                <a:r>
                  <a:rPr lang="en-US" altLang="zh-CN" sz="1100" dirty="0" smtClean="0"/>
                  <a:t>■ ■ ■ </a:t>
                </a:r>
                <a:r>
                  <a:rPr lang="en-US" altLang="zh-CN" sz="1100" dirty="0"/>
                  <a:t>■</a:t>
                </a:r>
                <a:endParaRPr lang="en-US" sz="1100" dirty="0"/>
              </a:p>
              <a:p>
                <a:endParaRPr lang="en-US" sz="1800" dirty="0">
                  <a:latin typeface="+mn-lt"/>
                </a:endParaRPr>
              </a:p>
            </p:txBody>
          </p:sp>
          <p:sp>
            <p:nvSpPr>
              <p:cNvPr id="17" name="Rounded Rectangle 10"/>
              <p:cNvSpPr/>
              <p:nvPr/>
            </p:nvSpPr>
            <p:spPr>
              <a:xfrm>
                <a:off x="6000206" y="808706"/>
                <a:ext cx="911584" cy="175466"/>
              </a:xfrm>
              <a:prstGeom prst="roundRect">
                <a:avLst/>
              </a:prstGeom>
              <a:noFill/>
              <a:ln>
                <a:solidFill>
                  <a:srgbClr val="FF6600"/>
                </a:solidFill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ounded Rectangle 10"/>
            <p:cNvSpPr/>
            <p:nvPr/>
          </p:nvSpPr>
          <p:spPr>
            <a:xfrm>
              <a:off x="4816138" y="1165156"/>
              <a:ext cx="88120" cy="90965"/>
            </a:xfrm>
            <a:prstGeom prst="roundRect">
              <a:avLst/>
            </a:prstGeom>
            <a:noFill/>
            <a:ln>
              <a:solidFill>
                <a:srgbClr val="FF66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8722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Implementation</a:t>
            </a:r>
            <a:r>
              <a:rPr lang="en-US" sz="3200" dirty="0"/>
              <a:t> </a:t>
            </a:r>
            <a:r>
              <a:rPr lang="en-US" sz="2000" dirty="0" smtClean="0"/>
              <a:t>– </a:t>
            </a:r>
            <a:r>
              <a:rPr lang="en-US" sz="2000" dirty="0" smtClean="0"/>
              <a:t>Rules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Total number of rules</a:t>
            </a:r>
            <a:endParaRPr lang="en-US" altLang="zh-CN" dirty="0">
              <a:solidFill>
                <a:srgbClr val="FFB666"/>
              </a:solidFill>
            </a:endParaRPr>
          </a:p>
          <a:p>
            <a:pPr lvl="1"/>
            <a:r>
              <a:rPr lang="en-US" altLang="zh-CN" dirty="0" smtClean="0"/>
              <a:t>150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Too many to list them all</a:t>
            </a:r>
          </a:p>
          <a:p>
            <a:pPr lvl="1"/>
            <a:r>
              <a:rPr lang="en-US" altLang="zh-CN" dirty="0"/>
              <a:t>9</a:t>
            </a:r>
            <a:r>
              <a:rPr lang="en-US" altLang="zh-CN" dirty="0" smtClean="0"/>
              <a:t> for </a:t>
            </a:r>
            <a:r>
              <a:rPr lang="en-US" altLang="zh-CN" dirty="0" err="1" smtClean="0"/>
              <a:t>system_complexity</a:t>
            </a:r>
            <a:endParaRPr lang="en-US" altLang="zh-CN" dirty="0" smtClean="0"/>
          </a:p>
          <a:p>
            <a:pPr lvl="1"/>
            <a:r>
              <a:rPr lang="en-US" altLang="zh-CN" dirty="0"/>
              <a:t>9</a:t>
            </a:r>
            <a:r>
              <a:rPr lang="en-US" altLang="zh-CN" dirty="0" smtClean="0"/>
              <a:t> for </a:t>
            </a:r>
            <a:r>
              <a:rPr lang="en-US" altLang="zh-CN" dirty="0" err="1" smtClean="0"/>
              <a:t>interest_in_sport</a:t>
            </a:r>
            <a:endParaRPr lang="en-US" altLang="zh-CN" dirty="0" smtClean="0"/>
          </a:p>
          <a:p>
            <a:pPr lvl="1"/>
            <a:r>
              <a:rPr lang="en-US" altLang="zh-CN" dirty="0"/>
              <a:t>9</a:t>
            </a:r>
            <a:r>
              <a:rPr lang="en-US" altLang="zh-CN" dirty="0" smtClean="0"/>
              <a:t> for </a:t>
            </a:r>
            <a:r>
              <a:rPr lang="en-US" altLang="zh-CN" dirty="0" err="1" smtClean="0"/>
              <a:t>interest_in_game</a:t>
            </a:r>
            <a:endParaRPr lang="en-US" altLang="zh-CN" dirty="0" smtClean="0"/>
          </a:p>
          <a:p>
            <a:pPr lvl="1"/>
            <a:r>
              <a:rPr lang="en-US" altLang="zh-CN" dirty="0"/>
              <a:t>9</a:t>
            </a:r>
            <a:r>
              <a:rPr lang="en-US" altLang="zh-CN" dirty="0" smtClean="0"/>
              <a:t> for </a:t>
            </a:r>
            <a:r>
              <a:rPr lang="en-US" altLang="zh-CN" dirty="0" err="1" smtClean="0"/>
              <a:t>interest_in_travel</a:t>
            </a:r>
            <a:endParaRPr lang="en-US" altLang="zh-CN" dirty="0" smtClean="0"/>
          </a:p>
          <a:p>
            <a:pPr lvl="1"/>
            <a:r>
              <a:rPr lang="en-US" altLang="zh-CN" dirty="0"/>
              <a:t>6</a:t>
            </a:r>
            <a:r>
              <a:rPr lang="en-US" altLang="zh-CN" dirty="0" smtClean="0"/>
              <a:t> for </a:t>
            </a:r>
            <a:r>
              <a:rPr lang="en-US" altLang="zh-CN" dirty="0" err="1" smtClean="0"/>
              <a:t>interest_in_it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108 for </a:t>
            </a:r>
            <a:r>
              <a:rPr lang="en-US" altLang="zh-CN" dirty="0" err="1" smtClean="0"/>
              <a:t>system_list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12" name="Date Placeholder 7"/>
          <p:cNvSpPr>
            <a:spLocks noGrp="1"/>
          </p:cNvSpPr>
          <p:nvPr>
            <p:ph type="dt" sz="half" idx="10"/>
          </p:nvPr>
        </p:nvSpPr>
        <p:spPr>
          <a:xfrm>
            <a:off x="2555776" y="548797"/>
            <a:ext cx="4641046" cy="297918"/>
          </a:xfrm>
        </p:spPr>
        <p:txBody>
          <a:bodyPr/>
          <a:lstStyle/>
          <a:p>
            <a:r>
              <a:rPr lang="en-US" altLang="zh-TW" dirty="0" smtClean="0"/>
              <a:t>2015/3/4    ENGG5189 Fuzzy Expert System Project Presentation</a:t>
            </a:r>
            <a:endParaRPr lang="zh-TW" altLang="en-US" dirty="0"/>
          </a:p>
        </p:txBody>
      </p:sp>
      <p:grpSp>
        <p:nvGrpSpPr>
          <p:cNvPr id="13" name="组 12"/>
          <p:cNvGrpSpPr/>
          <p:nvPr/>
        </p:nvGrpSpPr>
        <p:grpSpPr>
          <a:xfrm>
            <a:off x="899592" y="927700"/>
            <a:ext cx="7525328" cy="413068"/>
            <a:chOff x="899592" y="927700"/>
            <a:chExt cx="7525328" cy="413068"/>
          </a:xfrm>
        </p:grpSpPr>
        <p:grpSp>
          <p:nvGrpSpPr>
            <p:cNvPr id="14" name="Group 8"/>
            <p:cNvGrpSpPr/>
            <p:nvPr/>
          </p:nvGrpSpPr>
          <p:grpSpPr>
            <a:xfrm>
              <a:off x="899592" y="927700"/>
              <a:ext cx="7525328" cy="413068"/>
              <a:chOff x="3888416" y="768378"/>
              <a:chExt cx="4536504" cy="413068"/>
            </a:xfrm>
          </p:grpSpPr>
          <p:sp>
            <p:nvSpPr>
              <p:cNvPr id="16" name="Title 1"/>
              <p:cNvSpPr txBox="1">
                <a:spLocks/>
              </p:cNvSpPr>
              <p:nvPr/>
            </p:nvSpPr>
            <p:spPr>
              <a:xfrm>
                <a:off x="3888416" y="768378"/>
                <a:ext cx="4536504" cy="413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sz="1100" dirty="0" smtClean="0">
                    <a:latin typeface="+mn-lt"/>
                  </a:rPr>
                  <a:t>Outline          Motivations          Problem </a:t>
                </a:r>
                <a:r>
                  <a:rPr lang="en-US" sz="1100" dirty="0" smtClean="0">
                    <a:latin typeface="+mn-lt"/>
                  </a:rPr>
                  <a:t>Definition</a:t>
                </a:r>
                <a:r>
                  <a:rPr lang="en-US" sz="1100" dirty="0" smtClean="0">
                    <a:latin typeface="+mn-lt"/>
                  </a:rPr>
                  <a:t>          Project Implementation          Demonstration          Reference   </a:t>
                </a:r>
                <a:endParaRPr lang="en-US" sz="1100" dirty="0" smtClean="0">
                  <a:latin typeface="+mn-lt"/>
                </a:endParaRPr>
              </a:p>
              <a:p>
                <a:r>
                  <a:rPr lang="en-US" sz="1100" dirty="0">
                    <a:latin typeface="+mn-lt"/>
                  </a:rPr>
                  <a:t> </a:t>
                </a:r>
                <a:r>
                  <a:rPr lang="en-US" sz="1100" dirty="0" smtClean="0">
                    <a:latin typeface="+mn-lt"/>
                  </a:rPr>
                  <a:t>                    </a:t>
                </a:r>
                <a:r>
                  <a:rPr lang="en-US" sz="1100" dirty="0" smtClean="0"/>
                  <a:t>                                                                    ■ ■ </a:t>
                </a:r>
                <a:r>
                  <a:rPr lang="en-US" altLang="zh-CN" sz="1100" dirty="0" smtClean="0"/>
                  <a:t>■ ■ ■ </a:t>
                </a:r>
                <a:r>
                  <a:rPr lang="en-US" altLang="zh-CN" sz="1100" dirty="0"/>
                  <a:t>■</a:t>
                </a:r>
                <a:endParaRPr lang="en-US" sz="1100" dirty="0"/>
              </a:p>
              <a:p>
                <a:endParaRPr lang="en-US" sz="1800" dirty="0">
                  <a:latin typeface="+mn-lt"/>
                </a:endParaRPr>
              </a:p>
            </p:txBody>
          </p:sp>
          <p:sp>
            <p:nvSpPr>
              <p:cNvPr id="17" name="Rounded Rectangle 10"/>
              <p:cNvSpPr/>
              <p:nvPr/>
            </p:nvSpPr>
            <p:spPr>
              <a:xfrm>
                <a:off x="6000206" y="808706"/>
                <a:ext cx="911584" cy="175466"/>
              </a:xfrm>
              <a:prstGeom prst="roundRect">
                <a:avLst/>
              </a:prstGeom>
              <a:noFill/>
              <a:ln>
                <a:solidFill>
                  <a:srgbClr val="FF6600"/>
                </a:solidFill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ounded Rectangle 10"/>
            <p:cNvSpPr/>
            <p:nvPr/>
          </p:nvSpPr>
          <p:spPr>
            <a:xfrm>
              <a:off x="4937392" y="1165156"/>
              <a:ext cx="88120" cy="90965"/>
            </a:xfrm>
            <a:prstGeom prst="roundRect">
              <a:avLst/>
            </a:prstGeom>
            <a:noFill/>
            <a:ln>
              <a:solidFill>
                <a:srgbClr val="FF66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6248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Implementation</a:t>
            </a:r>
            <a:r>
              <a:rPr lang="en-US" sz="3200" dirty="0"/>
              <a:t> </a:t>
            </a:r>
            <a:r>
              <a:rPr lang="en-US" sz="2000" dirty="0" smtClean="0"/>
              <a:t>– </a:t>
            </a:r>
            <a:r>
              <a:rPr lang="en-US" sz="2000" dirty="0" smtClean="0"/>
              <a:t>Inference Structure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12" name="Date Placeholder 7"/>
          <p:cNvSpPr>
            <a:spLocks noGrp="1"/>
          </p:cNvSpPr>
          <p:nvPr>
            <p:ph type="dt" sz="half" idx="10"/>
          </p:nvPr>
        </p:nvSpPr>
        <p:spPr>
          <a:xfrm>
            <a:off x="2555776" y="548797"/>
            <a:ext cx="4641046" cy="297918"/>
          </a:xfrm>
        </p:spPr>
        <p:txBody>
          <a:bodyPr/>
          <a:lstStyle/>
          <a:p>
            <a:r>
              <a:rPr lang="en-US" altLang="zh-TW" dirty="0" smtClean="0"/>
              <a:t>2015/3/4    ENGG5189 Fuzzy Expert System Project Presentation</a:t>
            </a:r>
            <a:endParaRPr lang="zh-TW" altLang="en-US" dirty="0"/>
          </a:p>
        </p:txBody>
      </p:sp>
      <p:pic>
        <p:nvPicPr>
          <p:cNvPr id="7" name="图片 6" descr="无标题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952652"/>
            <a:ext cx="8820472" cy="3428676"/>
          </a:xfrm>
          <a:prstGeom prst="rect">
            <a:avLst/>
          </a:prstGeom>
        </p:spPr>
      </p:pic>
      <p:grpSp>
        <p:nvGrpSpPr>
          <p:cNvPr id="13" name="组 12"/>
          <p:cNvGrpSpPr/>
          <p:nvPr/>
        </p:nvGrpSpPr>
        <p:grpSpPr>
          <a:xfrm>
            <a:off x="899592" y="927700"/>
            <a:ext cx="7525328" cy="413068"/>
            <a:chOff x="899592" y="927700"/>
            <a:chExt cx="7525328" cy="413068"/>
          </a:xfrm>
        </p:grpSpPr>
        <p:grpSp>
          <p:nvGrpSpPr>
            <p:cNvPr id="14" name="Group 8"/>
            <p:cNvGrpSpPr/>
            <p:nvPr/>
          </p:nvGrpSpPr>
          <p:grpSpPr>
            <a:xfrm>
              <a:off x="899592" y="927700"/>
              <a:ext cx="7525328" cy="413068"/>
              <a:chOff x="3888416" y="768378"/>
              <a:chExt cx="4536504" cy="413068"/>
            </a:xfrm>
          </p:grpSpPr>
          <p:sp>
            <p:nvSpPr>
              <p:cNvPr id="16" name="Title 1"/>
              <p:cNvSpPr txBox="1">
                <a:spLocks/>
              </p:cNvSpPr>
              <p:nvPr/>
            </p:nvSpPr>
            <p:spPr>
              <a:xfrm>
                <a:off x="3888416" y="768378"/>
                <a:ext cx="4536504" cy="413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sz="1100" dirty="0" smtClean="0">
                    <a:latin typeface="+mn-lt"/>
                  </a:rPr>
                  <a:t>Outline          Motivations          Problem </a:t>
                </a:r>
                <a:r>
                  <a:rPr lang="en-US" sz="1100" dirty="0" smtClean="0">
                    <a:latin typeface="+mn-lt"/>
                  </a:rPr>
                  <a:t>Definition</a:t>
                </a:r>
                <a:r>
                  <a:rPr lang="en-US" sz="1100" dirty="0" smtClean="0">
                    <a:latin typeface="+mn-lt"/>
                  </a:rPr>
                  <a:t>          Project Implementation          Demonstration          Reference   </a:t>
                </a:r>
                <a:endParaRPr lang="en-US" sz="1100" dirty="0" smtClean="0">
                  <a:latin typeface="+mn-lt"/>
                </a:endParaRPr>
              </a:p>
              <a:p>
                <a:r>
                  <a:rPr lang="en-US" sz="1100" dirty="0">
                    <a:latin typeface="+mn-lt"/>
                  </a:rPr>
                  <a:t> </a:t>
                </a:r>
                <a:r>
                  <a:rPr lang="en-US" sz="1100" dirty="0" smtClean="0">
                    <a:latin typeface="+mn-lt"/>
                  </a:rPr>
                  <a:t>                    </a:t>
                </a:r>
                <a:r>
                  <a:rPr lang="en-US" sz="1100" dirty="0" smtClean="0"/>
                  <a:t>                                                                    ■ ■ </a:t>
                </a:r>
                <a:r>
                  <a:rPr lang="en-US" altLang="zh-CN" sz="1100" dirty="0" smtClean="0"/>
                  <a:t>■ ■ ■ </a:t>
                </a:r>
                <a:r>
                  <a:rPr lang="en-US" altLang="zh-CN" sz="1100" dirty="0"/>
                  <a:t>■</a:t>
                </a:r>
                <a:endParaRPr lang="en-US" sz="1100" dirty="0"/>
              </a:p>
              <a:p>
                <a:endParaRPr lang="en-US" sz="1800" dirty="0">
                  <a:latin typeface="+mn-lt"/>
                </a:endParaRPr>
              </a:p>
            </p:txBody>
          </p:sp>
          <p:sp>
            <p:nvSpPr>
              <p:cNvPr id="17" name="Rounded Rectangle 10"/>
              <p:cNvSpPr/>
              <p:nvPr/>
            </p:nvSpPr>
            <p:spPr>
              <a:xfrm>
                <a:off x="6000206" y="808706"/>
                <a:ext cx="911584" cy="175466"/>
              </a:xfrm>
              <a:prstGeom prst="roundRect">
                <a:avLst/>
              </a:prstGeom>
              <a:noFill/>
              <a:ln>
                <a:solidFill>
                  <a:srgbClr val="FF6600"/>
                </a:solidFill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ounded Rectangle 10"/>
            <p:cNvSpPr/>
            <p:nvPr/>
          </p:nvSpPr>
          <p:spPr>
            <a:xfrm>
              <a:off x="5059944" y="1165156"/>
              <a:ext cx="88120" cy="90965"/>
            </a:xfrm>
            <a:prstGeom prst="roundRect">
              <a:avLst/>
            </a:prstGeom>
            <a:noFill/>
            <a:ln>
              <a:solidFill>
                <a:srgbClr val="FF66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6915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Demonstration 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12" name="Date Placeholder 7"/>
          <p:cNvSpPr>
            <a:spLocks noGrp="1"/>
          </p:cNvSpPr>
          <p:nvPr>
            <p:ph type="dt" sz="half" idx="10"/>
          </p:nvPr>
        </p:nvSpPr>
        <p:spPr>
          <a:xfrm>
            <a:off x="2555776" y="548797"/>
            <a:ext cx="4641046" cy="297918"/>
          </a:xfrm>
        </p:spPr>
        <p:txBody>
          <a:bodyPr/>
          <a:lstStyle/>
          <a:p>
            <a:r>
              <a:rPr lang="en-US" altLang="zh-TW" dirty="0" smtClean="0"/>
              <a:t>2015/3/4    ENGG5189 Fuzzy Expert System Project Presentation</a:t>
            </a:r>
            <a:endParaRPr lang="zh-TW" altLang="en-US" dirty="0"/>
          </a:p>
        </p:txBody>
      </p:sp>
      <p:pic>
        <p:nvPicPr>
          <p:cNvPr id="13" name="Picture 6" descr="D:\Dropbox\Screen Shot 2015-03-02 at 00.46.1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708920"/>
            <a:ext cx="5328592" cy="40194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8"/>
          <p:cNvGrpSpPr/>
          <p:nvPr/>
        </p:nvGrpSpPr>
        <p:grpSpPr>
          <a:xfrm>
            <a:off x="899592" y="927700"/>
            <a:ext cx="7525328" cy="413068"/>
            <a:chOff x="3888416" y="768378"/>
            <a:chExt cx="4536504" cy="413068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888416" y="768378"/>
              <a:ext cx="4536504" cy="41306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4000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1100" dirty="0" smtClean="0">
                  <a:latin typeface="+mn-lt"/>
                </a:rPr>
                <a:t>Outline          Motivations          Problem </a:t>
              </a:r>
              <a:r>
                <a:rPr lang="en-US" sz="1100" dirty="0" smtClean="0">
                  <a:latin typeface="+mn-lt"/>
                </a:rPr>
                <a:t>Definition</a:t>
              </a:r>
              <a:r>
                <a:rPr lang="en-US" sz="1100" dirty="0" smtClean="0">
                  <a:latin typeface="+mn-lt"/>
                </a:rPr>
                <a:t>          Project Implementation          Demonstration          Reference   </a:t>
              </a:r>
              <a:endParaRPr lang="en-US" sz="1100" dirty="0" smtClean="0">
                <a:latin typeface="+mn-lt"/>
              </a:endParaRPr>
            </a:p>
            <a:p>
              <a:r>
                <a:rPr lang="en-US" sz="1100" dirty="0">
                  <a:latin typeface="+mn-lt"/>
                </a:rPr>
                <a:t> </a:t>
              </a:r>
              <a:r>
                <a:rPr lang="en-US" sz="1100" dirty="0" smtClean="0">
                  <a:latin typeface="+mn-lt"/>
                </a:rPr>
                <a:t>                    </a:t>
              </a:r>
              <a:r>
                <a:rPr lang="en-US" sz="1100" dirty="0" smtClean="0"/>
                <a:t>                                                                    ■ ■ </a:t>
              </a:r>
              <a:r>
                <a:rPr lang="en-US" altLang="zh-CN" sz="1100" dirty="0" smtClean="0"/>
                <a:t>■ ■ ■ </a:t>
              </a:r>
              <a:r>
                <a:rPr lang="en-US" altLang="zh-CN" sz="1100" dirty="0"/>
                <a:t>■</a:t>
              </a:r>
              <a:endParaRPr lang="en-US" sz="1100" dirty="0"/>
            </a:p>
            <a:p>
              <a:endParaRPr lang="en-US" sz="1800" dirty="0">
                <a:latin typeface="+mn-lt"/>
              </a:endParaRPr>
            </a:p>
          </p:txBody>
        </p:sp>
        <p:sp>
          <p:nvSpPr>
            <p:cNvPr id="18" name="Rounded Rectangle 10"/>
            <p:cNvSpPr/>
            <p:nvPr/>
          </p:nvSpPr>
          <p:spPr>
            <a:xfrm>
              <a:off x="7089230" y="808706"/>
              <a:ext cx="607723" cy="175466"/>
            </a:xfrm>
            <a:prstGeom prst="roundRect">
              <a:avLst/>
            </a:prstGeom>
            <a:noFill/>
            <a:ln>
              <a:solidFill>
                <a:srgbClr val="FF66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5777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Reference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12" name="Date Placeholder 7"/>
          <p:cNvSpPr>
            <a:spLocks noGrp="1"/>
          </p:cNvSpPr>
          <p:nvPr>
            <p:ph type="dt" sz="half" idx="10"/>
          </p:nvPr>
        </p:nvSpPr>
        <p:spPr>
          <a:xfrm>
            <a:off x="2555776" y="548797"/>
            <a:ext cx="4641046" cy="297918"/>
          </a:xfrm>
        </p:spPr>
        <p:txBody>
          <a:bodyPr/>
          <a:lstStyle/>
          <a:p>
            <a:r>
              <a:rPr lang="en-US" altLang="zh-TW" dirty="0" smtClean="0"/>
              <a:t>2015/3/4    ENGG5189 Fuzzy Expert System Project Presentation</a:t>
            </a:r>
            <a:endParaRPr lang="zh-TW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7315200" cy="3539527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BMI, Body Mass Index, </a:t>
            </a:r>
            <a:r>
              <a:rPr lang="en-US" altLang="zh-CN" sz="1600" u="sng" dirty="0">
                <a:hlinkClick r:id="rId3"/>
              </a:rPr>
              <a:t>http://en.wikipedia.org/wiki/Body_mass_index</a:t>
            </a:r>
            <a:r>
              <a:rPr lang="en-US" altLang="zh-CN" sz="1600" dirty="0"/>
              <a:t> </a:t>
            </a:r>
            <a:endParaRPr lang="en-US" altLang="zh-CN" sz="1600" dirty="0"/>
          </a:p>
        </p:txBody>
      </p:sp>
      <p:grpSp>
        <p:nvGrpSpPr>
          <p:cNvPr id="14" name="Group 8"/>
          <p:cNvGrpSpPr/>
          <p:nvPr/>
        </p:nvGrpSpPr>
        <p:grpSpPr>
          <a:xfrm>
            <a:off x="899592" y="927700"/>
            <a:ext cx="7525330" cy="413068"/>
            <a:chOff x="3888416" y="768378"/>
            <a:chExt cx="4536504" cy="413068"/>
          </a:xfrm>
        </p:grpSpPr>
        <p:sp>
          <p:nvSpPr>
            <p:cNvPr id="16" name="Title 1"/>
            <p:cNvSpPr txBox="1">
              <a:spLocks/>
            </p:cNvSpPr>
            <p:nvPr/>
          </p:nvSpPr>
          <p:spPr>
            <a:xfrm>
              <a:off x="3888416" y="768378"/>
              <a:ext cx="4536504" cy="41306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4000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1100" dirty="0" smtClean="0">
                  <a:latin typeface="+mn-lt"/>
                </a:rPr>
                <a:t>Outline          Motivations          Problem </a:t>
              </a:r>
              <a:r>
                <a:rPr lang="en-US" sz="1100" dirty="0" smtClean="0">
                  <a:latin typeface="+mn-lt"/>
                </a:rPr>
                <a:t>Definition</a:t>
              </a:r>
              <a:r>
                <a:rPr lang="en-US" sz="1100" dirty="0" smtClean="0">
                  <a:latin typeface="+mn-lt"/>
                </a:rPr>
                <a:t>          Project Implementation          Demonstration          Reference   </a:t>
              </a:r>
              <a:endParaRPr lang="en-US" sz="1100" dirty="0" smtClean="0">
                <a:latin typeface="+mn-lt"/>
              </a:endParaRPr>
            </a:p>
            <a:p>
              <a:r>
                <a:rPr lang="en-US" sz="1100" dirty="0">
                  <a:latin typeface="+mn-lt"/>
                </a:rPr>
                <a:t> </a:t>
              </a:r>
              <a:r>
                <a:rPr lang="en-US" sz="1100" dirty="0" smtClean="0">
                  <a:latin typeface="+mn-lt"/>
                </a:rPr>
                <a:t>                    </a:t>
              </a:r>
              <a:r>
                <a:rPr lang="en-US" sz="1100" dirty="0" smtClean="0"/>
                <a:t>                                                                    ■ ■ </a:t>
              </a:r>
              <a:r>
                <a:rPr lang="en-US" altLang="zh-CN" sz="1100" dirty="0" smtClean="0"/>
                <a:t>■ ■ ■ </a:t>
              </a:r>
              <a:r>
                <a:rPr lang="en-US" altLang="zh-CN" sz="1100" dirty="0"/>
                <a:t>■</a:t>
              </a:r>
              <a:endParaRPr lang="en-US" sz="1100" dirty="0"/>
            </a:p>
            <a:p>
              <a:endParaRPr lang="en-US" sz="1800" dirty="0">
                <a:latin typeface="+mn-lt"/>
              </a:endParaRPr>
            </a:p>
          </p:txBody>
        </p:sp>
        <p:sp>
          <p:nvSpPr>
            <p:cNvPr id="17" name="Rounded Rectangle 10"/>
            <p:cNvSpPr/>
            <p:nvPr/>
          </p:nvSpPr>
          <p:spPr>
            <a:xfrm>
              <a:off x="7882012" y="808706"/>
              <a:ext cx="434089" cy="175466"/>
            </a:xfrm>
            <a:prstGeom prst="roundRect">
              <a:avLst/>
            </a:prstGeom>
            <a:noFill/>
            <a:ln>
              <a:solidFill>
                <a:srgbClr val="FF66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944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99592" y="3284984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>
          <a:xfrm>
            <a:off x="2555776" y="548797"/>
            <a:ext cx="4641046" cy="297918"/>
          </a:xfrm>
        </p:spPr>
        <p:txBody>
          <a:bodyPr/>
          <a:lstStyle/>
          <a:p>
            <a:r>
              <a:rPr lang="en-US" altLang="zh-TW" dirty="0" smtClean="0"/>
              <a:t>2015/3/4    ENGG5189 Fuzzy Expert System Project Presentation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0510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Motivations</a:t>
            </a:r>
          </a:p>
          <a:p>
            <a:r>
              <a:rPr lang="en-US" dirty="0" smtClean="0"/>
              <a:t>Problem Definition</a:t>
            </a:r>
          </a:p>
          <a:p>
            <a:r>
              <a:rPr lang="en-US" dirty="0" smtClean="0"/>
              <a:t>Project Implementation</a:t>
            </a:r>
          </a:p>
          <a:p>
            <a:pPr lvl="1"/>
            <a:r>
              <a:rPr lang="en-US" dirty="0" smtClean="0"/>
              <a:t>Knowledge Acquisition</a:t>
            </a:r>
          </a:p>
          <a:p>
            <a:pPr lvl="1"/>
            <a:r>
              <a:rPr lang="en-US" dirty="0" smtClean="0"/>
              <a:t>Project Statistics</a:t>
            </a:r>
          </a:p>
          <a:p>
            <a:pPr lvl="1"/>
            <a:r>
              <a:rPr lang="en-US" dirty="0" smtClean="0"/>
              <a:t>Fuzzy Types</a:t>
            </a:r>
          </a:p>
          <a:p>
            <a:pPr lvl="1"/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Inference Structure</a:t>
            </a:r>
          </a:p>
          <a:p>
            <a:r>
              <a:rPr lang="en-US" dirty="0" smtClean="0"/>
              <a:t>Demonstration</a:t>
            </a:r>
          </a:p>
          <a:p>
            <a:r>
              <a:rPr lang="en-US" dirty="0" smtClean="0"/>
              <a:t>References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899592" y="927700"/>
            <a:ext cx="7525328" cy="413068"/>
            <a:chOff x="3888416" y="768378"/>
            <a:chExt cx="4536504" cy="413068"/>
          </a:xfrm>
        </p:grpSpPr>
        <p:sp>
          <p:nvSpPr>
            <p:cNvPr id="10" name="Title 1"/>
            <p:cNvSpPr txBox="1">
              <a:spLocks/>
            </p:cNvSpPr>
            <p:nvPr/>
          </p:nvSpPr>
          <p:spPr>
            <a:xfrm>
              <a:off x="3888416" y="768378"/>
              <a:ext cx="4536504" cy="41306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4000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1100" dirty="0" smtClean="0">
                  <a:latin typeface="+mn-lt"/>
                </a:rPr>
                <a:t>Outline          Motivations          Problem </a:t>
              </a:r>
              <a:r>
                <a:rPr lang="en-US" sz="1100" dirty="0" smtClean="0">
                  <a:latin typeface="+mn-lt"/>
                </a:rPr>
                <a:t>Definition</a:t>
              </a:r>
              <a:r>
                <a:rPr lang="en-US" sz="1100" dirty="0" smtClean="0">
                  <a:latin typeface="+mn-lt"/>
                </a:rPr>
                <a:t>          Project Implementation          Demonstration          Reference   </a:t>
              </a:r>
              <a:endParaRPr lang="en-US" sz="1100" dirty="0" smtClean="0">
                <a:latin typeface="+mn-lt"/>
              </a:endParaRPr>
            </a:p>
            <a:p>
              <a:r>
                <a:rPr lang="en-US" sz="1100" dirty="0">
                  <a:latin typeface="+mn-lt"/>
                </a:rPr>
                <a:t> </a:t>
              </a:r>
              <a:r>
                <a:rPr lang="en-US" sz="1100" dirty="0" smtClean="0">
                  <a:latin typeface="+mn-lt"/>
                </a:rPr>
                <a:t>                    </a:t>
              </a:r>
              <a:r>
                <a:rPr lang="en-US" sz="1100" dirty="0" smtClean="0"/>
                <a:t>                                                                    ■ ■ </a:t>
              </a:r>
              <a:r>
                <a:rPr lang="en-US" altLang="zh-CN" sz="1100" dirty="0" smtClean="0"/>
                <a:t>■ ■ ■ </a:t>
              </a:r>
              <a:r>
                <a:rPr lang="en-US" altLang="zh-CN" sz="1100" dirty="0"/>
                <a:t>■</a:t>
              </a:r>
              <a:endParaRPr lang="en-US" sz="1100" dirty="0"/>
            </a:p>
            <a:p>
              <a:endParaRPr lang="en-US" sz="1800" dirty="0">
                <a:latin typeface="+mn-lt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931825" y="808706"/>
              <a:ext cx="293018" cy="188166"/>
            </a:xfrm>
            <a:prstGeom prst="roundRect">
              <a:avLst/>
            </a:prstGeom>
            <a:noFill/>
            <a:ln>
              <a:solidFill>
                <a:srgbClr val="FF66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Date Placeholder 7"/>
          <p:cNvSpPr>
            <a:spLocks noGrp="1"/>
          </p:cNvSpPr>
          <p:nvPr>
            <p:ph type="dt" sz="half" idx="10"/>
          </p:nvPr>
        </p:nvSpPr>
        <p:spPr>
          <a:xfrm>
            <a:off x="2555776" y="548797"/>
            <a:ext cx="4641046" cy="297918"/>
          </a:xfrm>
        </p:spPr>
        <p:txBody>
          <a:bodyPr/>
          <a:lstStyle/>
          <a:p>
            <a:r>
              <a:rPr lang="en-US" altLang="zh-TW" dirty="0" smtClean="0"/>
              <a:t>2015/3/4    ENGG5189 Fuzzy Expert System Project Presentation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3652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Motivations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first question?</a:t>
            </a:r>
          </a:p>
          <a:p>
            <a:pPr lvl="1"/>
            <a:r>
              <a:rPr lang="en-US" dirty="0"/>
              <a:t>Select a </a:t>
            </a:r>
            <a:r>
              <a:rPr lang="en-US" dirty="0" smtClean="0"/>
              <a:t>“proper" </a:t>
            </a:r>
            <a:r>
              <a:rPr lang="en-US" dirty="0"/>
              <a:t>project </a:t>
            </a:r>
            <a:r>
              <a:rPr lang="en-US" dirty="0" smtClean="0"/>
              <a:t>topic.</a:t>
            </a:r>
          </a:p>
          <a:p>
            <a:endParaRPr lang="en-US" dirty="0"/>
          </a:p>
          <a:p>
            <a:r>
              <a:rPr lang="en-US" dirty="0" smtClean="0"/>
              <a:t>“Proper”</a:t>
            </a:r>
          </a:p>
          <a:p>
            <a:pPr lvl="1"/>
            <a:r>
              <a:rPr lang="en-US" dirty="0" smtClean="0"/>
              <a:t>Interesting</a:t>
            </a:r>
          </a:p>
          <a:p>
            <a:pPr lvl="1"/>
            <a:r>
              <a:rPr lang="en-US" dirty="0" smtClean="0"/>
              <a:t>Implementable</a:t>
            </a:r>
          </a:p>
          <a:p>
            <a:pPr lvl="1"/>
            <a:r>
              <a:rPr lang="en-US" dirty="0" smtClean="0"/>
              <a:t>High grade</a:t>
            </a:r>
          </a:p>
          <a:p>
            <a:endParaRPr lang="en-US" dirty="0" smtClean="0"/>
          </a:p>
          <a:p>
            <a:r>
              <a:rPr lang="en-US" dirty="0" smtClean="0"/>
              <a:t>Help students choose project topic in the future.</a:t>
            </a:r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2" name="Date Placeholder 7"/>
          <p:cNvSpPr>
            <a:spLocks noGrp="1"/>
          </p:cNvSpPr>
          <p:nvPr>
            <p:ph type="dt" sz="half" idx="10"/>
          </p:nvPr>
        </p:nvSpPr>
        <p:spPr>
          <a:xfrm>
            <a:off x="2555776" y="548797"/>
            <a:ext cx="4641046" cy="297918"/>
          </a:xfrm>
        </p:spPr>
        <p:txBody>
          <a:bodyPr/>
          <a:lstStyle/>
          <a:p>
            <a:r>
              <a:rPr lang="en-US" altLang="zh-TW" dirty="0" smtClean="0"/>
              <a:t>2015/3/4    ENGG5189 Fuzzy Expert System Project Presentation</a:t>
            </a:r>
            <a:endParaRPr lang="zh-TW" altLang="en-US" dirty="0"/>
          </a:p>
        </p:txBody>
      </p:sp>
      <p:grpSp>
        <p:nvGrpSpPr>
          <p:cNvPr id="13" name="Group 8"/>
          <p:cNvGrpSpPr/>
          <p:nvPr/>
        </p:nvGrpSpPr>
        <p:grpSpPr>
          <a:xfrm>
            <a:off x="899592" y="927700"/>
            <a:ext cx="7525328" cy="413068"/>
            <a:chOff x="3888416" y="768378"/>
            <a:chExt cx="4536504" cy="413068"/>
          </a:xfrm>
        </p:grpSpPr>
        <p:sp>
          <p:nvSpPr>
            <p:cNvPr id="14" name="Title 1"/>
            <p:cNvSpPr txBox="1">
              <a:spLocks/>
            </p:cNvSpPr>
            <p:nvPr/>
          </p:nvSpPr>
          <p:spPr>
            <a:xfrm>
              <a:off x="3888416" y="768378"/>
              <a:ext cx="4536504" cy="41306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4000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1100" dirty="0" smtClean="0">
                  <a:latin typeface="+mn-lt"/>
                </a:rPr>
                <a:t>Outline          Motivations          Problem </a:t>
              </a:r>
              <a:r>
                <a:rPr lang="en-US" sz="1100" dirty="0" smtClean="0">
                  <a:latin typeface="+mn-lt"/>
                </a:rPr>
                <a:t>Definition</a:t>
              </a:r>
              <a:r>
                <a:rPr lang="en-US" sz="1100" dirty="0" smtClean="0">
                  <a:latin typeface="+mn-lt"/>
                </a:rPr>
                <a:t>          Project Implementation          Demonstration          Reference   </a:t>
              </a:r>
              <a:endParaRPr lang="en-US" sz="1100" dirty="0" smtClean="0">
                <a:latin typeface="+mn-lt"/>
              </a:endParaRPr>
            </a:p>
            <a:p>
              <a:r>
                <a:rPr lang="en-US" sz="1100" dirty="0">
                  <a:latin typeface="+mn-lt"/>
                </a:rPr>
                <a:t> </a:t>
              </a:r>
              <a:r>
                <a:rPr lang="en-US" sz="1100" dirty="0" smtClean="0">
                  <a:latin typeface="+mn-lt"/>
                </a:rPr>
                <a:t>                    </a:t>
              </a:r>
              <a:r>
                <a:rPr lang="en-US" sz="1100" dirty="0" smtClean="0"/>
                <a:t>                                                                    ■ ■ </a:t>
              </a:r>
              <a:r>
                <a:rPr lang="en-US" altLang="zh-CN" sz="1100" dirty="0" smtClean="0"/>
                <a:t>■ ■ ■ </a:t>
              </a:r>
              <a:r>
                <a:rPr lang="en-US" altLang="zh-CN" sz="1100" dirty="0"/>
                <a:t>■</a:t>
              </a:r>
              <a:endParaRPr lang="en-US" sz="1100" dirty="0"/>
            </a:p>
            <a:p>
              <a:endParaRPr lang="en-US" sz="1800" dirty="0">
                <a:latin typeface="+mn-lt"/>
              </a:endParaRPr>
            </a:p>
          </p:txBody>
        </p:sp>
        <p:sp>
          <p:nvSpPr>
            <p:cNvPr id="15" name="Rounded Rectangle 10"/>
            <p:cNvSpPr/>
            <p:nvPr/>
          </p:nvSpPr>
          <p:spPr>
            <a:xfrm>
              <a:off x="4420163" y="821406"/>
              <a:ext cx="466653" cy="175466"/>
            </a:xfrm>
            <a:prstGeom prst="roundRect">
              <a:avLst/>
            </a:prstGeom>
            <a:noFill/>
            <a:ln>
              <a:solidFill>
                <a:srgbClr val="FF66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4942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Definition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Help students choose </a:t>
            </a:r>
            <a:r>
              <a:rPr lang="en-US" dirty="0" smtClean="0"/>
              <a:t>“proper” project </a:t>
            </a:r>
            <a:r>
              <a:rPr lang="en-US" dirty="0"/>
              <a:t>topic in the future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“Proper”</a:t>
            </a:r>
          </a:p>
          <a:p>
            <a:pPr lvl="1"/>
            <a:r>
              <a:rPr lang="en-US" dirty="0" smtClean="0"/>
              <a:t>Interesting</a:t>
            </a:r>
          </a:p>
          <a:p>
            <a:pPr lvl="2"/>
            <a:r>
              <a:rPr lang="en-US" dirty="0" smtClean="0"/>
              <a:t>Meet YOUR interest</a:t>
            </a:r>
          </a:p>
          <a:p>
            <a:pPr lvl="2"/>
            <a:r>
              <a:rPr lang="en-US" dirty="0" smtClean="0"/>
              <a:t>Otherwise I have no motivation</a:t>
            </a:r>
          </a:p>
          <a:p>
            <a:pPr lvl="1"/>
            <a:r>
              <a:rPr lang="en-US" dirty="0" smtClean="0"/>
              <a:t>Implementable</a:t>
            </a:r>
          </a:p>
          <a:p>
            <a:pPr lvl="2"/>
            <a:r>
              <a:rPr lang="en-US" dirty="0" smtClean="0"/>
              <a:t>Can be achieved before deadline</a:t>
            </a:r>
          </a:p>
          <a:p>
            <a:pPr lvl="1"/>
            <a:r>
              <a:rPr lang="en-US" dirty="0" smtClean="0"/>
              <a:t>High grade</a:t>
            </a:r>
          </a:p>
          <a:p>
            <a:pPr lvl="2"/>
            <a:r>
              <a:rPr lang="en-US" dirty="0" smtClean="0"/>
              <a:t>As high as possible</a:t>
            </a:r>
          </a:p>
          <a:p>
            <a:pPr lvl="2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12" name="Date Placeholder 7"/>
          <p:cNvSpPr>
            <a:spLocks noGrp="1"/>
          </p:cNvSpPr>
          <p:nvPr>
            <p:ph type="dt" sz="half" idx="10"/>
          </p:nvPr>
        </p:nvSpPr>
        <p:spPr>
          <a:xfrm>
            <a:off x="2555776" y="548797"/>
            <a:ext cx="4641046" cy="297918"/>
          </a:xfrm>
        </p:spPr>
        <p:txBody>
          <a:bodyPr/>
          <a:lstStyle/>
          <a:p>
            <a:r>
              <a:rPr lang="en-US" altLang="zh-TW" dirty="0" smtClean="0"/>
              <a:t>2015/3/4    ENGG5189 Fuzzy Expert System Project Presentation</a:t>
            </a:r>
            <a:endParaRPr lang="zh-TW" altLang="en-US" dirty="0"/>
          </a:p>
        </p:txBody>
      </p:sp>
      <p:grpSp>
        <p:nvGrpSpPr>
          <p:cNvPr id="13" name="Group 8"/>
          <p:cNvGrpSpPr/>
          <p:nvPr/>
        </p:nvGrpSpPr>
        <p:grpSpPr>
          <a:xfrm>
            <a:off x="899592" y="927700"/>
            <a:ext cx="7525328" cy="413068"/>
            <a:chOff x="3888416" y="768378"/>
            <a:chExt cx="4536504" cy="413068"/>
          </a:xfrm>
        </p:grpSpPr>
        <p:sp>
          <p:nvSpPr>
            <p:cNvPr id="14" name="Title 1"/>
            <p:cNvSpPr txBox="1">
              <a:spLocks/>
            </p:cNvSpPr>
            <p:nvPr/>
          </p:nvSpPr>
          <p:spPr>
            <a:xfrm>
              <a:off x="3888416" y="768378"/>
              <a:ext cx="4536504" cy="41306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4000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1100" dirty="0" smtClean="0">
                  <a:latin typeface="+mn-lt"/>
                </a:rPr>
                <a:t>Outline          Motivations          Problem </a:t>
              </a:r>
              <a:r>
                <a:rPr lang="en-US" sz="1100" dirty="0" smtClean="0">
                  <a:latin typeface="+mn-lt"/>
                </a:rPr>
                <a:t>Definition</a:t>
              </a:r>
              <a:r>
                <a:rPr lang="en-US" sz="1100" dirty="0" smtClean="0">
                  <a:latin typeface="+mn-lt"/>
                </a:rPr>
                <a:t>          Project Implementation          Demonstration          Reference   </a:t>
              </a:r>
              <a:endParaRPr lang="en-US" sz="1100" dirty="0" smtClean="0">
                <a:latin typeface="+mn-lt"/>
              </a:endParaRPr>
            </a:p>
            <a:p>
              <a:r>
                <a:rPr lang="en-US" sz="1100" dirty="0">
                  <a:latin typeface="+mn-lt"/>
                </a:rPr>
                <a:t> </a:t>
              </a:r>
              <a:r>
                <a:rPr lang="en-US" sz="1100" dirty="0" smtClean="0">
                  <a:latin typeface="+mn-lt"/>
                </a:rPr>
                <a:t>                    </a:t>
              </a:r>
              <a:r>
                <a:rPr lang="en-US" sz="1100" dirty="0" smtClean="0"/>
                <a:t>                                                                    ■ ■ </a:t>
              </a:r>
              <a:r>
                <a:rPr lang="en-US" altLang="zh-CN" sz="1100" dirty="0" smtClean="0"/>
                <a:t>■ ■ ■ </a:t>
              </a:r>
              <a:r>
                <a:rPr lang="en-US" altLang="zh-CN" sz="1100" dirty="0"/>
                <a:t>■</a:t>
              </a:r>
              <a:endParaRPr lang="en-US" sz="1100" dirty="0"/>
            </a:p>
            <a:p>
              <a:endParaRPr lang="en-US" sz="1800" dirty="0">
                <a:latin typeface="+mn-lt"/>
              </a:endParaRPr>
            </a:p>
          </p:txBody>
        </p:sp>
        <p:sp>
          <p:nvSpPr>
            <p:cNvPr id="15" name="Rounded Rectangle 10"/>
            <p:cNvSpPr/>
            <p:nvPr/>
          </p:nvSpPr>
          <p:spPr>
            <a:xfrm>
              <a:off x="5075762" y="808706"/>
              <a:ext cx="727104" cy="175466"/>
            </a:xfrm>
            <a:prstGeom prst="roundRect">
              <a:avLst/>
            </a:prstGeom>
            <a:noFill/>
            <a:ln>
              <a:solidFill>
                <a:srgbClr val="FF66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4601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Implementation</a:t>
            </a:r>
            <a:r>
              <a:rPr lang="en-US" sz="3200" dirty="0"/>
              <a:t> </a:t>
            </a:r>
            <a:r>
              <a:rPr lang="en-US" sz="2000" dirty="0" smtClean="0"/>
              <a:t>- Knowledge Acquisition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topic</a:t>
            </a:r>
          </a:p>
          <a:p>
            <a:pPr lvl="1"/>
            <a:r>
              <a:rPr lang="en-US" dirty="0" smtClean="0"/>
              <a:t>Students in ENGG5189</a:t>
            </a:r>
          </a:p>
          <a:p>
            <a:pPr lvl="1"/>
            <a:r>
              <a:rPr lang="en-US" dirty="0" smtClean="0"/>
              <a:t>Previous project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Certainties of rules</a:t>
            </a:r>
          </a:p>
          <a:p>
            <a:pPr lvl="1"/>
            <a:r>
              <a:rPr lang="en-US" dirty="0" smtClean="0"/>
              <a:t>Logically and rationally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12" name="Date Placeholder 7"/>
          <p:cNvSpPr>
            <a:spLocks noGrp="1"/>
          </p:cNvSpPr>
          <p:nvPr>
            <p:ph type="dt" sz="half" idx="10"/>
          </p:nvPr>
        </p:nvSpPr>
        <p:spPr>
          <a:xfrm>
            <a:off x="2555776" y="548797"/>
            <a:ext cx="4641046" cy="297918"/>
          </a:xfrm>
        </p:spPr>
        <p:txBody>
          <a:bodyPr/>
          <a:lstStyle/>
          <a:p>
            <a:r>
              <a:rPr lang="en-US" altLang="zh-TW" dirty="0" smtClean="0"/>
              <a:t>2015/3/4    ENGG5189 Fuzzy Expert System Project Presentation</a:t>
            </a:r>
            <a:endParaRPr lang="zh-TW" altLang="en-US" dirty="0"/>
          </a:p>
        </p:txBody>
      </p:sp>
      <p:grpSp>
        <p:nvGrpSpPr>
          <p:cNvPr id="13" name="组 12"/>
          <p:cNvGrpSpPr/>
          <p:nvPr/>
        </p:nvGrpSpPr>
        <p:grpSpPr>
          <a:xfrm>
            <a:off x="899592" y="927700"/>
            <a:ext cx="7525328" cy="413068"/>
            <a:chOff x="899592" y="927700"/>
            <a:chExt cx="7525328" cy="413068"/>
          </a:xfrm>
        </p:grpSpPr>
        <p:grpSp>
          <p:nvGrpSpPr>
            <p:cNvPr id="14" name="Group 8"/>
            <p:cNvGrpSpPr/>
            <p:nvPr/>
          </p:nvGrpSpPr>
          <p:grpSpPr>
            <a:xfrm>
              <a:off x="899592" y="927700"/>
              <a:ext cx="7525328" cy="413068"/>
              <a:chOff x="3888416" y="768378"/>
              <a:chExt cx="4536504" cy="413068"/>
            </a:xfrm>
          </p:grpSpPr>
          <p:sp>
            <p:nvSpPr>
              <p:cNvPr id="16" name="Title 1"/>
              <p:cNvSpPr txBox="1">
                <a:spLocks/>
              </p:cNvSpPr>
              <p:nvPr/>
            </p:nvSpPr>
            <p:spPr>
              <a:xfrm>
                <a:off x="3888416" y="768378"/>
                <a:ext cx="4536504" cy="413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sz="1100" dirty="0" smtClean="0">
                    <a:latin typeface="+mn-lt"/>
                  </a:rPr>
                  <a:t>Outline          Motivations          Problem </a:t>
                </a:r>
                <a:r>
                  <a:rPr lang="en-US" sz="1100" dirty="0" smtClean="0">
                    <a:latin typeface="+mn-lt"/>
                  </a:rPr>
                  <a:t>Definition</a:t>
                </a:r>
                <a:r>
                  <a:rPr lang="en-US" sz="1100" dirty="0" smtClean="0">
                    <a:latin typeface="+mn-lt"/>
                  </a:rPr>
                  <a:t>          Project Implementation          Demonstration          Reference   </a:t>
                </a:r>
                <a:endParaRPr lang="en-US" sz="1100" dirty="0" smtClean="0">
                  <a:latin typeface="+mn-lt"/>
                </a:endParaRPr>
              </a:p>
              <a:p>
                <a:r>
                  <a:rPr lang="en-US" sz="1100" dirty="0">
                    <a:latin typeface="+mn-lt"/>
                  </a:rPr>
                  <a:t> </a:t>
                </a:r>
                <a:r>
                  <a:rPr lang="en-US" sz="1100" dirty="0" smtClean="0">
                    <a:latin typeface="+mn-lt"/>
                  </a:rPr>
                  <a:t>                    </a:t>
                </a:r>
                <a:r>
                  <a:rPr lang="en-US" sz="1100" dirty="0" smtClean="0"/>
                  <a:t>                                                                    ■ ■ </a:t>
                </a:r>
                <a:r>
                  <a:rPr lang="en-US" altLang="zh-CN" sz="1100" dirty="0" smtClean="0"/>
                  <a:t>■ ■ ■ </a:t>
                </a:r>
                <a:r>
                  <a:rPr lang="en-US" altLang="zh-CN" sz="1100" dirty="0"/>
                  <a:t>■</a:t>
                </a:r>
                <a:endParaRPr lang="en-US" sz="1100" dirty="0"/>
              </a:p>
              <a:p>
                <a:endParaRPr lang="en-US" sz="1800" dirty="0">
                  <a:latin typeface="+mn-lt"/>
                </a:endParaRPr>
              </a:p>
            </p:txBody>
          </p:sp>
          <p:sp>
            <p:nvSpPr>
              <p:cNvPr id="17" name="Rounded Rectangle 10"/>
              <p:cNvSpPr/>
              <p:nvPr/>
            </p:nvSpPr>
            <p:spPr>
              <a:xfrm>
                <a:off x="6000206" y="808706"/>
                <a:ext cx="911584" cy="175466"/>
              </a:xfrm>
              <a:prstGeom prst="roundRect">
                <a:avLst/>
              </a:prstGeom>
              <a:noFill/>
              <a:ln>
                <a:solidFill>
                  <a:srgbClr val="FF6600"/>
                </a:solidFill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ounded Rectangle 10"/>
            <p:cNvSpPr/>
            <p:nvPr/>
          </p:nvSpPr>
          <p:spPr>
            <a:xfrm>
              <a:off x="4445972" y="1165156"/>
              <a:ext cx="88120" cy="90965"/>
            </a:xfrm>
            <a:prstGeom prst="roundRect">
              <a:avLst/>
            </a:prstGeom>
            <a:noFill/>
            <a:ln>
              <a:solidFill>
                <a:srgbClr val="FF66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6883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Implementation</a:t>
            </a:r>
            <a:r>
              <a:rPr lang="en-US" sz="3200" dirty="0"/>
              <a:t> </a:t>
            </a:r>
            <a:r>
              <a:rPr lang="en-US" sz="2000" dirty="0" smtClean="0"/>
              <a:t>– Project Statistics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 of objects</a:t>
            </a:r>
          </a:p>
          <a:p>
            <a:pPr lvl="1"/>
            <a:r>
              <a:rPr lang="en-US" dirty="0" smtClean="0"/>
              <a:t>16</a:t>
            </a:r>
          </a:p>
          <a:p>
            <a:r>
              <a:rPr lang="en-US" dirty="0" smtClean="0"/>
              <a:t>Number of fuzzy types</a:t>
            </a:r>
          </a:p>
          <a:p>
            <a:pPr lvl="1"/>
            <a:r>
              <a:rPr lang="en-US" dirty="0"/>
              <a:t>8</a:t>
            </a:r>
            <a:endParaRPr lang="en-US" dirty="0" smtClean="0"/>
          </a:p>
          <a:p>
            <a:r>
              <a:rPr lang="en-US" dirty="0" smtClean="0"/>
              <a:t>Level of inference</a:t>
            </a:r>
          </a:p>
          <a:p>
            <a:pPr lvl="1"/>
            <a:r>
              <a:rPr lang="en-US" dirty="0"/>
              <a:t>3</a:t>
            </a:r>
            <a:endParaRPr lang="en-US" dirty="0" smtClean="0"/>
          </a:p>
          <a:p>
            <a:r>
              <a:rPr lang="en-US" dirty="0" smtClean="0"/>
              <a:t>Number of rule sets</a:t>
            </a:r>
          </a:p>
          <a:p>
            <a:pPr lvl="1"/>
            <a:r>
              <a:rPr lang="en-US" dirty="0" smtClean="0"/>
              <a:t>150</a:t>
            </a:r>
          </a:p>
          <a:p>
            <a:r>
              <a:rPr lang="en-US" dirty="0" smtClean="0"/>
              <a:t>Average number of rules per output project</a:t>
            </a:r>
          </a:p>
          <a:p>
            <a:pPr lvl="1"/>
            <a:r>
              <a:rPr lang="en-US" smtClean="0"/>
              <a:t>22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2" name="Date Placeholder 7"/>
          <p:cNvSpPr>
            <a:spLocks noGrp="1"/>
          </p:cNvSpPr>
          <p:nvPr>
            <p:ph type="dt" sz="half" idx="10"/>
          </p:nvPr>
        </p:nvSpPr>
        <p:spPr>
          <a:xfrm>
            <a:off x="2555776" y="548797"/>
            <a:ext cx="4641046" cy="297918"/>
          </a:xfrm>
        </p:spPr>
        <p:txBody>
          <a:bodyPr/>
          <a:lstStyle/>
          <a:p>
            <a:r>
              <a:rPr lang="en-US" altLang="zh-TW" dirty="0" smtClean="0"/>
              <a:t>2015/3/4    ENGG5189 Fuzzy Expert System Project Presentation</a:t>
            </a:r>
            <a:endParaRPr lang="zh-TW" altLang="en-US" dirty="0"/>
          </a:p>
        </p:txBody>
      </p:sp>
      <p:grpSp>
        <p:nvGrpSpPr>
          <p:cNvPr id="13" name="组 12"/>
          <p:cNvGrpSpPr/>
          <p:nvPr/>
        </p:nvGrpSpPr>
        <p:grpSpPr>
          <a:xfrm>
            <a:off x="899592" y="927700"/>
            <a:ext cx="7525328" cy="413068"/>
            <a:chOff x="899592" y="927700"/>
            <a:chExt cx="7525328" cy="413068"/>
          </a:xfrm>
        </p:grpSpPr>
        <p:grpSp>
          <p:nvGrpSpPr>
            <p:cNvPr id="14" name="Group 8"/>
            <p:cNvGrpSpPr/>
            <p:nvPr/>
          </p:nvGrpSpPr>
          <p:grpSpPr>
            <a:xfrm>
              <a:off x="899592" y="927700"/>
              <a:ext cx="7525328" cy="413068"/>
              <a:chOff x="3888416" y="768378"/>
              <a:chExt cx="4536504" cy="413068"/>
            </a:xfrm>
          </p:grpSpPr>
          <p:sp>
            <p:nvSpPr>
              <p:cNvPr id="16" name="Title 1"/>
              <p:cNvSpPr txBox="1">
                <a:spLocks/>
              </p:cNvSpPr>
              <p:nvPr/>
            </p:nvSpPr>
            <p:spPr>
              <a:xfrm>
                <a:off x="3888416" y="768378"/>
                <a:ext cx="4536504" cy="413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sz="1100" dirty="0" smtClean="0">
                    <a:latin typeface="+mn-lt"/>
                  </a:rPr>
                  <a:t>Outline          Motivations          Problem </a:t>
                </a:r>
                <a:r>
                  <a:rPr lang="en-US" sz="1100" dirty="0" smtClean="0">
                    <a:latin typeface="+mn-lt"/>
                  </a:rPr>
                  <a:t>Definition</a:t>
                </a:r>
                <a:r>
                  <a:rPr lang="en-US" sz="1100" dirty="0" smtClean="0">
                    <a:latin typeface="+mn-lt"/>
                  </a:rPr>
                  <a:t>          Project Implementation          Demonstration          Reference   </a:t>
                </a:r>
                <a:endParaRPr lang="en-US" sz="1100" dirty="0" smtClean="0">
                  <a:latin typeface="+mn-lt"/>
                </a:endParaRPr>
              </a:p>
              <a:p>
                <a:r>
                  <a:rPr lang="en-US" sz="1100" dirty="0">
                    <a:latin typeface="+mn-lt"/>
                  </a:rPr>
                  <a:t> </a:t>
                </a:r>
                <a:r>
                  <a:rPr lang="en-US" sz="1100" dirty="0" smtClean="0">
                    <a:latin typeface="+mn-lt"/>
                  </a:rPr>
                  <a:t>                    </a:t>
                </a:r>
                <a:r>
                  <a:rPr lang="en-US" sz="1100" dirty="0" smtClean="0"/>
                  <a:t>                                                                    ■ ■ </a:t>
                </a:r>
                <a:r>
                  <a:rPr lang="en-US" altLang="zh-CN" sz="1100" dirty="0" smtClean="0"/>
                  <a:t>■ ■ ■ </a:t>
                </a:r>
                <a:r>
                  <a:rPr lang="en-US" altLang="zh-CN" sz="1100" dirty="0"/>
                  <a:t>■</a:t>
                </a:r>
                <a:endParaRPr lang="en-US" sz="1100" dirty="0"/>
              </a:p>
              <a:p>
                <a:endParaRPr lang="en-US" sz="1800" dirty="0">
                  <a:latin typeface="+mn-lt"/>
                </a:endParaRPr>
              </a:p>
            </p:txBody>
          </p:sp>
          <p:sp>
            <p:nvSpPr>
              <p:cNvPr id="17" name="Rounded Rectangle 10"/>
              <p:cNvSpPr/>
              <p:nvPr/>
            </p:nvSpPr>
            <p:spPr>
              <a:xfrm>
                <a:off x="6000206" y="808706"/>
                <a:ext cx="911584" cy="175466"/>
              </a:xfrm>
              <a:prstGeom prst="roundRect">
                <a:avLst/>
              </a:prstGeom>
              <a:noFill/>
              <a:ln>
                <a:solidFill>
                  <a:srgbClr val="FF6600"/>
                </a:solidFill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ounded Rectangle 10"/>
            <p:cNvSpPr/>
            <p:nvPr/>
          </p:nvSpPr>
          <p:spPr>
            <a:xfrm>
              <a:off x="4568524" y="1165156"/>
              <a:ext cx="88120" cy="90965"/>
            </a:xfrm>
            <a:prstGeom prst="roundRect">
              <a:avLst/>
            </a:prstGeom>
            <a:noFill/>
            <a:ln>
              <a:solidFill>
                <a:srgbClr val="FF66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7829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Implementation</a:t>
            </a:r>
            <a:r>
              <a:rPr lang="en-US" sz="3200" dirty="0"/>
              <a:t> </a:t>
            </a:r>
            <a:r>
              <a:rPr lang="en-US" sz="2000" dirty="0" smtClean="0"/>
              <a:t>– </a:t>
            </a:r>
            <a:r>
              <a:rPr lang="en-US" sz="2000" dirty="0" smtClean="0"/>
              <a:t>Fuzzy Types 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Number of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8 out of 16</a:t>
            </a:r>
            <a:endParaRPr lang="en-US" dirty="0" smtClean="0"/>
          </a:p>
          <a:p>
            <a:r>
              <a:rPr lang="en-US" dirty="0" smtClean="0"/>
              <a:t>Object list</a:t>
            </a:r>
          </a:p>
          <a:p>
            <a:pPr lvl="1"/>
            <a:r>
              <a:rPr lang="en-US" dirty="0" err="1" smtClean="0"/>
              <a:t>time_you_have</a:t>
            </a:r>
            <a:endParaRPr lang="en-US" dirty="0" smtClean="0"/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arks_you_want</a:t>
            </a:r>
            <a:endParaRPr lang="en-US" dirty="0" smtClean="0"/>
          </a:p>
          <a:p>
            <a:pPr lvl="1"/>
            <a:r>
              <a:rPr lang="en-US" dirty="0" err="1" smtClean="0"/>
              <a:t>system_complexity</a:t>
            </a:r>
            <a:endParaRPr lang="en-US" dirty="0" smtClean="0"/>
          </a:p>
          <a:p>
            <a:pPr lvl="1"/>
            <a:r>
              <a:rPr lang="en-US" dirty="0" err="1" smtClean="0"/>
              <a:t>interest_in_sport</a:t>
            </a:r>
            <a:endParaRPr lang="en-US" dirty="0" smtClean="0"/>
          </a:p>
          <a:p>
            <a:pPr lvl="1"/>
            <a:r>
              <a:rPr lang="en-US" dirty="0" err="1" smtClean="0"/>
              <a:t>i</a:t>
            </a:r>
            <a:r>
              <a:rPr lang="en-US" dirty="0" err="1" smtClean="0"/>
              <a:t>nterest_in_games</a:t>
            </a:r>
            <a:endParaRPr lang="en-US" dirty="0" smtClean="0"/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nterest_in_travel</a:t>
            </a:r>
            <a:endParaRPr lang="en-US" dirty="0" smtClean="0"/>
          </a:p>
          <a:p>
            <a:pPr lvl="1"/>
            <a:r>
              <a:rPr lang="en-US" dirty="0" err="1" smtClean="0"/>
              <a:t>r</a:t>
            </a:r>
            <a:r>
              <a:rPr lang="en-US" dirty="0" err="1" smtClean="0"/>
              <a:t>ate_on_it_information</a:t>
            </a:r>
            <a:endParaRPr lang="en-US" dirty="0" smtClean="0"/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nterest_in_it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2" name="Date Placeholder 7"/>
          <p:cNvSpPr>
            <a:spLocks noGrp="1"/>
          </p:cNvSpPr>
          <p:nvPr>
            <p:ph type="dt" sz="half" idx="10"/>
          </p:nvPr>
        </p:nvSpPr>
        <p:spPr>
          <a:xfrm>
            <a:off x="2555776" y="548797"/>
            <a:ext cx="4641046" cy="297918"/>
          </a:xfrm>
        </p:spPr>
        <p:txBody>
          <a:bodyPr/>
          <a:lstStyle/>
          <a:p>
            <a:r>
              <a:rPr lang="en-US" altLang="zh-TW" dirty="0" smtClean="0"/>
              <a:t>2015/3/4    ENGG5189 Fuzzy Expert System Project Presentation</a:t>
            </a:r>
            <a:endParaRPr lang="zh-TW" altLang="en-US" dirty="0"/>
          </a:p>
        </p:txBody>
      </p:sp>
      <p:grpSp>
        <p:nvGrpSpPr>
          <p:cNvPr id="13" name="组 12"/>
          <p:cNvGrpSpPr/>
          <p:nvPr/>
        </p:nvGrpSpPr>
        <p:grpSpPr>
          <a:xfrm>
            <a:off x="899592" y="927700"/>
            <a:ext cx="7525328" cy="413068"/>
            <a:chOff x="899592" y="927700"/>
            <a:chExt cx="7525328" cy="413068"/>
          </a:xfrm>
        </p:grpSpPr>
        <p:grpSp>
          <p:nvGrpSpPr>
            <p:cNvPr id="14" name="Group 8"/>
            <p:cNvGrpSpPr/>
            <p:nvPr/>
          </p:nvGrpSpPr>
          <p:grpSpPr>
            <a:xfrm>
              <a:off x="899592" y="927700"/>
              <a:ext cx="7525328" cy="413068"/>
              <a:chOff x="3888416" y="768378"/>
              <a:chExt cx="4536504" cy="413068"/>
            </a:xfrm>
          </p:grpSpPr>
          <p:sp>
            <p:nvSpPr>
              <p:cNvPr id="16" name="Title 1"/>
              <p:cNvSpPr txBox="1">
                <a:spLocks/>
              </p:cNvSpPr>
              <p:nvPr/>
            </p:nvSpPr>
            <p:spPr>
              <a:xfrm>
                <a:off x="3888416" y="768378"/>
                <a:ext cx="4536504" cy="413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sz="1100" dirty="0" smtClean="0">
                    <a:latin typeface="+mn-lt"/>
                  </a:rPr>
                  <a:t>Outline          Motivations          Problem </a:t>
                </a:r>
                <a:r>
                  <a:rPr lang="en-US" sz="1100" dirty="0" smtClean="0">
                    <a:latin typeface="+mn-lt"/>
                  </a:rPr>
                  <a:t>Definition</a:t>
                </a:r>
                <a:r>
                  <a:rPr lang="en-US" sz="1100" dirty="0" smtClean="0">
                    <a:latin typeface="+mn-lt"/>
                  </a:rPr>
                  <a:t>          Project Implementation          Demonstration          Reference   </a:t>
                </a:r>
                <a:endParaRPr lang="en-US" sz="1100" dirty="0" smtClean="0">
                  <a:latin typeface="+mn-lt"/>
                </a:endParaRPr>
              </a:p>
              <a:p>
                <a:r>
                  <a:rPr lang="en-US" sz="1100" dirty="0">
                    <a:latin typeface="+mn-lt"/>
                  </a:rPr>
                  <a:t> </a:t>
                </a:r>
                <a:r>
                  <a:rPr lang="en-US" sz="1100" dirty="0" smtClean="0">
                    <a:latin typeface="+mn-lt"/>
                  </a:rPr>
                  <a:t>                    </a:t>
                </a:r>
                <a:r>
                  <a:rPr lang="en-US" sz="1100" dirty="0" smtClean="0"/>
                  <a:t>                                                                    ■ ■ </a:t>
                </a:r>
                <a:r>
                  <a:rPr lang="en-US" altLang="zh-CN" sz="1100" dirty="0" smtClean="0"/>
                  <a:t>■ ■ ■ </a:t>
                </a:r>
                <a:r>
                  <a:rPr lang="en-US" altLang="zh-CN" sz="1100" dirty="0"/>
                  <a:t>■</a:t>
                </a:r>
                <a:endParaRPr lang="en-US" sz="1100" dirty="0"/>
              </a:p>
              <a:p>
                <a:endParaRPr lang="en-US" sz="1800" dirty="0">
                  <a:latin typeface="+mn-lt"/>
                </a:endParaRPr>
              </a:p>
            </p:txBody>
          </p:sp>
          <p:sp>
            <p:nvSpPr>
              <p:cNvPr id="17" name="Rounded Rectangle 10"/>
              <p:cNvSpPr/>
              <p:nvPr/>
            </p:nvSpPr>
            <p:spPr>
              <a:xfrm>
                <a:off x="6000206" y="808706"/>
                <a:ext cx="911584" cy="175466"/>
              </a:xfrm>
              <a:prstGeom prst="roundRect">
                <a:avLst/>
              </a:prstGeom>
              <a:noFill/>
              <a:ln>
                <a:solidFill>
                  <a:srgbClr val="FF6600"/>
                </a:solidFill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ounded Rectangle 10"/>
            <p:cNvSpPr/>
            <p:nvPr/>
          </p:nvSpPr>
          <p:spPr>
            <a:xfrm>
              <a:off x="4693586" y="1165156"/>
              <a:ext cx="88120" cy="90965"/>
            </a:xfrm>
            <a:prstGeom prst="roundRect">
              <a:avLst/>
            </a:prstGeom>
            <a:noFill/>
            <a:ln>
              <a:solidFill>
                <a:srgbClr val="FF66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8122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Implementation</a:t>
            </a:r>
            <a:r>
              <a:rPr lang="en-US" sz="3200" dirty="0"/>
              <a:t> </a:t>
            </a:r>
            <a:r>
              <a:rPr lang="en-US" sz="2000" dirty="0" smtClean="0"/>
              <a:t>– </a:t>
            </a:r>
            <a:r>
              <a:rPr lang="en-US" sz="2000" dirty="0" smtClean="0"/>
              <a:t>Fuzzy Types (cont.) 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system_complexity</a:t>
            </a:r>
            <a:endParaRPr lang="en-US" altLang="zh-CN" dirty="0"/>
          </a:p>
          <a:p>
            <a:pPr lvl="1"/>
            <a:r>
              <a:rPr lang="en-US" altLang="zh-CN" dirty="0"/>
              <a:t>How complex the recommended system should be</a:t>
            </a:r>
            <a:r>
              <a:rPr lang="en-US" altLang="zh-CN" dirty="0" smtClean="0"/>
              <a:t>?</a:t>
            </a:r>
          </a:p>
          <a:p>
            <a:pPr lvl="1"/>
            <a:r>
              <a:rPr lang="en-US" altLang="zh-CN" dirty="0" smtClean="0"/>
              <a:t>Depends </a:t>
            </a:r>
            <a:r>
              <a:rPr lang="en-US" altLang="zh-CN" dirty="0"/>
              <a:t>on </a:t>
            </a:r>
            <a:r>
              <a:rPr lang="en-US" altLang="zh-CN" dirty="0" err="1"/>
              <a:t>time_you_have</a:t>
            </a:r>
            <a:r>
              <a:rPr lang="en-US" altLang="zh-CN" dirty="0"/>
              <a:t> and </a:t>
            </a:r>
            <a:r>
              <a:rPr lang="en-US" altLang="zh-CN" dirty="0" err="1" smtClean="0"/>
              <a:t>marks_you_want</a:t>
            </a:r>
            <a:r>
              <a:rPr lang="en-US" altLang="zh-CN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i</a:t>
            </a:r>
            <a:r>
              <a:rPr lang="en-US" dirty="0" err="1" smtClean="0"/>
              <a:t>nterest_in_sport</a:t>
            </a:r>
            <a:endParaRPr lang="en-US" dirty="0" smtClean="0"/>
          </a:p>
          <a:p>
            <a:pPr lvl="1"/>
            <a:r>
              <a:rPr lang="en-US" altLang="zh-CN" dirty="0"/>
              <a:t>How </a:t>
            </a:r>
            <a:r>
              <a:rPr lang="en-US" altLang="zh-CN" dirty="0" smtClean="0"/>
              <a:t>interest?</a:t>
            </a:r>
            <a:endParaRPr lang="en-US" dirty="0" smtClean="0"/>
          </a:p>
          <a:p>
            <a:pPr lvl="1"/>
            <a:r>
              <a:rPr lang="en-US" dirty="0" smtClean="0"/>
              <a:t>Depends on </a:t>
            </a:r>
            <a:r>
              <a:rPr lang="en-US" dirty="0" err="1" smtClean="0"/>
              <a:t>time_on_sports</a:t>
            </a:r>
            <a:r>
              <a:rPr lang="en-US" dirty="0" smtClean="0"/>
              <a:t> and </a:t>
            </a:r>
            <a:r>
              <a:rPr lang="en-US" dirty="0" err="1" smtClean="0"/>
              <a:t>BMI_index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Interest_in_game</a:t>
            </a:r>
            <a:endParaRPr lang="en-US" dirty="0" smtClean="0"/>
          </a:p>
          <a:p>
            <a:pPr lvl="1"/>
            <a:r>
              <a:rPr lang="en-US" dirty="0" smtClean="0"/>
              <a:t>How interest?</a:t>
            </a:r>
          </a:p>
          <a:p>
            <a:pPr lvl="1"/>
            <a:r>
              <a:rPr lang="en-US" dirty="0" smtClean="0"/>
              <a:t>Depends on </a:t>
            </a:r>
            <a:r>
              <a:rPr lang="en-US" dirty="0" err="1" smtClean="0"/>
              <a:t>time_on_games</a:t>
            </a:r>
            <a:r>
              <a:rPr lang="en-US" dirty="0" smtClean="0"/>
              <a:t> and </a:t>
            </a:r>
            <a:r>
              <a:rPr lang="en-US" dirty="0" err="1" smtClean="0"/>
              <a:t>num_of_games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12" name="Date Placeholder 7"/>
          <p:cNvSpPr>
            <a:spLocks noGrp="1"/>
          </p:cNvSpPr>
          <p:nvPr>
            <p:ph type="dt" sz="half" idx="10"/>
          </p:nvPr>
        </p:nvSpPr>
        <p:spPr>
          <a:xfrm>
            <a:off x="2555776" y="548797"/>
            <a:ext cx="4641046" cy="297918"/>
          </a:xfrm>
        </p:spPr>
        <p:txBody>
          <a:bodyPr/>
          <a:lstStyle/>
          <a:p>
            <a:r>
              <a:rPr lang="en-US" altLang="zh-TW" dirty="0" smtClean="0"/>
              <a:t>2015/3/4    ENGG5189 Fuzzy Expert System Project Presentation</a:t>
            </a:r>
            <a:endParaRPr lang="zh-TW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899592" y="927700"/>
            <a:ext cx="7525328" cy="413068"/>
            <a:chOff x="899592" y="927700"/>
            <a:chExt cx="7525328" cy="413068"/>
          </a:xfrm>
        </p:grpSpPr>
        <p:grpSp>
          <p:nvGrpSpPr>
            <p:cNvPr id="19" name="Group 8"/>
            <p:cNvGrpSpPr/>
            <p:nvPr/>
          </p:nvGrpSpPr>
          <p:grpSpPr>
            <a:xfrm>
              <a:off x="899592" y="927700"/>
              <a:ext cx="7525328" cy="413068"/>
              <a:chOff x="3888416" y="768378"/>
              <a:chExt cx="4536504" cy="413068"/>
            </a:xfrm>
          </p:grpSpPr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3888416" y="768378"/>
                <a:ext cx="4536504" cy="413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sz="1100" dirty="0" smtClean="0">
                    <a:latin typeface="+mn-lt"/>
                  </a:rPr>
                  <a:t>Outline          Motivations          Problem </a:t>
                </a:r>
                <a:r>
                  <a:rPr lang="en-US" sz="1100" dirty="0" smtClean="0">
                    <a:latin typeface="+mn-lt"/>
                  </a:rPr>
                  <a:t>Definition</a:t>
                </a:r>
                <a:r>
                  <a:rPr lang="en-US" sz="1100" dirty="0" smtClean="0">
                    <a:latin typeface="+mn-lt"/>
                  </a:rPr>
                  <a:t>          Project Implementation          Demonstration          Reference   </a:t>
                </a:r>
                <a:endParaRPr lang="en-US" sz="1100" dirty="0" smtClean="0">
                  <a:latin typeface="+mn-lt"/>
                </a:endParaRPr>
              </a:p>
              <a:p>
                <a:r>
                  <a:rPr lang="en-US" sz="1100" dirty="0">
                    <a:latin typeface="+mn-lt"/>
                  </a:rPr>
                  <a:t> </a:t>
                </a:r>
                <a:r>
                  <a:rPr lang="en-US" sz="1100" dirty="0" smtClean="0">
                    <a:latin typeface="+mn-lt"/>
                  </a:rPr>
                  <a:t>                    </a:t>
                </a:r>
                <a:r>
                  <a:rPr lang="en-US" sz="1100" dirty="0" smtClean="0"/>
                  <a:t>                                                                    ■ ■ </a:t>
                </a:r>
                <a:r>
                  <a:rPr lang="en-US" altLang="zh-CN" sz="1100" dirty="0" smtClean="0"/>
                  <a:t>■ ■ ■ </a:t>
                </a:r>
                <a:r>
                  <a:rPr lang="en-US" altLang="zh-CN" sz="1100" dirty="0"/>
                  <a:t>■</a:t>
                </a:r>
                <a:endParaRPr lang="en-US" sz="1100" dirty="0"/>
              </a:p>
              <a:p>
                <a:endParaRPr lang="en-US" sz="1800" dirty="0">
                  <a:latin typeface="+mn-lt"/>
                </a:endParaRPr>
              </a:p>
            </p:txBody>
          </p:sp>
          <p:sp>
            <p:nvSpPr>
              <p:cNvPr id="22" name="Rounded Rectangle 10"/>
              <p:cNvSpPr/>
              <p:nvPr/>
            </p:nvSpPr>
            <p:spPr>
              <a:xfrm>
                <a:off x="6000206" y="808706"/>
                <a:ext cx="911584" cy="175466"/>
              </a:xfrm>
              <a:prstGeom prst="roundRect">
                <a:avLst/>
              </a:prstGeom>
              <a:noFill/>
              <a:ln>
                <a:solidFill>
                  <a:srgbClr val="FF6600"/>
                </a:solidFill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0"/>
            <p:cNvSpPr/>
            <p:nvPr/>
          </p:nvSpPr>
          <p:spPr>
            <a:xfrm>
              <a:off x="4693586" y="1165156"/>
              <a:ext cx="88120" cy="90965"/>
            </a:xfrm>
            <a:prstGeom prst="roundRect">
              <a:avLst/>
            </a:prstGeom>
            <a:noFill/>
            <a:ln>
              <a:solidFill>
                <a:srgbClr val="FF66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243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Implementation</a:t>
            </a:r>
            <a:r>
              <a:rPr lang="en-US" sz="3200" dirty="0"/>
              <a:t> </a:t>
            </a:r>
            <a:r>
              <a:rPr lang="en-US" sz="2000" dirty="0" smtClean="0"/>
              <a:t>– </a:t>
            </a:r>
            <a:r>
              <a:rPr lang="en-US" sz="2000" dirty="0" smtClean="0"/>
              <a:t>Fuzzy Types (cont.) 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</a:t>
            </a:r>
            <a:r>
              <a:rPr lang="en-US" dirty="0" err="1" smtClean="0"/>
              <a:t>nterest_in_travel</a:t>
            </a:r>
            <a:endParaRPr lang="en-US" dirty="0" smtClean="0"/>
          </a:p>
          <a:p>
            <a:pPr lvl="1"/>
            <a:r>
              <a:rPr lang="en-US" altLang="zh-CN" dirty="0"/>
              <a:t>How </a:t>
            </a:r>
            <a:r>
              <a:rPr lang="en-US" altLang="zh-CN" dirty="0" smtClean="0"/>
              <a:t>interest?</a:t>
            </a:r>
            <a:endParaRPr lang="en-US" dirty="0" smtClean="0"/>
          </a:p>
          <a:p>
            <a:pPr lvl="1"/>
            <a:r>
              <a:rPr lang="en-US" dirty="0" smtClean="0"/>
              <a:t>Depends on </a:t>
            </a:r>
            <a:r>
              <a:rPr lang="en-US" dirty="0" err="1" smtClean="0"/>
              <a:t>num_of_places</a:t>
            </a:r>
            <a:r>
              <a:rPr lang="en-US" dirty="0" smtClean="0"/>
              <a:t> and </a:t>
            </a:r>
            <a:r>
              <a:rPr lang="en-US" dirty="0" err="1" smtClean="0"/>
              <a:t>time_on_travel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Interest_in_it</a:t>
            </a:r>
            <a:endParaRPr lang="en-US" dirty="0" smtClean="0"/>
          </a:p>
          <a:p>
            <a:pPr lvl="1"/>
            <a:r>
              <a:rPr lang="en-US" dirty="0" smtClean="0"/>
              <a:t>How interest?</a:t>
            </a:r>
          </a:p>
          <a:p>
            <a:pPr lvl="1"/>
            <a:r>
              <a:rPr lang="en-US" dirty="0" smtClean="0"/>
              <a:t>Depends on </a:t>
            </a:r>
            <a:r>
              <a:rPr lang="en-US" dirty="0" err="1" smtClean="0"/>
              <a:t>is_programmer</a:t>
            </a:r>
            <a:r>
              <a:rPr lang="en-US" dirty="0" smtClean="0"/>
              <a:t> and </a:t>
            </a:r>
            <a:r>
              <a:rPr lang="en-US" dirty="0" err="1" smtClean="0"/>
              <a:t>rate_on_it_information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12" name="Date Placeholder 7"/>
          <p:cNvSpPr>
            <a:spLocks noGrp="1"/>
          </p:cNvSpPr>
          <p:nvPr>
            <p:ph type="dt" sz="half" idx="10"/>
          </p:nvPr>
        </p:nvSpPr>
        <p:spPr>
          <a:xfrm>
            <a:off x="2555776" y="548797"/>
            <a:ext cx="4641046" cy="297918"/>
          </a:xfrm>
        </p:spPr>
        <p:txBody>
          <a:bodyPr/>
          <a:lstStyle/>
          <a:p>
            <a:r>
              <a:rPr lang="en-US" altLang="zh-TW" dirty="0" smtClean="0"/>
              <a:t>2015/3/4    ENGG5189 Fuzzy Expert System Project Presentation</a:t>
            </a:r>
            <a:endParaRPr lang="zh-TW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899592" y="927700"/>
            <a:ext cx="7525328" cy="413068"/>
            <a:chOff x="899592" y="927700"/>
            <a:chExt cx="7525328" cy="413068"/>
          </a:xfrm>
        </p:grpSpPr>
        <p:grpSp>
          <p:nvGrpSpPr>
            <p:cNvPr id="19" name="Group 8"/>
            <p:cNvGrpSpPr/>
            <p:nvPr/>
          </p:nvGrpSpPr>
          <p:grpSpPr>
            <a:xfrm>
              <a:off x="899592" y="927700"/>
              <a:ext cx="7525328" cy="413068"/>
              <a:chOff x="3888416" y="768378"/>
              <a:chExt cx="4536504" cy="413068"/>
            </a:xfrm>
          </p:grpSpPr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3888416" y="768378"/>
                <a:ext cx="4536504" cy="413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sz="1100" dirty="0" smtClean="0">
                    <a:latin typeface="+mn-lt"/>
                  </a:rPr>
                  <a:t>Outline          Motivations          Problem </a:t>
                </a:r>
                <a:r>
                  <a:rPr lang="en-US" sz="1100" dirty="0" smtClean="0">
                    <a:latin typeface="+mn-lt"/>
                  </a:rPr>
                  <a:t>Definition</a:t>
                </a:r>
                <a:r>
                  <a:rPr lang="en-US" sz="1100" dirty="0" smtClean="0">
                    <a:latin typeface="+mn-lt"/>
                  </a:rPr>
                  <a:t>          Project Implementation          Demonstration          Reference   </a:t>
                </a:r>
                <a:endParaRPr lang="en-US" sz="1100" dirty="0" smtClean="0">
                  <a:latin typeface="+mn-lt"/>
                </a:endParaRPr>
              </a:p>
              <a:p>
                <a:r>
                  <a:rPr lang="en-US" sz="1100" dirty="0">
                    <a:latin typeface="+mn-lt"/>
                  </a:rPr>
                  <a:t> </a:t>
                </a:r>
                <a:r>
                  <a:rPr lang="en-US" sz="1100" dirty="0" smtClean="0">
                    <a:latin typeface="+mn-lt"/>
                  </a:rPr>
                  <a:t>                    </a:t>
                </a:r>
                <a:r>
                  <a:rPr lang="en-US" sz="1100" dirty="0" smtClean="0"/>
                  <a:t>                                                                    ■ ■ </a:t>
                </a:r>
                <a:r>
                  <a:rPr lang="en-US" altLang="zh-CN" sz="1100" dirty="0" smtClean="0"/>
                  <a:t>■ ■ ■ </a:t>
                </a:r>
                <a:r>
                  <a:rPr lang="en-US" altLang="zh-CN" sz="1100" dirty="0"/>
                  <a:t>■</a:t>
                </a:r>
                <a:endParaRPr lang="en-US" sz="1100" dirty="0"/>
              </a:p>
              <a:p>
                <a:endParaRPr lang="en-US" sz="1800" dirty="0">
                  <a:latin typeface="+mn-lt"/>
                </a:endParaRPr>
              </a:p>
            </p:txBody>
          </p:sp>
          <p:sp>
            <p:nvSpPr>
              <p:cNvPr id="22" name="Rounded Rectangle 10"/>
              <p:cNvSpPr/>
              <p:nvPr/>
            </p:nvSpPr>
            <p:spPr>
              <a:xfrm>
                <a:off x="6000206" y="808706"/>
                <a:ext cx="911584" cy="175466"/>
              </a:xfrm>
              <a:prstGeom prst="roundRect">
                <a:avLst/>
              </a:prstGeom>
              <a:noFill/>
              <a:ln>
                <a:solidFill>
                  <a:srgbClr val="FF6600"/>
                </a:solidFill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0"/>
            <p:cNvSpPr/>
            <p:nvPr/>
          </p:nvSpPr>
          <p:spPr>
            <a:xfrm>
              <a:off x="4693586" y="1165156"/>
              <a:ext cx="88120" cy="90965"/>
            </a:xfrm>
            <a:prstGeom prst="roundRect">
              <a:avLst/>
            </a:prstGeom>
            <a:noFill/>
            <a:ln>
              <a:solidFill>
                <a:srgbClr val="FF66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6285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/>
      <a:bodyPr vert="horz" lIns="91440" tIns="45720" rIns="91440" bIns="45720" rtlCol="0" anchor="t">
        <a:normAutofit fontScale="92500"/>
      </a:bodyPr>
      <a:lstStyle>
        <a:defPPr>
          <a:defRPr sz="1100" b="1" i="1" u="sng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497</TotalTime>
  <Words>928</Words>
  <Application>Microsoft Macintosh PowerPoint</Application>
  <PresentationFormat>全屏显示(4:3)</PresentationFormat>
  <Paragraphs>221</Paragraphs>
  <Slides>17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Perspective</vt:lpstr>
      <vt:lpstr>ENGG5189 Project Topic Recommendation System</vt:lpstr>
      <vt:lpstr>Outline</vt:lpstr>
      <vt:lpstr>Motivations</vt:lpstr>
      <vt:lpstr>Project Definition</vt:lpstr>
      <vt:lpstr>Project Implementation - Knowledge Acquisition</vt:lpstr>
      <vt:lpstr>Project Implementation – Project Statistics</vt:lpstr>
      <vt:lpstr>Project Implementation – Fuzzy Types </vt:lpstr>
      <vt:lpstr>Project Implementation – Fuzzy Types (cont.) </vt:lpstr>
      <vt:lpstr>Project Implementation – Fuzzy Types (cont.) </vt:lpstr>
      <vt:lpstr>Project Implementation – Objects</vt:lpstr>
      <vt:lpstr>Project Implementation – Objects (cont.)</vt:lpstr>
      <vt:lpstr>Project Implementation – Objects (cont.)</vt:lpstr>
      <vt:lpstr>Project Implementation – Rules</vt:lpstr>
      <vt:lpstr>Project Implementation – Inference Structure</vt:lpstr>
      <vt:lpstr>Demonstration </vt:lpstr>
      <vt:lpstr>Reference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Tony-YI</dc:creator>
  <cp:lastModifiedBy>tony-yi YI</cp:lastModifiedBy>
  <cp:revision>165</cp:revision>
  <dcterms:created xsi:type="dcterms:W3CDTF">2015-03-03T11:09:53Z</dcterms:created>
  <dcterms:modified xsi:type="dcterms:W3CDTF">2015-03-05T06:54:13Z</dcterms:modified>
</cp:coreProperties>
</file>