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08" r:id="rId3"/>
    <p:sldId id="260" r:id="rId4"/>
    <p:sldId id="262" r:id="rId5"/>
    <p:sldId id="282" r:id="rId6"/>
    <p:sldId id="293" r:id="rId7"/>
    <p:sldId id="295" r:id="rId8"/>
    <p:sldId id="296" r:id="rId9"/>
    <p:sldId id="294" r:id="rId10"/>
    <p:sldId id="309" r:id="rId11"/>
    <p:sldId id="288" r:id="rId12"/>
    <p:sldId id="291" r:id="rId13"/>
    <p:sldId id="290" r:id="rId14"/>
    <p:sldId id="292" r:id="rId15"/>
    <p:sldId id="289" r:id="rId16"/>
    <p:sldId id="286" r:id="rId17"/>
    <p:sldId id="310" r:id="rId18"/>
    <p:sldId id="298" r:id="rId19"/>
    <p:sldId id="297" r:id="rId20"/>
    <p:sldId id="299" r:id="rId21"/>
    <p:sldId id="300" r:id="rId22"/>
    <p:sldId id="301" r:id="rId23"/>
    <p:sldId id="302" r:id="rId24"/>
    <p:sldId id="303" r:id="rId25"/>
    <p:sldId id="304" r:id="rId26"/>
    <p:sldId id="281" r:id="rId27"/>
  </p:sldIdLst>
  <p:sldSz cx="16259175" cy="9753600"/>
  <p:notesSz cx="6858000" cy="9144000"/>
  <p:defaultTextStyle>
    <a:defPPr>
      <a:defRPr lang="zh-CN"/>
    </a:defPPr>
    <a:lvl1pPr marL="0" algn="l" defTabSz="1600749" rtl="0" eaLnBrk="1" latinLnBrk="0" hangingPunct="1">
      <a:defRPr sz="3200" kern="1200">
        <a:solidFill>
          <a:schemeClr val="tx1"/>
        </a:solidFill>
        <a:latin typeface="+mn-lt"/>
        <a:ea typeface="+mn-ea"/>
        <a:cs typeface="+mn-cs"/>
      </a:defRPr>
    </a:lvl1pPr>
    <a:lvl2pPr marL="800374" algn="l" defTabSz="1600749" rtl="0" eaLnBrk="1" latinLnBrk="0" hangingPunct="1">
      <a:defRPr sz="3200" kern="1200">
        <a:solidFill>
          <a:schemeClr val="tx1"/>
        </a:solidFill>
        <a:latin typeface="+mn-lt"/>
        <a:ea typeface="+mn-ea"/>
        <a:cs typeface="+mn-cs"/>
      </a:defRPr>
    </a:lvl2pPr>
    <a:lvl3pPr marL="1600749" algn="l" defTabSz="1600749" rtl="0" eaLnBrk="1" latinLnBrk="0" hangingPunct="1">
      <a:defRPr sz="3200" kern="1200">
        <a:solidFill>
          <a:schemeClr val="tx1"/>
        </a:solidFill>
        <a:latin typeface="+mn-lt"/>
        <a:ea typeface="+mn-ea"/>
        <a:cs typeface="+mn-cs"/>
      </a:defRPr>
    </a:lvl3pPr>
    <a:lvl4pPr marL="2401123" algn="l" defTabSz="1600749" rtl="0" eaLnBrk="1" latinLnBrk="0" hangingPunct="1">
      <a:defRPr sz="3200" kern="1200">
        <a:solidFill>
          <a:schemeClr val="tx1"/>
        </a:solidFill>
        <a:latin typeface="+mn-lt"/>
        <a:ea typeface="+mn-ea"/>
        <a:cs typeface="+mn-cs"/>
      </a:defRPr>
    </a:lvl4pPr>
    <a:lvl5pPr marL="3201497" algn="l" defTabSz="1600749" rtl="0" eaLnBrk="1" latinLnBrk="0" hangingPunct="1">
      <a:defRPr sz="3200" kern="1200">
        <a:solidFill>
          <a:schemeClr val="tx1"/>
        </a:solidFill>
        <a:latin typeface="+mn-lt"/>
        <a:ea typeface="+mn-ea"/>
        <a:cs typeface="+mn-cs"/>
      </a:defRPr>
    </a:lvl5pPr>
    <a:lvl6pPr marL="4001872" algn="l" defTabSz="1600749" rtl="0" eaLnBrk="1" latinLnBrk="0" hangingPunct="1">
      <a:defRPr sz="3200" kern="1200">
        <a:solidFill>
          <a:schemeClr val="tx1"/>
        </a:solidFill>
        <a:latin typeface="+mn-lt"/>
        <a:ea typeface="+mn-ea"/>
        <a:cs typeface="+mn-cs"/>
      </a:defRPr>
    </a:lvl6pPr>
    <a:lvl7pPr marL="4802246" algn="l" defTabSz="1600749" rtl="0" eaLnBrk="1" latinLnBrk="0" hangingPunct="1">
      <a:defRPr sz="3200" kern="1200">
        <a:solidFill>
          <a:schemeClr val="tx1"/>
        </a:solidFill>
        <a:latin typeface="+mn-lt"/>
        <a:ea typeface="+mn-ea"/>
        <a:cs typeface="+mn-cs"/>
      </a:defRPr>
    </a:lvl7pPr>
    <a:lvl8pPr marL="5602620" algn="l" defTabSz="1600749" rtl="0" eaLnBrk="1" latinLnBrk="0" hangingPunct="1">
      <a:defRPr sz="3200" kern="1200">
        <a:solidFill>
          <a:schemeClr val="tx1"/>
        </a:solidFill>
        <a:latin typeface="+mn-lt"/>
        <a:ea typeface="+mn-ea"/>
        <a:cs typeface="+mn-cs"/>
      </a:defRPr>
    </a:lvl8pPr>
    <a:lvl9pPr marL="6402995" algn="l" defTabSz="1600749"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p15:clr>
            <a:srgbClr val="A4A3A4"/>
          </p15:clr>
        </p15:guide>
        <p15:guide id="2" pos="51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417B"/>
    <a:srgbClr val="1F4E78"/>
    <a:srgbClr val="011631"/>
    <a:srgbClr val="093C72"/>
    <a:srgbClr val="0A38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4" autoAdjust="0"/>
    <p:restoredTop sz="49820" autoAdjust="0"/>
  </p:normalViewPr>
  <p:slideViewPr>
    <p:cSldViewPr snapToGrid="0">
      <p:cViewPr varScale="1">
        <p:scale>
          <a:sx n="23" d="100"/>
          <a:sy n="23" d="100"/>
        </p:scale>
        <p:origin x="2124" y="48"/>
      </p:cViewPr>
      <p:guideLst>
        <p:guide orient="horz" pos="3072"/>
        <p:guide pos="512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6D687-AC12-404F-976C-86EEBEC51F52}" type="datetimeFigureOut">
              <a:rPr lang="zh-CN" altLang="en-US" smtClean="0"/>
              <a:t>2017/7/17</a:t>
            </a:fld>
            <a:endParaRPr lang="zh-CN" altLang="en-US"/>
          </a:p>
        </p:txBody>
      </p:sp>
      <p:sp>
        <p:nvSpPr>
          <p:cNvPr id="4" name="幻灯片图像占位符 3"/>
          <p:cNvSpPr>
            <a:spLocks noGrp="1" noRot="1" noChangeAspect="1"/>
          </p:cNvSpPr>
          <p:nvPr>
            <p:ph type="sldImg" idx="2"/>
          </p:nvPr>
        </p:nvSpPr>
        <p:spPr>
          <a:xfrm>
            <a:off x="857250" y="1143000"/>
            <a:ext cx="51435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26B27-FB17-4F09-AE89-B0AD4B672BD9}" type="slidenum">
              <a:rPr lang="zh-CN" altLang="en-US" smtClean="0"/>
              <a:t>‹#›</a:t>
            </a:fld>
            <a:endParaRPr lang="zh-CN" altLang="en-US"/>
          </a:p>
        </p:txBody>
      </p:sp>
    </p:spTree>
    <p:extLst>
      <p:ext uri="{BB962C8B-B14F-4D97-AF65-F5344CB8AC3E}">
        <p14:creationId xmlns:p14="http://schemas.microsoft.com/office/powerpoint/2010/main" val="1387168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26B27-FB17-4F09-AE89-B0AD4B672BD9}" type="slidenum">
              <a:rPr lang="zh-CN" altLang="en-US" smtClean="0"/>
              <a:t>1</a:t>
            </a:fld>
            <a:endParaRPr lang="zh-CN" altLang="en-US"/>
          </a:p>
        </p:txBody>
      </p:sp>
    </p:spTree>
    <p:extLst>
      <p:ext uri="{BB962C8B-B14F-4D97-AF65-F5344CB8AC3E}">
        <p14:creationId xmlns:p14="http://schemas.microsoft.com/office/powerpoint/2010/main" val="619421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4D26B27-FB17-4F09-AE89-B0AD4B672BD9}" type="slidenum">
              <a:rPr lang="zh-CN" altLang="en-US" smtClean="0"/>
              <a:t>10</a:t>
            </a:fld>
            <a:endParaRPr lang="zh-CN" altLang="en-US"/>
          </a:p>
        </p:txBody>
      </p:sp>
    </p:spTree>
    <p:extLst>
      <p:ext uri="{BB962C8B-B14F-4D97-AF65-F5344CB8AC3E}">
        <p14:creationId xmlns:p14="http://schemas.microsoft.com/office/powerpoint/2010/main" val="336804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26B27-FB17-4F09-AE89-B0AD4B672BD9}" type="slidenum">
              <a:rPr lang="zh-CN" altLang="en-US" smtClean="0"/>
              <a:t>16</a:t>
            </a:fld>
            <a:endParaRPr lang="zh-CN" altLang="en-US"/>
          </a:p>
        </p:txBody>
      </p:sp>
    </p:spTree>
    <p:extLst>
      <p:ext uri="{BB962C8B-B14F-4D97-AF65-F5344CB8AC3E}">
        <p14:creationId xmlns:p14="http://schemas.microsoft.com/office/powerpoint/2010/main" val="4204321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4D26B27-FB17-4F09-AE89-B0AD4B672BD9}" type="slidenum">
              <a:rPr lang="zh-CN" altLang="en-US" smtClean="0"/>
              <a:t>17</a:t>
            </a:fld>
            <a:endParaRPr lang="zh-CN" altLang="en-US"/>
          </a:p>
        </p:txBody>
      </p:sp>
    </p:spTree>
    <p:extLst>
      <p:ext uri="{BB962C8B-B14F-4D97-AF65-F5344CB8AC3E}">
        <p14:creationId xmlns:p14="http://schemas.microsoft.com/office/powerpoint/2010/main" val="961787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4D26B27-FB17-4F09-AE89-B0AD4B672BD9}" type="slidenum">
              <a:rPr lang="zh-CN" altLang="en-US" smtClean="0"/>
              <a:t>18</a:t>
            </a:fld>
            <a:endParaRPr lang="zh-CN" altLang="en-US"/>
          </a:p>
        </p:txBody>
      </p:sp>
    </p:spTree>
    <p:extLst>
      <p:ext uri="{BB962C8B-B14F-4D97-AF65-F5344CB8AC3E}">
        <p14:creationId xmlns:p14="http://schemas.microsoft.com/office/powerpoint/2010/main" val="312312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4D26B27-FB17-4F09-AE89-B0AD4B672BD9}" type="slidenum">
              <a:rPr lang="zh-CN" altLang="en-US" smtClean="0"/>
              <a:t>20</a:t>
            </a:fld>
            <a:endParaRPr lang="zh-CN" altLang="en-US"/>
          </a:p>
        </p:txBody>
      </p:sp>
    </p:spTree>
    <p:extLst>
      <p:ext uri="{BB962C8B-B14F-4D97-AF65-F5344CB8AC3E}">
        <p14:creationId xmlns:p14="http://schemas.microsoft.com/office/powerpoint/2010/main" val="5485991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75355" y="3998672"/>
            <a:ext cx="10982045" cy="875090"/>
          </a:xfrm>
        </p:spPr>
        <p:txBody>
          <a:bodyPr anchor="b">
            <a:normAutofit/>
          </a:bodyPr>
          <a:lstStyle>
            <a:lvl1pPr algn="l" rtl="0" eaLnBrk="1" latinLnBrk="0" hangingPunct="1">
              <a:defRPr sz="5600" b="0" u="none" strike="noStrike" kern="1200" cap="none" spc="0" normalizeH="0">
                <a:solidFill>
                  <a:schemeClr val="bg1"/>
                </a:solidFill>
                <a:uFillTx/>
                <a:ea typeface="黑体" charset="0"/>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userDrawn="1"/>
        </p:nvSpPr>
        <p:spPr>
          <a:xfrm>
            <a:off x="0" y="939801"/>
            <a:ext cx="16259175" cy="8432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360186" y="205007"/>
            <a:ext cx="9351284" cy="615922"/>
          </a:xfrm>
        </p:spPr>
        <p:txBody>
          <a:bodyPr/>
          <a:lstStyle>
            <a:lvl1pPr eaLnBrk="1" latinLnBrk="0" hangingPunct="1">
              <a:defRPr sz="3500" b="0" u="none" strike="noStrike" kern="1200" cap="none" spc="0" normalizeH="0">
                <a:solidFill>
                  <a:schemeClr val="bg1"/>
                </a:solidFill>
                <a:uFillTx/>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117807" y="1591736"/>
            <a:ext cx="14023560" cy="6220529"/>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矩形 4"/>
          <p:cNvSpPr/>
          <p:nvPr userDrawn="1"/>
        </p:nvSpPr>
        <p:spPr>
          <a:xfrm>
            <a:off x="0" y="990600"/>
            <a:ext cx="11207750" cy="144000"/>
          </a:xfrm>
          <a:custGeom>
            <a:avLst/>
            <a:gdLst>
              <a:gd name="connsiteX0" fmla="*/ 0 w 11264900"/>
              <a:gd name="connsiteY0" fmla="*/ 0 h 152400"/>
              <a:gd name="connsiteX1" fmla="*/ 11264900 w 11264900"/>
              <a:gd name="connsiteY1" fmla="*/ 0 h 152400"/>
              <a:gd name="connsiteX2" fmla="*/ 11264900 w 11264900"/>
              <a:gd name="connsiteY2" fmla="*/ 152400 h 152400"/>
              <a:gd name="connsiteX3" fmla="*/ 0 w 11264900"/>
              <a:gd name="connsiteY3" fmla="*/ 152400 h 152400"/>
              <a:gd name="connsiteX4" fmla="*/ 0 w 11264900"/>
              <a:gd name="connsiteY4" fmla="*/ 0 h 152400"/>
              <a:gd name="connsiteX0" fmla="*/ 0 w 11264900"/>
              <a:gd name="connsiteY0" fmla="*/ 0 h 152400"/>
              <a:gd name="connsiteX1" fmla="*/ 11207750 w 11264900"/>
              <a:gd name="connsiteY1" fmla="*/ 9525 h 152400"/>
              <a:gd name="connsiteX2" fmla="*/ 11264900 w 11264900"/>
              <a:gd name="connsiteY2" fmla="*/ 152400 h 152400"/>
              <a:gd name="connsiteX3" fmla="*/ 0 w 11264900"/>
              <a:gd name="connsiteY3" fmla="*/ 152400 h 152400"/>
              <a:gd name="connsiteX4" fmla="*/ 0 w 11264900"/>
              <a:gd name="connsiteY4" fmla="*/ 0 h 152400"/>
              <a:gd name="connsiteX0" fmla="*/ 0 w 11207750"/>
              <a:gd name="connsiteY0" fmla="*/ 0 h 152400"/>
              <a:gd name="connsiteX1" fmla="*/ 11207750 w 11207750"/>
              <a:gd name="connsiteY1" fmla="*/ 9525 h 152400"/>
              <a:gd name="connsiteX2" fmla="*/ 11102975 w 11207750"/>
              <a:gd name="connsiteY2" fmla="*/ 142875 h 152400"/>
              <a:gd name="connsiteX3" fmla="*/ 0 w 11207750"/>
              <a:gd name="connsiteY3" fmla="*/ 152400 h 152400"/>
              <a:gd name="connsiteX4" fmla="*/ 0 w 1120775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07750" h="152400">
                <a:moveTo>
                  <a:pt x="0" y="0"/>
                </a:moveTo>
                <a:lnTo>
                  <a:pt x="11207750" y="9525"/>
                </a:lnTo>
                <a:lnTo>
                  <a:pt x="11102975" y="142875"/>
                </a:lnTo>
                <a:lnTo>
                  <a:pt x="0" y="152400"/>
                </a:lnTo>
                <a:lnTo>
                  <a:pt x="0" y="0"/>
                </a:lnTo>
                <a:close/>
              </a:path>
            </a:pathLst>
          </a:cu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flipH="1">
            <a:off x="10810875" y="0"/>
            <a:ext cx="1409700" cy="13843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二、支付核心系统">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userDrawn="1"/>
        </p:nvSpPr>
        <p:spPr>
          <a:xfrm>
            <a:off x="0" y="939801"/>
            <a:ext cx="16259175" cy="8432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360186" y="205007"/>
            <a:ext cx="9351284" cy="615922"/>
          </a:xfrm>
        </p:spPr>
        <p:txBody>
          <a:bodyPr/>
          <a:lstStyle>
            <a:lvl1pPr eaLnBrk="1" latinLnBrk="0" hangingPunct="1">
              <a:defRPr sz="3500" b="0" u="none" strike="noStrike" kern="1200" cap="none" spc="0" normalizeH="0">
                <a:solidFill>
                  <a:schemeClr val="bg1"/>
                </a:solidFill>
                <a:uFillTx/>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117820" y="2564499"/>
            <a:ext cx="14023560" cy="622052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0"/>
          <p:cNvSpPr>
            <a:spLocks noGrp="1"/>
          </p:cNvSpPr>
          <p:nvPr>
            <p:ph type="body" sz="quarter" idx="10"/>
          </p:nvPr>
        </p:nvSpPr>
        <p:spPr>
          <a:xfrm>
            <a:off x="1109115" y="1591736"/>
            <a:ext cx="14085639" cy="801510"/>
          </a:xfrm>
        </p:spPr>
        <p:txBody>
          <a:bodyPr/>
          <a:lstStyle>
            <a:lvl1pPr marL="0" indent="0">
              <a:buFontTx/>
              <a:buNone/>
              <a:defRPr/>
            </a:lvl1pPr>
          </a:lstStyle>
          <a:p>
            <a:pPr lvl="0"/>
            <a:r>
              <a:rPr lang="zh-CN" altLang="en-US" dirty="0" smtClean="0"/>
              <a:t>单击此处编辑母版文本样式</a:t>
            </a:r>
            <a:endParaRPr lang="zh-CN" altLang="en-US" dirty="0"/>
          </a:p>
        </p:txBody>
      </p:sp>
      <p:sp>
        <p:nvSpPr>
          <p:cNvPr id="5" name="矩形 4"/>
          <p:cNvSpPr/>
          <p:nvPr userDrawn="1"/>
        </p:nvSpPr>
        <p:spPr>
          <a:xfrm>
            <a:off x="0" y="990600"/>
            <a:ext cx="11207750" cy="144000"/>
          </a:xfrm>
          <a:custGeom>
            <a:avLst/>
            <a:gdLst>
              <a:gd name="connsiteX0" fmla="*/ 0 w 11264900"/>
              <a:gd name="connsiteY0" fmla="*/ 0 h 152400"/>
              <a:gd name="connsiteX1" fmla="*/ 11264900 w 11264900"/>
              <a:gd name="connsiteY1" fmla="*/ 0 h 152400"/>
              <a:gd name="connsiteX2" fmla="*/ 11264900 w 11264900"/>
              <a:gd name="connsiteY2" fmla="*/ 152400 h 152400"/>
              <a:gd name="connsiteX3" fmla="*/ 0 w 11264900"/>
              <a:gd name="connsiteY3" fmla="*/ 152400 h 152400"/>
              <a:gd name="connsiteX4" fmla="*/ 0 w 11264900"/>
              <a:gd name="connsiteY4" fmla="*/ 0 h 152400"/>
              <a:gd name="connsiteX0" fmla="*/ 0 w 11264900"/>
              <a:gd name="connsiteY0" fmla="*/ 0 h 152400"/>
              <a:gd name="connsiteX1" fmla="*/ 11207750 w 11264900"/>
              <a:gd name="connsiteY1" fmla="*/ 9525 h 152400"/>
              <a:gd name="connsiteX2" fmla="*/ 11264900 w 11264900"/>
              <a:gd name="connsiteY2" fmla="*/ 152400 h 152400"/>
              <a:gd name="connsiteX3" fmla="*/ 0 w 11264900"/>
              <a:gd name="connsiteY3" fmla="*/ 152400 h 152400"/>
              <a:gd name="connsiteX4" fmla="*/ 0 w 11264900"/>
              <a:gd name="connsiteY4" fmla="*/ 0 h 152400"/>
              <a:gd name="connsiteX0" fmla="*/ 0 w 11207750"/>
              <a:gd name="connsiteY0" fmla="*/ 0 h 152400"/>
              <a:gd name="connsiteX1" fmla="*/ 11207750 w 11207750"/>
              <a:gd name="connsiteY1" fmla="*/ 9525 h 152400"/>
              <a:gd name="connsiteX2" fmla="*/ 11102975 w 11207750"/>
              <a:gd name="connsiteY2" fmla="*/ 142875 h 152400"/>
              <a:gd name="connsiteX3" fmla="*/ 0 w 11207750"/>
              <a:gd name="connsiteY3" fmla="*/ 152400 h 152400"/>
              <a:gd name="connsiteX4" fmla="*/ 0 w 1120775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07750" h="152400">
                <a:moveTo>
                  <a:pt x="0" y="0"/>
                </a:moveTo>
                <a:lnTo>
                  <a:pt x="11207750" y="9525"/>
                </a:lnTo>
                <a:lnTo>
                  <a:pt x="11102975" y="142875"/>
                </a:lnTo>
                <a:lnTo>
                  <a:pt x="0" y="152400"/>
                </a:lnTo>
                <a:lnTo>
                  <a:pt x="0" y="0"/>
                </a:lnTo>
                <a:close/>
              </a:path>
            </a:pathLst>
          </a:cu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flipH="1">
            <a:off x="10810875" y="0"/>
            <a:ext cx="1409700" cy="13843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userDrawn="1"/>
        </p:nvSpPr>
        <p:spPr>
          <a:xfrm flipH="1">
            <a:off x="12470129" y="285750"/>
            <a:ext cx="3646171" cy="400110"/>
          </a:xfrm>
          <a:prstGeom prst="rect">
            <a:avLst/>
          </a:prstGeom>
          <a:noFill/>
        </p:spPr>
        <p:txBody>
          <a:bodyPr wrap="square" rtlCol="0">
            <a:spAutoFit/>
          </a:bodyPr>
          <a:lstStyle/>
          <a:p>
            <a:r>
              <a:rPr lang="zh-CN" altLang="en-US" sz="2000" dirty="0" smtClean="0">
                <a:solidFill>
                  <a:schemeClr val="bg1">
                    <a:lumMod val="95000"/>
                  </a:schemeClr>
                </a:solidFill>
                <a:latin typeface="微软雅黑" panose="020B0503020204020204" pitchFamily="34" charset="-122"/>
                <a:ea typeface="微软雅黑" panose="020B0503020204020204" pitchFamily="34" charset="-122"/>
              </a:rPr>
              <a:t>三、支付核心系统</a:t>
            </a: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41324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三、账户和会计系统">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userDrawn="1"/>
        </p:nvSpPr>
        <p:spPr>
          <a:xfrm>
            <a:off x="0" y="939801"/>
            <a:ext cx="16259175" cy="8432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360186" y="205007"/>
            <a:ext cx="9351284" cy="615922"/>
          </a:xfrm>
        </p:spPr>
        <p:txBody>
          <a:bodyPr/>
          <a:lstStyle>
            <a:lvl1pPr eaLnBrk="1" latinLnBrk="0" hangingPunct="1">
              <a:defRPr sz="3500" b="0" u="none" strike="noStrike" kern="1200" cap="none" spc="0" normalizeH="0">
                <a:solidFill>
                  <a:schemeClr val="bg1"/>
                </a:solidFill>
                <a:uFillTx/>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117820" y="2564499"/>
            <a:ext cx="14023560" cy="622052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0"/>
          <p:cNvSpPr>
            <a:spLocks noGrp="1"/>
          </p:cNvSpPr>
          <p:nvPr>
            <p:ph type="body" sz="quarter" idx="10"/>
          </p:nvPr>
        </p:nvSpPr>
        <p:spPr>
          <a:xfrm>
            <a:off x="1109115" y="1591736"/>
            <a:ext cx="14085639" cy="801510"/>
          </a:xfrm>
        </p:spPr>
        <p:txBody>
          <a:bodyPr/>
          <a:lstStyle>
            <a:lvl1pPr marL="0" indent="0">
              <a:buFontTx/>
              <a:buNone/>
              <a:defRPr/>
            </a:lvl1pPr>
          </a:lstStyle>
          <a:p>
            <a:pPr lvl="0"/>
            <a:r>
              <a:rPr lang="zh-CN" altLang="en-US" dirty="0" smtClean="0"/>
              <a:t>单击此处编辑母版文本样式</a:t>
            </a:r>
            <a:endParaRPr lang="zh-CN" altLang="en-US" dirty="0"/>
          </a:p>
        </p:txBody>
      </p:sp>
      <p:sp>
        <p:nvSpPr>
          <p:cNvPr id="5" name="矩形 4"/>
          <p:cNvSpPr/>
          <p:nvPr userDrawn="1"/>
        </p:nvSpPr>
        <p:spPr>
          <a:xfrm>
            <a:off x="0" y="990600"/>
            <a:ext cx="11207750" cy="144000"/>
          </a:xfrm>
          <a:custGeom>
            <a:avLst/>
            <a:gdLst>
              <a:gd name="connsiteX0" fmla="*/ 0 w 11264900"/>
              <a:gd name="connsiteY0" fmla="*/ 0 h 152400"/>
              <a:gd name="connsiteX1" fmla="*/ 11264900 w 11264900"/>
              <a:gd name="connsiteY1" fmla="*/ 0 h 152400"/>
              <a:gd name="connsiteX2" fmla="*/ 11264900 w 11264900"/>
              <a:gd name="connsiteY2" fmla="*/ 152400 h 152400"/>
              <a:gd name="connsiteX3" fmla="*/ 0 w 11264900"/>
              <a:gd name="connsiteY3" fmla="*/ 152400 h 152400"/>
              <a:gd name="connsiteX4" fmla="*/ 0 w 11264900"/>
              <a:gd name="connsiteY4" fmla="*/ 0 h 152400"/>
              <a:gd name="connsiteX0" fmla="*/ 0 w 11264900"/>
              <a:gd name="connsiteY0" fmla="*/ 0 h 152400"/>
              <a:gd name="connsiteX1" fmla="*/ 11207750 w 11264900"/>
              <a:gd name="connsiteY1" fmla="*/ 9525 h 152400"/>
              <a:gd name="connsiteX2" fmla="*/ 11264900 w 11264900"/>
              <a:gd name="connsiteY2" fmla="*/ 152400 h 152400"/>
              <a:gd name="connsiteX3" fmla="*/ 0 w 11264900"/>
              <a:gd name="connsiteY3" fmla="*/ 152400 h 152400"/>
              <a:gd name="connsiteX4" fmla="*/ 0 w 11264900"/>
              <a:gd name="connsiteY4" fmla="*/ 0 h 152400"/>
              <a:gd name="connsiteX0" fmla="*/ 0 w 11207750"/>
              <a:gd name="connsiteY0" fmla="*/ 0 h 152400"/>
              <a:gd name="connsiteX1" fmla="*/ 11207750 w 11207750"/>
              <a:gd name="connsiteY1" fmla="*/ 9525 h 152400"/>
              <a:gd name="connsiteX2" fmla="*/ 11102975 w 11207750"/>
              <a:gd name="connsiteY2" fmla="*/ 142875 h 152400"/>
              <a:gd name="connsiteX3" fmla="*/ 0 w 11207750"/>
              <a:gd name="connsiteY3" fmla="*/ 152400 h 152400"/>
              <a:gd name="connsiteX4" fmla="*/ 0 w 1120775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07750" h="152400">
                <a:moveTo>
                  <a:pt x="0" y="0"/>
                </a:moveTo>
                <a:lnTo>
                  <a:pt x="11207750" y="9525"/>
                </a:lnTo>
                <a:lnTo>
                  <a:pt x="11102975" y="142875"/>
                </a:lnTo>
                <a:lnTo>
                  <a:pt x="0" y="152400"/>
                </a:lnTo>
                <a:lnTo>
                  <a:pt x="0" y="0"/>
                </a:lnTo>
                <a:close/>
              </a:path>
            </a:pathLst>
          </a:cu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flipH="1">
            <a:off x="10810875" y="0"/>
            <a:ext cx="1409700" cy="13843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userDrawn="1"/>
        </p:nvSpPr>
        <p:spPr>
          <a:xfrm flipH="1">
            <a:off x="12470129" y="285750"/>
            <a:ext cx="3646171" cy="400110"/>
          </a:xfrm>
          <a:prstGeom prst="rect">
            <a:avLst/>
          </a:prstGeom>
          <a:noFill/>
        </p:spPr>
        <p:txBody>
          <a:bodyPr wrap="square" rtlCol="0">
            <a:spAutoFit/>
          </a:bodyPr>
          <a:lstStyle/>
          <a:p>
            <a:r>
              <a:rPr lang="zh-CN" altLang="en-US" sz="2000" dirty="0" smtClean="0">
                <a:solidFill>
                  <a:schemeClr val="bg1">
                    <a:lumMod val="95000"/>
                  </a:schemeClr>
                </a:solidFill>
                <a:latin typeface="微软雅黑" panose="020B0503020204020204" pitchFamily="34" charset="-122"/>
                <a:ea typeface="微软雅黑" panose="020B0503020204020204" pitchFamily="34" charset="-122"/>
              </a:rPr>
              <a:t>四、账户和会计系统</a:t>
            </a: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72730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五、支付风控">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userDrawn="1"/>
        </p:nvSpPr>
        <p:spPr>
          <a:xfrm>
            <a:off x="0" y="939801"/>
            <a:ext cx="16259175" cy="8432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360186" y="205007"/>
            <a:ext cx="9351284" cy="615922"/>
          </a:xfrm>
        </p:spPr>
        <p:txBody>
          <a:bodyPr/>
          <a:lstStyle>
            <a:lvl1pPr eaLnBrk="1" latinLnBrk="0" hangingPunct="1">
              <a:defRPr sz="3500" b="0" u="none" strike="noStrike" kern="1200" cap="none" spc="0" normalizeH="0">
                <a:solidFill>
                  <a:schemeClr val="bg1"/>
                </a:solidFill>
                <a:uFillTx/>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117820" y="2564499"/>
            <a:ext cx="14023560" cy="622052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0"/>
          <p:cNvSpPr>
            <a:spLocks noGrp="1"/>
          </p:cNvSpPr>
          <p:nvPr>
            <p:ph type="body" sz="quarter" idx="10"/>
          </p:nvPr>
        </p:nvSpPr>
        <p:spPr>
          <a:xfrm>
            <a:off x="1109115" y="1591736"/>
            <a:ext cx="14085639" cy="801510"/>
          </a:xfrm>
        </p:spPr>
        <p:txBody>
          <a:bodyPr/>
          <a:lstStyle>
            <a:lvl1pPr marL="0" indent="0">
              <a:buFontTx/>
              <a:buNone/>
              <a:defRPr/>
            </a:lvl1pPr>
          </a:lstStyle>
          <a:p>
            <a:pPr lvl="0"/>
            <a:r>
              <a:rPr lang="zh-CN" altLang="en-US" dirty="0" smtClean="0"/>
              <a:t>单击此处编辑母版文本样式</a:t>
            </a:r>
            <a:endParaRPr lang="zh-CN" altLang="en-US" dirty="0"/>
          </a:p>
        </p:txBody>
      </p:sp>
      <p:sp>
        <p:nvSpPr>
          <p:cNvPr id="5" name="矩形 4"/>
          <p:cNvSpPr/>
          <p:nvPr userDrawn="1"/>
        </p:nvSpPr>
        <p:spPr>
          <a:xfrm>
            <a:off x="0" y="990600"/>
            <a:ext cx="11207750" cy="144000"/>
          </a:xfrm>
          <a:custGeom>
            <a:avLst/>
            <a:gdLst>
              <a:gd name="connsiteX0" fmla="*/ 0 w 11264900"/>
              <a:gd name="connsiteY0" fmla="*/ 0 h 152400"/>
              <a:gd name="connsiteX1" fmla="*/ 11264900 w 11264900"/>
              <a:gd name="connsiteY1" fmla="*/ 0 h 152400"/>
              <a:gd name="connsiteX2" fmla="*/ 11264900 w 11264900"/>
              <a:gd name="connsiteY2" fmla="*/ 152400 h 152400"/>
              <a:gd name="connsiteX3" fmla="*/ 0 w 11264900"/>
              <a:gd name="connsiteY3" fmla="*/ 152400 h 152400"/>
              <a:gd name="connsiteX4" fmla="*/ 0 w 11264900"/>
              <a:gd name="connsiteY4" fmla="*/ 0 h 152400"/>
              <a:gd name="connsiteX0" fmla="*/ 0 w 11264900"/>
              <a:gd name="connsiteY0" fmla="*/ 0 h 152400"/>
              <a:gd name="connsiteX1" fmla="*/ 11207750 w 11264900"/>
              <a:gd name="connsiteY1" fmla="*/ 9525 h 152400"/>
              <a:gd name="connsiteX2" fmla="*/ 11264900 w 11264900"/>
              <a:gd name="connsiteY2" fmla="*/ 152400 h 152400"/>
              <a:gd name="connsiteX3" fmla="*/ 0 w 11264900"/>
              <a:gd name="connsiteY3" fmla="*/ 152400 h 152400"/>
              <a:gd name="connsiteX4" fmla="*/ 0 w 11264900"/>
              <a:gd name="connsiteY4" fmla="*/ 0 h 152400"/>
              <a:gd name="connsiteX0" fmla="*/ 0 w 11207750"/>
              <a:gd name="connsiteY0" fmla="*/ 0 h 152400"/>
              <a:gd name="connsiteX1" fmla="*/ 11207750 w 11207750"/>
              <a:gd name="connsiteY1" fmla="*/ 9525 h 152400"/>
              <a:gd name="connsiteX2" fmla="*/ 11102975 w 11207750"/>
              <a:gd name="connsiteY2" fmla="*/ 142875 h 152400"/>
              <a:gd name="connsiteX3" fmla="*/ 0 w 11207750"/>
              <a:gd name="connsiteY3" fmla="*/ 152400 h 152400"/>
              <a:gd name="connsiteX4" fmla="*/ 0 w 1120775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07750" h="152400">
                <a:moveTo>
                  <a:pt x="0" y="0"/>
                </a:moveTo>
                <a:lnTo>
                  <a:pt x="11207750" y="9525"/>
                </a:lnTo>
                <a:lnTo>
                  <a:pt x="11102975" y="142875"/>
                </a:lnTo>
                <a:lnTo>
                  <a:pt x="0" y="152400"/>
                </a:lnTo>
                <a:lnTo>
                  <a:pt x="0" y="0"/>
                </a:lnTo>
                <a:close/>
              </a:path>
            </a:pathLst>
          </a:cu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flipH="1">
            <a:off x="10810875" y="0"/>
            <a:ext cx="1409700" cy="13843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userDrawn="1"/>
        </p:nvSpPr>
        <p:spPr>
          <a:xfrm flipH="1">
            <a:off x="12470129" y="285750"/>
            <a:ext cx="3646171" cy="400110"/>
          </a:xfrm>
          <a:prstGeom prst="rect">
            <a:avLst/>
          </a:prstGeom>
          <a:noFill/>
        </p:spPr>
        <p:txBody>
          <a:bodyPr wrap="square" rtlCol="0">
            <a:spAutoFit/>
          </a:bodyPr>
          <a:lstStyle/>
          <a:p>
            <a:r>
              <a:rPr lang="zh-CN" altLang="en-US" sz="2000" dirty="0" smtClean="0">
                <a:solidFill>
                  <a:schemeClr val="bg1">
                    <a:lumMod val="95000"/>
                  </a:schemeClr>
                </a:solidFill>
                <a:latin typeface="微软雅黑" panose="020B0503020204020204" pitchFamily="34" charset="-122"/>
                <a:ea typeface="微软雅黑" panose="020B0503020204020204" pitchFamily="34" charset="-122"/>
              </a:rPr>
              <a:t>五、支付风控</a:t>
            </a: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67754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结束">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17820" y="519291"/>
            <a:ext cx="14023560" cy="1885249"/>
          </a:xfrm>
          <a:prstGeom prst="rect">
            <a:avLst/>
          </a:prstGeom>
        </p:spPr>
        <p:txBody>
          <a:bodyPr vert="horz" lIns="160075" tIns="80037" rIns="160075" bIns="80037"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117820" y="2596449"/>
            <a:ext cx="14023560" cy="6188578"/>
          </a:xfrm>
          <a:prstGeom prst="rect">
            <a:avLst/>
          </a:prstGeom>
        </p:spPr>
        <p:txBody>
          <a:bodyPr vert="horz" lIns="160075" tIns="80037" rIns="160075" bIns="80037"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1117823" y="9040155"/>
            <a:ext cx="3658320" cy="519291"/>
          </a:xfrm>
          <a:prstGeom prst="rect">
            <a:avLst/>
          </a:prstGeom>
        </p:spPr>
        <p:txBody>
          <a:bodyPr vert="horz" lIns="160075" tIns="80037" rIns="160075" bIns="80037" rtlCol="0" anchor="ctr"/>
          <a:lstStyle>
            <a:lvl1pPr algn="l">
              <a:defRPr sz="2100">
                <a:solidFill>
                  <a:schemeClr val="tx1">
                    <a:tint val="75000"/>
                  </a:schemeClr>
                </a:solidFill>
              </a:defRPr>
            </a:lvl1pPr>
          </a:lstStyle>
          <a:p>
            <a:fld id="{82F288E0-7875-42C4-84C8-98DBBD3BF4D2}" type="datetimeFigureOut">
              <a:rPr lang="zh-CN" altLang="en-US" smtClean="0"/>
              <a:t>2017/7/17</a:t>
            </a:fld>
            <a:endParaRPr lang="zh-CN" altLang="en-US"/>
          </a:p>
        </p:txBody>
      </p:sp>
      <p:sp>
        <p:nvSpPr>
          <p:cNvPr id="5" name="页脚占位符 4"/>
          <p:cNvSpPr>
            <a:spLocks noGrp="1"/>
          </p:cNvSpPr>
          <p:nvPr>
            <p:ph type="ftr" sz="quarter" idx="3"/>
          </p:nvPr>
        </p:nvSpPr>
        <p:spPr>
          <a:xfrm>
            <a:off x="5385864" y="9040155"/>
            <a:ext cx="5487480" cy="519291"/>
          </a:xfrm>
          <a:prstGeom prst="rect">
            <a:avLst/>
          </a:prstGeom>
        </p:spPr>
        <p:txBody>
          <a:bodyPr vert="horz" lIns="160075" tIns="80037" rIns="160075" bIns="80037" rtlCol="0" anchor="ctr"/>
          <a:lstStyle>
            <a:lvl1pPr algn="ctr">
              <a:defRPr sz="2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1483063" y="9040155"/>
            <a:ext cx="3658320" cy="519291"/>
          </a:xfrm>
          <a:prstGeom prst="rect">
            <a:avLst/>
          </a:prstGeom>
        </p:spPr>
        <p:txBody>
          <a:bodyPr vert="horz" lIns="160075" tIns="80037" rIns="160075" bIns="80037" rtlCol="0" anchor="ctr"/>
          <a:lstStyle>
            <a:lvl1pPr algn="r">
              <a:defRPr sz="21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2" r:id="rId4"/>
    <p:sldLayoutId id="2147483654" r:id="rId5"/>
    <p:sldLayoutId id="2147483651" r:id="rId6"/>
  </p:sldLayoutIdLst>
  <p:timing>
    <p:tnLst>
      <p:par>
        <p:cTn id="1" dur="indefinite" restart="never" nodeType="tmRoot"/>
      </p:par>
    </p:tnLst>
  </p:timing>
  <p:txStyles>
    <p:titleStyle>
      <a:lvl1pPr algn="l" defTabSz="1600749" rtl="0" eaLnBrk="1" latinLnBrk="0" hangingPunct="1">
        <a:lnSpc>
          <a:spcPct val="90000"/>
        </a:lnSpc>
        <a:spcBef>
          <a:spcPct val="0"/>
        </a:spcBef>
        <a:buNone/>
        <a:defRPr sz="7700" kern="1200">
          <a:solidFill>
            <a:schemeClr val="tx1"/>
          </a:solidFill>
          <a:latin typeface="+mj-lt"/>
          <a:ea typeface="+mj-ea"/>
          <a:cs typeface="+mj-cs"/>
        </a:defRPr>
      </a:lvl1pPr>
    </p:titleStyle>
    <p:bodyStyle>
      <a:lvl1pPr marL="400187" indent="-400187" algn="l" defTabSz="1600749" rtl="0" eaLnBrk="1" latinLnBrk="0" hangingPunct="1">
        <a:lnSpc>
          <a:spcPct val="90000"/>
        </a:lnSpc>
        <a:spcBef>
          <a:spcPts val="1751"/>
        </a:spcBef>
        <a:buFont typeface="Arial" pitchFamily="34" charset="0"/>
        <a:buChar char="•"/>
        <a:defRPr sz="4900" kern="1200">
          <a:solidFill>
            <a:schemeClr val="tx1"/>
          </a:solidFill>
          <a:latin typeface="+mn-lt"/>
          <a:ea typeface="+mn-ea"/>
          <a:cs typeface="+mn-cs"/>
        </a:defRPr>
      </a:lvl1pPr>
      <a:lvl2pPr marL="1200561" indent="-400187" algn="l" defTabSz="1600749" rtl="0" eaLnBrk="1" latinLnBrk="0" hangingPunct="1">
        <a:lnSpc>
          <a:spcPct val="90000"/>
        </a:lnSpc>
        <a:spcBef>
          <a:spcPts val="875"/>
        </a:spcBef>
        <a:buFont typeface="Arial" pitchFamily="34" charset="0"/>
        <a:buChar char="•"/>
        <a:defRPr sz="4200" kern="1200">
          <a:solidFill>
            <a:schemeClr val="tx1"/>
          </a:solidFill>
          <a:latin typeface="+mn-lt"/>
          <a:ea typeface="+mn-ea"/>
          <a:cs typeface="+mn-cs"/>
        </a:defRPr>
      </a:lvl2pPr>
      <a:lvl3pPr marL="2000936" indent="-400187" algn="l" defTabSz="1600749" rtl="0" eaLnBrk="1" latinLnBrk="0" hangingPunct="1">
        <a:lnSpc>
          <a:spcPct val="90000"/>
        </a:lnSpc>
        <a:spcBef>
          <a:spcPts val="875"/>
        </a:spcBef>
        <a:buFont typeface="Arial" pitchFamily="34" charset="0"/>
        <a:buChar char="•"/>
        <a:defRPr sz="3500" kern="1200">
          <a:solidFill>
            <a:schemeClr val="tx1"/>
          </a:solidFill>
          <a:latin typeface="+mn-lt"/>
          <a:ea typeface="+mn-ea"/>
          <a:cs typeface="+mn-cs"/>
        </a:defRPr>
      </a:lvl3pPr>
      <a:lvl4pPr marL="2801310" indent="-400187" algn="l" defTabSz="1600749" rtl="0" eaLnBrk="1" latinLnBrk="0" hangingPunct="1">
        <a:lnSpc>
          <a:spcPct val="90000"/>
        </a:lnSpc>
        <a:spcBef>
          <a:spcPts val="875"/>
        </a:spcBef>
        <a:buFont typeface="Arial" pitchFamily="34" charset="0"/>
        <a:buChar char="•"/>
        <a:defRPr sz="3200" kern="1200">
          <a:solidFill>
            <a:schemeClr val="tx1"/>
          </a:solidFill>
          <a:latin typeface="+mn-lt"/>
          <a:ea typeface="+mn-ea"/>
          <a:cs typeface="+mn-cs"/>
        </a:defRPr>
      </a:lvl4pPr>
      <a:lvl5pPr marL="3601684" indent="-400187" algn="l" defTabSz="1600749" rtl="0" eaLnBrk="1" latinLnBrk="0" hangingPunct="1">
        <a:lnSpc>
          <a:spcPct val="90000"/>
        </a:lnSpc>
        <a:spcBef>
          <a:spcPts val="875"/>
        </a:spcBef>
        <a:buFont typeface="Arial" pitchFamily="34" charset="0"/>
        <a:buChar char="•"/>
        <a:defRPr sz="3200" kern="1200">
          <a:solidFill>
            <a:schemeClr val="tx1"/>
          </a:solidFill>
          <a:latin typeface="+mn-lt"/>
          <a:ea typeface="+mn-ea"/>
          <a:cs typeface="+mn-cs"/>
        </a:defRPr>
      </a:lvl5pPr>
      <a:lvl6pPr marL="4402059" indent="-400187" algn="l" defTabSz="1600749" rtl="0" eaLnBrk="1" latinLnBrk="0" hangingPunct="1">
        <a:lnSpc>
          <a:spcPct val="90000"/>
        </a:lnSpc>
        <a:spcBef>
          <a:spcPts val="875"/>
        </a:spcBef>
        <a:buFont typeface="Arial" pitchFamily="34" charset="0"/>
        <a:buChar char="•"/>
        <a:defRPr sz="3200" kern="1200">
          <a:solidFill>
            <a:schemeClr val="tx1"/>
          </a:solidFill>
          <a:latin typeface="+mn-lt"/>
          <a:ea typeface="+mn-ea"/>
          <a:cs typeface="+mn-cs"/>
        </a:defRPr>
      </a:lvl6pPr>
      <a:lvl7pPr marL="5202433" indent="-400187" algn="l" defTabSz="1600749" rtl="0" eaLnBrk="1" latinLnBrk="0" hangingPunct="1">
        <a:lnSpc>
          <a:spcPct val="90000"/>
        </a:lnSpc>
        <a:spcBef>
          <a:spcPts val="875"/>
        </a:spcBef>
        <a:buFont typeface="Arial" pitchFamily="34" charset="0"/>
        <a:buChar char="•"/>
        <a:defRPr sz="3200" kern="1200">
          <a:solidFill>
            <a:schemeClr val="tx1"/>
          </a:solidFill>
          <a:latin typeface="+mn-lt"/>
          <a:ea typeface="+mn-ea"/>
          <a:cs typeface="+mn-cs"/>
        </a:defRPr>
      </a:lvl7pPr>
      <a:lvl8pPr marL="6002807" indent="-400187" algn="l" defTabSz="1600749" rtl="0" eaLnBrk="1" latinLnBrk="0" hangingPunct="1">
        <a:lnSpc>
          <a:spcPct val="90000"/>
        </a:lnSpc>
        <a:spcBef>
          <a:spcPts val="875"/>
        </a:spcBef>
        <a:buFont typeface="Arial" pitchFamily="34" charset="0"/>
        <a:buChar char="•"/>
        <a:defRPr sz="3200" kern="1200">
          <a:solidFill>
            <a:schemeClr val="tx1"/>
          </a:solidFill>
          <a:latin typeface="+mn-lt"/>
          <a:ea typeface="+mn-ea"/>
          <a:cs typeface="+mn-cs"/>
        </a:defRPr>
      </a:lvl8pPr>
      <a:lvl9pPr marL="6803182" indent="-400187" algn="l" defTabSz="1600749" rtl="0" eaLnBrk="1" latinLnBrk="0" hangingPunct="1">
        <a:lnSpc>
          <a:spcPct val="90000"/>
        </a:lnSpc>
        <a:spcBef>
          <a:spcPts val="875"/>
        </a:spcBef>
        <a:buFont typeface="Arial" pitchFamily="34" charset="0"/>
        <a:buChar char="•"/>
        <a:defRPr sz="3200" kern="1200">
          <a:solidFill>
            <a:schemeClr val="tx1"/>
          </a:solidFill>
          <a:latin typeface="+mn-lt"/>
          <a:ea typeface="+mn-ea"/>
          <a:cs typeface="+mn-cs"/>
        </a:defRPr>
      </a:lvl9pPr>
    </p:bodyStyle>
    <p:otherStyle>
      <a:defPPr>
        <a:defRPr lang="zh-CN"/>
      </a:defPPr>
      <a:lvl1pPr marL="0" algn="l" defTabSz="1600749" rtl="0" eaLnBrk="1" latinLnBrk="0" hangingPunct="1">
        <a:defRPr sz="3200" kern="1200">
          <a:solidFill>
            <a:schemeClr val="tx1"/>
          </a:solidFill>
          <a:latin typeface="+mn-lt"/>
          <a:ea typeface="+mn-ea"/>
          <a:cs typeface="+mn-cs"/>
        </a:defRPr>
      </a:lvl1pPr>
      <a:lvl2pPr marL="800374" algn="l" defTabSz="1600749" rtl="0" eaLnBrk="1" latinLnBrk="0" hangingPunct="1">
        <a:defRPr sz="3200" kern="1200">
          <a:solidFill>
            <a:schemeClr val="tx1"/>
          </a:solidFill>
          <a:latin typeface="+mn-lt"/>
          <a:ea typeface="+mn-ea"/>
          <a:cs typeface="+mn-cs"/>
        </a:defRPr>
      </a:lvl2pPr>
      <a:lvl3pPr marL="1600749" algn="l" defTabSz="1600749" rtl="0" eaLnBrk="1" latinLnBrk="0" hangingPunct="1">
        <a:defRPr sz="3200" kern="1200">
          <a:solidFill>
            <a:schemeClr val="tx1"/>
          </a:solidFill>
          <a:latin typeface="+mn-lt"/>
          <a:ea typeface="+mn-ea"/>
          <a:cs typeface="+mn-cs"/>
        </a:defRPr>
      </a:lvl3pPr>
      <a:lvl4pPr marL="2401123" algn="l" defTabSz="1600749" rtl="0" eaLnBrk="1" latinLnBrk="0" hangingPunct="1">
        <a:defRPr sz="3200" kern="1200">
          <a:solidFill>
            <a:schemeClr val="tx1"/>
          </a:solidFill>
          <a:latin typeface="+mn-lt"/>
          <a:ea typeface="+mn-ea"/>
          <a:cs typeface="+mn-cs"/>
        </a:defRPr>
      </a:lvl4pPr>
      <a:lvl5pPr marL="3201497" algn="l" defTabSz="1600749" rtl="0" eaLnBrk="1" latinLnBrk="0" hangingPunct="1">
        <a:defRPr sz="3200" kern="1200">
          <a:solidFill>
            <a:schemeClr val="tx1"/>
          </a:solidFill>
          <a:latin typeface="+mn-lt"/>
          <a:ea typeface="+mn-ea"/>
          <a:cs typeface="+mn-cs"/>
        </a:defRPr>
      </a:lvl5pPr>
      <a:lvl6pPr marL="4001872" algn="l" defTabSz="1600749" rtl="0" eaLnBrk="1" latinLnBrk="0" hangingPunct="1">
        <a:defRPr sz="3200" kern="1200">
          <a:solidFill>
            <a:schemeClr val="tx1"/>
          </a:solidFill>
          <a:latin typeface="+mn-lt"/>
          <a:ea typeface="+mn-ea"/>
          <a:cs typeface="+mn-cs"/>
        </a:defRPr>
      </a:lvl6pPr>
      <a:lvl7pPr marL="4802246" algn="l" defTabSz="1600749" rtl="0" eaLnBrk="1" latinLnBrk="0" hangingPunct="1">
        <a:defRPr sz="3200" kern="1200">
          <a:solidFill>
            <a:schemeClr val="tx1"/>
          </a:solidFill>
          <a:latin typeface="+mn-lt"/>
          <a:ea typeface="+mn-ea"/>
          <a:cs typeface="+mn-cs"/>
        </a:defRPr>
      </a:lvl7pPr>
      <a:lvl8pPr marL="5602620" algn="l" defTabSz="1600749" rtl="0" eaLnBrk="1" latinLnBrk="0" hangingPunct="1">
        <a:defRPr sz="3200" kern="1200">
          <a:solidFill>
            <a:schemeClr val="tx1"/>
          </a:solidFill>
          <a:latin typeface="+mn-lt"/>
          <a:ea typeface="+mn-ea"/>
          <a:cs typeface="+mn-cs"/>
        </a:defRPr>
      </a:lvl8pPr>
      <a:lvl9pPr marL="6402995" algn="l" defTabSz="1600749"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blog.lixf.cn/reference/2016/11/25/302/" TargetMode="External"/><Relationship Id="rId2" Type="http://schemas.openxmlformats.org/officeDocument/2006/relationships/hyperlink" Target="http://blog.lixf.cn/reference/2015/12/25/392/" TargetMode="External"/><Relationship Id="rId1" Type="http://schemas.openxmlformats.org/officeDocument/2006/relationships/slideLayout" Target="../slideLayouts/slideLayout2.xml"/><Relationship Id="rId4" Type="http://schemas.openxmlformats.org/officeDocument/2006/relationships/hyperlink" Target="http://blog.lixf.cn/reference/2016/09/30/26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13235" y="3998672"/>
            <a:ext cx="10982045" cy="875090"/>
          </a:xfrm>
        </p:spPr>
        <p:txBody>
          <a:bodyPr>
            <a:noAutofit/>
          </a:bodyPr>
          <a:lstStyle/>
          <a:p>
            <a:r>
              <a:rPr lang="zh-CN" altLang="en-US" sz="6000" b="1" dirty="0" smtClean="0">
                <a:latin typeface="Microsoft YaHei" charset="-122"/>
                <a:ea typeface="Microsoft YaHei" charset="-122"/>
                <a:cs typeface="Microsoft YaHei" charset="-122"/>
              </a:rPr>
              <a:t>支付系统设计</a:t>
            </a:r>
            <a:endParaRPr lang="zh-CN" altLang="en-US" sz="6000" b="1" dirty="0">
              <a:latin typeface="Microsoft YaHei" charset="-122"/>
              <a:ea typeface="Microsoft YaHei" charset="-122"/>
              <a:cs typeface="Microsoft YaHei" charset="-122"/>
            </a:endParaRPr>
          </a:p>
        </p:txBody>
      </p:sp>
      <p:sp>
        <p:nvSpPr>
          <p:cNvPr id="3" name="文本框 2"/>
          <p:cNvSpPr txBox="1"/>
          <p:nvPr/>
        </p:nvSpPr>
        <p:spPr>
          <a:xfrm>
            <a:off x="1147047" y="5281164"/>
            <a:ext cx="2444900" cy="1569660"/>
          </a:xfrm>
          <a:prstGeom prst="rect">
            <a:avLst/>
          </a:prstGeom>
          <a:noFill/>
        </p:spPr>
        <p:txBody>
          <a:bodyPr wrap="none" rtlCol="0">
            <a:spAutoFit/>
          </a:bodyPr>
          <a:lstStyle/>
          <a:p>
            <a:r>
              <a:rPr lang="zh-CN" altLang="en-US" b="1" dirty="0" smtClean="0">
                <a:solidFill>
                  <a:schemeClr val="bg1">
                    <a:lumMod val="95000"/>
                  </a:schemeClr>
                </a:solidFill>
                <a:latin typeface="微软雅黑" panose="020B0503020204020204" pitchFamily="34" charset="-122"/>
                <a:ea typeface="微软雅黑" panose="020B0503020204020204" pitchFamily="34" charset="-122"/>
              </a:rPr>
              <a:t>老熊</a:t>
            </a:r>
            <a:endParaRPr lang="en-US" altLang="zh-CN" b="1" dirty="0" smtClean="0">
              <a:solidFill>
                <a:schemeClr val="bg1">
                  <a:lumMod val="95000"/>
                </a:schemeClr>
              </a:solidFill>
              <a:latin typeface="微软雅黑" panose="020B0503020204020204" pitchFamily="34" charset="-122"/>
              <a:ea typeface="微软雅黑" panose="020B0503020204020204" pitchFamily="34" charset="-122"/>
            </a:endParaRPr>
          </a:p>
          <a:p>
            <a:endParaRPr lang="en-US" altLang="zh-CN" b="1" dirty="0" smtClean="0">
              <a:solidFill>
                <a:schemeClr val="bg1">
                  <a:lumMod val="95000"/>
                </a:schemeClr>
              </a:solidFill>
              <a:latin typeface="微软雅黑" panose="020B0503020204020204" pitchFamily="34" charset="-122"/>
              <a:ea typeface="微软雅黑" panose="020B0503020204020204" pitchFamily="34" charset="-122"/>
            </a:endParaRPr>
          </a:p>
          <a:p>
            <a:r>
              <a:rPr lang="en-US" altLang="zh-CN" b="1" dirty="0" smtClean="0">
                <a:solidFill>
                  <a:schemeClr val="bg1">
                    <a:lumMod val="95000"/>
                  </a:schemeClr>
                </a:solidFill>
                <a:latin typeface="微软雅黑" panose="020B0503020204020204" pitchFamily="34" charset="-122"/>
                <a:ea typeface="微软雅黑" panose="020B0503020204020204" pitchFamily="34" charset="-122"/>
              </a:rPr>
              <a:t>2017.07.15</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flipH="1">
            <a:off x="13742938" y="9255512"/>
            <a:ext cx="2404727" cy="369332"/>
          </a:xfrm>
          <a:prstGeom prst="rect">
            <a:avLst/>
          </a:prstGeom>
          <a:noFill/>
        </p:spPr>
        <p:txBody>
          <a:bodyPr wrap="square" rtlCol="0">
            <a:spAutoFit/>
          </a:bodyPr>
          <a:lstStyle/>
          <a:p>
            <a:r>
              <a:rPr kumimoji="1" lang="en-US" altLang="zh-CN" sz="1800" dirty="0" smtClean="0">
                <a:solidFill>
                  <a:schemeClr val="bg1"/>
                </a:solidFill>
                <a:latin typeface="Microsoft YaHei Light" charset="-122"/>
                <a:ea typeface="Microsoft YaHei Light" charset="-122"/>
                <a:cs typeface="Microsoft YaHei Light" charset="-122"/>
              </a:rPr>
              <a:t>Ping++</a:t>
            </a:r>
            <a:r>
              <a:rPr kumimoji="1" lang="zh-CN" altLang="en-US" sz="1800" dirty="0" smtClean="0">
                <a:solidFill>
                  <a:schemeClr val="bg1"/>
                </a:solidFill>
                <a:latin typeface="Microsoft YaHei Light" charset="-122"/>
                <a:ea typeface="Microsoft YaHei Light" charset="-122"/>
                <a:cs typeface="Microsoft YaHei Light" charset="-122"/>
              </a:rPr>
              <a:t> 支付设计大会</a:t>
            </a:r>
            <a:endParaRPr kumimoji="1" lang="zh-CN" altLang="en-US" sz="1800" dirty="0">
              <a:solidFill>
                <a:schemeClr val="bg1"/>
              </a:solidFill>
              <a:latin typeface="Microsoft YaHei Light" charset="-122"/>
              <a:ea typeface="Microsoft YaHei Light" charset="-122"/>
              <a:cs typeface="Microsoft YaHei Light"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四、账户会计系统</a:t>
            </a:r>
            <a:endParaRPr lang="zh-CN" altLang="en-US" dirty="0"/>
          </a:p>
        </p:txBody>
      </p:sp>
      <p:sp>
        <p:nvSpPr>
          <p:cNvPr id="4" name="文本框 3"/>
          <p:cNvSpPr txBox="1"/>
          <p:nvPr/>
        </p:nvSpPr>
        <p:spPr>
          <a:xfrm flipH="1">
            <a:off x="13742938" y="9344720"/>
            <a:ext cx="2404727" cy="369332"/>
          </a:xfrm>
          <a:prstGeom prst="rect">
            <a:avLst/>
          </a:prstGeom>
          <a:noFill/>
        </p:spPr>
        <p:txBody>
          <a:bodyPr wrap="square" rtlCol="0">
            <a:spAutoFit/>
          </a:bodyPr>
          <a:lstStyle/>
          <a:p>
            <a:r>
              <a:rPr kumimoji="1" lang="en-US" altLang="zh-CN" sz="1800" dirty="0" smtClean="0">
                <a:solidFill>
                  <a:schemeClr val="bg1"/>
                </a:solidFill>
                <a:latin typeface="Microsoft YaHei Light" charset="-122"/>
                <a:ea typeface="Microsoft YaHei Light" charset="-122"/>
                <a:cs typeface="Microsoft YaHei Light" charset="-122"/>
              </a:rPr>
              <a:t>Ping++</a:t>
            </a:r>
            <a:r>
              <a:rPr kumimoji="1" lang="zh-CN" altLang="en-US" sz="1800" dirty="0" smtClean="0">
                <a:solidFill>
                  <a:schemeClr val="bg1"/>
                </a:solidFill>
                <a:latin typeface="Microsoft YaHei Light" charset="-122"/>
                <a:ea typeface="Microsoft YaHei Light" charset="-122"/>
                <a:cs typeface="Microsoft YaHei Light" charset="-122"/>
              </a:rPr>
              <a:t> 支付设计大会</a:t>
            </a:r>
            <a:endParaRPr kumimoji="1" lang="zh-CN" altLang="en-US" sz="1800" dirty="0">
              <a:solidFill>
                <a:schemeClr val="bg1"/>
              </a:solidFill>
              <a:latin typeface="Microsoft YaHei Light" charset="-122"/>
              <a:ea typeface="Microsoft YaHei Light" charset="-122"/>
              <a:cs typeface="Microsoft YaHei Light" charset="-122"/>
            </a:endParaRPr>
          </a:p>
        </p:txBody>
      </p:sp>
      <p:cxnSp>
        <p:nvCxnSpPr>
          <p:cNvPr id="13" name="直接连接符 43"/>
          <p:cNvCxnSpPr/>
          <p:nvPr/>
        </p:nvCxnSpPr>
        <p:spPr>
          <a:xfrm>
            <a:off x="5567572" y="5473351"/>
            <a:ext cx="0" cy="1200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1657094" y="3508708"/>
            <a:ext cx="793500" cy="793500"/>
          </a:xfrm>
          <a:prstGeom prst="ellipse">
            <a:avLst/>
          </a:prstGeom>
          <a:solidFill>
            <a:srgbClr val="0D4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1</a:t>
            </a:r>
          </a:p>
        </p:txBody>
      </p:sp>
      <p:cxnSp>
        <p:nvCxnSpPr>
          <p:cNvPr id="26" name="直接连接符 31"/>
          <p:cNvCxnSpPr/>
          <p:nvPr/>
        </p:nvCxnSpPr>
        <p:spPr>
          <a:xfrm>
            <a:off x="2053844" y="4319989"/>
            <a:ext cx="0" cy="11610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9070528" y="3508708"/>
            <a:ext cx="793500" cy="793500"/>
          </a:xfrm>
          <a:prstGeom prst="ellipse">
            <a:avLst/>
          </a:prstGeom>
          <a:solidFill>
            <a:srgbClr val="0D4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3</a:t>
            </a:r>
          </a:p>
        </p:txBody>
      </p:sp>
      <p:cxnSp>
        <p:nvCxnSpPr>
          <p:cNvPr id="29" name="直接连接符 34"/>
          <p:cNvCxnSpPr/>
          <p:nvPr/>
        </p:nvCxnSpPr>
        <p:spPr>
          <a:xfrm>
            <a:off x="9468124" y="4319989"/>
            <a:ext cx="0" cy="1171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5207465" y="6430329"/>
            <a:ext cx="793500" cy="793500"/>
          </a:xfrm>
          <a:prstGeom prst="ellipse">
            <a:avLst/>
          </a:prstGeom>
          <a:solidFill>
            <a:srgbClr val="0D4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2</a:t>
            </a:r>
          </a:p>
        </p:txBody>
      </p:sp>
      <p:cxnSp>
        <p:nvCxnSpPr>
          <p:cNvPr id="31" name="直接连接符 2"/>
          <p:cNvCxnSpPr/>
          <p:nvPr/>
        </p:nvCxnSpPr>
        <p:spPr>
          <a:xfrm>
            <a:off x="163758" y="5463212"/>
            <a:ext cx="15983907" cy="74570"/>
          </a:xfrm>
          <a:prstGeom prst="line">
            <a:avLst/>
          </a:prstGeom>
          <a:ln w="152400">
            <a:solidFill>
              <a:srgbClr val="1F4E78"/>
            </a:solidFill>
            <a:headEnd type="oval" w="med" len="med"/>
            <a:tailEnd type="stealth" w="med" len="med"/>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519619" y="3659880"/>
            <a:ext cx="1826141" cy="584775"/>
          </a:xfrm>
          <a:prstGeom prst="rect">
            <a:avLst/>
          </a:prstGeom>
          <a:noFill/>
        </p:spPr>
        <p:txBody>
          <a:bodyPr wrap="none" rtlCol="0">
            <a:spAutoFit/>
          </a:bodyPr>
          <a:lstStyle/>
          <a:p>
            <a:pPr algn="l"/>
            <a:r>
              <a:rPr lang="zh-CN" altLang="en-US" b="1" dirty="0" smtClean="0">
                <a:latin typeface="微软雅黑" panose="020B0503020204020204" pitchFamily="34" charset="-122"/>
                <a:ea typeface="微软雅黑" panose="020B0503020204020204" pitchFamily="34" charset="-122"/>
              </a:rPr>
              <a:t>三户模型</a:t>
            </a:r>
            <a:endParaRPr lang="en-US" altLang="zh-CN" dirty="0">
              <a:solidFill>
                <a:srgbClr val="FF5353"/>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9956389" y="3659880"/>
            <a:ext cx="1005403" cy="584775"/>
          </a:xfrm>
          <a:prstGeom prst="rect">
            <a:avLst/>
          </a:prstGeom>
          <a:noFill/>
        </p:spPr>
        <p:txBody>
          <a:bodyPr wrap="none" rtlCol="0">
            <a:spAutoFit/>
          </a:bodyPr>
          <a:lstStyle/>
          <a:p>
            <a:pPr algn="l"/>
            <a:r>
              <a:rPr lang="zh-CN" altLang="en-US" b="1" dirty="0" smtClean="0">
                <a:latin typeface="微软雅黑" panose="020B0503020204020204" pitchFamily="34" charset="-122"/>
                <a:ea typeface="微软雅黑" panose="020B0503020204020204" pitchFamily="34" charset="-122"/>
              </a:rPr>
              <a:t>记账</a:t>
            </a:r>
            <a:endParaRPr lang="en-US" altLang="zh-CN" dirty="0">
              <a:solidFill>
                <a:srgbClr val="FF5353"/>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6018962" y="6575696"/>
            <a:ext cx="1826141" cy="584775"/>
          </a:xfrm>
          <a:prstGeom prst="rect">
            <a:avLst/>
          </a:prstGeom>
          <a:noFill/>
        </p:spPr>
        <p:txBody>
          <a:bodyPr wrap="none" rtlCol="0">
            <a:spAutoFit/>
          </a:bodyPr>
          <a:lstStyle/>
          <a:p>
            <a:pPr algn="l"/>
            <a:r>
              <a:rPr lang="zh-CN" altLang="en-US" b="1" dirty="0" smtClean="0">
                <a:latin typeface="微软雅黑" panose="020B0503020204020204" pitchFamily="34" charset="-122"/>
                <a:ea typeface="微软雅黑" panose="020B0503020204020204" pitchFamily="34" charset="-122"/>
              </a:rPr>
              <a:t>账户结构</a:t>
            </a:r>
            <a:endParaRPr lang="en-US" altLang="zh-CN" dirty="0">
              <a:solidFill>
                <a:srgbClr val="FF5353"/>
              </a:solidFill>
              <a:latin typeface="微软雅黑" panose="020B0503020204020204" pitchFamily="34" charset="-122"/>
              <a:ea typeface="微软雅黑" panose="020B0503020204020204" pitchFamily="34" charset="-122"/>
            </a:endParaRPr>
          </a:p>
        </p:txBody>
      </p:sp>
      <p:cxnSp>
        <p:nvCxnSpPr>
          <p:cNvPr id="38" name="直接连接符 43"/>
          <p:cNvCxnSpPr/>
          <p:nvPr/>
        </p:nvCxnSpPr>
        <p:spPr>
          <a:xfrm>
            <a:off x="12782598" y="5537782"/>
            <a:ext cx="0" cy="1200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12422491" y="6494760"/>
            <a:ext cx="793500" cy="793500"/>
          </a:xfrm>
          <a:prstGeom prst="ellipse">
            <a:avLst/>
          </a:prstGeom>
          <a:solidFill>
            <a:srgbClr val="0D4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4</a:t>
            </a:r>
          </a:p>
        </p:txBody>
      </p:sp>
      <p:sp>
        <p:nvSpPr>
          <p:cNvPr id="40" name="文本框 39"/>
          <p:cNvSpPr txBox="1"/>
          <p:nvPr/>
        </p:nvSpPr>
        <p:spPr>
          <a:xfrm>
            <a:off x="13308352" y="6673821"/>
            <a:ext cx="1005403" cy="584775"/>
          </a:xfrm>
          <a:prstGeom prst="rect">
            <a:avLst/>
          </a:prstGeom>
          <a:noFill/>
        </p:spPr>
        <p:txBody>
          <a:bodyPr wrap="none" rtlCol="0">
            <a:spAutoFit/>
          </a:bodyPr>
          <a:lstStyle/>
          <a:p>
            <a:pPr algn="l"/>
            <a:r>
              <a:rPr lang="zh-CN" altLang="en-US" b="1" dirty="0" smtClean="0">
                <a:latin typeface="微软雅黑" panose="020B0503020204020204" pitchFamily="34" charset="-122"/>
                <a:ea typeface="微软雅黑" panose="020B0503020204020204" pitchFamily="34" charset="-122"/>
              </a:rPr>
              <a:t>对账</a:t>
            </a:r>
            <a:endParaRPr lang="en-US" altLang="zh-CN" dirty="0">
              <a:solidFill>
                <a:srgbClr val="FF535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2993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4.1</a:t>
            </a:r>
            <a:r>
              <a:rPr lang="zh-CN" altLang="en-US" dirty="0" smtClean="0"/>
              <a:t>、三户模型</a:t>
            </a:r>
            <a:endParaRPr lang="zh-CN" altLang="en-US" dirty="0"/>
          </a:p>
        </p:txBody>
      </p:sp>
      <p:sp>
        <p:nvSpPr>
          <p:cNvPr id="5" name="椭圆 4"/>
          <p:cNvSpPr/>
          <p:nvPr/>
        </p:nvSpPr>
        <p:spPr>
          <a:xfrm>
            <a:off x="2338645" y="2513397"/>
            <a:ext cx="2835797" cy="1828800"/>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个人客户</a:t>
            </a:r>
            <a:endParaRPr lang="zh-CN" altLang="en-US" sz="2800" dirty="0">
              <a:latin typeface="微软雅黑" panose="020B0503020204020204" pitchFamily="34" charset="-122"/>
              <a:ea typeface="微软雅黑" panose="020B0503020204020204" pitchFamily="34" charset="-122"/>
            </a:endParaRPr>
          </a:p>
        </p:txBody>
      </p:sp>
      <p:sp>
        <p:nvSpPr>
          <p:cNvPr id="6" name="椭圆 5"/>
          <p:cNvSpPr/>
          <p:nvPr/>
        </p:nvSpPr>
        <p:spPr>
          <a:xfrm>
            <a:off x="6887496" y="2513397"/>
            <a:ext cx="2835797" cy="1828800"/>
          </a:xfrm>
          <a:prstGeom prst="ellipse">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用户</a:t>
            </a:r>
            <a:endParaRPr lang="zh-CN" altLang="en-US" sz="2800" dirty="0">
              <a:latin typeface="微软雅黑" panose="020B0503020204020204" pitchFamily="34" charset="-122"/>
              <a:ea typeface="微软雅黑" panose="020B0503020204020204" pitchFamily="34" charset="-122"/>
            </a:endParaRPr>
          </a:p>
        </p:txBody>
      </p:sp>
      <p:sp>
        <p:nvSpPr>
          <p:cNvPr id="7" name="椭圆 6"/>
          <p:cNvSpPr/>
          <p:nvPr/>
        </p:nvSpPr>
        <p:spPr>
          <a:xfrm>
            <a:off x="11158553" y="4342197"/>
            <a:ext cx="2835797" cy="1828800"/>
          </a:xfrm>
          <a:prstGeom prst="ellipse">
            <a:avLst/>
          </a:prstGeom>
          <a:solidFill>
            <a:srgbClr val="011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账户</a:t>
            </a:r>
            <a:endParaRPr lang="zh-CN" altLang="en-US" sz="2800" dirty="0">
              <a:latin typeface="微软雅黑" panose="020B0503020204020204" pitchFamily="34" charset="-122"/>
              <a:ea typeface="微软雅黑" panose="020B0503020204020204" pitchFamily="34" charset="-122"/>
            </a:endParaRPr>
          </a:p>
        </p:txBody>
      </p:sp>
      <p:sp>
        <p:nvSpPr>
          <p:cNvPr id="8" name="椭圆 7"/>
          <p:cNvSpPr/>
          <p:nvPr/>
        </p:nvSpPr>
        <p:spPr>
          <a:xfrm>
            <a:off x="2338645" y="5754309"/>
            <a:ext cx="2835797" cy="1828800"/>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企业</a:t>
            </a:r>
            <a:r>
              <a:rPr lang="zh-CN" altLang="en-US" sz="2800" dirty="0" smtClean="0">
                <a:latin typeface="微软雅黑" panose="020B0503020204020204" pitchFamily="34" charset="-122"/>
                <a:ea typeface="微软雅黑" panose="020B0503020204020204" pitchFamily="34" charset="-122"/>
              </a:rPr>
              <a:t>客户</a:t>
            </a:r>
            <a:endParaRPr lang="zh-CN" altLang="en-US" sz="2800" dirty="0">
              <a:latin typeface="微软雅黑" panose="020B0503020204020204" pitchFamily="34" charset="-122"/>
              <a:ea typeface="微软雅黑" panose="020B0503020204020204" pitchFamily="34" charset="-122"/>
            </a:endParaRPr>
          </a:p>
        </p:txBody>
      </p:sp>
      <p:sp>
        <p:nvSpPr>
          <p:cNvPr id="9" name="椭圆 8"/>
          <p:cNvSpPr/>
          <p:nvPr/>
        </p:nvSpPr>
        <p:spPr>
          <a:xfrm>
            <a:off x="6887496" y="5754309"/>
            <a:ext cx="2835797" cy="1828800"/>
          </a:xfrm>
          <a:prstGeom prst="ellipse">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商</a:t>
            </a:r>
            <a:r>
              <a:rPr lang="zh-CN" altLang="en-US" sz="2800" dirty="0" smtClean="0">
                <a:latin typeface="微软雅黑" panose="020B0503020204020204" pitchFamily="34" charset="-122"/>
                <a:ea typeface="微软雅黑" panose="020B0503020204020204" pitchFamily="34" charset="-122"/>
              </a:rPr>
              <a:t>户</a:t>
            </a:r>
            <a:endParaRPr lang="zh-CN" altLang="en-US" sz="2800" dirty="0">
              <a:latin typeface="微软雅黑" panose="020B0503020204020204" pitchFamily="34" charset="-122"/>
              <a:ea typeface="微软雅黑" panose="020B0503020204020204" pitchFamily="34" charset="-122"/>
            </a:endParaRPr>
          </a:p>
        </p:txBody>
      </p:sp>
      <p:cxnSp>
        <p:nvCxnSpPr>
          <p:cNvPr id="11" name="直接箭头连接符 10"/>
          <p:cNvCxnSpPr>
            <a:stCxn id="5" idx="6"/>
            <a:endCxn id="6" idx="2"/>
          </p:cNvCxnSpPr>
          <p:nvPr/>
        </p:nvCxnSpPr>
        <p:spPr>
          <a:xfrm>
            <a:off x="5174442" y="3427797"/>
            <a:ext cx="1713054" cy="0"/>
          </a:xfrm>
          <a:prstGeom prst="straightConnector1">
            <a:avLst/>
          </a:prstGeom>
          <a:ln w="571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6"/>
            <a:endCxn id="7" idx="1"/>
          </p:cNvCxnSpPr>
          <p:nvPr/>
        </p:nvCxnSpPr>
        <p:spPr>
          <a:xfrm>
            <a:off x="9723293" y="3427797"/>
            <a:ext cx="1850553" cy="1182222"/>
          </a:xfrm>
          <a:prstGeom prst="straightConnector1">
            <a:avLst/>
          </a:prstGeom>
          <a:ln w="57150">
            <a:solidFill>
              <a:srgbClr val="01163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6"/>
            <a:endCxn id="9" idx="2"/>
          </p:cNvCxnSpPr>
          <p:nvPr/>
        </p:nvCxnSpPr>
        <p:spPr>
          <a:xfrm>
            <a:off x="5174442" y="6668709"/>
            <a:ext cx="1713054" cy="0"/>
          </a:xfrm>
          <a:prstGeom prst="straightConnector1">
            <a:avLst/>
          </a:prstGeom>
          <a:ln w="571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6"/>
            <a:endCxn id="7" idx="3"/>
          </p:cNvCxnSpPr>
          <p:nvPr/>
        </p:nvCxnSpPr>
        <p:spPr>
          <a:xfrm flipV="1">
            <a:off x="9723293" y="5903175"/>
            <a:ext cx="1850553" cy="765534"/>
          </a:xfrm>
          <a:prstGeom prst="straightConnector1">
            <a:avLst/>
          </a:prstGeom>
          <a:ln w="57150">
            <a:solidFill>
              <a:srgbClr val="01163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flipH="1">
            <a:off x="13742938" y="9344720"/>
            <a:ext cx="2404727" cy="369332"/>
          </a:xfrm>
          <a:prstGeom prst="rect">
            <a:avLst/>
          </a:prstGeom>
          <a:noFill/>
        </p:spPr>
        <p:txBody>
          <a:bodyPr wrap="square" rtlCol="0">
            <a:spAutoFit/>
          </a:bodyPr>
          <a:lstStyle/>
          <a:p>
            <a:r>
              <a:rPr kumimoji="1" lang="en-US" altLang="zh-CN" sz="1800" dirty="0" smtClean="0">
                <a:solidFill>
                  <a:schemeClr val="bg1"/>
                </a:solidFill>
                <a:latin typeface="Microsoft YaHei Light" charset="-122"/>
                <a:ea typeface="Microsoft YaHei Light" charset="-122"/>
                <a:cs typeface="Microsoft YaHei Light" charset="-122"/>
              </a:rPr>
              <a:t>Ping++</a:t>
            </a:r>
            <a:r>
              <a:rPr kumimoji="1" lang="zh-CN" altLang="en-US" sz="1800" dirty="0" smtClean="0">
                <a:solidFill>
                  <a:schemeClr val="bg1"/>
                </a:solidFill>
                <a:latin typeface="Microsoft YaHei Light" charset="-122"/>
                <a:ea typeface="Microsoft YaHei Light" charset="-122"/>
                <a:cs typeface="Microsoft YaHei Light" charset="-122"/>
              </a:rPr>
              <a:t> 支付设计大会</a:t>
            </a:r>
            <a:endParaRPr kumimoji="1" lang="zh-CN" altLang="en-US" sz="1800" dirty="0">
              <a:solidFill>
                <a:schemeClr val="bg1"/>
              </a:solidFill>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547715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4.2 </a:t>
            </a:r>
            <a:r>
              <a:rPr lang="zh-CN" altLang="en-US" dirty="0" smtClean="0"/>
              <a:t>账户分类</a:t>
            </a:r>
            <a:endParaRPr lang="zh-CN" altLang="en-US" dirty="0"/>
          </a:p>
        </p:txBody>
      </p:sp>
      <p:sp>
        <p:nvSpPr>
          <p:cNvPr id="3" name="内容占位符 2"/>
          <p:cNvSpPr>
            <a:spLocks noGrp="1"/>
          </p:cNvSpPr>
          <p:nvPr>
            <p:ph idx="1"/>
          </p:nvPr>
        </p:nvSpPr>
        <p:spPr>
          <a:xfrm>
            <a:off x="1171194" y="2393246"/>
            <a:ext cx="14023560" cy="6220529"/>
          </a:xfrm>
        </p:spPr>
        <p:txBody>
          <a:bodyPr>
            <a:normAutofit fontScale="70000" lnSpcReduction="20000"/>
          </a:bodyPr>
          <a:lstStyle/>
          <a:p>
            <a:pPr>
              <a:lnSpc>
                <a:spcPct val="140000"/>
              </a:lnSpc>
            </a:pPr>
            <a:r>
              <a:rPr lang="zh-CN" altLang="en-US" dirty="0">
                <a:latin typeface="微软雅黑" panose="020B0503020204020204" pitchFamily="34" charset="-122"/>
                <a:ea typeface="微软雅黑" panose="020B0503020204020204" pitchFamily="34" charset="-122"/>
                <a:hlinkClick r:id="rId2"/>
              </a:rPr>
              <a:t>中国人民银行关于改进个人银行账户服务 加强账户管理的通知</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银发</a:t>
            </a:r>
            <a:r>
              <a:rPr lang="en-US" altLang="zh-CN" dirty="0">
                <a:latin typeface="微软雅黑" panose="020B0503020204020204" pitchFamily="34" charset="-122"/>
                <a:ea typeface="微软雅黑" panose="020B0503020204020204" pitchFamily="34" charset="-122"/>
              </a:rPr>
              <a:t>〔2015〕392</a:t>
            </a:r>
            <a:r>
              <a:rPr lang="zh-CN" altLang="en-US" dirty="0">
                <a:latin typeface="微软雅黑" panose="020B0503020204020204" pitchFamily="34" charset="-122"/>
                <a:ea typeface="微软雅黑" panose="020B0503020204020204" pitchFamily="34" charset="-122"/>
              </a:rPr>
              <a:t>号， </a:t>
            </a:r>
            <a:r>
              <a:rPr lang="en-US" altLang="zh-CN" dirty="0">
                <a:latin typeface="微软雅黑" panose="020B0503020204020204" pitchFamily="34" charset="-122"/>
                <a:ea typeface="微软雅黑" panose="020B0503020204020204" pitchFamily="34" charset="-122"/>
              </a:rPr>
              <a:t>2015</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25</a:t>
            </a:r>
            <a:r>
              <a:rPr lang="zh-CN" altLang="en-US" dirty="0">
                <a:latin typeface="微软雅黑" panose="020B0503020204020204" pitchFamily="34" charset="-122"/>
                <a:ea typeface="微软雅黑" panose="020B0503020204020204" pitchFamily="34" charset="-122"/>
              </a:rPr>
              <a:t>日发文。 该文正式启动账户分类管理工作。</a:t>
            </a:r>
          </a:p>
          <a:p>
            <a:pPr>
              <a:lnSpc>
                <a:spcPct val="140000"/>
              </a:lnSpc>
            </a:pPr>
            <a:r>
              <a:rPr lang="zh-CN" altLang="en-US" dirty="0">
                <a:latin typeface="微软雅黑" panose="020B0503020204020204" pitchFamily="34" charset="-122"/>
                <a:ea typeface="微软雅黑" panose="020B0503020204020204" pitchFamily="34" charset="-122"/>
                <a:hlinkClick r:id="rId3"/>
              </a:rPr>
              <a:t>中国人民银行关于落实个人银行账户分类管理制度的通知</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银发（</a:t>
            </a:r>
            <a:r>
              <a:rPr lang="en-US" altLang="zh-CN" dirty="0">
                <a:latin typeface="微软雅黑" panose="020B0503020204020204" pitchFamily="34" charset="-122"/>
                <a:ea typeface="微软雅黑" panose="020B0503020204020204" pitchFamily="34" charset="-122"/>
              </a:rPr>
              <a:t>2016</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302</a:t>
            </a:r>
            <a:r>
              <a:rPr lang="zh-CN" altLang="en-US" dirty="0">
                <a:latin typeface="微软雅黑" panose="020B0503020204020204" pitchFamily="34" charset="-122"/>
                <a:ea typeface="微软雅黑" panose="020B0503020204020204" pitchFamily="34" charset="-122"/>
              </a:rPr>
              <a:t>号</a:t>
            </a:r>
            <a:r>
              <a:rPr lang="en-US" altLang="zh-CN" dirty="0">
                <a:latin typeface="微软雅黑" panose="020B0503020204020204" pitchFamily="34" charset="-122"/>
                <a:ea typeface="微软雅黑" panose="020B0503020204020204" pitchFamily="34" charset="-122"/>
              </a:rPr>
              <a:t>, 2016</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25</a:t>
            </a:r>
            <a:r>
              <a:rPr lang="zh-CN" altLang="en-US" dirty="0">
                <a:latin typeface="微软雅黑" panose="020B0503020204020204" pitchFamily="34" charset="-122"/>
                <a:ea typeface="微软雅黑" panose="020B0503020204020204" pitchFamily="34" charset="-122"/>
              </a:rPr>
              <a:t>日发文。 该文明确了同一个人在同一个银行只能有一个</a:t>
            </a:r>
            <a:r>
              <a:rPr lang="en-US" altLang="zh-CN"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类账户的要求。</a:t>
            </a:r>
          </a:p>
          <a:p>
            <a:pPr>
              <a:lnSpc>
                <a:spcPct val="140000"/>
              </a:lnSpc>
            </a:pPr>
            <a:r>
              <a:rPr lang="zh-CN" altLang="en-US" dirty="0">
                <a:latin typeface="微软雅黑" panose="020B0503020204020204" pitchFamily="34" charset="-122"/>
                <a:ea typeface="微软雅黑" panose="020B0503020204020204" pitchFamily="34" charset="-122"/>
                <a:hlinkClick r:id="rId4"/>
              </a:rPr>
              <a:t>中国人民银行关于加强支付结算管理防范电信网络新型违法犯罪有关事项的通知</a:t>
            </a:r>
            <a:r>
              <a:rPr lang="zh-CN" altLang="en-US" dirty="0">
                <a:latin typeface="微软雅黑" panose="020B0503020204020204" pitchFamily="34" charset="-122"/>
                <a:ea typeface="微软雅黑" panose="020B0503020204020204" pitchFamily="34" charset="-122"/>
              </a:rPr>
              <a:t>，银发</a:t>
            </a:r>
            <a:r>
              <a:rPr lang="en-US" altLang="zh-CN" dirty="0">
                <a:latin typeface="微软雅黑" panose="020B0503020204020204" pitchFamily="34" charset="-122"/>
                <a:ea typeface="微软雅黑" panose="020B0503020204020204" pitchFamily="34" charset="-122"/>
              </a:rPr>
              <a:t>〔2016〕261</a:t>
            </a:r>
            <a:r>
              <a:rPr lang="zh-CN" altLang="en-US" dirty="0">
                <a:latin typeface="微软雅黑" panose="020B0503020204020204" pitchFamily="34" charset="-122"/>
                <a:ea typeface="微软雅黑" panose="020B0503020204020204" pitchFamily="34" charset="-122"/>
              </a:rPr>
              <a:t>号， </a:t>
            </a:r>
            <a:r>
              <a:rPr lang="en-US" altLang="zh-CN" dirty="0">
                <a:latin typeface="微软雅黑" panose="020B0503020204020204" pitchFamily="34" charset="-122"/>
                <a:ea typeface="微软雅黑" panose="020B0503020204020204" pitchFamily="34" charset="-122"/>
              </a:rPr>
              <a:t>2016</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日发文，调整并细化了账户分类及使用要求。</a:t>
            </a:r>
          </a:p>
          <a:p>
            <a:pPr>
              <a:lnSpc>
                <a:spcPct val="140000"/>
              </a:lnSpc>
            </a:pPr>
            <a:endParaRPr lang="zh-CN" altLang="en-US" dirty="0">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4294967295"/>
          </p:nvPr>
        </p:nvSpPr>
        <p:spPr>
          <a:xfrm>
            <a:off x="1109115" y="1591736"/>
            <a:ext cx="14085639" cy="801510"/>
          </a:xfrm>
        </p:spPr>
        <p:txBody>
          <a:bodyPr>
            <a:normAutofit lnSpcReduction="10000"/>
          </a:bodyPr>
          <a:lstStyle/>
          <a:p>
            <a:r>
              <a:rPr lang="zh-CN" altLang="en-US" dirty="0" smtClean="0">
                <a:latin typeface="微软雅黑" panose="020B0503020204020204" pitchFamily="34" charset="-122"/>
                <a:ea typeface="微软雅黑" panose="020B0503020204020204" pitchFamily="34" charset="-122"/>
              </a:rPr>
              <a:t>央行关于账户分类管理的规定</a:t>
            </a: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flipH="1">
            <a:off x="13742938" y="9344720"/>
            <a:ext cx="2404727" cy="369332"/>
          </a:xfrm>
          <a:prstGeom prst="rect">
            <a:avLst/>
          </a:prstGeom>
          <a:noFill/>
        </p:spPr>
        <p:txBody>
          <a:bodyPr wrap="square" rtlCol="0">
            <a:spAutoFit/>
          </a:bodyPr>
          <a:lstStyle/>
          <a:p>
            <a:r>
              <a:rPr kumimoji="1" lang="en-US" altLang="zh-CN" sz="1800" dirty="0" smtClean="0">
                <a:solidFill>
                  <a:schemeClr val="bg1"/>
                </a:solidFill>
                <a:latin typeface="Microsoft YaHei Light" charset="-122"/>
                <a:ea typeface="Microsoft YaHei Light" charset="-122"/>
                <a:cs typeface="Microsoft YaHei Light" charset="-122"/>
              </a:rPr>
              <a:t>Ping++</a:t>
            </a:r>
            <a:r>
              <a:rPr kumimoji="1" lang="zh-CN" altLang="en-US" sz="1800" dirty="0" smtClean="0">
                <a:solidFill>
                  <a:schemeClr val="bg1"/>
                </a:solidFill>
                <a:latin typeface="Microsoft YaHei Light" charset="-122"/>
                <a:ea typeface="Microsoft YaHei Light" charset="-122"/>
                <a:cs typeface="Microsoft YaHei Light" charset="-122"/>
              </a:rPr>
              <a:t> 支付设计大会</a:t>
            </a:r>
            <a:endParaRPr kumimoji="1" lang="zh-CN" altLang="en-US" sz="1800" dirty="0">
              <a:solidFill>
                <a:schemeClr val="bg1"/>
              </a:solidFill>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800404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4.2 </a:t>
            </a:r>
            <a:r>
              <a:rPr lang="zh-CN" altLang="en-US" dirty="0" smtClean="0"/>
              <a:t>账户分类</a:t>
            </a:r>
            <a:endParaRPr lang="zh-CN" altLang="en-US" dirty="0"/>
          </a:p>
        </p:txBody>
      </p:sp>
      <p:sp>
        <p:nvSpPr>
          <p:cNvPr id="4" name="文本占位符 3"/>
          <p:cNvSpPr>
            <a:spLocks noGrp="1"/>
          </p:cNvSpPr>
          <p:nvPr>
            <p:ph type="body" sz="quarter" idx="10"/>
          </p:nvPr>
        </p:nvSpPr>
        <p:spPr/>
        <p:txBody>
          <a:bodyPr>
            <a:normAutofit lnSpcReduction="10000"/>
          </a:bodyPr>
          <a:lstStyle/>
          <a:p>
            <a:r>
              <a:rPr lang="zh-CN" altLang="en-US" dirty="0">
                <a:latin typeface="微软雅黑" panose="020B0503020204020204" pitchFamily="34" charset="-122"/>
                <a:ea typeface="微软雅黑" panose="020B0503020204020204" pitchFamily="34" charset="-122"/>
              </a:rPr>
              <a:t>央行关于账户分类管理的</a:t>
            </a:r>
            <a:r>
              <a:rPr lang="zh-CN" altLang="en-US" dirty="0" smtClean="0">
                <a:latin typeface="微软雅黑" panose="020B0503020204020204" pitchFamily="34" charset="-122"/>
                <a:ea typeface="微软雅黑" panose="020B0503020204020204" pitchFamily="34" charset="-122"/>
              </a:rPr>
              <a:t>规定</a:t>
            </a:r>
            <a:endParaRPr lang="zh-CN" altLang="en-US"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176721806"/>
              </p:ext>
            </p:extLst>
          </p:nvPr>
        </p:nvGraphicFramePr>
        <p:xfrm>
          <a:off x="780614" y="2711461"/>
          <a:ext cx="14742639" cy="5857846"/>
        </p:xfrm>
        <a:graphic>
          <a:graphicData uri="http://schemas.openxmlformats.org/drawingml/2006/table">
            <a:tbl>
              <a:tblPr>
                <a:tableStyleId>{BC89EF96-8CEA-46FF-86C4-4CE0E7609802}</a:tableStyleId>
              </a:tblPr>
              <a:tblGrid>
                <a:gridCol w="1710055"/>
                <a:gridCol w="3268225"/>
                <a:gridCol w="1076446"/>
                <a:gridCol w="1006997"/>
                <a:gridCol w="998855"/>
                <a:gridCol w="960699"/>
                <a:gridCol w="902825"/>
                <a:gridCol w="1710055"/>
                <a:gridCol w="1710055"/>
                <a:gridCol w="1398427"/>
              </a:tblGrid>
              <a:tr h="875255">
                <a:tc>
                  <a:txBody>
                    <a:bodyPr/>
                    <a:lstStyle/>
                    <a:p>
                      <a:pPr algn="l" fontAlgn="b"/>
                      <a:r>
                        <a:rPr lang="zh-CN" altLang="en-US" sz="2800" dirty="0">
                          <a:solidFill>
                            <a:schemeClr val="bg1">
                              <a:lumMod val="95000"/>
                            </a:schemeClr>
                          </a:solidFill>
                          <a:effectLst/>
                          <a:latin typeface="微软雅黑" panose="020B0503020204020204" pitchFamily="34" charset="-122"/>
                          <a:ea typeface="微软雅黑" panose="020B0503020204020204" pitchFamily="34" charset="-122"/>
                        </a:rPr>
                        <a:t>账户类型</a:t>
                      </a:r>
                    </a:p>
                  </a:txBody>
                  <a:tcPr anchor="b">
                    <a:solidFill>
                      <a:schemeClr val="accent5">
                        <a:lumMod val="75000"/>
                      </a:schemeClr>
                    </a:solidFill>
                  </a:tcPr>
                </a:tc>
                <a:tc>
                  <a:txBody>
                    <a:bodyPr/>
                    <a:lstStyle/>
                    <a:p>
                      <a:pPr algn="l" fontAlgn="b"/>
                      <a:r>
                        <a:rPr lang="zh-CN" altLang="en-US" sz="2800" dirty="0">
                          <a:solidFill>
                            <a:schemeClr val="bg1">
                              <a:lumMod val="95000"/>
                            </a:schemeClr>
                          </a:solidFill>
                          <a:effectLst/>
                          <a:latin typeface="微软雅黑" panose="020B0503020204020204" pitchFamily="34" charset="-122"/>
                          <a:ea typeface="微软雅黑" panose="020B0503020204020204" pitchFamily="34" charset="-122"/>
                        </a:rPr>
                        <a:t>开户方式</a:t>
                      </a:r>
                    </a:p>
                  </a:txBody>
                  <a:tcPr anchor="b">
                    <a:solidFill>
                      <a:schemeClr val="accent5">
                        <a:lumMod val="75000"/>
                      </a:schemeClr>
                    </a:solidFill>
                  </a:tcPr>
                </a:tc>
                <a:tc>
                  <a:txBody>
                    <a:bodyPr/>
                    <a:lstStyle/>
                    <a:p>
                      <a:pPr algn="l" fontAlgn="b"/>
                      <a:r>
                        <a:rPr lang="zh-CN" altLang="en-US" sz="2800" dirty="0">
                          <a:solidFill>
                            <a:schemeClr val="bg1">
                              <a:lumMod val="95000"/>
                            </a:schemeClr>
                          </a:solidFill>
                          <a:effectLst/>
                          <a:latin typeface="微软雅黑" panose="020B0503020204020204" pitchFamily="34" charset="-122"/>
                          <a:ea typeface="微软雅黑" panose="020B0503020204020204" pitchFamily="34" charset="-122"/>
                        </a:rPr>
                        <a:t>存款</a:t>
                      </a:r>
                    </a:p>
                  </a:txBody>
                  <a:tcPr anchor="b">
                    <a:solidFill>
                      <a:schemeClr val="accent5">
                        <a:lumMod val="75000"/>
                      </a:schemeClr>
                    </a:solidFill>
                  </a:tcPr>
                </a:tc>
                <a:tc>
                  <a:txBody>
                    <a:bodyPr/>
                    <a:lstStyle/>
                    <a:p>
                      <a:pPr algn="l" fontAlgn="b"/>
                      <a:r>
                        <a:rPr lang="zh-CN" altLang="en-US" sz="2800" dirty="0">
                          <a:solidFill>
                            <a:schemeClr val="bg1">
                              <a:lumMod val="95000"/>
                            </a:schemeClr>
                          </a:solidFill>
                          <a:effectLst/>
                          <a:latin typeface="微软雅黑" panose="020B0503020204020204" pitchFamily="34" charset="-122"/>
                          <a:ea typeface="微软雅黑" panose="020B0503020204020204" pitchFamily="34" charset="-122"/>
                        </a:rPr>
                        <a:t>转账</a:t>
                      </a:r>
                    </a:p>
                  </a:txBody>
                  <a:tcPr anchor="b">
                    <a:solidFill>
                      <a:schemeClr val="accent5">
                        <a:lumMod val="75000"/>
                      </a:schemeClr>
                    </a:solidFill>
                  </a:tcPr>
                </a:tc>
                <a:tc>
                  <a:txBody>
                    <a:bodyPr/>
                    <a:lstStyle/>
                    <a:p>
                      <a:pPr algn="l" fontAlgn="b"/>
                      <a:r>
                        <a:rPr lang="zh-CN" altLang="en-US" sz="2800" dirty="0">
                          <a:solidFill>
                            <a:schemeClr val="bg1">
                              <a:lumMod val="95000"/>
                            </a:schemeClr>
                          </a:solidFill>
                          <a:effectLst/>
                          <a:latin typeface="微软雅黑" panose="020B0503020204020204" pitchFamily="34" charset="-122"/>
                          <a:ea typeface="微软雅黑" panose="020B0503020204020204" pitchFamily="34" charset="-122"/>
                        </a:rPr>
                        <a:t>理财</a:t>
                      </a:r>
                    </a:p>
                  </a:txBody>
                  <a:tcPr anchor="b">
                    <a:solidFill>
                      <a:schemeClr val="accent5">
                        <a:lumMod val="75000"/>
                      </a:schemeClr>
                    </a:solidFill>
                  </a:tcPr>
                </a:tc>
                <a:tc>
                  <a:txBody>
                    <a:bodyPr/>
                    <a:lstStyle/>
                    <a:p>
                      <a:pPr algn="l" fontAlgn="b"/>
                      <a:r>
                        <a:rPr lang="zh-CN" altLang="en-US" sz="2800" dirty="0">
                          <a:solidFill>
                            <a:schemeClr val="bg1">
                              <a:lumMod val="95000"/>
                            </a:schemeClr>
                          </a:solidFill>
                          <a:effectLst/>
                          <a:latin typeface="微软雅黑" panose="020B0503020204020204" pitchFamily="34" charset="-122"/>
                          <a:ea typeface="微软雅黑" panose="020B0503020204020204" pitchFamily="34" charset="-122"/>
                        </a:rPr>
                        <a:t>消费</a:t>
                      </a:r>
                    </a:p>
                  </a:txBody>
                  <a:tcPr anchor="b">
                    <a:solidFill>
                      <a:schemeClr val="accent5">
                        <a:lumMod val="75000"/>
                      </a:schemeClr>
                    </a:solidFill>
                  </a:tcPr>
                </a:tc>
                <a:tc>
                  <a:txBody>
                    <a:bodyPr/>
                    <a:lstStyle/>
                    <a:p>
                      <a:pPr algn="l" fontAlgn="b"/>
                      <a:r>
                        <a:rPr lang="zh-CN" altLang="en-US" sz="2800" dirty="0">
                          <a:solidFill>
                            <a:schemeClr val="bg1">
                              <a:lumMod val="95000"/>
                            </a:schemeClr>
                          </a:solidFill>
                          <a:effectLst/>
                          <a:latin typeface="微软雅黑" panose="020B0503020204020204" pitchFamily="34" charset="-122"/>
                          <a:ea typeface="微软雅黑" panose="020B0503020204020204" pitchFamily="34" charset="-122"/>
                        </a:rPr>
                        <a:t>缴费</a:t>
                      </a:r>
                    </a:p>
                  </a:txBody>
                  <a:tcPr anchor="b">
                    <a:solidFill>
                      <a:schemeClr val="accent5">
                        <a:lumMod val="75000"/>
                      </a:schemeClr>
                    </a:solidFill>
                  </a:tcPr>
                </a:tc>
                <a:tc>
                  <a:txBody>
                    <a:bodyPr/>
                    <a:lstStyle/>
                    <a:p>
                      <a:pPr algn="l" fontAlgn="b"/>
                      <a:r>
                        <a:rPr lang="zh-CN" altLang="en-US" sz="2800" dirty="0">
                          <a:solidFill>
                            <a:schemeClr val="bg1">
                              <a:lumMod val="95000"/>
                            </a:schemeClr>
                          </a:solidFill>
                          <a:effectLst/>
                          <a:latin typeface="微软雅黑" panose="020B0503020204020204" pitchFamily="34" charset="-122"/>
                          <a:ea typeface="微软雅黑" panose="020B0503020204020204" pitchFamily="34" charset="-122"/>
                        </a:rPr>
                        <a:t>存取现金</a:t>
                      </a:r>
                    </a:p>
                  </a:txBody>
                  <a:tcPr anchor="b">
                    <a:solidFill>
                      <a:schemeClr val="accent5">
                        <a:lumMod val="75000"/>
                      </a:schemeClr>
                    </a:solidFill>
                  </a:tcPr>
                </a:tc>
                <a:tc>
                  <a:txBody>
                    <a:bodyPr/>
                    <a:lstStyle/>
                    <a:p>
                      <a:pPr algn="l" fontAlgn="b"/>
                      <a:r>
                        <a:rPr lang="zh-CN" altLang="en-US" sz="2800" dirty="0">
                          <a:solidFill>
                            <a:schemeClr val="bg1">
                              <a:lumMod val="95000"/>
                            </a:schemeClr>
                          </a:solidFill>
                          <a:effectLst/>
                          <a:latin typeface="微软雅黑" panose="020B0503020204020204" pitchFamily="34" charset="-122"/>
                          <a:ea typeface="微软雅黑" panose="020B0503020204020204" pitchFamily="34" charset="-122"/>
                        </a:rPr>
                        <a:t>实体卡片</a:t>
                      </a:r>
                    </a:p>
                  </a:txBody>
                  <a:tcPr anchor="b">
                    <a:solidFill>
                      <a:schemeClr val="accent5">
                        <a:lumMod val="75000"/>
                      </a:schemeClr>
                    </a:solidFill>
                  </a:tcPr>
                </a:tc>
                <a:tc>
                  <a:txBody>
                    <a:bodyPr/>
                    <a:lstStyle/>
                    <a:p>
                      <a:pPr algn="l" fontAlgn="b"/>
                      <a:r>
                        <a:rPr lang="zh-CN" altLang="en-US" sz="2800" dirty="0">
                          <a:solidFill>
                            <a:schemeClr val="bg1">
                              <a:lumMod val="95000"/>
                            </a:schemeClr>
                          </a:solidFill>
                          <a:effectLst/>
                          <a:latin typeface="微软雅黑" panose="020B0503020204020204" pitchFamily="34" charset="-122"/>
                          <a:ea typeface="微软雅黑" panose="020B0503020204020204" pitchFamily="34" charset="-122"/>
                        </a:rPr>
                        <a:t>限额</a:t>
                      </a:r>
                    </a:p>
                  </a:txBody>
                  <a:tcPr anchor="b">
                    <a:solidFill>
                      <a:schemeClr val="accent5">
                        <a:lumMod val="75000"/>
                      </a:schemeClr>
                    </a:solidFill>
                  </a:tcPr>
                </a:tc>
              </a:tr>
              <a:tr h="1146795">
                <a:tc>
                  <a:txBody>
                    <a:bodyPr/>
                    <a:lstStyle/>
                    <a:p>
                      <a:pPr fontAlgn="t"/>
                      <a:r>
                        <a:rPr lang="en-US" sz="2800">
                          <a:effectLst/>
                          <a:latin typeface="微软雅黑" panose="020B0503020204020204" pitchFamily="34" charset="-122"/>
                          <a:ea typeface="微软雅黑" panose="020B0503020204020204" pitchFamily="34" charset="-122"/>
                        </a:rPr>
                        <a:t>I</a:t>
                      </a:r>
                      <a:r>
                        <a:rPr lang="zh-CN" altLang="en-US" sz="2800">
                          <a:effectLst/>
                          <a:latin typeface="微软雅黑" panose="020B0503020204020204" pitchFamily="34" charset="-122"/>
                          <a:ea typeface="微软雅黑" panose="020B0503020204020204" pitchFamily="34" charset="-122"/>
                        </a:rPr>
                        <a:t>类</a:t>
                      </a:r>
                    </a:p>
                  </a:txBody>
                  <a:tcPr/>
                </a:tc>
                <a:tc>
                  <a:txBody>
                    <a:bodyPr/>
                    <a:lstStyle/>
                    <a:p>
                      <a:pPr fontAlgn="t"/>
                      <a:r>
                        <a:rPr lang="zh-CN" altLang="en-US" sz="2800" dirty="0">
                          <a:effectLst/>
                          <a:latin typeface="微软雅黑" panose="020B0503020204020204" pitchFamily="34" charset="-122"/>
                          <a:ea typeface="微软雅黑" panose="020B0503020204020204" pitchFamily="34" charset="-122"/>
                        </a:rPr>
                        <a:t>柜面</a:t>
                      </a:r>
                      <a:br>
                        <a:rPr lang="zh-CN" altLang="en-US" sz="2800" dirty="0">
                          <a:effectLst/>
                          <a:latin typeface="微软雅黑" panose="020B0503020204020204" pitchFamily="34" charset="-122"/>
                          <a:ea typeface="微软雅黑" panose="020B0503020204020204" pitchFamily="34" charset="-122"/>
                        </a:rPr>
                      </a:br>
                      <a:r>
                        <a:rPr lang="zh-CN" altLang="en-US" sz="2800" dirty="0">
                          <a:effectLst/>
                          <a:latin typeface="微软雅黑" panose="020B0503020204020204" pitchFamily="34" charset="-122"/>
                          <a:ea typeface="微软雅黑" panose="020B0503020204020204" pitchFamily="34" charset="-122"/>
                        </a:rPr>
                        <a:t>自助机具</a:t>
                      </a:r>
                      <a:r>
                        <a:rPr lang="en-US" altLang="zh-CN" sz="2800" dirty="0">
                          <a:effectLst/>
                          <a:latin typeface="微软雅黑" panose="020B0503020204020204" pitchFamily="34" charset="-122"/>
                          <a:ea typeface="微软雅黑" panose="020B0503020204020204" pitchFamily="34" charset="-122"/>
                        </a:rPr>
                        <a:t>+</a:t>
                      </a:r>
                      <a:r>
                        <a:rPr lang="zh-CN" altLang="en-US" sz="2800" dirty="0">
                          <a:effectLst/>
                          <a:latin typeface="微软雅黑" panose="020B0503020204020204" pitchFamily="34" charset="-122"/>
                          <a:ea typeface="微软雅黑" panose="020B0503020204020204" pitchFamily="34" charset="-122"/>
                        </a:rPr>
                        <a:t>面核</a:t>
                      </a:r>
                    </a:p>
                  </a:txBody>
                  <a:tcPr/>
                </a:tc>
                <a:tc>
                  <a:txBody>
                    <a:bodyPr/>
                    <a:lstStyle/>
                    <a:p>
                      <a:pPr fontAlgn="t"/>
                      <a:r>
                        <a:rPr lang="zh-CN" altLang="en-US" sz="2800" dirty="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dirty="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dirty="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dirty="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dirty="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a:effectLst/>
                          <a:latin typeface="微软雅黑" panose="020B0503020204020204" pitchFamily="34" charset="-122"/>
                          <a:ea typeface="微软雅黑" panose="020B0503020204020204" pitchFamily="34" charset="-122"/>
                        </a:rPr>
                        <a:t>暂无</a:t>
                      </a:r>
                    </a:p>
                  </a:txBody>
                  <a:tcPr/>
                </a:tc>
              </a:tr>
              <a:tr h="1950126">
                <a:tc>
                  <a:txBody>
                    <a:bodyPr/>
                    <a:lstStyle/>
                    <a:p>
                      <a:pPr fontAlgn="t"/>
                      <a:r>
                        <a:rPr lang="en-US" sz="2800" dirty="0">
                          <a:effectLst/>
                          <a:latin typeface="微软雅黑" panose="020B0503020204020204" pitchFamily="34" charset="-122"/>
                          <a:ea typeface="微软雅黑" panose="020B0503020204020204" pitchFamily="34" charset="-122"/>
                        </a:rPr>
                        <a:t>II</a:t>
                      </a:r>
                      <a:r>
                        <a:rPr lang="zh-CN" altLang="en-US" sz="2800" dirty="0">
                          <a:effectLst/>
                          <a:latin typeface="微软雅黑" panose="020B0503020204020204" pitchFamily="34" charset="-122"/>
                          <a:ea typeface="微软雅黑" panose="020B0503020204020204" pitchFamily="34" charset="-122"/>
                        </a:rPr>
                        <a:t>类</a:t>
                      </a:r>
                    </a:p>
                  </a:txBody>
                  <a:tcPr/>
                </a:tc>
                <a:tc>
                  <a:txBody>
                    <a:bodyPr/>
                    <a:lstStyle/>
                    <a:p>
                      <a:pPr fontAlgn="t"/>
                      <a:r>
                        <a:rPr lang="zh-CN" altLang="en-US" sz="2800" dirty="0">
                          <a:effectLst/>
                          <a:latin typeface="微软雅黑" panose="020B0503020204020204" pitchFamily="34" charset="-122"/>
                          <a:ea typeface="微软雅黑" panose="020B0503020204020204" pitchFamily="34" charset="-122"/>
                        </a:rPr>
                        <a:t>柜面</a:t>
                      </a:r>
                      <a:br>
                        <a:rPr lang="zh-CN" altLang="en-US" sz="2800" dirty="0">
                          <a:effectLst/>
                          <a:latin typeface="微软雅黑" panose="020B0503020204020204" pitchFamily="34" charset="-122"/>
                          <a:ea typeface="微软雅黑" panose="020B0503020204020204" pitchFamily="34" charset="-122"/>
                        </a:rPr>
                      </a:br>
                      <a:r>
                        <a:rPr lang="zh-CN" altLang="en-US" sz="2800" dirty="0">
                          <a:effectLst/>
                          <a:latin typeface="微软雅黑" panose="020B0503020204020204" pitchFamily="34" charset="-122"/>
                          <a:ea typeface="微软雅黑" panose="020B0503020204020204" pitchFamily="34" charset="-122"/>
                        </a:rPr>
                        <a:t>自助机具</a:t>
                      </a:r>
                      <a:br>
                        <a:rPr lang="zh-CN" altLang="en-US" sz="2800" dirty="0">
                          <a:effectLst/>
                          <a:latin typeface="微软雅黑" panose="020B0503020204020204" pitchFamily="34" charset="-122"/>
                          <a:ea typeface="微软雅黑" panose="020B0503020204020204" pitchFamily="34" charset="-122"/>
                        </a:rPr>
                      </a:br>
                      <a:r>
                        <a:rPr lang="zh-CN" altLang="en-US" sz="2800" dirty="0">
                          <a:effectLst/>
                          <a:latin typeface="微软雅黑" panose="020B0503020204020204" pitchFamily="34" charset="-122"/>
                          <a:ea typeface="微软雅黑" panose="020B0503020204020204" pitchFamily="34" charset="-122"/>
                        </a:rPr>
                        <a:t>电子渠道</a:t>
                      </a:r>
                      <a:r>
                        <a:rPr lang="en-US" altLang="zh-CN" sz="2800" dirty="0">
                          <a:effectLst/>
                          <a:latin typeface="微软雅黑" panose="020B0503020204020204" pitchFamily="34" charset="-122"/>
                          <a:ea typeface="微软雅黑" panose="020B0503020204020204" pitchFamily="34" charset="-122"/>
                        </a:rPr>
                        <a:t>+</a:t>
                      </a:r>
                      <a:r>
                        <a:rPr lang="zh-CN" altLang="en-US" sz="2800" dirty="0">
                          <a:effectLst/>
                          <a:latin typeface="微软雅黑" panose="020B0503020204020204" pitchFamily="34" charset="-122"/>
                          <a:ea typeface="微软雅黑" panose="020B0503020204020204" pitchFamily="34" charset="-122"/>
                        </a:rPr>
                        <a:t>绑定</a:t>
                      </a:r>
                      <a:r>
                        <a:rPr lang="en-US" altLang="zh-CN" sz="2800" dirty="0">
                          <a:effectLst/>
                          <a:latin typeface="微软雅黑" panose="020B0503020204020204" pitchFamily="34" charset="-122"/>
                          <a:ea typeface="微软雅黑" panose="020B0503020204020204" pitchFamily="34" charset="-122"/>
                        </a:rPr>
                        <a:t>I</a:t>
                      </a:r>
                      <a:r>
                        <a:rPr lang="zh-CN" altLang="en-US" sz="2800" dirty="0">
                          <a:effectLst/>
                          <a:latin typeface="微软雅黑" panose="020B0503020204020204" pitchFamily="34" charset="-122"/>
                          <a:ea typeface="微软雅黑" panose="020B0503020204020204" pitchFamily="34" charset="-122"/>
                        </a:rPr>
                        <a:t>类户</a:t>
                      </a:r>
                      <a:r>
                        <a:rPr lang="en-US" altLang="zh-CN" sz="2800" dirty="0">
                          <a:effectLst/>
                          <a:latin typeface="微软雅黑" panose="020B0503020204020204" pitchFamily="34" charset="-122"/>
                          <a:ea typeface="微软雅黑" panose="020B0503020204020204" pitchFamily="34" charset="-122"/>
                        </a:rPr>
                        <a:t>(</a:t>
                      </a:r>
                      <a:r>
                        <a:rPr lang="zh-CN" altLang="en-US" sz="2800" dirty="0">
                          <a:effectLst/>
                          <a:latin typeface="微软雅黑" panose="020B0503020204020204" pitchFamily="34" charset="-122"/>
                          <a:ea typeface="微软雅黑" panose="020B0503020204020204" pitchFamily="34" charset="-122"/>
                        </a:rPr>
                        <a:t>信用卡除外</a:t>
                      </a:r>
                      <a:r>
                        <a:rPr lang="en-US" altLang="zh-CN" sz="2800" dirty="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dirty="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dirty="0">
                          <a:effectLst/>
                          <a:latin typeface="微软雅黑" panose="020B0503020204020204" pitchFamily="34" charset="-122"/>
                          <a:ea typeface="微软雅黑" panose="020B0503020204020204" pitchFamily="34" charset="-122"/>
                        </a:rPr>
                        <a:t>同人</a:t>
                      </a:r>
                    </a:p>
                  </a:txBody>
                  <a:tcPr/>
                </a:tc>
                <a:tc>
                  <a:txBody>
                    <a:bodyPr/>
                    <a:lstStyle/>
                    <a:p>
                      <a:pPr fontAlgn="t"/>
                      <a:r>
                        <a:rPr lang="zh-CN" altLang="en-US" sz="2800" dirty="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dirty="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dirty="0">
                          <a:effectLst/>
                          <a:latin typeface="微软雅黑" panose="020B0503020204020204" pitchFamily="34" charset="-122"/>
                          <a:ea typeface="微软雅黑" panose="020B0503020204020204" pitchFamily="34" charset="-122"/>
                        </a:rPr>
                        <a:t>√</a:t>
                      </a:r>
                    </a:p>
                  </a:txBody>
                  <a:tcPr/>
                </a:tc>
                <a:tc>
                  <a:txBody>
                    <a:bodyPr/>
                    <a:lstStyle/>
                    <a:p>
                      <a:pPr fontAlgn="t"/>
                      <a:r>
                        <a:rPr lang="en-US" altLang="zh-CN" sz="2800" dirty="0">
                          <a:effectLst/>
                          <a:latin typeface="微软雅黑" panose="020B0503020204020204" pitchFamily="34" charset="-122"/>
                          <a:ea typeface="微软雅黑" panose="020B0503020204020204" pitchFamily="34" charset="-122"/>
                        </a:rPr>
                        <a:t>×</a:t>
                      </a:r>
                    </a:p>
                  </a:txBody>
                  <a:tcPr/>
                </a:tc>
                <a:tc>
                  <a:txBody>
                    <a:bodyPr/>
                    <a:lstStyle/>
                    <a:p>
                      <a:pPr fontAlgn="t"/>
                      <a:r>
                        <a:rPr lang="en-US" altLang="zh-CN" sz="2800" dirty="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dirty="0">
                          <a:effectLst/>
                          <a:latin typeface="微软雅黑" panose="020B0503020204020204" pitchFamily="34" charset="-122"/>
                          <a:ea typeface="微软雅黑" panose="020B0503020204020204" pitchFamily="34" charset="-122"/>
                        </a:rPr>
                        <a:t>消费</a:t>
                      </a:r>
                      <a:r>
                        <a:rPr lang="en-US" altLang="zh-CN" sz="2800" dirty="0">
                          <a:effectLst/>
                          <a:latin typeface="微软雅黑" panose="020B0503020204020204" pitchFamily="34" charset="-122"/>
                          <a:ea typeface="微软雅黑" panose="020B0503020204020204" pitchFamily="34" charset="-122"/>
                        </a:rPr>
                        <a:t>+ </a:t>
                      </a:r>
                      <a:r>
                        <a:rPr lang="zh-CN" altLang="en-US" sz="2800" dirty="0">
                          <a:effectLst/>
                          <a:latin typeface="微软雅黑" panose="020B0503020204020204" pitchFamily="34" charset="-122"/>
                          <a:ea typeface="微软雅黑" panose="020B0503020204020204" pitchFamily="34" charset="-122"/>
                        </a:rPr>
                        <a:t>缴费单日</a:t>
                      </a:r>
                      <a:r>
                        <a:rPr lang="en-US" altLang="zh-CN" sz="2800" dirty="0">
                          <a:effectLst/>
                          <a:latin typeface="微软雅黑" panose="020B0503020204020204" pitchFamily="34" charset="-122"/>
                          <a:ea typeface="微软雅黑" panose="020B0503020204020204" pitchFamily="34" charset="-122"/>
                        </a:rPr>
                        <a:t>1</a:t>
                      </a:r>
                      <a:r>
                        <a:rPr lang="zh-CN" altLang="en-US" sz="2800" dirty="0">
                          <a:effectLst/>
                          <a:latin typeface="微软雅黑" panose="020B0503020204020204" pitchFamily="34" charset="-122"/>
                          <a:ea typeface="微软雅黑" panose="020B0503020204020204" pitchFamily="34" charset="-122"/>
                        </a:rPr>
                        <a:t>万</a:t>
                      </a:r>
                    </a:p>
                  </a:txBody>
                  <a:tcPr/>
                </a:tc>
              </a:tr>
              <a:tr h="1885670">
                <a:tc>
                  <a:txBody>
                    <a:bodyPr/>
                    <a:lstStyle/>
                    <a:p>
                      <a:pPr fontAlgn="t"/>
                      <a:r>
                        <a:rPr lang="en-US" sz="2800">
                          <a:effectLst/>
                          <a:latin typeface="微软雅黑" panose="020B0503020204020204" pitchFamily="34" charset="-122"/>
                          <a:ea typeface="微软雅黑" panose="020B0503020204020204" pitchFamily="34" charset="-122"/>
                        </a:rPr>
                        <a:t>III</a:t>
                      </a:r>
                      <a:r>
                        <a:rPr lang="zh-CN" altLang="en-US" sz="2800">
                          <a:effectLst/>
                          <a:latin typeface="微软雅黑" panose="020B0503020204020204" pitchFamily="34" charset="-122"/>
                          <a:ea typeface="微软雅黑" panose="020B0503020204020204" pitchFamily="34" charset="-122"/>
                        </a:rPr>
                        <a:t>类</a:t>
                      </a:r>
                    </a:p>
                  </a:txBody>
                  <a:tcPr/>
                </a:tc>
                <a:tc>
                  <a:txBody>
                    <a:bodyPr/>
                    <a:lstStyle/>
                    <a:p>
                      <a:pPr fontAlgn="t"/>
                      <a:r>
                        <a:rPr lang="zh-CN" altLang="en-US" sz="2800">
                          <a:effectLst/>
                          <a:latin typeface="微软雅黑" panose="020B0503020204020204" pitchFamily="34" charset="-122"/>
                          <a:ea typeface="微软雅黑" panose="020B0503020204020204" pitchFamily="34" charset="-122"/>
                        </a:rPr>
                        <a:t>柜面</a:t>
                      </a:r>
                      <a:br>
                        <a:rPr lang="zh-CN" altLang="en-US" sz="2800">
                          <a:effectLst/>
                          <a:latin typeface="微软雅黑" panose="020B0503020204020204" pitchFamily="34" charset="-122"/>
                          <a:ea typeface="微软雅黑" panose="020B0503020204020204" pitchFamily="34" charset="-122"/>
                        </a:rPr>
                      </a:br>
                      <a:r>
                        <a:rPr lang="zh-CN" altLang="en-US" sz="2800">
                          <a:effectLst/>
                          <a:latin typeface="微软雅黑" panose="020B0503020204020204" pitchFamily="34" charset="-122"/>
                          <a:ea typeface="微软雅黑" panose="020B0503020204020204" pitchFamily="34" charset="-122"/>
                        </a:rPr>
                        <a:t>自助机具</a:t>
                      </a:r>
                      <a:br>
                        <a:rPr lang="zh-CN" altLang="en-US" sz="2800">
                          <a:effectLst/>
                          <a:latin typeface="微软雅黑" panose="020B0503020204020204" pitchFamily="34" charset="-122"/>
                          <a:ea typeface="微软雅黑" panose="020B0503020204020204" pitchFamily="34" charset="-122"/>
                        </a:rPr>
                      </a:br>
                      <a:r>
                        <a:rPr lang="zh-CN" altLang="en-US" sz="2800">
                          <a:effectLst/>
                          <a:latin typeface="微软雅黑" panose="020B0503020204020204" pitchFamily="34" charset="-122"/>
                          <a:ea typeface="微软雅黑" panose="020B0503020204020204" pitchFamily="34" charset="-122"/>
                        </a:rPr>
                        <a:t>电子渠道</a:t>
                      </a:r>
                      <a:r>
                        <a:rPr lang="en-US" altLang="zh-CN" sz="2800">
                          <a:effectLst/>
                          <a:latin typeface="微软雅黑" panose="020B0503020204020204" pitchFamily="34" charset="-122"/>
                          <a:ea typeface="微软雅黑" panose="020B0503020204020204" pitchFamily="34" charset="-122"/>
                        </a:rPr>
                        <a:t>+I</a:t>
                      </a:r>
                      <a:r>
                        <a:rPr lang="zh-CN" altLang="en-US" sz="2800">
                          <a:effectLst/>
                          <a:latin typeface="微软雅黑" panose="020B0503020204020204" pitchFamily="34" charset="-122"/>
                          <a:ea typeface="微软雅黑" panose="020B0503020204020204" pitchFamily="34" charset="-122"/>
                        </a:rPr>
                        <a:t>类户转账</a:t>
                      </a:r>
                    </a:p>
                  </a:txBody>
                  <a:tcPr/>
                </a:tc>
                <a:tc>
                  <a:txBody>
                    <a:bodyPr/>
                    <a:lstStyle/>
                    <a:p>
                      <a:pPr fontAlgn="t"/>
                      <a:r>
                        <a:rPr lang="en-US" altLang="zh-CN" sz="2800">
                          <a:effectLst/>
                          <a:latin typeface="微软雅黑" panose="020B0503020204020204" pitchFamily="34" charset="-122"/>
                          <a:ea typeface="微软雅黑" panose="020B0503020204020204" pitchFamily="34" charset="-122"/>
                        </a:rPr>
                        <a:t>×</a:t>
                      </a:r>
                    </a:p>
                  </a:txBody>
                  <a:tcPr/>
                </a:tc>
                <a:tc>
                  <a:txBody>
                    <a:bodyPr/>
                    <a:lstStyle/>
                    <a:p>
                      <a:pPr fontAlgn="t"/>
                      <a:r>
                        <a:rPr lang="en-US" altLang="zh-CN" sz="2800">
                          <a:effectLst/>
                          <a:latin typeface="微软雅黑" panose="020B0503020204020204" pitchFamily="34" charset="-122"/>
                          <a:ea typeface="微软雅黑" panose="020B0503020204020204" pitchFamily="34" charset="-122"/>
                        </a:rPr>
                        <a:t>×</a:t>
                      </a:r>
                    </a:p>
                  </a:txBody>
                  <a:tcPr/>
                </a:tc>
                <a:tc>
                  <a:txBody>
                    <a:bodyPr/>
                    <a:lstStyle/>
                    <a:p>
                      <a:pPr fontAlgn="t"/>
                      <a:r>
                        <a:rPr lang="en-US" altLang="zh-CN" sz="280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a:effectLst/>
                          <a:latin typeface="微软雅黑" panose="020B0503020204020204" pitchFamily="34" charset="-122"/>
                          <a:ea typeface="微软雅黑" panose="020B0503020204020204" pitchFamily="34" charset="-122"/>
                        </a:rPr>
                        <a:t>√</a:t>
                      </a:r>
                    </a:p>
                  </a:txBody>
                  <a:tcPr/>
                </a:tc>
                <a:tc>
                  <a:txBody>
                    <a:bodyPr/>
                    <a:lstStyle/>
                    <a:p>
                      <a:pPr fontAlgn="t"/>
                      <a:r>
                        <a:rPr lang="en-US" altLang="zh-CN" sz="2800">
                          <a:effectLst/>
                          <a:latin typeface="微软雅黑" panose="020B0503020204020204" pitchFamily="34" charset="-122"/>
                          <a:ea typeface="微软雅黑" panose="020B0503020204020204" pitchFamily="34" charset="-122"/>
                        </a:rPr>
                        <a:t>×</a:t>
                      </a:r>
                    </a:p>
                  </a:txBody>
                  <a:tcPr/>
                </a:tc>
                <a:tc>
                  <a:txBody>
                    <a:bodyPr/>
                    <a:lstStyle/>
                    <a:p>
                      <a:pPr fontAlgn="t"/>
                      <a:r>
                        <a:rPr lang="en-US" altLang="zh-CN" sz="2800" dirty="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dirty="0">
                          <a:effectLst/>
                          <a:latin typeface="微软雅黑" panose="020B0503020204020204" pitchFamily="34" charset="-122"/>
                          <a:ea typeface="微软雅黑" panose="020B0503020204020204" pitchFamily="34" charset="-122"/>
                        </a:rPr>
                        <a:t>余额限制</a:t>
                      </a:r>
                      <a:r>
                        <a:rPr lang="en-US" altLang="zh-CN" sz="2800" dirty="0">
                          <a:effectLst/>
                          <a:latin typeface="微软雅黑" panose="020B0503020204020204" pitchFamily="34" charset="-122"/>
                          <a:ea typeface="微软雅黑" panose="020B0503020204020204" pitchFamily="34" charset="-122"/>
                        </a:rPr>
                        <a:t>1</a:t>
                      </a:r>
                      <a:r>
                        <a:rPr lang="zh-CN" altLang="en-US" sz="2800" dirty="0">
                          <a:effectLst/>
                          <a:latin typeface="微软雅黑" panose="020B0503020204020204" pitchFamily="34" charset="-122"/>
                          <a:ea typeface="微软雅黑" panose="020B0503020204020204" pitchFamily="34" charset="-122"/>
                        </a:rPr>
                        <a:t>千</a:t>
                      </a:r>
                    </a:p>
                  </a:txBody>
                  <a:tcPr/>
                </a:tc>
              </a:tr>
            </a:tbl>
          </a:graphicData>
        </a:graphic>
      </p:graphicFrame>
      <p:sp>
        <p:nvSpPr>
          <p:cNvPr id="7" name="文本框 6"/>
          <p:cNvSpPr txBox="1"/>
          <p:nvPr/>
        </p:nvSpPr>
        <p:spPr>
          <a:xfrm flipH="1">
            <a:off x="13742938" y="9344720"/>
            <a:ext cx="2404727" cy="369332"/>
          </a:xfrm>
          <a:prstGeom prst="rect">
            <a:avLst/>
          </a:prstGeom>
          <a:noFill/>
        </p:spPr>
        <p:txBody>
          <a:bodyPr wrap="square" rtlCol="0">
            <a:spAutoFit/>
          </a:bodyPr>
          <a:lstStyle/>
          <a:p>
            <a:r>
              <a:rPr kumimoji="1" lang="en-US" altLang="zh-CN" sz="1800" dirty="0" smtClean="0">
                <a:solidFill>
                  <a:schemeClr val="bg1"/>
                </a:solidFill>
                <a:latin typeface="Microsoft YaHei Light" charset="-122"/>
                <a:ea typeface="Microsoft YaHei Light" charset="-122"/>
                <a:cs typeface="Microsoft YaHei Light" charset="-122"/>
              </a:rPr>
              <a:t>Ping++</a:t>
            </a:r>
            <a:r>
              <a:rPr kumimoji="1" lang="zh-CN" altLang="en-US" sz="1800" dirty="0" smtClean="0">
                <a:solidFill>
                  <a:schemeClr val="bg1"/>
                </a:solidFill>
                <a:latin typeface="Microsoft YaHei Light" charset="-122"/>
                <a:ea typeface="Microsoft YaHei Light" charset="-122"/>
                <a:cs typeface="Microsoft YaHei Light" charset="-122"/>
              </a:rPr>
              <a:t> 支付设计大会</a:t>
            </a:r>
            <a:endParaRPr kumimoji="1" lang="zh-CN" altLang="en-US" sz="1800" dirty="0">
              <a:solidFill>
                <a:schemeClr val="bg1"/>
              </a:solidFill>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8215720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4.3 </a:t>
            </a:r>
            <a:r>
              <a:rPr lang="zh-CN" altLang="en-US" dirty="0" smtClean="0"/>
              <a:t>账户体系</a:t>
            </a:r>
            <a:endParaRPr lang="zh-CN" altLang="en-US" dirty="0"/>
          </a:p>
        </p:txBody>
      </p:sp>
      <p:sp>
        <p:nvSpPr>
          <p:cNvPr id="6" name="文本框 5"/>
          <p:cNvSpPr txBox="1"/>
          <p:nvPr/>
        </p:nvSpPr>
        <p:spPr>
          <a:xfrm>
            <a:off x="14620847" y="3850139"/>
            <a:ext cx="1415772" cy="584775"/>
          </a:xfrm>
          <a:prstGeom prst="rect">
            <a:avLst/>
          </a:prstGeom>
          <a:noFill/>
        </p:spPr>
        <p:txBody>
          <a:bodyPr wrap="none" rtlCol="0">
            <a:spAutoFit/>
          </a:bodyPr>
          <a:lstStyle/>
          <a:p>
            <a:r>
              <a:rPr lang="zh-CN" altLang="en-US" b="1" i="1" dirty="0" smtClean="0">
                <a:solidFill>
                  <a:schemeClr val="tx1">
                    <a:lumMod val="50000"/>
                    <a:lumOff val="50000"/>
                  </a:schemeClr>
                </a:solidFill>
                <a:latin typeface="微软雅黑" panose="020B0503020204020204" pitchFamily="34" charset="-122"/>
                <a:ea typeface="微软雅黑" panose="020B0503020204020204" pitchFamily="34" charset="-122"/>
              </a:rPr>
              <a:t>大类别</a:t>
            </a:r>
            <a:endPar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210478" y="5202247"/>
            <a:ext cx="1826141" cy="584775"/>
          </a:xfrm>
          <a:prstGeom prst="rect">
            <a:avLst/>
          </a:prstGeom>
          <a:noFill/>
        </p:spPr>
        <p:txBody>
          <a:bodyPr wrap="none" rtlCol="0">
            <a:spAutoFit/>
          </a:bodyPr>
          <a:lstStyle/>
          <a:p>
            <a:r>
              <a:rPr lang="zh-CN" altLang="en-US" b="1" i="1" dirty="0" smtClean="0">
                <a:solidFill>
                  <a:schemeClr val="tx1">
                    <a:lumMod val="50000"/>
                    <a:lumOff val="50000"/>
                  </a:schemeClr>
                </a:solidFill>
                <a:latin typeface="微软雅黑" panose="020B0503020204020204" pitchFamily="34" charset="-122"/>
                <a:ea typeface="微软雅黑" panose="020B0503020204020204" pitchFamily="34" charset="-122"/>
              </a:rPr>
              <a:t>总账账户</a:t>
            </a:r>
            <a:endPar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4210478" y="6597306"/>
            <a:ext cx="1826141" cy="584775"/>
          </a:xfrm>
          <a:prstGeom prst="rect">
            <a:avLst/>
          </a:prstGeom>
          <a:noFill/>
        </p:spPr>
        <p:txBody>
          <a:bodyPr wrap="none" rtlCol="0">
            <a:spAutoFit/>
          </a:bodyPr>
          <a:lstStyle/>
          <a:p>
            <a:r>
              <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rPr>
              <a:t>明细</a:t>
            </a:r>
            <a:r>
              <a:rPr lang="zh-CN" altLang="en-US" b="1" i="1" dirty="0" smtClean="0">
                <a:solidFill>
                  <a:schemeClr val="tx1">
                    <a:lumMod val="50000"/>
                    <a:lumOff val="50000"/>
                  </a:schemeClr>
                </a:solidFill>
                <a:latin typeface="微软雅黑" panose="020B0503020204020204" pitchFamily="34" charset="-122"/>
                <a:ea typeface="微软雅黑" panose="020B0503020204020204" pitchFamily="34" charset="-122"/>
              </a:rPr>
              <a:t>账户</a:t>
            </a:r>
            <a:endPar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6657590" y="2362808"/>
            <a:ext cx="2032000" cy="7874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账户体系</a:t>
            </a:r>
            <a:endParaRPr lang="zh-CN" altLang="en-US" dirty="0">
              <a:latin typeface="微软雅黑" panose="020B0503020204020204" pitchFamily="34" charset="-122"/>
              <a:ea typeface="微软雅黑" panose="020B0503020204020204" pitchFamily="34" charset="-122"/>
            </a:endParaRPr>
          </a:p>
        </p:txBody>
      </p:sp>
      <p:sp>
        <p:nvSpPr>
          <p:cNvPr id="19" name="矩形 18"/>
          <p:cNvSpPr/>
          <p:nvPr/>
        </p:nvSpPr>
        <p:spPr>
          <a:xfrm>
            <a:off x="434000" y="3714915"/>
            <a:ext cx="2032000" cy="7874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资产类</a:t>
            </a:r>
            <a:endParaRPr lang="zh-CN" altLang="en-US" dirty="0">
              <a:latin typeface="微软雅黑" panose="020B0503020204020204" pitchFamily="34" charset="-122"/>
              <a:ea typeface="微软雅黑" panose="020B0503020204020204" pitchFamily="34" charset="-122"/>
            </a:endParaRPr>
          </a:p>
        </p:txBody>
      </p:sp>
      <p:sp>
        <p:nvSpPr>
          <p:cNvPr id="20" name="矩形 19"/>
          <p:cNvSpPr/>
          <p:nvPr/>
        </p:nvSpPr>
        <p:spPr>
          <a:xfrm>
            <a:off x="2810932" y="3714915"/>
            <a:ext cx="2032000" cy="7874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负债类</a:t>
            </a:r>
            <a:endParaRPr lang="zh-CN" altLang="en-US" dirty="0">
              <a:latin typeface="微软雅黑" panose="020B0503020204020204" pitchFamily="34" charset="-122"/>
              <a:ea typeface="微软雅黑" panose="020B0503020204020204" pitchFamily="34" charset="-122"/>
            </a:endParaRPr>
          </a:p>
        </p:txBody>
      </p:sp>
      <p:sp>
        <p:nvSpPr>
          <p:cNvPr id="21" name="矩形 20"/>
          <p:cNvSpPr/>
          <p:nvPr/>
        </p:nvSpPr>
        <p:spPr>
          <a:xfrm>
            <a:off x="5187864" y="3714915"/>
            <a:ext cx="2032000" cy="7874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所权类</a:t>
            </a:r>
            <a:endParaRPr lang="zh-CN" altLang="en-US" dirty="0">
              <a:latin typeface="微软雅黑" panose="020B0503020204020204" pitchFamily="34" charset="-122"/>
              <a:ea typeface="微软雅黑" panose="020B0503020204020204" pitchFamily="34" charset="-122"/>
            </a:endParaRPr>
          </a:p>
        </p:txBody>
      </p:sp>
      <p:sp>
        <p:nvSpPr>
          <p:cNvPr id="22" name="矩形 21"/>
          <p:cNvSpPr/>
          <p:nvPr/>
        </p:nvSpPr>
        <p:spPr>
          <a:xfrm>
            <a:off x="7564796" y="3714915"/>
            <a:ext cx="2032000" cy="7874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成本类</a:t>
            </a:r>
          </a:p>
        </p:txBody>
      </p:sp>
      <p:sp>
        <p:nvSpPr>
          <p:cNvPr id="23" name="矩形 22"/>
          <p:cNvSpPr/>
          <p:nvPr/>
        </p:nvSpPr>
        <p:spPr>
          <a:xfrm>
            <a:off x="9941728" y="3714915"/>
            <a:ext cx="2032000" cy="7874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共同类</a:t>
            </a:r>
          </a:p>
        </p:txBody>
      </p:sp>
      <p:sp>
        <p:nvSpPr>
          <p:cNvPr id="24" name="矩形 23"/>
          <p:cNvSpPr/>
          <p:nvPr/>
        </p:nvSpPr>
        <p:spPr>
          <a:xfrm>
            <a:off x="12318660" y="3714915"/>
            <a:ext cx="2032000" cy="7874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损益类</a:t>
            </a:r>
          </a:p>
        </p:txBody>
      </p:sp>
      <p:sp>
        <p:nvSpPr>
          <p:cNvPr id="25" name="矩形 24"/>
          <p:cNvSpPr/>
          <p:nvPr/>
        </p:nvSpPr>
        <p:spPr>
          <a:xfrm>
            <a:off x="434000" y="5060171"/>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银行存款</a:t>
            </a:r>
            <a:endParaRPr lang="zh-CN" altLang="en-US" sz="2400" dirty="0">
              <a:latin typeface="微软雅黑" panose="020B0503020204020204" pitchFamily="34" charset="-122"/>
              <a:ea typeface="微软雅黑" panose="020B0503020204020204" pitchFamily="34" charset="-122"/>
            </a:endParaRPr>
          </a:p>
        </p:txBody>
      </p:sp>
      <p:sp>
        <p:nvSpPr>
          <p:cNvPr id="26" name="矩形 25"/>
          <p:cNvSpPr/>
          <p:nvPr/>
        </p:nvSpPr>
        <p:spPr>
          <a:xfrm>
            <a:off x="2744077" y="5060171"/>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应收账款</a:t>
            </a:r>
            <a:endParaRPr lang="zh-CN" altLang="en-US" sz="2400" dirty="0">
              <a:latin typeface="微软雅黑" panose="020B0503020204020204" pitchFamily="34" charset="-122"/>
              <a:ea typeface="微软雅黑" panose="020B0503020204020204" pitchFamily="34" charset="-122"/>
            </a:endParaRPr>
          </a:p>
        </p:txBody>
      </p:sp>
      <p:sp>
        <p:nvSpPr>
          <p:cNvPr id="27" name="矩形 26"/>
          <p:cNvSpPr/>
          <p:nvPr/>
        </p:nvSpPr>
        <p:spPr>
          <a:xfrm>
            <a:off x="4924318" y="5067022"/>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库存商品</a:t>
            </a:r>
            <a:endParaRPr lang="zh-CN" altLang="en-US" sz="2400" dirty="0">
              <a:latin typeface="微软雅黑" panose="020B0503020204020204" pitchFamily="34" charset="-122"/>
              <a:ea typeface="微软雅黑" panose="020B0503020204020204" pitchFamily="34" charset="-122"/>
            </a:endParaRPr>
          </a:p>
        </p:txBody>
      </p:sp>
      <p:sp>
        <p:nvSpPr>
          <p:cNvPr id="28" name="矩形 27"/>
          <p:cNvSpPr/>
          <p:nvPr/>
        </p:nvSpPr>
        <p:spPr>
          <a:xfrm>
            <a:off x="8017068" y="5091006"/>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待</a:t>
            </a:r>
            <a:r>
              <a:rPr lang="zh-CN" altLang="en-US" sz="2000" dirty="0" smtClean="0">
                <a:latin typeface="微软雅黑" panose="020B0503020204020204" pitchFamily="34" charset="-122"/>
                <a:ea typeface="微软雅黑" panose="020B0503020204020204" pitchFamily="34" charset="-122"/>
              </a:rPr>
              <a:t>清算充值款</a:t>
            </a:r>
            <a:endParaRPr lang="zh-CN" altLang="en-US" sz="2000" dirty="0">
              <a:latin typeface="微软雅黑" panose="020B0503020204020204" pitchFamily="34" charset="-122"/>
              <a:ea typeface="微软雅黑" panose="020B0503020204020204" pitchFamily="34" charset="-122"/>
            </a:endParaRPr>
          </a:p>
        </p:txBody>
      </p:sp>
      <p:sp>
        <p:nvSpPr>
          <p:cNvPr id="29" name="矩形 28"/>
          <p:cNvSpPr/>
          <p:nvPr/>
        </p:nvSpPr>
        <p:spPr>
          <a:xfrm>
            <a:off x="10152950" y="5083741"/>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待</a:t>
            </a:r>
            <a:r>
              <a:rPr lang="zh-CN" altLang="en-US" sz="2000" dirty="0" smtClean="0">
                <a:latin typeface="微软雅黑" panose="020B0503020204020204" pitchFamily="34" charset="-122"/>
                <a:ea typeface="微软雅黑" panose="020B0503020204020204" pitchFamily="34" charset="-122"/>
              </a:rPr>
              <a:t>清算转账款</a:t>
            </a:r>
            <a:endParaRPr lang="zh-CN" altLang="en-US" sz="2000" dirty="0">
              <a:latin typeface="微软雅黑" panose="020B0503020204020204" pitchFamily="34" charset="-122"/>
              <a:ea typeface="微软雅黑" panose="020B0503020204020204" pitchFamily="34" charset="-122"/>
            </a:endParaRPr>
          </a:p>
        </p:txBody>
      </p:sp>
      <p:sp>
        <p:nvSpPr>
          <p:cNvPr id="30" name="矩形 29"/>
          <p:cNvSpPr/>
          <p:nvPr/>
        </p:nvSpPr>
        <p:spPr>
          <a:xfrm>
            <a:off x="354000" y="6529694"/>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工行</a:t>
            </a:r>
            <a:r>
              <a:rPr lang="zh-CN" altLang="en-US" sz="2000" dirty="0" smtClean="0">
                <a:latin typeface="微软雅黑" panose="020B0503020204020204" pitchFamily="34" charset="-122"/>
                <a:ea typeface="微软雅黑" panose="020B0503020204020204" pitchFamily="34" charset="-122"/>
              </a:rPr>
              <a:t>存款</a:t>
            </a:r>
            <a:endParaRPr lang="zh-CN" altLang="en-US" sz="2000" dirty="0">
              <a:latin typeface="微软雅黑" panose="020B0503020204020204" pitchFamily="34" charset="-122"/>
              <a:ea typeface="微软雅黑" panose="020B0503020204020204" pitchFamily="34" charset="-122"/>
            </a:endParaRPr>
          </a:p>
        </p:txBody>
      </p:sp>
      <p:sp>
        <p:nvSpPr>
          <p:cNvPr id="31" name="矩形 30"/>
          <p:cNvSpPr/>
          <p:nvPr/>
        </p:nvSpPr>
        <p:spPr>
          <a:xfrm>
            <a:off x="2746932" y="6529694"/>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农行</a:t>
            </a:r>
            <a:r>
              <a:rPr lang="zh-CN" altLang="en-US" sz="2000" dirty="0" smtClean="0">
                <a:latin typeface="微软雅黑" panose="020B0503020204020204" pitchFamily="34" charset="-122"/>
                <a:ea typeface="微软雅黑" panose="020B0503020204020204" pitchFamily="34" charset="-122"/>
              </a:rPr>
              <a:t>存款</a:t>
            </a:r>
            <a:endParaRPr lang="zh-CN" altLang="en-US" sz="2000" dirty="0">
              <a:latin typeface="微软雅黑" panose="020B0503020204020204" pitchFamily="34" charset="-122"/>
              <a:ea typeface="微软雅黑" panose="020B0503020204020204" pitchFamily="34" charset="-122"/>
            </a:endParaRPr>
          </a:p>
        </p:txBody>
      </p:sp>
      <p:sp>
        <p:nvSpPr>
          <p:cNvPr id="32" name="矩形 31"/>
          <p:cNvSpPr/>
          <p:nvPr/>
        </p:nvSpPr>
        <p:spPr>
          <a:xfrm>
            <a:off x="5139864" y="6529694"/>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XXX</a:t>
            </a:r>
            <a:r>
              <a:rPr lang="zh-CN" altLang="en-US" sz="2000" dirty="0" smtClean="0">
                <a:latin typeface="微软雅黑" panose="020B0503020204020204" pitchFamily="34" charset="-122"/>
                <a:ea typeface="微软雅黑" panose="020B0503020204020204" pitchFamily="34" charset="-122"/>
              </a:rPr>
              <a:t>存款</a:t>
            </a:r>
            <a:endParaRPr lang="zh-CN" altLang="en-US" sz="2000" dirty="0">
              <a:latin typeface="微软雅黑" panose="020B0503020204020204" pitchFamily="34" charset="-122"/>
              <a:ea typeface="微软雅黑" panose="020B0503020204020204" pitchFamily="34" charset="-122"/>
            </a:endParaRPr>
          </a:p>
        </p:txBody>
      </p:sp>
      <p:sp>
        <p:nvSpPr>
          <p:cNvPr id="33" name="矩形 32"/>
          <p:cNvSpPr/>
          <p:nvPr/>
        </p:nvSpPr>
        <p:spPr>
          <a:xfrm>
            <a:off x="7532796" y="6529694"/>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待清算充值</a:t>
            </a:r>
            <a:r>
              <a:rPr lang="zh-CN" altLang="en-US" sz="2000" dirty="0" smtClean="0">
                <a:latin typeface="微软雅黑" panose="020B0503020204020204" pitchFamily="34" charset="-122"/>
                <a:ea typeface="微软雅黑" panose="020B0503020204020204" pitchFamily="34" charset="-122"/>
              </a:rPr>
              <a:t>款</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工行</a:t>
            </a:r>
            <a:endParaRPr lang="zh-CN" altLang="en-US" sz="2000" dirty="0">
              <a:latin typeface="微软雅黑" panose="020B0503020204020204" pitchFamily="34" charset="-122"/>
              <a:ea typeface="微软雅黑" panose="020B0503020204020204" pitchFamily="34" charset="-122"/>
            </a:endParaRPr>
          </a:p>
        </p:txBody>
      </p:sp>
      <p:sp>
        <p:nvSpPr>
          <p:cNvPr id="34" name="矩形 33"/>
          <p:cNvSpPr/>
          <p:nvPr/>
        </p:nvSpPr>
        <p:spPr>
          <a:xfrm>
            <a:off x="9925728" y="6529694"/>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待清算充值</a:t>
            </a:r>
            <a:r>
              <a:rPr lang="zh-CN" altLang="en-US" sz="2000" dirty="0" smtClean="0">
                <a:latin typeface="微软雅黑" panose="020B0503020204020204" pitchFamily="34" charset="-122"/>
                <a:ea typeface="微软雅黑" panose="020B0503020204020204" pitchFamily="34" charset="-122"/>
              </a:rPr>
              <a:t>款</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农行</a:t>
            </a:r>
            <a:endParaRPr lang="zh-CN" altLang="en-US" sz="2000" dirty="0">
              <a:latin typeface="微软雅黑" panose="020B0503020204020204" pitchFamily="34" charset="-122"/>
              <a:ea typeface="微软雅黑" panose="020B0503020204020204" pitchFamily="34" charset="-122"/>
            </a:endParaRPr>
          </a:p>
        </p:txBody>
      </p:sp>
      <p:sp>
        <p:nvSpPr>
          <p:cNvPr id="35" name="矩形 34"/>
          <p:cNvSpPr/>
          <p:nvPr/>
        </p:nvSpPr>
        <p:spPr>
          <a:xfrm>
            <a:off x="12318660" y="6529694"/>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待清算充值</a:t>
            </a:r>
            <a:r>
              <a:rPr lang="zh-CN" altLang="en-US" sz="2000" dirty="0" smtClean="0">
                <a:latin typeface="微软雅黑" panose="020B0503020204020204" pitchFamily="34" charset="-122"/>
                <a:ea typeface="微软雅黑" panose="020B0503020204020204" pitchFamily="34" charset="-122"/>
              </a:rPr>
              <a:t>款</a:t>
            </a:r>
            <a:r>
              <a:rPr lang="en-US" altLang="zh-CN" sz="20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XX</a:t>
            </a:r>
            <a:r>
              <a:rPr lang="zh-CN" altLang="en-US" sz="2000" dirty="0" smtClean="0">
                <a:latin typeface="微软雅黑" panose="020B0503020204020204" pitchFamily="34" charset="-122"/>
                <a:ea typeface="微软雅黑" panose="020B0503020204020204" pitchFamily="34" charset="-122"/>
              </a:rPr>
              <a:t>行</a:t>
            </a:r>
            <a:endParaRPr lang="zh-CN" altLang="en-US" sz="2000" dirty="0">
              <a:latin typeface="微软雅黑" panose="020B0503020204020204" pitchFamily="34" charset="-122"/>
              <a:ea typeface="微软雅黑" panose="020B0503020204020204" pitchFamily="34" charset="-122"/>
            </a:endParaRPr>
          </a:p>
        </p:txBody>
      </p:sp>
      <p:cxnSp>
        <p:nvCxnSpPr>
          <p:cNvPr id="37" name="肘形连接符 36"/>
          <p:cNvCxnSpPr>
            <a:stCxn id="19" idx="2"/>
            <a:endCxn id="25" idx="0"/>
          </p:cNvCxnSpPr>
          <p:nvPr/>
        </p:nvCxnSpPr>
        <p:spPr>
          <a:xfrm rot="5400000">
            <a:off x="1131072" y="4741243"/>
            <a:ext cx="557856" cy="80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肘形连接符 3"/>
          <p:cNvCxnSpPr>
            <a:stCxn id="19" idx="2"/>
            <a:endCxn id="26" idx="0"/>
          </p:cNvCxnSpPr>
          <p:nvPr/>
        </p:nvCxnSpPr>
        <p:spPr>
          <a:xfrm rot="16200000" flipH="1">
            <a:off x="2286110" y="3666204"/>
            <a:ext cx="557856" cy="22300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肘形连接符 6"/>
          <p:cNvCxnSpPr>
            <a:stCxn id="19" idx="2"/>
            <a:endCxn id="27" idx="0"/>
          </p:cNvCxnSpPr>
          <p:nvPr/>
        </p:nvCxnSpPr>
        <p:spPr>
          <a:xfrm rot="16200000" flipH="1">
            <a:off x="3372806" y="2579509"/>
            <a:ext cx="564707" cy="44103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肘形连接符 8"/>
          <p:cNvCxnSpPr>
            <a:stCxn id="23" idx="2"/>
            <a:endCxn id="28" idx="0"/>
          </p:cNvCxnSpPr>
          <p:nvPr/>
        </p:nvCxnSpPr>
        <p:spPr>
          <a:xfrm rot="5400000">
            <a:off x="9661053" y="3794330"/>
            <a:ext cx="588691" cy="20046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23" idx="2"/>
            <a:endCxn id="29" idx="0"/>
          </p:cNvCxnSpPr>
          <p:nvPr/>
        </p:nvCxnSpPr>
        <p:spPr>
          <a:xfrm rot="16200000" flipH="1">
            <a:off x="10732626" y="4727417"/>
            <a:ext cx="581426" cy="1312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25" idx="2"/>
            <a:endCxn id="30" idx="0"/>
          </p:cNvCxnSpPr>
          <p:nvPr/>
        </p:nvCxnSpPr>
        <p:spPr>
          <a:xfrm rot="5400000">
            <a:off x="955239" y="6114932"/>
            <a:ext cx="749523" cy="80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25" idx="2"/>
            <a:endCxn id="31" idx="0"/>
          </p:cNvCxnSpPr>
          <p:nvPr/>
        </p:nvCxnSpPr>
        <p:spPr>
          <a:xfrm rot="16200000" flipH="1">
            <a:off x="2151705" y="4998466"/>
            <a:ext cx="749523" cy="23129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25" idx="2"/>
            <a:endCxn id="32" idx="0"/>
          </p:cNvCxnSpPr>
          <p:nvPr/>
        </p:nvCxnSpPr>
        <p:spPr>
          <a:xfrm rot="16200000" flipH="1">
            <a:off x="3348171" y="3802000"/>
            <a:ext cx="749523" cy="47058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28" idx="2"/>
            <a:endCxn id="33" idx="0"/>
          </p:cNvCxnSpPr>
          <p:nvPr/>
        </p:nvCxnSpPr>
        <p:spPr>
          <a:xfrm rot="5400000">
            <a:off x="8351588" y="5928214"/>
            <a:ext cx="718688" cy="4842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28" idx="2"/>
            <a:endCxn id="34" idx="0"/>
          </p:cNvCxnSpPr>
          <p:nvPr/>
        </p:nvCxnSpPr>
        <p:spPr>
          <a:xfrm rot="16200000" flipH="1">
            <a:off x="9548054" y="5216020"/>
            <a:ext cx="718688" cy="19086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28" idx="2"/>
            <a:endCxn id="35" idx="0"/>
          </p:cNvCxnSpPr>
          <p:nvPr/>
        </p:nvCxnSpPr>
        <p:spPr>
          <a:xfrm rot="16200000" flipH="1">
            <a:off x="10744520" y="4019554"/>
            <a:ext cx="718688" cy="43015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flipH="1">
            <a:off x="13742938" y="9344720"/>
            <a:ext cx="2404727" cy="369332"/>
          </a:xfrm>
          <a:prstGeom prst="rect">
            <a:avLst/>
          </a:prstGeom>
          <a:noFill/>
        </p:spPr>
        <p:txBody>
          <a:bodyPr wrap="square" rtlCol="0">
            <a:spAutoFit/>
          </a:bodyPr>
          <a:lstStyle/>
          <a:p>
            <a:r>
              <a:rPr kumimoji="1" lang="en-US" altLang="zh-CN" sz="1800" dirty="0" smtClean="0">
                <a:solidFill>
                  <a:schemeClr val="bg1"/>
                </a:solidFill>
                <a:latin typeface="Microsoft YaHei Light" charset="-122"/>
                <a:ea typeface="Microsoft YaHei Light" charset="-122"/>
                <a:cs typeface="Microsoft YaHei Light" charset="-122"/>
              </a:rPr>
              <a:t>Ping++</a:t>
            </a:r>
            <a:r>
              <a:rPr kumimoji="1" lang="zh-CN" altLang="en-US" sz="1800" dirty="0" smtClean="0">
                <a:solidFill>
                  <a:schemeClr val="bg1"/>
                </a:solidFill>
                <a:latin typeface="Microsoft YaHei Light" charset="-122"/>
                <a:ea typeface="Microsoft YaHei Light" charset="-122"/>
                <a:cs typeface="Microsoft YaHei Light" charset="-122"/>
              </a:rPr>
              <a:t> 支付设计大会</a:t>
            </a:r>
            <a:endParaRPr kumimoji="1" lang="zh-CN" altLang="en-US" sz="1800" dirty="0">
              <a:solidFill>
                <a:schemeClr val="bg1"/>
              </a:solidFill>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458276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4.4 </a:t>
            </a:r>
            <a:r>
              <a:rPr lang="zh-CN" altLang="en-US" dirty="0" smtClean="0"/>
              <a:t>记账流程</a:t>
            </a:r>
            <a:endParaRPr lang="zh-CN" altLang="en-US" dirty="0"/>
          </a:p>
        </p:txBody>
      </p:sp>
      <p:sp>
        <p:nvSpPr>
          <p:cNvPr id="5" name="矩形 4"/>
          <p:cNvSpPr/>
          <p:nvPr/>
        </p:nvSpPr>
        <p:spPr>
          <a:xfrm>
            <a:off x="2063669" y="2818827"/>
            <a:ext cx="2376000" cy="108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业务订单</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6827451" y="2698212"/>
            <a:ext cx="2777924" cy="13889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2400" dirty="0">
                <a:latin typeface="微软雅黑" panose="020B0503020204020204" pitchFamily="34" charset="-122"/>
                <a:ea typeface="微软雅黑" panose="020B0503020204020204" pitchFamily="34" charset="-122"/>
              </a:rPr>
              <a:t>支付</a:t>
            </a:r>
            <a:r>
              <a:rPr lang="zh-CN" altLang="en-US" sz="2400" dirty="0" smtClean="0">
                <a:latin typeface="微软雅黑" panose="020B0503020204020204" pitchFamily="34" charset="-122"/>
                <a:ea typeface="微软雅黑" panose="020B0503020204020204" pitchFamily="34" charset="-122"/>
              </a:rPr>
              <a:t>订单</a:t>
            </a:r>
            <a:endParaRPr lang="zh-CN" altLang="en-US" sz="2400" dirty="0">
              <a:latin typeface="微软雅黑" panose="020B0503020204020204" pitchFamily="34" charset="-122"/>
              <a:ea typeface="微软雅黑" panose="020B0503020204020204" pitchFamily="34" charset="-122"/>
            </a:endParaRPr>
          </a:p>
        </p:txBody>
      </p:sp>
      <p:sp>
        <p:nvSpPr>
          <p:cNvPr id="7" name="矩形 6"/>
          <p:cNvSpPr/>
          <p:nvPr/>
        </p:nvSpPr>
        <p:spPr>
          <a:xfrm>
            <a:off x="11792192" y="2852693"/>
            <a:ext cx="2376000" cy="108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渠道</a:t>
            </a:r>
            <a:r>
              <a:rPr lang="zh-CN" altLang="en-US" dirty="0" smtClean="0">
                <a:latin typeface="微软雅黑" panose="020B0503020204020204" pitchFamily="34" charset="-122"/>
                <a:ea typeface="微软雅黑" panose="020B0503020204020204" pitchFamily="34" charset="-122"/>
              </a:rPr>
              <a:t>订单</a:t>
            </a:r>
            <a:endParaRPr lang="zh-CN" altLang="en-US" dirty="0">
              <a:latin typeface="微软雅黑" panose="020B0503020204020204" pitchFamily="34" charset="-122"/>
              <a:ea typeface="微软雅黑" panose="020B0503020204020204" pitchFamily="34" charset="-122"/>
            </a:endParaRPr>
          </a:p>
        </p:txBody>
      </p:sp>
      <p:cxnSp>
        <p:nvCxnSpPr>
          <p:cNvPr id="9" name="直接箭头连接符 8"/>
          <p:cNvCxnSpPr>
            <a:stCxn id="5" idx="3"/>
            <a:endCxn id="6" idx="1"/>
          </p:cNvCxnSpPr>
          <p:nvPr/>
        </p:nvCxnSpPr>
        <p:spPr>
          <a:xfrm>
            <a:off x="4439669" y="3358827"/>
            <a:ext cx="2387782" cy="338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3"/>
            <a:endCxn id="7" idx="1"/>
          </p:cNvCxnSpPr>
          <p:nvPr/>
        </p:nvCxnSpPr>
        <p:spPr>
          <a:xfrm>
            <a:off x="9605375" y="3392693"/>
            <a:ext cx="218681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063669" y="1186782"/>
            <a:ext cx="2376000" cy="1152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业务系统</a:t>
            </a:r>
            <a:endParaRPr lang="zh-CN" altLang="en-US" sz="2800" dirty="0">
              <a:latin typeface="微软雅黑" panose="020B0503020204020204" pitchFamily="34" charset="-122"/>
              <a:ea typeface="微软雅黑" panose="020B0503020204020204" pitchFamily="34" charset="-122"/>
            </a:endParaRPr>
          </a:p>
        </p:txBody>
      </p:sp>
      <p:sp>
        <p:nvSpPr>
          <p:cNvPr id="14" name="椭圆 13"/>
          <p:cNvSpPr/>
          <p:nvPr/>
        </p:nvSpPr>
        <p:spPr>
          <a:xfrm>
            <a:off x="7029210" y="1186782"/>
            <a:ext cx="2376000" cy="1152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支付</a:t>
            </a:r>
            <a:r>
              <a:rPr lang="zh-CN" altLang="en-US" sz="2800" dirty="0" smtClean="0">
                <a:latin typeface="微软雅黑" panose="020B0503020204020204" pitchFamily="34" charset="-122"/>
                <a:ea typeface="微软雅黑" panose="020B0503020204020204" pitchFamily="34" charset="-122"/>
              </a:rPr>
              <a:t>系统</a:t>
            </a:r>
            <a:endParaRPr lang="zh-CN" altLang="en-US" sz="2800" dirty="0">
              <a:latin typeface="微软雅黑" panose="020B0503020204020204" pitchFamily="34" charset="-122"/>
              <a:ea typeface="微软雅黑" panose="020B0503020204020204" pitchFamily="34" charset="-122"/>
            </a:endParaRPr>
          </a:p>
        </p:txBody>
      </p:sp>
      <p:sp>
        <p:nvSpPr>
          <p:cNvPr id="15" name="椭圆 14"/>
          <p:cNvSpPr/>
          <p:nvPr/>
        </p:nvSpPr>
        <p:spPr>
          <a:xfrm>
            <a:off x="11792192" y="1186782"/>
            <a:ext cx="2376000" cy="1152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渠道接口</a:t>
            </a:r>
            <a:endParaRPr lang="zh-CN" altLang="en-US" sz="2800" dirty="0">
              <a:latin typeface="微软雅黑" panose="020B0503020204020204" pitchFamily="34" charset="-122"/>
              <a:ea typeface="微软雅黑" panose="020B0503020204020204" pitchFamily="34" charset="-122"/>
            </a:endParaRPr>
          </a:p>
        </p:txBody>
      </p:sp>
      <p:cxnSp>
        <p:nvCxnSpPr>
          <p:cNvPr id="17" name="直接箭头连接符 16"/>
          <p:cNvCxnSpPr>
            <a:stCxn id="13" idx="4"/>
            <a:endCxn id="5" idx="0"/>
          </p:cNvCxnSpPr>
          <p:nvPr/>
        </p:nvCxnSpPr>
        <p:spPr>
          <a:xfrm>
            <a:off x="3251669" y="2338782"/>
            <a:ext cx="0" cy="480045"/>
          </a:xfrm>
          <a:prstGeom prst="straightConnector1">
            <a:avLst/>
          </a:prstGeom>
          <a:ln w="5715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4" idx="4"/>
            <a:endCxn id="6" idx="0"/>
          </p:cNvCxnSpPr>
          <p:nvPr/>
        </p:nvCxnSpPr>
        <p:spPr>
          <a:xfrm flipH="1">
            <a:off x="8216413" y="2338782"/>
            <a:ext cx="797" cy="359430"/>
          </a:xfrm>
          <a:prstGeom prst="straightConnector1">
            <a:avLst/>
          </a:prstGeom>
          <a:ln w="5715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5" idx="4"/>
            <a:endCxn id="7" idx="0"/>
          </p:cNvCxnSpPr>
          <p:nvPr/>
        </p:nvCxnSpPr>
        <p:spPr>
          <a:xfrm>
            <a:off x="12980192" y="2338782"/>
            <a:ext cx="0" cy="513911"/>
          </a:xfrm>
          <a:prstGeom prst="straightConnector1">
            <a:avLst/>
          </a:prstGeom>
          <a:ln w="5715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284128" y="1892054"/>
            <a:ext cx="1210588"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渠道对账</a:t>
            </a:r>
            <a:endParaRPr lang="zh-CN" altLang="en-US" sz="2000"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4949264" y="1892054"/>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业务</a:t>
            </a:r>
            <a:r>
              <a:rPr lang="zh-CN" altLang="en-US" sz="2000" dirty="0" smtClean="0">
                <a:latin typeface="微软雅黑" panose="020B0503020204020204" pitchFamily="34" charset="-122"/>
                <a:ea typeface="微软雅黑" panose="020B0503020204020204" pitchFamily="34" charset="-122"/>
              </a:rPr>
              <a:t>对账</a:t>
            </a:r>
            <a:endParaRPr lang="zh-CN" altLang="en-US" sz="2000" dirty="0">
              <a:latin typeface="微软雅黑" panose="020B0503020204020204" pitchFamily="34" charset="-122"/>
              <a:ea typeface="微软雅黑" panose="020B0503020204020204" pitchFamily="34" charset="-122"/>
            </a:endParaRPr>
          </a:p>
        </p:txBody>
      </p:sp>
      <p:sp>
        <p:nvSpPr>
          <p:cNvPr id="31" name="流程图: 文档 30"/>
          <p:cNvSpPr/>
          <p:nvPr/>
        </p:nvSpPr>
        <p:spPr>
          <a:xfrm>
            <a:off x="6775327" y="5364466"/>
            <a:ext cx="2777924" cy="1179796"/>
          </a:xfrm>
          <a:prstGeom prst="flowChartDocumen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记账凭证</a:t>
            </a:r>
            <a:endParaRPr lang="zh-CN" altLang="en-US" dirty="0">
              <a:latin typeface="微软雅黑" panose="020B0503020204020204" pitchFamily="34" charset="-122"/>
              <a:ea typeface="微软雅黑" panose="020B0503020204020204" pitchFamily="34" charset="-122"/>
            </a:endParaRPr>
          </a:p>
        </p:txBody>
      </p:sp>
      <p:sp>
        <p:nvSpPr>
          <p:cNvPr id="21" name="流程图: 文档 20"/>
          <p:cNvSpPr/>
          <p:nvPr/>
        </p:nvSpPr>
        <p:spPr>
          <a:xfrm>
            <a:off x="6827450" y="3512360"/>
            <a:ext cx="2777924" cy="948124"/>
          </a:xfrm>
          <a:prstGeom prst="flowChartDocumen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原始</a:t>
            </a:r>
            <a:r>
              <a:rPr lang="zh-CN" altLang="en-US" sz="2800" b="1" dirty="0" smtClean="0">
                <a:latin typeface="微软雅黑" panose="020B0503020204020204" pitchFamily="34" charset="-122"/>
                <a:ea typeface="微软雅黑" panose="020B0503020204020204" pitchFamily="34" charset="-122"/>
              </a:rPr>
              <a:t>凭证</a:t>
            </a:r>
            <a:endParaRPr lang="zh-CN" altLang="en-US" sz="2800" b="1" dirty="0">
              <a:latin typeface="微软雅黑" panose="020B0503020204020204" pitchFamily="34" charset="-122"/>
              <a:ea typeface="微软雅黑" panose="020B0503020204020204" pitchFamily="34" charset="-122"/>
            </a:endParaRPr>
          </a:p>
        </p:txBody>
      </p:sp>
      <p:sp>
        <p:nvSpPr>
          <p:cNvPr id="10" name="矩形 9"/>
          <p:cNvSpPr/>
          <p:nvPr/>
        </p:nvSpPr>
        <p:spPr>
          <a:xfrm>
            <a:off x="6827449" y="2698212"/>
            <a:ext cx="2777925" cy="81414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latin typeface="微软雅黑" panose="020B0503020204020204" pitchFamily="34" charset="-122"/>
                <a:ea typeface="微软雅黑" panose="020B0503020204020204" pitchFamily="34" charset="-122"/>
              </a:rPr>
              <a:t>支付订单</a:t>
            </a:r>
            <a:endParaRPr lang="zh-CN" altLang="en-US" sz="2800" b="1" dirty="0">
              <a:latin typeface="微软雅黑" panose="020B0503020204020204" pitchFamily="34" charset="-122"/>
              <a:ea typeface="微软雅黑" panose="020B0503020204020204" pitchFamily="34" charset="-122"/>
            </a:endParaRPr>
          </a:p>
        </p:txBody>
      </p:sp>
      <p:sp>
        <p:nvSpPr>
          <p:cNvPr id="27" name="流程图: 文档 26"/>
          <p:cNvSpPr/>
          <p:nvPr/>
        </p:nvSpPr>
        <p:spPr>
          <a:xfrm>
            <a:off x="3791981" y="5364466"/>
            <a:ext cx="2777924" cy="1179796"/>
          </a:xfrm>
          <a:prstGeom prst="flowChartDocumen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分</a:t>
            </a:r>
            <a:r>
              <a:rPr lang="zh-CN" altLang="en-US" dirty="0" smtClean="0">
                <a:latin typeface="微软雅黑" panose="020B0503020204020204" pitchFamily="34" charset="-122"/>
                <a:ea typeface="微软雅黑" panose="020B0503020204020204" pitchFamily="34" charset="-122"/>
              </a:rPr>
              <a:t>户账户余额</a:t>
            </a:r>
            <a:endParaRPr lang="zh-CN" altLang="en-US" dirty="0">
              <a:latin typeface="微软雅黑" panose="020B0503020204020204" pitchFamily="34" charset="-122"/>
              <a:ea typeface="微软雅黑" panose="020B0503020204020204" pitchFamily="34" charset="-122"/>
            </a:endParaRPr>
          </a:p>
        </p:txBody>
      </p:sp>
      <p:cxnSp>
        <p:nvCxnSpPr>
          <p:cNvPr id="22" name="肘形连接符 21"/>
          <p:cNvCxnSpPr>
            <a:stCxn id="21" idx="2"/>
            <a:endCxn id="27" idx="0"/>
          </p:cNvCxnSpPr>
          <p:nvPr/>
        </p:nvCxnSpPr>
        <p:spPr>
          <a:xfrm rot="5400000">
            <a:off x="6215346" y="3363400"/>
            <a:ext cx="966664" cy="3035469"/>
          </a:xfrm>
          <a:prstGeom prst="bentConnector3">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1" idx="2"/>
            <a:endCxn id="31" idx="0"/>
          </p:cNvCxnSpPr>
          <p:nvPr/>
        </p:nvCxnSpPr>
        <p:spPr>
          <a:xfrm rot="5400000">
            <a:off x="7707019" y="4855073"/>
            <a:ext cx="966664" cy="52123"/>
          </a:xfrm>
          <a:prstGeom prst="bentConnector3">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曲线连接符 52"/>
          <p:cNvCxnSpPr/>
          <p:nvPr/>
        </p:nvCxnSpPr>
        <p:spPr>
          <a:xfrm rot="16200000" flipV="1">
            <a:off x="10641652" y="1255036"/>
            <a:ext cx="124601" cy="3010954"/>
          </a:xfrm>
          <a:prstGeom prst="curvedConnector3">
            <a:avLst>
              <a:gd name="adj1" fmla="val 413420"/>
            </a:avLst>
          </a:prstGeom>
          <a:ln w="57150">
            <a:solidFill>
              <a:schemeClr val="accent5">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2" name="曲线连接符 61"/>
          <p:cNvCxnSpPr/>
          <p:nvPr/>
        </p:nvCxnSpPr>
        <p:spPr>
          <a:xfrm rot="16200000" flipH="1" flipV="1">
            <a:off x="5555860" y="1155724"/>
            <a:ext cx="120615" cy="3205589"/>
          </a:xfrm>
          <a:prstGeom prst="curvedConnector3">
            <a:avLst>
              <a:gd name="adj1" fmla="val -347469"/>
            </a:avLst>
          </a:prstGeom>
          <a:ln w="57150">
            <a:solidFill>
              <a:schemeClr val="accent5">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7" name="流程图: 文档 66"/>
          <p:cNvSpPr/>
          <p:nvPr/>
        </p:nvSpPr>
        <p:spPr>
          <a:xfrm>
            <a:off x="2048905" y="7726666"/>
            <a:ext cx="3132037" cy="1179796"/>
          </a:xfrm>
          <a:prstGeom prst="flowChartDocumen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分</a:t>
            </a:r>
            <a:r>
              <a:rPr lang="zh-CN" altLang="en-US" dirty="0" smtClean="0">
                <a:latin typeface="微软雅黑" panose="020B0503020204020204" pitchFamily="34" charset="-122"/>
                <a:ea typeface="微软雅黑" panose="020B0503020204020204" pitchFamily="34" charset="-122"/>
              </a:rPr>
              <a:t>户账户日余额</a:t>
            </a:r>
            <a:endParaRPr lang="zh-CN" altLang="en-US" dirty="0">
              <a:latin typeface="微软雅黑" panose="020B0503020204020204" pitchFamily="34" charset="-122"/>
              <a:ea typeface="微软雅黑" panose="020B0503020204020204" pitchFamily="34" charset="-122"/>
            </a:endParaRPr>
          </a:p>
        </p:txBody>
      </p:sp>
      <p:sp>
        <p:nvSpPr>
          <p:cNvPr id="68" name="流程图: 文档 67"/>
          <p:cNvSpPr/>
          <p:nvPr/>
        </p:nvSpPr>
        <p:spPr>
          <a:xfrm>
            <a:off x="5588125" y="7726666"/>
            <a:ext cx="3132037" cy="1179796"/>
          </a:xfrm>
          <a:prstGeom prst="flowChartDocumen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明细账户日余额</a:t>
            </a:r>
            <a:endParaRPr lang="zh-CN" altLang="en-US" dirty="0">
              <a:latin typeface="微软雅黑" panose="020B0503020204020204" pitchFamily="34" charset="-122"/>
              <a:ea typeface="微软雅黑" panose="020B0503020204020204" pitchFamily="34" charset="-122"/>
            </a:endParaRPr>
          </a:p>
        </p:txBody>
      </p:sp>
      <p:sp>
        <p:nvSpPr>
          <p:cNvPr id="69" name="流程图: 文档 68"/>
          <p:cNvSpPr/>
          <p:nvPr/>
        </p:nvSpPr>
        <p:spPr>
          <a:xfrm>
            <a:off x="9202326" y="7726666"/>
            <a:ext cx="3132037" cy="1179796"/>
          </a:xfrm>
          <a:prstGeom prst="flowChartDocumen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总账</a:t>
            </a:r>
            <a:r>
              <a:rPr lang="zh-CN" altLang="en-US" dirty="0" smtClean="0">
                <a:latin typeface="微软雅黑" panose="020B0503020204020204" pitchFamily="34" charset="-122"/>
                <a:ea typeface="微软雅黑" panose="020B0503020204020204" pitchFamily="34" charset="-122"/>
              </a:rPr>
              <a:t>账户日余额</a:t>
            </a:r>
            <a:endParaRPr lang="zh-CN" altLang="en-US" dirty="0">
              <a:latin typeface="微软雅黑" panose="020B0503020204020204" pitchFamily="34" charset="-122"/>
              <a:ea typeface="微软雅黑" panose="020B0503020204020204" pitchFamily="34" charset="-122"/>
            </a:endParaRPr>
          </a:p>
        </p:txBody>
      </p:sp>
      <p:cxnSp>
        <p:nvCxnSpPr>
          <p:cNvPr id="71" name="肘形连接符 70"/>
          <p:cNvCxnSpPr>
            <a:stCxn id="27" idx="2"/>
            <a:endCxn id="67" idx="0"/>
          </p:cNvCxnSpPr>
          <p:nvPr/>
        </p:nvCxnSpPr>
        <p:spPr>
          <a:xfrm rot="5400000">
            <a:off x="3767733" y="6313456"/>
            <a:ext cx="1260402" cy="1566019"/>
          </a:xfrm>
          <a:prstGeom prst="bentConnector3">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肘形连接符 72"/>
          <p:cNvCxnSpPr>
            <a:stCxn id="27" idx="2"/>
            <a:endCxn id="68" idx="0"/>
          </p:cNvCxnSpPr>
          <p:nvPr/>
        </p:nvCxnSpPr>
        <p:spPr>
          <a:xfrm rot="16200000" flipH="1">
            <a:off x="5537342" y="6109864"/>
            <a:ext cx="1260402" cy="1973201"/>
          </a:xfrm>
          <a:prstGeom prst="bentConnector3">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肘形连接符 74"/>
          <p:cNvCxnSpPr>
            <a:endCxn id="68" idx="0"/>
          </p:cNvCxnSpPr>
          <p:nvPr/>
        </p:nvCxnSpPr>
        <p:spPr>
          <a:xfrm rot="5400000">
            <a:off x="7047863" y="6610240"/>
            <a:ext cx="1222708" cy="1010145"/>
          </a:xfrm>
          <a:prstGeom prst="bentConnector3">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31" idx="2"/>
            <a:endCxn id="69" idx="0"/>
          </p:cNvCxnSpPr>
          <p:nvPr/>
        </p:nvCxnSpPr>
        <p:spPr>
          <a:xfrm rot="16200000" flipH="1">
            <a:off x="8836116" y="5794437"/>
            <a:ext cx="1260402" cy="2604056"/>
          </a:xfrm>
          <a:prstGeom prst="bentConnector3">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1810584" y="4657053"/>
            <a:ext cx="10816756" cy="4472006"/>
          </a:xfrm>
          <a:prstGeom prst="rect">
            <a:avLst/>
          </a:prstGeom>
          <a:no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b="1" dirty="0" smtClean="0">
                <a:solidFill>
                  <a:schemeClr val="accent4">
                    <a:lumMod val="50000"/>
                  </a:schemeClr>
                </a:solidFill>
                <a:latin typeface="微软雅黑" panose="020B0503020204020204" pitchFamily="34" charset="-122"/>
                <a:ea typeface="微软雅黑" panose="020B0503020204020204" pitchFamily="34" charset="-122"/>
              </a:rPr>
              <a:t>账户会计系统</a:t>
            </a:r>
            <a:endParaRPr lang="zh-CN" altLang="en-US" b="1" dirty="0">
              <a:solidFill>
                <a:schemeClr val="accent4">
                  <a:lumMod val="50000"/>
                </a:schemeClr>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187636" y="6580329"/>
            <a:ext cx="902811"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日切</a:t>
            </a:r>
            <a:endParaRPr lang="zh-CN" altLang="en-US" sz="2800" dirty="0">
              <a:latin typeface="微软雅黑" panose="020B0503020204020204" pitchFamily="34" charset="-122"/>
              <a:ea typeface="微软雅黑" panose="020B0503020204020204" pitchFamily="34" charset="-122"/>
            </a:endParaRPr>
          </a:p>
        </p:txBody>
      </p:sp>
      <p:sp>
        <p:nvSpPr>
          <p:cNvPr id="86" name="文本框 85"/>
          <p:cNvSpPr txBox="1"/>
          <p:nvPr/>
        </p:nvSpPr>
        <p:spPr>
          <a:xfrm>
            <a:off x="14691642" y="4573758"/>
            <a:ext cx="1210588"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渠道对账</a:t>
            </a:r>
            <a:endParaRPr lang="zh-CN" altLang="en-US" sz="2000" dirty="0">
              <a:latin typeface="微软雅黑" panose="020B0503020204020204" pitchFamily="34" charset="-122"/>
              <a:ea typeface="微软雅黑" panose="020B0503020204020204" pitchFamily="34" charset="-122"/>
            </a:endParaRPr>
          </a:p>
        </p:txBody>
      </p:sp>
      <p:sp>
        <p:nvSpPr>
          <p:cNvPr id="88" name="椭圆 87"/>
          <p:cNvSpPr/>
          <p:nvPr/>
        </p:nvSpPr>
        <p:spPr>
          <a:xfrm>
            <a:off x="13526230" y="5153963"/>
            <a:ext cx="2376000" cy="1152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对</a:t>
            </a:r>
            <a:r>
              <a:rPr lang="zh-CN" altLang="en-US" sz="2800" dirty="0" smtClean="0">
                <a:latin typeface="微软雅黑" panose="020B0503020204020204" pitchFamily="34" charset="-122"/>
                <a:ea typeface="微软雅黑" panose="020B0503020204020204" pitchFamily="34" charset="-122"/>
              </a:rPr>
              <a:t>账中心</a:t>
            </a:r>
            <a:endParaRPr lang="zh-CN" altLang="en-US" sz="2800" dirty="0">
              <a:latin typeface="微软雅黑" panose="020B0503020204020204" pitchFamily="34" charset="-122"/>
              <a:ea typeface="微软雅黑" panose="020B0503020204020204" pitchFamily="34" charset="-122"/>
            </a:endParaRPr>
          </a:p>
        </p:txBody>
      </p:sp>
      <p:cxnSp>
        <p:nvCxnSpPr>
          <p:cNvPr id="90" name="曲线连接符 89"/>
          <p:cNvCxnSpPr>
            <a:stCxn id="7" idx="2"/>
            <a:endCxn id="88" idx="0"/>
          </p:cNvCxnSpPr>
          <p:nvPr/>
        </p:nvCxnSpPr>
        <p:spPr>
          <a:xfrm rot="16200000" flipH="1">
            <a:off x="13236576" y="3676309"/>
            <a:ext cx="1221270" cy="1734038"/>
          </a:xfrm>
          <a:prstGeom prst="curvedConnector3">
            <a:avLst/>
          </a:prstGeom>
          <a:ln w="57150">
            <a:solidFill>
              <a:schemeClr val="accent5">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2" name="曲线连接符 91"/>
          <p:cNvCxnSpPr>
            <a:stCxn id="78" idx="3"/>
            <a:endCxn id="88" idx="4"/>
          </p:cNvCxnSpPr>
          <p:nvPr/>
        </p:nvCxnSpPr>
        <p:spPr>
          <a:xfrm flipV="1">
            <a:off x="12627340" y="6305963"/>
            <a:ext cx="2086890" cy="587093"/>
          </a:xfrm>
          <a:prstGeom prst="curvedConnector2">
            <a:avLst/>
          </a:prstGeom>
          <a:ln w="57150">
            <a:solidFill>
              <a:schemeClr val="accent5">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flipH="1">
            <a:off x="13742938" y="9344720"/>
            <a:ext cx="2404727" cy="369332"/>
          </a:xfrm>
          <a:prstGeom prst="rect">
            <a:avLst/>
          </a:prstGeom>
          <a:noFill/>
        </p:spPr>
        <p:txBody>
          <a:bodyPr wrap="square" rtlCol="0">
            <a:spAutoFit/>
          </a:bodyPr>
          <a:lstStyle/>
          <a:p>
            <a:r>
              <a:rPr kumimoji="1" lang="en-US" altLang="zh-CN" sz="1800" dirty="0" smtClean="0">
                <a:solidFill>
                  <a:schemeClr val="bg1"/>
                </a:solidFill>
                <a:latin typeface="Microsoft YaHei Light" charset="-122"/>
                <a:ea typeface="Microsoft YaHei Light" charset="-122"/>
                <a:cs typeface="Microsoft YaHei Light" charset="-122"/>
              </a:rPr>
              <a:t>Ping++</a:t>
            </a:r>
            <a:r>
              <a:rPr kumimoji="1" lang="zh-CN" altLang="en-US" sz="1800" dirty="0" smtClean="0">
                <a:solidFill>
                  <a:schemeClr val="bg1"/>
                </a:solidFill>
                <a:latin typeface="Microsoft YaHei Light" charset="-122"/>
                <a:ea typeface="Microsoft YaHei Light" charset="-122"/>
                <a:cs typeface="Microsoft YaHei Light" charset="-122"/>
              </a:rPr>
              <a:t> 支付设计大会</a:t>
            </a:r>
            <a:endParaRPr kumimoji="1" lang="zh-CN" altLang="en-US" sz="1800" dirty="0">
              <a:solidFill>
                <a:schemeClr val="bg1"/>
              </a:solidFill>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2899856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363538" y="5325792"/>
            <a:ext cx="7920214" cy="39801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439323" y="5299417"/>
            <a:ext cx="7410277" cy="398018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8439323" y="1231900"/>
            <a:ext cx="7410277" cy="398018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75426" y="1231900"/>
            <a:ext cx="7920214" cy="39801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5"/>
          <p:cNvSpPr>
            <a:spLocks noGrp="1"/>
          </p:cNvSpPr>
          <p:nvPr>
            <p:ph type="title"/>
          </p:nvPr>
        </p:nvSpPr>
        <p:spPr/>
        <p:txBody>
          <a:bodyPr>
            <a:normAutofit fontScale="90000"/>
          </a:bodyPr>
          <a:lstStyle/>
          <a:p>
            <a:r>
              <a:rPr lang="en-US" altLang="zh-CN" dirty="0" smtClean="0"/>
              <a:t>4.5 </a:t>
            </a:r>
            <a:r>
              <a:rPr lang="zh-CN" altLang="en-US" dirty="0" smtClean="0"/>
              <a:t>对账</a:t>
            </a:r>
            <a:endParaRPr lang="zh-CN" altLang="en-US" dirty="0"/>
          </a:p>
        </p:txBody>
      </p:sp>
      <p:cxnSp>
        <p:nvCxnSpPr>
          <p:cNvPr id="19" name="直接连接符 18"/>
          <p:cNvCxnSpPr/>
          <p:nvPr/>
        </p:nvCxnSpPr>
        <p:spPr>
          <a:xfrm>
            <a:off x="0" y="2740658"/>
            <a:ext cx="0" cy="5400000"/>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2" name="饼形 21"/>
          <p:cNvSpPr/>
          <p:nvPr/>
        </p:nvSpPr>
        <p:spPr>
          <a:xfrm rot="16200000">
            <a:off x="5603336" y="2626993"/>
            <a:ext cx="5400000" cy="5400000"/>
          </a:xfrm>
          <a:prstGeom prst="pie">
            <a:avLst>
              <a:gd name="adj1" fmla="val 10803879"/>
              <a:gd name="adj2" fmla="val 1620182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饼形 22"/>
          <p:cNvSpPr/>
          <p:nvPr/>
        </p:nvSpPr>
        <p:spPr>
          <a:xfrm rot="5400000" flipV="1">
            <a:off x="5598647" y="2513280"/>
            <a:ext cx="5400000" cy="5400000"/>
          </a:xfrm>
          <a:prstGeom prst="pie">
            <a:avLst>
              <a:gd name="adj1" fmla="val 10803879"/>
              <a:gd name="adj2" fmla="val 1620182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饼形 23"/>
          <p:cNvSpPr/>
          <p:nvPr/>
        </p:nvSpPr>
        <p:spPr>
          <a:xfrm rot="16200000" flipH="1" flipV="1">
            <a:off x="5739323" y="2513279"/>
            <a:ext cx="5400000" cy="5400000"/>
          </a:xfrm>
          <a:prstGeom prst="pie">
            <a:avLst>
              <a:gd name="adj1" fmla="val 10803879"/>
              <a:gd name="adj2" fmla="val 1620182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饼形 24"/>
          <p:cNvSpPr/>
          <p:nvPr/>
        </p:nvSpPr>
        <p:spPr>
          <a:xfrm rot="5400000" flipH="1">
            <a:off x="5744012" y="2600617"/>
            <a:ext cx="5400000" cy="5400000"/>
          </a:xfrm>
          <a:prstGeom prst="pie">
            <a:avLst>
              <a:gd name="adj1" fmla="val 10803879"/>
              <a:gd name="adj2" fmla="val 1620182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p:cNvSpPr/>
          <p:nvPr/>
        </p:nvSpPr>
        <p:spPr>
          <a:xfrm>
            <a:off x="7501223" y="4407943"/>
            <a:ext cx="1800000" cy="180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solidFill>
                  <a:schemeClr val="accent2">
                    <a:lumMod val="50000"/>
                  </a:schemeClr>
                </a:solidFill>
                <a:latin typeface="微软雅黑" panose="020B0503020204020204" pitchFamily="34" charset="-122"/>
                <a:ea typeface="微软雅黑" panose="020B0503020204020204" pitchFamily="34" charset="-122"/>
              </a:rPr>
              <a:t>对账</a:t>
            </a:r>
            <a:endParaRPr lang="zh-CN" altLang="en-US" sz="4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493475" y="3568700"/>
            <a:ext cx="1005403" cy="1077218"/>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账账</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核对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9437210" y="3568700"/>
            <a:ext cx="1005403" cy="1077218"/>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账证</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核对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6493475" y="5983393"/>
            <a:ext cx="1005403" cy="1077218"/>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账实</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核对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9437210" y="6040960"/>
            <a:ext cx="1005403" cy="1077218"/>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账表</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核对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207583" y="2084619"/>
            <a:ext cx="4294765" cy="1599733"/>
          </a:xfrm>
          <a:prstGeom prst="rect">
            <a:avLst/>
          </a:prstGeom>
          <a:noFill/>
        </p:spPr>
        <p:txBody>
          <a:bodyPr wrap="none" rtlCol="0">
            <a:spAutoFit/>
          </a:bodyPr>
          <a:lstStyle/>
          <a:p>
            <a:pPr marL="514350" indent="-514350">
              <a:lnSpc>
                <a:spcPct val="120000"/>
              </a:lnSpc>
              <a:buAutoNum type="arabicPeriod"/>
            </a:pPr>
            <a:r>
              <a:rPr lang="zh-CN" altLang="en-US" sz="2800" dirty="0" smtClean="0">
                <a:latin typeface="微软雅黑" panose="020B0503020204020204" pitchFamily="34" charset="-122"/>
                <a:ea typeface="微软雅黑" panose="020B0503020204020204" pitchFamily="34" charset="-122"/>
              </a:rPr>
              <a:t>借贷核对</a:t>
            </a:r>
            <a:endParaRPr lang="en-US" altLang="zh-CN" sz="2800" dirty="0" smtClean="0">
              <a:latin typeface="微软雅黑" panose="020B0503020204020204" pitchFamily="34" charset="-122"/>
              <a:ea typeface="微软雅黑" panose="020B0503020204020204" pitchFamily="34" charset="-122"/>
            </a:endParaRPr>
          </a:p>
          <a:p>
            <a:pPr marL="514350" indent="-514350">
              <a:lnSpc>
                <a:spcPct val="120000"/>
              </a:lnSpc>
              <a:buAutoNum type="arabicPeriod"/>
            </a:pPr>
            <a:r>
              <a:rPr lang="zh-CN" altLang="en-US" sz="2800" dirty="0" smtClean="0">
                <a:latin typeface="微软雅黑" panose="020B0503020204020204" pitchFamily="34" charset="-122"/>
                <a:ea typeface="微软雅黑" panose="020B0503020204020204" pitchFamily="34" charset="-122"/>
              </a:rPr>
              <a:t>总分类账和明细账核对</a:t>
            </a:r>
            <a:endParaRPr lang="en-US" altLang="zh-CN" sz="2800" dirty="0" smtClean="0">
              <a:latin typeface="微软雅黑" panose="020B0503020204020204" pitchFamily="34" charset="-122"/>
              <a:ea typeface="微软雅黑" panose="020B0503020204020204" pitchFamily="34" charset="-122"/>
            </a:endParaRPr>
          </a:p>
          <a:p>
            <a:pPr marL="514350" indent="-514350">
              <a:lnSpc>
                <a:spcPct val="120000"/>
              </a:lnSpc>
              <a:buAutoNum type="arabicPeriod"/>
            </a:pPr>
            <a:r>
              <a:rPr lang="zh-CN" altLang="en-US" sz="2800" dirty="0" smtClean="0">
                <a:latin typeface="微软雅黑" panose="020B0503020204020204" pitchFamily="34" charset="-122"/>
                <a:ea typeface="微软雅黑" panose="020B0503020204020204" pitchFamily="34" charset="-122"/>
              </a:rPr>
              <a:t>总分类账和日记账核对</a:t>
            </a:r>
            <a:endParaRPr lang="zh-CN" altLang="en-US" sz="28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11380987" y="3099577"/>
            <a:ext cx="1826141" cy="584775"/>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业务对账</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443215" y="5716173"/>
            <a:ext cx="3833101" cy="1772793"/>
          </a:xfrm>
          <a:prstGeom prst="rect">
            <a:avLst/>
          </a:prstGeom>
          <a:noFill/>
        </p:spPr>
        <p:txBody>
          <a:bodyPr wrap="none" rtlCol="0">
            <a:spAutoFit/>
          </a:bodyPr>
          <a:lstStyle/>
          <a:p>
            <a:pPr>
              <a:lnSpc>
                <a:spcPct val="130000"/>
              </a:lnSpc>
            </a:pPr>
            <a:r>
              <a:rPr lang="zh-CN" altLang="en-US" sz="2800" dirty="0" smtClean="0">
                <a:latin typeface="微软雅黑" panose="020B0503020204020204" pitchFamily="34" charset="-122"/>
                <a:ea typeface="微软雅黑" panose="020B0503020204020204" pitchFamily="34" charset="-122"/>
              </a:rPr>
              <a:t>内部流水</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外部流水</a:t>
            </a:r>
            <a:endParaRPr lang="en-US" altLang="zh-CN" sz="2800" dirty="0" smtClean="0">
              <a:latin typeface="微软雅黑" panose="020B0503020204020204" pitchFamily="34" charset="-122"/>
              <a:ea typeface="微软雅黑" panose="020B0503020204020204" pitchFamily="34" charset="-122"/>
            </a:endParaRPr>
          </a:p>
          <a:p>
            <a:pPr>
              <a:lnSpc>
                <a:spcPct val="130000"/>
              </a:lnSpc>
            </a:pPr>
            <a:r>
              <a:rPr lang="zh-CN" altLang="en-US" sz="2800" dirty="0" smtClean="0">
                <a:latin typeface="微软雅黑" panose="020B0503020204020204" pitchFamily="34" charset="-122"/>
                <a:ea typeface="微软雅黑" panose="020B0503020204020204" pitchFamily="34" charset="-122"/>
              </a:rPr>
              <a:t>内部账单</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银行账单</a:t>
            </a:r>
            <a:endParaRPr lang="en-US" altLang="zh-CN" sz="2800" dirty="0" smtClean="0">
              <a:latin typeface="微软雅黑" panose="020B0503020204020204" pitchFamily="34" charset="-122"/>
              <a:ea typeface="微软雅黑" panose="020B0503020204020204" pitchFamily="34" charset="-122"/>
            </a:endParaRPr>
          </a:p>
          <a:p>
            <a:pPr>
              <a:lnSpc>
                <a:spcPct val="130000"/>
              </a:lnSpc>
            </a:pPr>
            <a:r>
              <a:rPr lang="zh-CN" altLang="en-US" sz="2800" dirty="0" smtClean="0">
                <a:latin typeface="微软雅黑" panose="020B0503020204020204" pitchFamily="34" charset="-122"/>
                <a:ea typeface="微软雅黑" panose="020B0503020204020204" pitchFamily="34" charset="-122"/>
              </a:rPr>
              <a:t>头寸余额</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银行余额</a:t>
            </a:r>
            <a:endParaRPr lang="zh-CN" altLang="en-US" sz="28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11380987" y="5716173"/>
            <a:ext cx="2140330" cy="2160591"/>
          </a:xfrm>
          <a:prstGeom prst="rect">
            <a:avLst/>
          </a:prstGeom>
          <a:noFill/>
        </p:spPr>
        <p:txBody>
          <a:bodyPr wrap="none" rtlCol="0">
            <a:spAutoFit/>
          </a:bodyPr>
          <a:lstStyle/>
          <a:p>
            <a:pPr marL="514350" indent="-514350">
              <a:lnSpc>
                <a:spcPct val="120000"/>
              </a:lnSpc>
              <a:buFont typeface="+mj-lt"/>
              <a:buAutoNum type="arabicPeriod"/>
            </a:pPr>
            <a:r>
              <a:rPr lang="zh-CN" altLang="en-US" sz="2800" dirty="0" smtClean="0">
                <a:latin typeface="微软雅黑" panose="020B0503020204020204" pitchFamily="34" charset="-122"/>
                <a:ea typeface="微软雅黑" panose="020B0503020204020204" pitchFamily="34" charset="-122"/>
              </a:rPr>
              <a:t>会计报表</a:t>
            </a:r>
            <a:endParaRPr lang="en-US" altLang="zh-CN" sz="2800" dirty="0" smtClean="0">
              <a:latin typeface="微软雅黑" panose="020B0503020204020204" pitchFamily="34" charset="-122"/>
              <a:ea typeface="微软雅黑" panose="020B0503020204020204" pitchFamily="34" charset="-122"/>
            </a:endParaRPr>
          </a:p>
          <a:p>
            <a:pPr marL="514350" indent="-514350">
              <a:lnSpc>
                <a:spcPct val="120000"/>
              </a:lnSpc>
              <a:buFont typeface="+mj-lt"/>
              <a:buAutoNum type="arabicPeriod"/>
            </a:pPr>
            <a:r>
              <a:rPr lang="zh-CN" altLang="en-US" sz="2800" dirty="0" smtClean="0">
                <a:latin typeface="微软雅黑" panose="020B0503020204020204" pitchFamily="34" charset="-122"/>
                <a:ea typeface="微软雅黑" panose="020B0503020204020204" pitchFamily="34" charset="-122"/>
              </a:rPr>
              <a:t>会计科目</a:t>
            </a:r>
            <a:endParaRPr lang="en-US" altLang="zh-CN" sz="2800" dirty="0" smtClean="0">
              <a:latin typeface="微软雅黑" panose="020B0503020204020204" pitchFamily="34" charset="-122"/>
              <a:ea typeface="微软雅黑" panose="020B0503020204020204" pitchFamily="34" charset="-122"/>
            </a:endParaRPr>
          </a:p>
          <a:p>
            <a:pPr marL="514350" indent="-514350">
              <a:lnSpc>
                <a:spcPct val="120000"/>
              </a:lnSpc>
              <a:buFont typeface="+mj-lt"/>
              <a:buAutoNum type="arabicPeriod"/>
            </a:pPr>
            <a:r>
              <a:rPr lang="zh-CN" altLang="en-US" sz="2800" dirty="0" smtClean="0">
                <a:latin typeface="微软雅黑" panose="020B0503020204020204" pitchFamily="34" charset="-122"/>
                <a:ea typeface="微软雅黑" panose="020B0503020204020204" pitchFamily="34" charset="-122"/>
              </a:rPr>
              <a:t>核算要素</a:t>
            </a:r>
            <a:endParaRPr lang="en-US" altLang="zh-CN" sz="2800" dirty="0" smtClean="0">
              <a:latin typeface="微软雅黑" panose="020B0503020204020204" pitchFamily="34" charset="-122"/>
              <a:ea typeface="微软雅黑" panose="020B0503020204020204" pitchFamily="34" charset="-122"/>
            </a:endParaRPr>
          </a:p>
          <a:p>
            <a:pPr marL="514350" indent="-514350">
              <a:lnSpc>
                <a:spcPct val="120000"/>
              </a:lnSpc>
              <a:buFont typeface="+mj-lt"/>
              <a:buAutoNum type="arabicPeriod"/>
            </a:pPr>
            <a:r>
              <a:rPr lang="zh-CN" altLang="en-US" sz="2800" dirty="0" smtClean="0">
                <a:latin typeface="微软雅黑" panose="020B0503020204020204" pitchFamily="34" charset="-122"/>
                <a:ea typeface="微软雅黑" panose="020B0503020204020204" pitchFamily="34" charset="-122"/>
              </a:rPr>
              <a:t>会计分录</a:t>
            </a:r>
            <a:endParaRPr lang="zh-CN" altLang="en-US" sz="2800" dirty="0">
              <a:latin typeface="微软雅黑" panose="020B0503020204020204" pitchFamily="34" charset="-122"/>
              <a:ea typeface="微软雅黑" panose="020B0503020204020204" pitchFamily="34" charset="-122"/>
            </a:endParaRPr>
          </a:p>
        </p:txBody>
      </p:sp>
      <p:sp>
        <p:nvSpPr>
          <p:cNvPr id="21" name="文本框 20"/>
          <p:cNvSpPr txBox="1"/>
          <p:nvPr/>
        </p:nvSpPr>
        <p:spPr>
          <a:xfrm flipH="1">
            <a:off x="13742938" y="9344720"/>
            <a:ext cx="2404727" cy="369332"/>
          </a:xfrm>
          <a:prstGeom prst="rect">
            <a:avLst/>
          </a:prstGeom>
          <a:noFill/>
        </p:spPr>
        <p:txBody>
          <a:bodyPr wrap="square" rtlCol="0">
            <a:spAutoFit/>
          </a:bodyPr>
          <a:lstStyle/>
          <a:p>
            <a:r>
              <a:rPr kumimoji="1" lang="en-US" altLang="zh-CN" sz="1800" dirty="0" smtClean="0">
                <a:solidFill>
                  <a:schemeClr val="bg1"/>
                </a:solidFill>
                <a:latin typeface="Microsoft YaHei Light" charset="-122"/>
                <a:ea typeface="Microsoft YaHei Light" charset="-122"/>
                <a:cs typeface="Microsoft YaHei Light" charset="-122"/>
              </a:rPr>
              <a:t>Ping++</a:t>
            </a:r>
            <a:r>
              <a:rPr kumimoji="1" lang="zh-CN" altLang="en-US" sz="1800" dirty="0" smtClean="0">
                <a:solidFill>
                  <a:schemeClr val="bg1"/>
                </a:solidFill>
                <a:latin typeface="Microsoft YaHei Light" charset="-122"/>
                <a:ea typeface="Microsoft YaHei Light" charset="-122"/>
                <a:cs typeface="Microsoft YaHei Light" charset="-122"/>
              </a:rPr>
              <a:t> 支付设计大会</a:t>
            </a:r>
            <a:endParaRPr kumimoji="1" lang="zh-CN" altLang="en-US" sz="1800" dirty="0">
              <a:solidFill>
                <a:schemeClr val="bg1"/>
              </a:solidFill>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720400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四、账户会计系统</a:t>
            </a:r>
            <a:endParaRPr lang="zh-CN" altLang="en-US" dirty="0"/>
          </a:p>
        </p:txBody>
      </p:sp>
      <p:sp>
        <p:nvSpPr>
          <p:cNvPr id="4" name="文本框 3"/>
          <p:cNvSpPr txBox="1"/>
          <p:nvPr/>
        </p:nvSpPr>
        <p:spPr>
          <a:xfrm flipH="1">
            <a:off x="13742938" y="9344720"/>
            <a:ext cx="2404727" cy="369332"/>
          </a:xfrm>
          <a:prstGeom prst="rect">
            <a:avLst/>
          </a:prstGeom>
          <a:noFill/>
        </p:spPr>
        <p:txBody>
          <a:bodyPr wrap="square" rtlCol="0">
            <a:spAutoFit/>
          </a:bodyPr>
          <a:lstStyle/>
          <a:p>
            <a:r>
              <a:rPr kumimoji="1" lang="en-US" altLang="zh-CN" sz="1800" dirty="0" smtClean="0">
                <a:solidFill>
                  <a:schemeClr val="bg1"/>
                </a:solidFill>
                <a:latin typeface="Microsoft YaHei Light" charset="-122"/>
                <a:ea typeface="Microsoft YaHei Light" charset="-122"/>
                <a:cs typeface="Microsoft YaHei Light" charset="-122"/>
              </a:rPr>
              <a:t>Ping++</a:t>
            </a:r>
            <a:r>
              <a:rPr kumimoji="1" lang="zh-CN" altLang="en-US" sz="1800" dirty="0" smtClean="0">
                <a:solidFill>
                  <a:schemeClr val="bg1"/>
                </a:solidFill>
                <a:latin typeface="Microsoft YaHei Light" charset="-122"/>
                <a:ea typeface="Microsoft YaHei Light" charset="-122"/>
                <a:cs typeface="Microsoft YaHei Light" charset="-122"/>
              </a:rPr>
              <a:t> 支付设计大会</a:t>
            </a:r>
            <a:endParaRPr kumimoji="1" lang="zh-CN" altLang="en-US" sz="1800" dirty="0">
              <a:solidFill>
                <a:schemeClr val="bg1"/>
              </a:solidFill>
              <a:latin typeface="Microsoft YaHei Light" charset="-122"/>
              <a:ea typeface="Microsoft YaHei Light" charset="-122"/>
              <a:cs typeface="Microsoft YaHei Light" charset="-122"/>
            </a:endParaRPr>
          </a:p>
        </p:txBody>
      </p:sp>
      <p:cxnSp>
        <p:nvCxnSpPr>
          <p:cNvPr id="13" name="直接连接符 43"/>
          <p:cNvCxnSpPr/>
          <p:nvPr/>
        </p:nvCxnSpPr>
        <p:spPr>
          <a:xfrm>
            <a:off x="5054618" y="5473351"/>
            <a:ext cx="0" cy="1200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1657094" y="3508708"/>
            <a:ext cx="793500" cy="793500"/>
          </a:xfrm>
          <a:prstGeom prst="ellipse">
            <a:avLst/>
          </a:prstGeom>
          <a:solidFill>
            <a:srgbClr val="0D4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1</a:t>
            </a:r>
          </a:p>
        </p:txBody>
      </p:sp>
      <p:cxnSp>
        <p:nvCxnSpPr>
          <p:cNvPr id="26" name="直接连接符 31"/>
          <p:cNvCxnSpPr/>
          <p:nvPr/>
        </p:nvCxnSpPr>
        <p:spPr>
          <a:xfrm>
            <a:off x="2053844" y="4319989"/>
            <a:ext cx="0" cy="11610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8111532" y="3508708"/>
            <a:ext cx="793500" cy="793500"/>
          </a:xfrm>
          <a:prstGeom prst="ellipse">
            <a:avLst/>
          </a:prstGeom>
          <a:solidFill>
            <a:srgbClr val="0D4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3</a:t>
            </a:r>
          </a:p>
        </p:txBody>
      </p:sp>
      <p:cxnSp>
        <p:nvCxnSpPr>
          <p:cNvPr id="29" name="直接连接符 34"/>
          <p:cNvCxnSpPr/>
          <p:nvPr/>
        </p:nvCxnSpPr>
        <p:spPr>
          <a:xfrm>
            <a:off x="8509128" y="4319989"/>
            <a:ext cx="0" cy="1171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4694511" y="6430329"/>
            <a:ext cx="793500" cy="793500"/>
          </a:xfrm>
          <a:prstGeom prst="ellipse">
            <a:avLst/>
          </a:prstGeom>
          <a:solidFill>
            <a:srgbClr val="0D4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2</a:t>
            </a:r>
          </a:p>
        </p:txBody>
      </p:sp>
      <p:cxnSp>
        <p:nvCxnSpPr>
          <p:cNvPr id="31" name="直接连接符 2"/>
          <p:cNvCxnSpPr/>
          <p:nvPr/>
        </p:nvCxnSpPr>
        <p:spPr>
          <a:xfrm>
            <a:off x="163758" y="5463212"/>
            <a:ext cx="15983907" cy="74570"/>
          </a:xfrm>
          <a:prstGeom prst="line">
            <a:avLst/>
          </a:prstGeom>
          <a:ln w="152400">
            <a:solidFill>
              <a:srgbClr val="1F4E78"/>
            </a:solidFill>
            <a:headEnd type="oval" w="med" len="med"/>
            <a:tailEnd type="stealth" w="med" len="med"/>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519619" y="3659880"/>
            <a:ext cx="2646878" cy="584775"/>
          </a:xfrm>
          <a:prstGeom prst="rect">
            <a:avLst/>
          </a:prstGeom>
          <a:noFill/>
        </p:spPr>
        <p:txBody>
          <a:bodyPr wrap="none" rtlCol="0">
            <a:spAutoFit/>
          </a:bodyPr>
          <a:lstStyle/>
          <a:p>
            <a:pPr algn="l"/>
            <a:r>
              <a:rPr lang="zh-CN" altLang="en-US" b="1" dirty="0" smtClean="0">
                <a:latin typeface="微软雅黑" panose="020B0503020204020204" pitchFamily="34" charset="-122"/>
                <a:ea typeface="微软雅黑" panose="020B0503020204020204" pitchFamily="34" charset="-122"/>
              </a:rPr>
              <a:t>风控场景分析</a:t>
            </a:r>
            <a:endParaRPr lang="en-US" altLang="zh-CN" dirty="0">
              <a:solidFill>
                <a:srgbClr val="FF5353"/>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8997393" y="3659880"/>
            <a:ext cx="1826141" cy="584775"/>
          </a:xfrm>
          <a:prstGeom prst="rect">
            <a:avLst/>
          </a:prstGeom>
          <a:noFill/>
        </p:spPr>
        <p:txBody>
          <a:bodyPr wrap="none" rtlCol="0">
            <a:spAutoFit/>
          </a:bodyPr>
          <a:lstStyle/>
          <a:p>
            <a:pPr algn="l"/>
            <a:r>
              <a:rPr lang="zh-CN" altLang="en-US" b="1" dirty="0" smtClean="0">
                <a:latin typeface="微软雅黑" panose="020B0503020204020204" pitchFamily="34" charset="-122"/>
                <a:ea typeface="微软雅黑" panose="020B0503020204020204" pitchFamily="34" charset="-122"/>
              </a:rPr>
              <a:t>风控模型</a:t>
            </a:r>
            <a:endParaRPr lang="en-US" altLang="zh-CN" dirty="0">
              <a:solidFill>
                <a:srgbClr val="FF5353"/>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5506008" y="6575696"/>
            <a:ext cx="2646878" cy="584775"/>
          </a:xfrm>
          <a:prstGeom prst="rect">
            <a:avLst/>
          </a:prstGeom>
          <a:noFill/>
        </p:spPr>
        <p:txBody>
          <a:bodyPr wrap="none" rtlCol="0">
            <a:spAutoFit/>
          </a:bodyPr>
          <a:lstStyle/>
          <a:p>
            <a:pPr algn="l"/>
            <a:r>
              <a:rPr lang="zh-CN" altLang="en-US" b="1" dirty="0" smtClean="0">
                <a:latin typeface="微软雅黑" panose="020B0503020204020204" pitchFamily="34" charset="-122"/>
                <a:ea typeface="微软雅黑" panose="020B0503020204020204" pitchFamily="34" charset="-122"/>
              </a:rPr>
              <a:t>风控数据模型</a:t>
            </a:r>
            <a:endParaRPr lang="en-US" altLang="zh-CN" dirty="0">
              <a:solidFill>
                <a:srgbClr val="FF5353"/>
              </a:solidFill>
              <a:latin typeface="微软雅黑" panose="020B0503020204020204" pitchFamily="34" charset="-122"/>
              <a:ea typeface="微软雅黑" panose="020B0503020204020204" pitchFamily="34" charset="-122"/>
            </a:endParaRPr>
          </a:p>
        </p:txBody>
      </p:sp>
      <p:cxnSp>
        <p:nvCxnSpPr>
          <p:cNvPr id="38" name="直接连接符 43"/>
          <p:cNvCxnSpPr/>
          <p:nvPr/>
        </p:nvCxnSpPr>
        <p:spPr>
          <a:xfrm>
            <a:off x="12158134" y="5537782"/>
            <a:ext cx="0" cy="1200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11798027" y="6494760"/>
            <a:ext cx="793500" cy="793500"/>
          </a:xfrm>
          <a:prstGeom prst="ellipse">
            <a:avLst/>
          </a:prstGeom>
          <a:solidFill>
            <a:srgbClr val="0D4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4</a:t>
            </a:r>
          </a:p>
        </p:txBody>
      </p:sp>
      <p:sp>
        <p:nvSpPr>
          <p:cNvPr id="40" name="文本框 39"/>
          <p:cNvSpPr txBox="1"/>
          <p:nvPr/>
        </p:nvSpPr>
        <p:spPr>
          <a:xfrm>
            <a:off x="12683888" y="6673821"/>
            <a:ext cx="2646878" cy="584775"/>
          </a:xfrm>
          <a:prstGeom prst="rect">
            <a:avLst/>
          </a:prstGeom>
          <a:noFill/>
        </p:spPr>
        <p:txBody>
          <a:bodyPr wrap="none" rtlCol="0">
            <a:spAutoFit/>
          </a:bodyPr>
          <a:lstStyle/>
          <a:p>
            <a:pPr algn="l"/>
            <a:r>
              <a:rPr lang="zh-CN" altLang="en-US" b="1" dirty="0" smtClean="0">
                <a:latin typeface="微软雅黑" panose="020B0503020204020204" pitchFamily="34" charset="-122"/>
                <a:ea typeface="微软雅黑" panose="020B0503020204020204" pitchFamily="34" charset="-122"/>
              </a:rPr>
              <a:t>风控系统架构</a:t>
            </a:r>
            <a:endParaRPr lang="en-US" altLang="zh-CN" dirty="0">
              <a:solidFill>
                <a:srgbClr val="FF535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9732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5.1 </a:t>
            </a:r>
            <a:r>
              <a:rPr lang="zh-CN" altLang="en-US" dirty="0"/>
              <a:t>风</a:t>
            </a:r>
            <a:r>
              <a:rPr lang="zh-CN" altLang="en-US" dirty="0" smtClean="0"/>
              <a:t>控场景分析</a:t>
            </a:r>
            <a:endParaRPr lang="zh-CN" altLang="en-US" dirty="0"/>
          </a:p>
        </p:txBody>
      </p:sp>
      <p:grpSp>
        <p:nvGrpSpPr>
          <p:cNvPr id="4" name="组合 3"/>
          <p:cNvGrpSpPr/>
          <p:nvPr/>
        </p:nvGrpSpPr>
        <p:grpSpPr>
          <a:xfrm>
            <a:off x="868186" y="3403600"/>
            <a:ext cx="2520000" cy="5040000"/>
            <a:chOff x="360186" y="3657600"/>
            <a:chExt cx="2520000" cy="5040000"/>
          </a:xfrm>
        </p:grpSpPr>
        <p:sp>
          <p:nvSpPr>
            <p:cNvPr id="3" name="矩形 2"/>
            <p:cNvSpPr/>
            <p:nvPr/>
          </p:nvSpPr>
          <p:spPr>
            <a:xfrm>
              <a:off x="360186" y="3657600"/>
              <a:ext cx="2520000" cy="5040000"/>
            </a:xfrm>
            <a:prstGeom prst="rect">
              <a:avLst/>
            </a:prstGeom>
            <a:solidFill>
              <a:srgbClr val="093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zh-CN" altLang="en-US" sz="2800" dirty="0" smtClean="0">
                  <a:latin typeface="微软雅黑" panose="020B0503020204020204" pitchFamily="34" charset="-122"/>
                  <a:ea typeface="微软雅黑" panose="020B0503020204020204" pitchFamily="34" charset="-122"/>
                </a:rPr>
                <a:t>交易风险</a:t>
              </a:r>
              <a:endParaRPr lang="zh-CN" altLang="en-US" sz="2800" dirty="0">
                <a:latin typeface="微软雅黑" panose="020B0503020204020204" pitchFamily="34" charset="-122"/>
                <a:ea typeface="微软雅黑" panose="020B0503020204020204" pitchFamily="34" charset="-122"/>
              </a:endParaRPr>
            </a:p>
          </p:txBody>
        </p:sp>
        <p:sp>
          <p:nvSpPr>
            <p:cNvPr id="7" name="矩形 6"/>
            <p:cNvSpPr/>
            <p:nvPr/>
          </p:nvSpPr>
          <p:spPr>
            <a:xfrm>
              <a:off x="360186" y="4470400"/>
              <a:ext cx="2520000" cy="3886200"/>
            </a:xfrm>
            <a:prstGeom prst="rect">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07950">
                <a:lnSpc>
                  <a:spcPct val="120000"/>
                </a:lnSpc>
              </a:pPr>
              <a:r>
                <a:rPr lang="zh-CN" altLang="en-US" sz="2800" dirty="0">
                  <a:latin typeface="微软雅黑" panose="020B0503020204020204" pitchFamily="34" charset="-122"/>
                  <a:ea typeface="微软雅黑" panose="020B0503020204020204" pitchFamily="34" charset="-122"/>
                </a:rPr>
                <a:t>小号</a:t>
              </a:r>
              <a:r>
                <a:rPr lang="zh-CN" altLang="en-US" sz="2800" dirty="0" smtClean="0">
                  <a:latin typeface="微软雅黑" panose="020B0503020204020204" pitchFamily="34" charset="-122"/>
                  <a:ea typeface="微软雅黑" panose="020B0503020204020204" pitchFamily="34" charset="-122"/>
                </a:rPr>
                <a:t>刷单</a:t>
              </a:r>
              <a:endParaRPr lang="en-US" altLang="zh-CN" sz="2800" dirty="0" smtClean="0">
                <a:latin typeface="微软雅黑" panose="020B0503020204020204" pitchFamily="34" charset="-122"/>
                <a:ea typeface="微软雅黑" panose="020B0503020204020204" pitchFamily="34" charset="-122"/>
              </a:endParaRPr>
            </a:p>
            <a:p>
              <a:pPr marL="107950">
                <a:lnSpc>
                  <a:spcPct val="120000"/>
                </a:lnSpc>
              </a:pPr>
              <a:r>
                <a:rPr lang="zh-CN" altLang="en-US" sz="2800" dirty="0" smtClean="0">
                  <a:latin typeface="微软雅黑" panose="020B0503020204020204" pitchFamily="34" charset="-122"/>
                  <a:ea typeface="微软雅黑" panose="020B0503020204020204" pitchFamily="34" charset="-122"/>
                </a:rPr>
                <a:t>虚拟机访问</a:t>
              </a:r>
              <a:endParaRPr lang="en-US" altLang="zh-CN" sz="2800" dirty="0" smtClean="0">
                <a:latin typeface="微软雅黑" panose="020B0503020204020204" pitchFamily="34" charset="-122"/>
                <a:ea typeface="微软雅黑" panose="020B0503020204020204" pitchFamily="34" charset="-122"/>
              </a:endParaRPr>
            </a:p>
            <a:p>
              <a:pPr marL="107950">
                <a:lnSpc>
                  <a:spcPct val="120000"/>
                </a:lnSpc>
              </a:pPr>
              <a:r>
                <a:rPr lang="en-US" altLang="zh-CN" sz="2800" dirty="0" smtClean="0">
                  <a:latin typeface="微软雅黑" panose="020B0503020204020204" pitchFamily="34" charset="-122"/>
                  <a:ea typeface="微软雅黑" panose="020B0503020204020204" pitchFamily="34" charset="-122"/>
                </a:rPr>
                <a:t>VPN</a:t>
              </a:r>
            </a:p>
            <a:p>
              <a:pPr marL="107950">
                <a:lnSpc>
                  <a:spcPct val="120000"/>
                </a:lnSpc>
              </a:pPr>
              <a:r>
                <a:rPr lang="zh-CN" altLang="en-US" sz="2800" dirty="0" smtClean="0">
                  <a:latin typeface="微软雅黑" panose="020B0503020204020204" pitchFamily="34" charset="-122"/>
                  <a:ea typeface="微软雅黑" panose="020B0503020204020204" pitchFamily="34" charset="-122"/>
                </a:rPr>
                <a:t>手机</a:t>
              </a:r>
              <a:r>
                <a:rPr lang="en-US" altLang="zh-CN" sz="2800" dirty="0" smtClean="0">
                  <a:latin typeface="微软雅黑" panose="020B0503020204020204" pitchFamily="34" charset="-122"/>
                  <a:ea typeface="微软雅黑" panose="020B0503020204020204" pitchFamily="34" charset="-122"/>
                </a:rPr>
                <a:t>IP</a:t>
              </a:r>
            </a:p>
            <a:p>
              <a:pPr marL="107950">
                <a:lnSpc>
                  <a:spcPct val="120000"/>
                </a:lnSpc>
              </a:pPr>
              <a:r>
                <a:rPr lang="zh-CN" altLang="en-US" sz="2800" dirty="0" smtClean="0">
                  <a:latin typeface="微软雅黑" panose="020B0503020204020204" pitchFamily="34" charset="-122"/>
                  <a:ea typeface="微软雅黑" panose="020B0503020204020204" pitchFamily="34" charset="-122"/>
                </a:rPr>
                <a:t>虚拟物品</a:t>
              </a:r>
              <a:endParaRPr lang="en-US" altLang="zh-CN" sz="2800" dirty="0" smtClean="0">
                <a:latin typeface="微软雅黑" panose="020B0503020204020204" pitchFamily="34" charset="-122"/>
                <a:ea typeface="微软雅黑" panose="020B0503020204020204" pitchFamily="34" charset="-122"/>
              </a:endParaRPr>
            </a:p>
            <a:p>
              <a:pPr marL="107950">
                <a:lnSpc>
                  <a:spcPct val="120000"/>
                </a:lnSpc>
              </a:pPr>
              <a:r>
                <a:rPr lang="zh-CN" altLang="en-US" sz="2800" dirty="0">
                  <a:latin typeface="微软雅黑" panose="020B0503020204020204" pitchFamily="34" charset="-122"/>
                  <a:ea typeface="微软雅黑" panose="020B0503020204020204" pitchFamily="34" charset="-122"/>
                </a:rPr>
                <a:t>互刷</a:t>
              </a:r>
              <a:endParaRPr lang="en-US" altLang="zh-CN" sz="2800" dirty="0" smtClean="0">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3881261" y="3403600"/>
            <a:ext cx="2520000" cy="5040000"/>
            <a:chOff x="360186" y="3657600"/>
            <a:chExt cx="2520000" cy="5040000"/>
          </a:xfrm>
          <a:solidFill>
            <a:srgbClr val="093C72"/>
          </a:solidFill>
        </p:grpSpPr>
        <p:sp>
          <p:nvSpPr>
            <p:cNvPr id="10" name="矩形 9"/>
            <p:cNvSpPr/>
            <p:nvPr/>
          </p:nvSpPr>
          <p:spPr>
            <a:xfrm>
              <a:off x="360186" y="3657600"/>
              <a:ext cx="2520000" cy="50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zh-CN" altLang="en-US" sz="2800" dirty="0">
                  <a:latin typeface="微软雅黑" panose="020B0503020204020204" pitchFamily="34" charset="-122"/>
                  <a:ea typeface="微软雅黑" panose="020B0503020204020204" pitchFamily="34" charset="-122"/>
                </a:rPr>
                <a:t>资金</a:t>
              </a:r>
              <a:r>
                <a:rPr lang="zh-CN" altLang="en-US" sz="2800" dirty="0" smtClean="0">
                  <a:latin typeface="微软雅黑" panose="020B0503020204020204" pitchFamily="34" charset="-122"/>
                  <a:ea typeface="微软雅黑" panose="020B0503020204020204" pitchFamily="34" charset="-122"/>
                </a:rPr>
                <a:t>风险</a:t>
              </a:r>
              <a:endParaRPr lang="zh-CN" altLang="en-US" sz="2800" dirty="0">
                <a:latin typeface="微软雅黑" panose="020B0503020204020204" pitchFamily="34" charset="-122"/>
                <a:ea typeface="微软雅黑" panose="020B0503020204020204" pitchFamily="34" charset="-122"/>
              </a:endParaRPr>
            </a:p>
          </p:txBody>
        </p:sp>
        <p:sp>
          <p:nvSpPr>
            <p:cNvPr id="11" name="矩形 10"/>
            <p:cNvSpPr/>
            <p:nvPr/>
          </p:nvSpPr>
          <p:spPr>
            <a:xfrm>
              <a:off x="360186" y="4470400"/>
              <a:ext cx="2520000" cy="3886200"/>
            </a:xfrm>
            <a:prstGeom prst="rect">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07950">
                <a:lnSpc>
                  <a:spcPct val="120000"/>
                </a:lnSpc>
              </a:pPr>
              <a:r>
                <a:rPr lang="zh-CN" altLang="en-US" sz="2800" dirty="0" smtClean="0">
                  <a:latin typeface="微软雅黑" panose="020B0503020204020204" pitchFamily="34" charset="-122"/>
                  <a:ea typeface="微软雅黑" panose="020B0503020204020204" pitchFamily="34" charset="-122"/>
                </a:rPr>
                <a:t>留存资金</a:t>
              </a:r>
              <a:endParaRPr lang="en-US" altLang="zh-CN" sz="2800" dirty="0" smtClean="0">
                <a:latin typeface="微软雅黑" panose="020B0503020204020204" pitchFamily="34" charset="-122"/>
                <a:ea typeface="微软雅黑" panose="020B0503020204020204" pitchFamily="34" charset="-122"/>
              </a:endParaRPr>
            </a:p>
            <a:p>
              <a:pPr marL="107950">
                <a:lnSpc>
                  <a:spcPct val="120000"/>
                </a:lnSpc>
              </a:pPr>
              <a:r>
                <a:rPr lang="zh-CN" altLang="en-US" sz="2800" dirty="0" smtClean="0">
                  <a:latin typeface="微软雅黑" panose="020B0503020204020204" pitchFamily="34" charset="-122"/>
                  <a:ea typeface="微软雅黑" panose="020B0503020204020204" pitchFamily="34" charset="-122"/>
                </a:rPr>
                <a:t>沉淀资金</a:t>
              </a:r>
              <a:endParaRPr lang="en-US" altLang="zh-CN" sz="2800" dirty="0" smtClean="0">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6894336" y="3403600"/>
            <a:ext cx="2520000" cy="5040000"/>
            <a:chOff x="360186" y="3657600"/>
            <a:chExt cx="2520000" cy="5040000"/>
          </a:xfrm>
          <a:solidFill>
            <a:srgbClr val="093C72"/>
          </a:solidFill>
        </p:grpSpPr>
        <p:sp>
          <p:nvSpPr>
            <p:cNvPr id="15" name="矩形 14"/>
            <p:cNvSpPr/>
            <p:nvPr/>
          </p:nvSpPr>
          <p:spPr>
            <a:xfrm>
              <a:off x="360186" y="3657600"/>
              <a:ext cx="2520000" cy="50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zh-CN" altLang="en-US" sz="2800" dirty="0">
                  <a:latin typeface="微软雅黑" panose="020B0503020204020204" pitchFamily="34" charset="-122"/>
                  <a:ea typeface="微软雅黑" panose="020B0503020204020204" pitchFamily="34" charset="-122"/>
                </a:rPr>
                <a:t>套现</a:t>
              </a:r>
              <a:r>
                <a:rPr lang="zh-CN" altLang="en-US" sz="2800" dirty="0" smtClean="0">
                  <a:latin typeface="微软雅黑" panose="020B0503020204020204" pitchFamily="34" charset="-122"/>
                  <a:ea typeface="微软雅黑" panose="020B0503020204020204" pitchFamily="34" charset="-122"/>
                </a:rPr>
                <a:t>风险</a:t>
              </a:r>
              <a:endParaRPr lang="zh-CN" altLang="en-US" sz="2800" dirty="0">
                <a:latin typeface="微软雅黑" panose="020B0503020204020204" pitchFamily="34" charset="-122"/>
                <a:ea typeface="微软雅黑" panose="020B0503020204020204" pitchFamily="34" charset="-122"/>
              </a:endParaRPr>
            </a:p>
          </p:txBody>
        </p:sp>
        <p:sp>
          <p:nvSpPr>
            <p:cNvPr id="16" name="矩形 15"/>
            <p:cNvSpPr/>
            <p:nvPr/>
          </p:nvSpPr>
          <p:spPr>
            <a:xfrm>
              <a:off x="360186" y="4470400"/>
              <a:ext cx="2520000" cy="3886200"/>
            </a:xfrm>
            <a:prstGeom prst="rect">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07950">
                <a:lnSpc>
                  <a:spcPct val="120000"/>
                </a:lnSpc>
              </a:pPr>
              <a:r>
                <a:rPr lang="zh-CN" altLang="en-US" sz="2800" dirty="0" smtClean="0">
                  <a:latin typeface="微软雅黑" panose="020B0503020204020204" pitchFamily="34" charset="-122"/>
                  <a:ea typeface="微软雅黑" panose="020B0503020204020204" pitchFamily="34" charset="-122"/>
                </a:rPr>
                <a:t>虚假购买</a:t>
              </a:r>
              <a:endParaRPr lang="en-US" altLang="zh-CN" sz="2800" dirty="0" smtClean="0">
                <a:latin typeface="微软雅黑" panose="020B0503020204020204" pitchFamily="34" charset="-122"/>
                <a:ea typeface="微软雅黑" panose="020B0503020204020204" pitchFamily="34" charset="-122"/>
              </a:endParaRPr>
            </a:p>
            <a:p>
              <a:pPr marL="107950">
                <a:lnSpc>
                  <a:spcPct val="120000"/>
                </a:lnSpc>
              </a:pPr>
              <a:r>
                <a:rPr lang="zh-CN" altLang="en-US" sz="2800" dirty="0" smtClean="0">
                  <a:latin typeface="微软雅黑" panose="020B0503020204020204" pitchFamily="34" charset="-122"/>
                  <a:ea typeface="微软雅黑" panose="020B0503020204020204" pitchFamily="34" charset="-122"/>
                </a:rPr>
                <a:t>退货套现</a:t>
              </a:r>
              <a:endParaRPr lang="en-US" altLang="zh-CN" sz="2800" dirty="0" smtClean="0">
                <a:latin typeface="微软雅黑" panose="020B0503020204020204" pitchFamily="34" charset="-122"/>
                <a:ea typeface="微软雅黑" panose="020B0503020204020204" pitchFamily="34" charset="-122"/>
              </a:endParaRPr>
            </a:p>
            <a:p>
              <a:pPr marL="107950">
                <a:lnSpc>
                  <a:spcPct val="120000"/>
                </a:lnSpc>
              </a:pPr>
              <a:r>
                <a:rPr lang="zh-CN" altLang="en-US" sz="2800" dirty="0">
                  <a:latin typeface="微软雅黑" panose="020B0503020204020204" pitchFamily="34" charset="-122"/>
                  <a:ea typeface="微软雅黑" panose="020B0503020204020204" pitchFamily="34" charset="-122"/>
                </a:rPr>
                <a:t>自买自卖</a:t>
              </a:r>
              <a:endParaRPr lang="en-US" altLang="zh-CN" sz="2800" dirty="0" smtClean="0">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9907411" y="3403600"/>
            <a:ext cx="2520000" cy="5040000"/>
            <a:chOff x="360186" y="3657600"/>
            <a:chExt cx="2520000" cy="5040000"/>
          </a:xfrm>
          <a:solidFill>
            <a:srgbClr val="093C72"/>
          </a:solidFill>
        </p:grpSpPr>
        <p:sp>
          <p:nvSpPr>
            <p:cNvPr id="18" name="矩形 17"/>
            <p:cNvSpPr/>
            <p:nvPr/>
          </p:nvSpPr>
          <p:spPr>
            <a:xfrm>
              <a:off x="360186" y="3657600"/>
              <a:ext cx="2520000" cy="50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zh-CN" altLang="en-US" sz="2800" dirty="0">
                  <a:latin typeface="微软雅黑" panose="020B0503020204020204" pitchFamily="34" charset="-122"/>
                  <a:ea typeface="微软雅黑" panose="020B0503020204020204" pitchFamily="34" charset="-122"/>
                </a:rPr>
                <a:t>操作</a:t>
              </a:r>
              <a:r>
                <a:rPr lang="zh-CN" altLang="en-US" sz="2800" dirty="0" smtClean="0">
                  <a:latin typeface="微软雅黑" panose="020B0503020204020204" pitchFamily="34" charset="-122"/>
                  <a:ea typeface="微软雅黑" panose="020B0503020204020204" pitchFamily="34" charset="-122"/>
                </a:rPr>
                <a:t>风险</a:t>
              </a:r>
              <a:endParaRPr lang="zh-CN" altLang="en-US" sz="2800" dirty="0">
                <a:latin typeface="微软雅黑" panose="020B0503020204020204" pitchFamily="34" charset="-122"/>
                <a:ea typeface="微软雅黑" panose="020B0503020204020204" pitchFamily="34" charset="-122"/>
              </a:endParaRPr>
            </a:p>
          </p:txBody>
        </p:sp>
        <p:sp>
          <p:nvSpPr>
            <p:cNvPr id="19" name="矩形 18"/>
            <p:cNvSpPr/>
            <p:nvPr/>
          </p:nvSpPr>
          <p:spPr>
            <a:xfrm>
              <a:off x="360186" y="4470400"/>
              <a:ext cx="2520000" cy="3886200"/>
            </a:xfrm>
            <a:prstGeom prst="rect">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07950">
                <a:lnSpc>
                  <a:spcPct val="120000"/>
                </a:lnSpc>
              </a:pPr>
              <a:r>
                <a:rPr lang="zh-CN" altLang="en-US" sz="2800" dirty="0" smtClean="0">
                  <a:latin typeface="微软雅黑" panose="020B0503020204020204" pitchFamily="34" charset="-122"/>
                  <a:ea typeface="微软雅黑" panose="020B0503020204020204" pitchFamily="34" charset="-122"/>
                </a:rPr>
                <a:t>欺诈行为</a:t>
              </a:r>
              <a:endParaRPr lang="en-US" altLang="zh-CN" sz="2800" dirty="0" smtClean="0">
                <a:latin typeface="微软雅黑" panose="020B0503020204020204" pitchFamily="34" charset="-122"/>
                <a:ea typeface="微软雅黑" panose="020B0503020204020204" pitchFamily="34" charset="-122"/>
              </a:endParaRPr>
            </a:p>
            <a:p>
              <a:pPr marL="107950">
                <a:lnSpc>
                  <a:spcPct val="120000"/>
                </a:lnSpc>
              </a:pPr>
              <a:r>
                <a:rPr lang="zh-CN" altLang="en-US" sz="2800" dirty="0" smtClean="0">
                  <a:latin typeface="微软雅黑" panose="020B0503020204020204" pitchFamily="34" charset="-122"/>
                  <a:ea typeface="微软雅黑" panose="020B0503020204020204" pitchFamily="34" charset="-122"/>
                </a:rPr>
                <a:t>越权行为</a:t>
              </a:r>
              <a:endParaRPr lang="en-US" altLang="zh-CN" sz="2800" dirty="0" smtClean="0">
                <a:latin typeface="微软雅黑" panose="020B0503020204020204" pitchFamily="34" charset="-122"/>
                <a:ea typeface="微软雅黑" panose="020B0503020204020204" pitchFamily="34" charset="-122"/>
              </a:endParaRPr>
            </a:p>
            <a:p>
              <a:pPr marL="107950">
                <a:lnSpc>
                  <a:spcPct val="120000"/>
                </a:lnSpc>
              </a:pPr>
              <a:r>
                <a:rPr lang="zh-CN" altLang="en-US" sz="2800" dirty="0" smtClean="0">
                  <a:latin typeface="微软雅黑" panose="020B0503020204020204" pitchFamily="34" charset="-122"/>
                  <a:ea typeface="微软雅黑" panose="020B0503020204020204" pitchFamily="34" charset="-122"/>
                </a:rPr>
                <a:t>错误操作</a:t>
              </a:r>
              <a:endParaRPr lang="en-US" altLang="zh-CN" sz="2800" dirty="0" smtClean="0">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12920486" y="3403600"/>
            <a:ext cx="2520000" cy="5040000"/>
            <a:chOff x="360186" y="3657600"/>
            <a:chExt cx="2520000" cy="5040000"/>
          </a:xfrm>
          <a:solidFill>
            <a:srgbClr val="093C72"/>
          </a:solidFill>
        </p:grpSpPr>
        <p:sp>
          <p:nvSpPr>
            <p:cNvPr id="21" name="矩形 20"/>
            <p:cNvSpPr/>
            <p:nvPr/>
          </p:nvSpPr>
          <p:spPr>
            <a:xfrm>
              <a:off x="360186" y="3657600"/>
              <a:ext cx="2520000" cy="50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zh-CN" altLang="en-US" sz="2800" dirty="0">
                  <a:latin typeface="微软雅黑" panose="020B0503020204020204" pitchFamily="34" charset="-122"/>
                  <a:ea typeface="微软雅黑" panose="020B0503020204020204" pitchFamily="34" charset="-122"/>
                </a:rPr>
                <a:t>合规</a:t>
              </a:r>
              <a:r>
                <a:rPr lang="zh-CN" altLang="en-US" sz="2800" dirty="0" smtClean="0">
                  <a:latin typeface="微软雅黑" panose="020B0503020204020204" pitchFamily="34" charset="-122"/>
                  <a:ea typeface="微软雅黑" panose="020B0503020204020204" pitchFamily="34" charset="-122"/>
                </a:rPr>
                <a:t>风险</a:t>
              </a:r>
              <a:endParaRPr lang="zh-CN" altLang="en-US" sz="2800" dirty="0">
                <a:latin typeface="微软雅黑" panose="020B0503020204020204" pitchFamily="34" charset="-122"/>
                <a:ea typeface="微软雅黑" panose="020B0503020204020204" pitchFamily="34" charset="-122"/>
              </a:endParaRPr>
            </a:p>
          </p:txBody>
        </p:sp>
        <p:sp>
          <p:nvSpPr>
            <p:cNvPr id="22" name="矩形 21"/>
            <p:cNvSpPr/>
            <p:nvPr/>
          </p:nvSpPr>
          <p:spPr>
            <a:xfrm>
              <a:off x="360186" y="4470400"/>
              <a:ext cx="2520000" cy="3886200"/>
            </a:xfrm>
            <a:prstGeom prst="rect">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07950">
                <a:lnSpc>
                  <a:spcPct val="120000"/>
                </a:lnSpc>
              </a:pPr>
              <a:r>
                <a:rPr lang="zh-CN" altLang="en-US" sz="2800" dirty="0">
                  <a:latin typeface="微软雅黑" panose="020B0503020204020204" pitchFamily="34" charset="-122"/>
                  <a:ea typeface="微软雅黑" panose="020B0503020204020204" pitchFamily="34" charset="-122"/>
                </a:rPr>
                <a:t>反洗钱</a:t>
              </a:r>
              <a:endParaRPr lang="en-US" altLang="zh-CN" sz="2800" dirty="0" smtClean="0">
                <a:latin typeface="微软雅黑" panose="020B0503020204020204" pitchFamily="34" charset="-122"/>
                <a:ea typeface="微软雅黑" panose="020B0503020204020204" pitchFamily="34" charset="-122"/>
              </a:endParaRPr>
            </a:p>
            <a:p>
              <a:pPr marL="107950">
                <a:lnSpc>
                  <a:spcPct val="120000"/>
                </a:lnSpc>
              </a:pPr>
              <a:r>
                <a:rPr lang="zh-CN" altLang="en-US" sz="2800" dirty="0" smtClean="0">
                  <a:latin typeface="微软雅黑" panose="020B0503020204020204" pitchFamily="34" charset="-122"/>
                  <a:ea typeface="微软雅黑" panose="020B0503020204020204" pitchFamily="34" charset="-122"/>
                </a:rPr>
                <a:t>客户分级</a:t>
              </a:r>
              <a:endParaRPr lang="en-US" altLang="zh-CN" sz="2800" dirty="0" smtClean="0">
                <a:latin typeface="微软雅黑" panose="020B0503020204020204" pitchFamily="34" charset="-122"/>
                <a:ea typeface="微软雅黑" panose="020B0503020204020204" pitchFamily="34" charset="-122"/>
              </a:endParaRPr>
            </a:p>
          </p:txBody>
        </p:sp>
      </p:grpSp>
      <p:cxnSp>
        <p:nvCxnSpPr>
          <p:cNvPr id="23" name="直接连接符 22"/>
          <p:cNvCxnSpPr/>
          <p:nvPr/>
        </p:nvCxnSpPr>
        <p:spPr>
          <a:xfrm>
            <a:off x="868186" y="2184400"/>
            <a:ext cx="14473414" cy="0"/>
          </a:xfrm>
          <a:prstGeom prst="line">
            <a:avLst/>
          </a:prstGeom>
          <a:ln w="76200">
            <a:solidFill>
              <a:srgbClr val="0D417B"/>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76288" y="1358793"/>
            <a:ext cx="8128000" cy="707886"/>
          </a:xfrm>
          <a:prstGeom prst="rect">
            <a:avLst/>
          </a:prstGeom>
        </p:spPr>
        <p:txBody>
          <a:bodyPr>
            <a:spAutoFit/>
          </a:bodyPr>
          <a:lstStyle/>
          <a:p>
            <a:r>
              <a:rPr lang="zh-CN" altLang="en-US" sz="4000" b="1" dirty="0">
                <a:solidFill>
                  <a:srgbClr val="0D417B"/>
                </a:solidFill>
                <a:latin typeface="微软雅黑" panose="020B0503020204020204" pitchFamily="34" charset="-122"/>
                <a:ea typeface="微软雅黑" panose="020B0503020204020204" pitchFamily="34" charset="-122"/>
              </a:rPr>
              <a:t> </a:t>
            </a:r>
            <a:r>
              <a:rPr lang="zh-CN" altLang="en-US" sz="4000" b="1" dirty="0" smtClean="0">
                <a:solidFill>
                  <a:srgbClr val="0D417B"/>
                </a:solidFill>
                <a:latin typeface="微软雅黑" panose="020B0503020204020204" pitchFamily="34" charset="-122"/>
                <a:ea typeface="微软雅黑" panose="020B0503020204020204" pitchFamily="34" charset="-122"/>
              </a:rPr>
              <a:t>风险</a:t>
            </a:r>
            <a:endParaRPr lang="zh-CN" altLang="en-US" sz="4000" b="1" dirty="0">
              <a:solidFill>
                <a:srgbClr val="0D417B"/>
              </a:solidFill>
              <a:latin typeface="微软雅黑" panose="020B0503020204020204" pitchFamily="34" charset="-122"/>
              <a:ea typeface="微软雅黑" panose="020B0503020204020204" pitchFamily="34" charset="-122"/>
            </a:endParaRPr>
          </a:p>
        </p:txBody>
      </p:sp>
      <p:sp>
        <p:nvSpPr>
          <p:cNvPr id="8" name="矩形 7"/>
          <p:cNvSpPr/>
          <p:nvPr/>
        </p:nvSpPr>
        <p:spPr>
          <a:xfrm>
            <a:off x="822237" y="2377748"/>
            <a:ext cx="14565312" cy="584775"/>
          </a:xfrm>
          <a:prstGeom prst="rect">
            <a:avLst/>
          </a:prstGeom>
        </p:spPr>
        <p:txBody>
          <a:bodyPr wrap="square">
            <a:spAutoFit/>
          </a:bodyPr>
          <a:lstStyle/>
          <a:p>
            <a:r>
              <a:rPr lang="zh-CN" altLang="en-US" dirty="0">
                <a:solidFill>
                  <a:srgbClr val="404040"/>
                </a:solidFill>
                <a:latin typeface="微软雅黑" panose="020B0503020204020204" pitchFamily="34" charset="-122"/>
                <a:ea typeface="微软雅黑" panose="020B0503020204020204" pitchFamily="34" charset="-122"/>
              </a:rPr>
              <a:t>是指在特定场景下，特定时间内某个损失发生的可能性</a:t>
            </a:r>
            <a:endParaRPr lang="zh-CN" altLang="en-US" dirty="0">
              <a:latin typeface="微软雅黑" panose="020B0503020204020204" pitchFamily="34" charset="-122"/>
              <a:ea typeface="微软雅黑" panose="020B0503020204020204" pitchFamily="34" charset="-122"/>
            </a:endParaRPr>
          </a:p>
        </p:txBody>
      </p:sp>
      <p:sp>
        <p:nvSpPr>
          <p:cNvPr id="24" name="文本框 23"/>
          <p:cNvSpPr txBox="1"/>
          <p:nvPr/>
        </p:nvSpPr>
        <p:spPr>
          <a:xfrm flipH="1">
            <a:off x="13742938" y="9344720"/>
            <a:ext cx="2404727" cy="369332"/>
          </a:xfrm>
          <a:prstGeom prst="rect">
            <a:avLst/>
          </a:prstGeom>
          <a:noFill/>
        </p:spPr>
        <p:txBody>
          <a:bodyPr wrap="square" rtlCol="0">
            <a:spAutoFit/>
          </a:bodyPr>
          <a:lstStyle/>
          <a:p>
            <a:r>
              <a:rPr kumimoji="1" lang="en-US" altLang="zh-CN" sz="1800" dirty="0" smtClean="0">
                <a:solidFill>
                  <a:schemeClr val="bg1"/>
                </a:solidFill>
                <a:latin typeface="Microsoft YaHei Light" charset="-122"/>
                <a:ea typeface="Microsoft YaHei Light" charset="-122"/>
                <a:cs typeface="Microsoft YaHei Light" charset="-122"/>
              </a:rPr>
              <a:t>Ping++</a:t>
            </a:r>
            <a:r>
              <a:rPr kumimoji="1" lang="zh-CN" altLang="en-US" sz="1800" dirty="0" smtClean="0">
                <a:solidFill>
                  <a:schemeClr val="bg1"/>
                </a:solidFill>
                <a:latin typeface="Microsoft YaHei Light" charset="-122"/>
                <a:ea typeface="Microsoft YaHei Light" charset="-122"/>
                <a:cs typeface="Microsoft YaHei Light" charset="-122"/>
              </a:rPr>
              <a:t> 支付设计大会</a:t>
            </a:r>
            <a:endParaRPr kumimoji="1" lang="zh-CN" altLang="en-US" sz="1800" dirty="0">
              <a:solidFill>
                <a:schemeClr val="bg1"/>
              </a:solidFill>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064463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5.1 </a:t>
            </a:r>
            <a:r>
              <a:rPr lang="zh-CN" altLang="en-US" dirty="0"/>
              <a:t>风</a:t>
            </a:r>
            <a:r>
              <a:rPr lang="zh-CN" altLang="en-US" dirty="0" smtClean="0"/>
              <a:t>控场景分析</a:t>
            </a:r>
            <a:endParaRPr lang="zh-CN" altLang="en-US" dirty="0"/>
          </a:p>
        </p:txBody>
      </p:sp>
      <p:pic>
        <p:nvPicPr>
          <p:cNvPr id="2050" name="Picture 2" descr="http://blog.lixf.cn/img/in-post/risk-att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186" y="2716212"/>
            <a:ext cx="12801600" cy="639127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825500" y="2247900"/>
            <a:ext cx="13703300" cy="0"/>
          </a:xfrm>
          <a:prstGeom prst="line">
            <a:avLst/>
          </a:prstGeom>
          <a:ln w="76200">
            <a:solidFill>
              <a:srgbClr val="0D417B"/>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825500" y="1487201"/>
            <a:ext cx="2031325" cy="646331"/>
          </a:xfrm>
          <a:prstGeom prst="rect">
            <a:avLst/>
          </a:prstGeom>
          <a:noFill/>
        </p:spPr>
        <p:txBody>
          <a:bodyPr wrap="none" rtlCol="0">
            <a:spAutoFit/>
          </a:bodyPr>
          <a:lstStyle/>
          <a:p>
            <a:r>
              <a:rPr lang="zh-CN" altLang="en-US" sz="3600" b="1" dirty="0" smtClean="0">
                <a:solidFill>
                  <a:srgbClr val="0D417B"/>
                </a:solidFill>
                <a:latin typeface="微软雅黑" panose="020B0503020204020204" pitchFamily="34" charset="-122"/>
                <a:ea typeface="微软雅黑" panose="020B0503020204020204" pitchFamily="34" charset="-122"/>
              </a:rPr>
              <a:t>账户风险</a:t>
            </a:r>
            <a:endParaRPr lang="zh-CN" altLang="en-US" sz="3600" b="1" dirty="0">
              <a:solidFill>
                <a:srgbClr val="0D417B"/>
              </a:solidFill>
              <a:latin typeface="微软雅黑" panose="020B0503020204020204" pitchFamily="34" charset="-122"/>
              <a:ea typeface="微软雅黑" panose="020B0503020204020204" pitchFamily="34" charset="-122"/>
            </a:endParaRPr>
          </a:p>
        </p:txBody>
      </p:sp>
      <p:sp>
        <p:nvSpPr>
          <p:cNvPr id="6" name="文本框 5"/>
          <p:cNvSpPr txBox="1"/>
          <p:nvPr/>
        </p:nvSpPr>
        <p:spPr>
          <a:xfrm flipH="1">
            <a:off x="13742938" y="9344720"/>
            <a:ext cx="2404727" cy="369332"/>
          </a:xfrm>
          <a:prstGeom prst="rect">
            <a:avLst/>
          </a:prstGeom>
          <a:noFill/>
        </p:spPr>
        <p:txBody>
          <a:bodyPr wrap="square" rtlCol="0">
            <a:spAutoFit/>
          </a:bodyPr>
          <a:lstStyle/>
          <a:p>
            <a:r>
              <a:rPr kumimoji="1" lang="en-US" altLang="zh-CN" sz="1800" dirty="0" smtClean="0">
                <a:solidFill>
                  <a:schemeClr val="bg1"/>
                </a:solidFill>
                <a:latin typeface="Microsoft YaHei Light" charset="-122"/>
                <a:ea typeface="Microsoft YaHei Light" charset="-122"/>
                <a:cs typeface="Microsoft YaHei Light" charset="-122"/>
              </a:rPr>
              <a:t>Ping++</a:t>
            </a:r>
            <a:r>
              <a:rPr kumimoji="1" lang="zh-CN" altLang="en-US" sz="1800" dirty="0" smtClean="0">
                <a:solidFill>
                  <a:schemeClr val="bg1"/>
                </a:solidFill>
                <a:latin typeface="Microsoft YaHei Light" charset="-122"/>
                <a:ea typeface="Microsoft YaHei Light" charset="-122"/>
                <a:cs typeface="Microsoft YaHei Light" charset="-122"/>
              </a:rPr>
              <a:t> 支付设计大会</a:t>
            </a:r>
            <a:endParaRPr kumimoji="1" lang="zh-CN" altLang="en-US" sz="1800" dirty="0">
              <a:solidFill>
                <a:schemeClr val="bg1"/>
              </a:solidFill>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3769898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t>目录</a:t>
            </a:r>
            <a:endParaRPr lang="zh-CN" altLang="en-US" dirty="0"/>
          </a:p>
        </p:txBody>
      </p:sp>
      <p:sp>
        <p:nvSpPr>
          <p:cNvPr id="6" name="文本框 5"/>
          <p:cNvSpPr txBox="1"/>
          <p:nvPr/>
        </p:nvSpPr>
        <p:spPr>
          <a:xfrm flipH="1">
            <a:off x="13742938" y="9344720"/>
            <a:ext cx="2404727" cy="369332"/>
          </a:xfrm>
          <a:prstGeom prst="rect">
            <a:avLst/>
          </a:prstGeom>
          <a:noFill/>
        </p:spPr>
        <p:txBody>
          <a:bodyPr wrap="square" rtlCol="0">
            <a:spAutoFit/>
          </a:bodyPr>
          <a:lstStyle/>
          <a:p>
            <a:r>
              <a:rPr kumimoji="1" lang="en-US" altLang="zh-CN" sz="1800" dirty="0" smtClean="0">
                <a:solidFill>
                  <a:schemeClr val="bg1"/>
                </a:solidFill>
                <a:latin typeface="Microsoft YaHei Light" charset="-122"/>
                <a:ea typeface="Microsoft YaHei Light" charset="-122"/>
                <a:cs typeface="Microsoft YaHei Light" charset="-122"/>
              </a:rPr>
              <a:t>Ping++</a:t>
            </a:r>
            <a:r>
              <a:rPr kumimoji="1" lang="zh-CN" altLang="en-US" sz="1800" dirty="0" smtClean="0">
                <a:solidFill>
                  <a:schemeClr val="bg1"/>
                </a:solidFill>
                <a:latin typeface="Microsoft YaHei Light" charset="-122"/>
                <a:ea typeface="Microsoft YaHei Light" charset="-122"/>
                <a:cs typeface="Microsoft YaHei Light" charset="-122"/>
              </a:rPr>
              <a:t> 支付设计大会</a:t>
            </a:r>
            <a:endParaRPr kumimoji="1" lang="zh-CN" altLang="en-US" sz="1800" dirty="0">
              <a:solidFill>
                <a:schemeClr val="bg1"/>
              </a:solidFill>
              <a:latin typeface="Microsoft YaHei Light" charset="-122"/>
              <a:ea typeface="Microsoft YaHei Light" charset="-122"/>
              <a:cs typeface="Microsoft YaHei Light" charset="-122"/>
            </a:endParaRPr>
          </a:p>
        </p:txBody>
      </p:sp>
      <p:sp>
        <p:nvSpPr>
          <p:cNvPr id="12" name="多边形"/>
          <p:cNvSpPr/>
          <p:nvPr/>
        </p:nvSpPr>
        <p:spPr>
          <a:xfrm>
            <a:off x="3241349" y="2164971"/>
            <a:ext cx="2994781" cy="34580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noFill/>
          <a:ln w="50800">
            <a:solidFill>
              <a:schemeClr val="accent1">
                <a:lumMod val="50000"/>
                <a:alpha val="6000"/>
              </a:schemeClr>
            </a:solidFill>
            <a:miter lim="400000"/>
          </a:ln>
        </p:spPr>
        <p:txBody>
          <a:bodyPr lIns="47634" tIns="47634" rIns="47634" bIns="47634" anchor="ctr"/>
          <a:lstStyle/>
          <a:p>
            <a:pPr>
              <a:defRPr sz="3200">
                <a:solidFill>
                  <a:srgbClr val="FFFFFF"/>
                </a:solidFill>
              </a:defRPr>
            </a:pPr>
            <a:endParaRPr sz="2134"/>
          </a:p>
        </p:txBody>
      </p:sp>
      <p:sp>
        <p:nvSpPr>
          <p:cNvPr id="13" name="圆形"/>
          <p:cNvSpPr/>
          <p:nvPr/>
        </p:nvSpPr>
        <p:spPr>
          <a:xfrm>
            <a:off x="4058924" y="2673766"/>
            <a:ext cx="1550079" cy="1549219"/>
          </a:xfrm>
          <a:prstGeom prst="ellipse">
            <a:avLst/>
          </a:prstGeom>
          <a:solidFill>
            <a:srgbClr val="093C72"/>
          </a:solidFill>
          <a:ln w="12700">
            <a:miter lim="400000"/>
          </a:ln>
        </p:spPr>
        <p:txBody>
          <a:bodyPr lIns="47634" tIns="47634" rIns="47634" bIns="47634" anchor="ctr"/>
          <a:lstStyle/>
          <a:p>
            <a:pPr>
              <a:defRPr sz="3200">
                <a:solidFill>
                  <a:srgbClr val="FFFFFF"/>
                </a:solidFill>
              </a:defRPr>
            </a:pPr>
            <a:endParaRPr sz="2134"/>
          </a:p>
        </p:txBody>
      </p:sp>
      <p:sp>
        <p:nvSpPr>
          <p:cNvPr id="15" name="圆形"/>
          <p:cNvSpPr/>
          <p:nvPr/>
        </p:nvSpPr>
        <p:spPr>
          <a:xfrm>
            <a:off x="7151357" y="2721367"/>
            <a:ext cx="1550079" cy="1549219"/>
          </a:xfrm>
          <a:prstGeom prst="ellipse">
            <a:avLst/>
          </a:prstGeom>
          <a:solidFill>
            <a:srgbClr val="093C72"/>
          </a:solidFill>
          <a:ln w="12700">
            <a:miter lim="400000"/>
          </a:ln>
        </p:spPr>
        <p:txBody>
          <a:bodyPr lIns="47634" tIns="47634" rIns="47634" bIns="47634" anchor="ctr"/>
          <a:lstStyle/>
          <a:p>
            <a:pPr>
              <a:defRPr sz="3200">
                <a:solidFill>
                  <a:srgbClr val="FFFFFF"/>
                </a:solidFill>
              </a:defRPr>
            </a:pPr>
            <a:endParaRPr sz="2134"/>
          </a:p>
        </p:txBody>
      </p:sp>
      <p:sp>
        <p:nvSpPr>
          <p:cNvPr id="14" name="多边形"/>
          <p:cNvSpPr/>
          <p:nvPr/>
        </p:nvSpPr>
        <p:spPr>
          <a:xfrm>
            <a:off x="6332568" y="2164971"/>
            <a:ext cx="2994781" cy="34580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noFill/>
          <a:ln w="50800">
            <a:solidFill>
              <a:schemeClr val="accent1">
                <a:lumMod val="50000"/>
                <a:alpha val="6000"/>
              </a:schemeClr>
            </a:solidFill>
            <a:miter lim="400000"/>
          </a:ln>
        </p:spPr>
        <p:txBody>
          <a:bodyPr lIns="47634" tIns="47634" rIns="47634" bIns="47634" anchor="ctr"/>
          <a:lstStyle/>
          <a:p>
            <a:pPr>
              <a:defRPr sz="3200">
                <a:solidFill>
                  <a:srgbClr val="FFFFFF"/>
                </a:solidFill>
              </a:defRPr>
            </a:pPr>
            <a:endParaRPr sz="2134"/>
          </a:p>
        </p:txBody>
      </p:sp>
      <p:sp>
        <p:nvSpPr>
          <p:cNvPr id="16" name="多边形"/>
          <p:cNvSpPr/>
          <p:nvPr/>
        </p:nvSpPr>
        <p:spPr>
          <a:xfrm>
            <a:off x="9375567" y="2193635"/>
            <a:ext cx="2994781" cy="34580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noFill/>
          <a:ln w="50800">
            <a:solidFill>
              <a:schemeClr val="accent1">
                <a:lumMod val="50000"/>
                <a:alpha val="6000"/>
              </a:schemeClr>
            </a:solidFill>
            <a:miter lim="400000"/>
          </a:ln>
        </p:spPr>
        <p:txBody>
          <a:bodyPr lIns="47634" tIns="47634" rIns="47634" bIns="47634" anchor="ctr"/>
          <a:lstStyle/>
          <a:p>
            <a:pPr>
              <a:defRPr sz="3200">
                <a:solidFill>
                  <a:srgbClr val="FFFFFF"/>
                </a:solidFill>
              </a:defRPr>
            </a:pPr>
            <a:endParaRPr sz="2134"/>
          </a:p>
        </p:txBody>
      </p:sp>
      <p:sp>
        <p:nvSpPr>
          <p:cNvPr id="17" name="圆形"/>
          <p:cNvSpPr/>
          <p:nvPr/>
        </p:nvSpPr>
        <p:spPr>
          <a:xfrm>
            <a:off x="10242574" y="2721367"/>
            <a:ext cx="1550079" cy="1549219"/>
          </a:xfrm>
          <a:prstGeom prst="ellipse">
            <a:avLst/>
          </a:prstGeom>
          <a:solidFill>
            <a:srgbClr val="093C72"/>
          </a:solidFill>
          <a:ln w="12700">
            <a:miter lim="400000"/>
          </a:ln>
        </p:spPr>
        <p:txBody>
          <a:bodyPr lIns="47634" tIns="47634" rIns="47634" bIns="47634" anchor="ctr"/>
          <a:lstStyle/>
          <a:p>
            <a:pPr>
              <a:defRPr sz="3200">
                <a:solidFill>
                  <a:srgbClr val="FFFFFF"/>
                </a:solidFill>
              </a:defRPr>
            </a:pPr>
            <a:endParaRPr sz="2134"/>
          </a:p>
        </p:txBody>
      </p:sp>
      <p:sp>
        <p:nvSpPr>
          <p:cNvPr id="18" name="多边形"/>
          <p:cNvSpPr/>
          <p:nvPr/>
        </p:nvSpPr>
        <p:spPr>
          <a:xfrm>
            <a:off x="4771886" y="4844227"/>
            <a:ext cx="2994781" cy="34580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noFill/>
          <a:ln w="50800">
            <a:solidFill>
              <a:schemeClr val="accent1">
                <a:lumMod val="50000"/>
                <a:alpha val="6000"/>
              </a:schemeClr>
            </a:solidFill>
            <a:miter lim="400000"/>
          </a:ln>
        </p:spPr>
        <p:txBody>
          <a:bodyPr lIns="47634" tIns="47634" rIns="47634" bIns="47634" anchor="ctr"/>
          <a:lstStyle/>
          <a:p>
            <a:pPr>
              <a:defRPr sz="3200">
                <a:solidFill>
                  <a:srgbClr val="FFFFFF"/>
                </a:solidFill>
              </a:defRPr>
            </a:pPr>
            <a:endParaRPr sz="2134"/>
          </a:p>
        </p:txBody>
      </p:sp>
      <p:sp>
        <p:nvSpPr>
          <p:cNvPr id="19" name="圆形"/>
          <p:cNvSpPr/>
          <p:nvPr/>
        </p:nvSpPr>
        <p:spPr>
          <a:xfrm>
            <a:off x="5605747" y="5400625"/>
            <a:ext cx="1550079" cy="1549218"/>
          </a:xfrm>
          <a:prstGeom prst="ellipse">
            <a:avLst/>
          </a:prstGeom>
          <a:solidFill>
            <a:srgbClr val="093C72"/>
          </a:solidFill>
          <a:ln w="12700">
            <a:miter lim="400000"/>
          </a:ln>
        </p:spPr>
        <p:txBody>
          <a:bodyPr lIns="47634" tIns="47634" rIns="47634" bIns="47634" anchor="ctr"/>
          <a:lstStyle/>
          <a:p>
            <a:pPr>
              <a:defRPr sz="3200">
                <a:solidFill>
                  <a:srgbClr val="FFFFFF"/>
                </a:solidFill>
              </a:defRPr>
            </a:pPr>
            <a:endParaRPr sz="2134"/>
          </a:p>
        </p:txBody>
      </p:sp>
      <p:sp>
        <p:nvSpPr>
          <p:cNvPr id="20" name="多边形"/>
          <p:cNvSpPr/>
          <p:nvPr/>
        </p:nvSpPr>
        <p:spPr>
          <a:xfrm>
            <a:off x="7878177" y="4844227"/>
            <a:ext cx="2994781" cy="34580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noFill/>
          <a:ln w="50800">
            <a:solidFill>
              <a:schemeClr val="accent1">
                <a:lumMod val="50000"/>
                <a:alpha val="6000"/>
              </a:schemeClr>
            </a:solidFill>
            <a:miter lim="400000"/>
          </a:ln>
        </p:spPr>
        <p:txBody>
          <a:bodyPr lIns="47634" tIns="47634" rIns="47634" bIns="47634" anchor="ctr"/>
          <a:lstStyle/>
          <a:p>
            <a:pPr>
              <a:defRPr sz="3200">
                <a:solidFill>
                  <a:srgbClr val="FFFFFF"/>
                </a:solidFill>
              </a:defRPr>
            </a:pPr>
            <a:endParaRPr sz="2134"/>
          </a:p>
        </p:txBody>
      </p:sp>
      <p:sp>
        <p:nvSpPr>
          <p:cNvPr id="21" name="圆形"/>
          <p:cNvSpPr/>
          <p:nvPr/>
        </p:nvSpPr>
        <p:spPr>
          <a:xfrm>
            <a:off x="8696966" y="5400625"/>
            <a:ext cx="1550079" cy="1549218"/>
          </a:xfrm>
          <a:prstGeom prst="ellipse">
            <a:avLst/>
          </a:prstGeom>
          <a:solidFill>
            <a:srgbClr val="093C72"/>
          </a:solidFill>
          <a:ln w="12700">
            <a:miter lim="400000"/>
          </a:ln>
        </p:spPr>
        <p:txBody>
          <a:bodyPr lIns="47634" tIns="47634" rIns="47634" bIns="47634" anchor="ctr"/>
          <a:lstStyle/>
          <a:p>
            <a:pPr>
              <a:defRPr sz="3200">
                <a:solidFill>
                  <a:srgbClr val="FFFFFF"/>
                </a:solidFill>
              </a:defRPr>
            </a:pPr>
            <a:endParaRPr sz="2134"/>
          </a:p>
        </p:txBody>
      </p:sp>
      <p:sp>
        <p:nvSpPr>
          <p:cNvPr id="22" name="圆形"/>
          <p:cNvSpPr/>
          <p:nvPr/>
        </p:nvSpPr>
        <p:spPr>
          <a:xfrm>
            <a:off x="4565447" y="2583044"/>
            <a:ext cx="539461" cy="539161"/>
          </a:xfrm>
          <a:prstGeom prst="ellipse">
            <a:avLst/>
          </a:prstGeom>
          <a:solidFill>
            <a:srgbClr val="1F4E78"/>
          </a:solidFill>
          <a:ln w="12700">
            <a:miter lim="400000"/>
          </a:ln>
        </p:spPr>
        <p:txBody>
          <a:bodyPr lIns="47634" tIns="47634" rIns="47634" bIns="47634" anchor="ctr"/>
          <a:lstStyle/>
          <a:p>
            <a:pPr>
              <a:defRPr sz="3200">
                <a:solidFill>
                  <a:srgbClr val="FFFFFF"/>
                </a:solidFill>
              </a:defRPr>
            </a:pPr>
            <a:r>
              <a:rPr lang="en-US" altLang="zh-CN" sz="3600" b="1" dirty="0" smtClean="0">
                <a:solidFill>
                  <a:schemeClr val="bg1"/>
                </a:solidFill>
                <a:latin typeface="Microsoft YaHei" charset="-122"/>
                <a:ea typeface="Microsoft YaHei" charset="-122"/>
                <a:cs typeface="Microsoft YaHei" charset="-122"/>
              </a:rPr>
              <a:t>1</a:t>
            </a:r>
            <a:endParaRPr sz="3600" b="1" dirty="0">
              <a:solidFill>
                <a:schemeClr val="bg1"/>
              </a:solidFill>
              <a:latin typeface="Microsoft YaHei" charset="-122"/>
              <a:ea typeface="Microsoft YaHei" charset="-122"/>
              <a:cs typeface="Microsoft YaHei" charset="-122"/>
            </a:endParaRPr>
          </a:p>
        </p:txBody>
      </p:sp>
      <p:sp>
        <p:nvSpPr>
          <p:cNvPr id="23" name="圆形"/>
          <p:cNvSpPr/>
          <p:nvPr/>
        </p:nvSpPr>
        <p:spPr>
          <a:xfrm>
            <a:off x="7656665" y="2583044"/>
            <a:ext cx="539460" cy="539161"/>
          </a:xfrm>
          <a:prstGeom prst="ellipse">
            <a:avLst/>
          </a:prstGeom>
          <a:solidFill>
            <a:srgbClr val="1F4E78"/>
          </a:solidFill>
          <a:ln w="12700">
            <a:miter lim="400000"/>
          </a:ln>
        </p:spPr>
        <p:txBody>
          <a:bodyPr lIns="47634" tIns="47634" rIns="47634" bIns="47634" anchor="ctr"/>
          <a:lstStyle/>
          <a:p>
            <a:pPr>
              <a:defRPr sz="3200">
                <a:solidFill>
                  <a:srgbClr val="FFFFFF"/>
                </a:solidFill>
              </a:defRPr>
            </a:pPr>
            <a:r>
              <a:rPr lang="en-US" altLang="zh-CN" sz="3600" b="1" dirty="0" smtClean="0">
                <a:latin typeface="Microsoft YaHei" charset="-122"/>
                <a:ea typeface="Microsoft YaHei" charset="-122"/>
                <a:cs typeface="Microsoft YaHei" charset="-122"/>
              </a:rPr>
              <a:t>2</a:t>
            </a:r>
            <a:endParaRPr sz="3600" b="1" dirty="0">
              <a:latin typeface="Microsoft YaHei" charset="-122"/>
              <a:ea typeface="Microsoft YaHei" charset="-122"/>
              <a:cs typeface="Microsoft YaHei" charset="-122"/>
            </a:endParaRPr>
          </a:p>
        </p:txBody>
      </p:sp>
      <p:sp>
        <p:nvSpPr>
          <p:cNvPr id="24" name="圆形"/>
          <p:cNvSpPr/>
          <p:nvPr/>
        </p:nvSpPr>
        <p:spPr>
          <a:xfrm>
            <a:off x="10747884" y="2583044"/>
            <a:ext cx="539461" cy="539161"/>
          </a:xfrm>
          <a:prstGeom prst="ellipse">
            <a:avLst/>
          </a:prstGeom>
          <a:solidFill>
            <a:srgbClr val="1F4E78"/>
          </a:solidFill>
          <a:ln w="12700">
            <a:miter lim="400000"/>
          </a:ln>
        </p:spPr>
        <p:txBody>
          <a:bodyPr lIns="47634" tIns="47634" rIns="47634" bIns="47634" anchor="ctr"/>
          <a:lstStyle/>
          <a:p>
            <a:pPr>
              <a:defRPr sz="3200">
                <a:solidFill>
                  <a:srgbClr val="FFFFFF"/>
                </a:solidFill>
              </a:defRPr>
            </a:pPr>
            <a:r>
              <a:rPr lang="en-US" altLang="zh-CN" sz="3600" b="1" dirty="0">
                <a:latin typeface="Microsoft YaHei" charset="-122"/>
                <a:ea typeface="Microsoft YaHei" charset="-122"/>
                <a:cs typeface="Microsoft YaHei" charset="-122"/>
              </a:rPr>
              <a:t>3</a:t>
            </a:r>
            <a:endParaRPr sz="3600" b="1" dirty="0">
              <a:latin typeface="Microsoft YaHei" charset="-122"/>
              <a:ea typeface="Microsoft YaHei" charset="-122"/>
              <a:cs typeface="Microsoft YaHei" charset="-122"/>
            </a:endParaRPr>
          </a:p>
        </p:txBody>
      </p:sp>
      <p:sp>
        <p:nvSpPr>
          <p:cNvPr id="25" name="圆形"/>
          <p:cNvSpPr/>
          <p:nvPr/>
        </p:nvSpPr>
        <p:spPr>
          <a:xfrm>
            <a:off x="9202274" y="5262301"/>
            <a:ext cx="539460" cy="539161"/>
          </a:xfrm>
          <a:prstGeom prst="ellipse">
            <a:avLst/>
          </a:prstGeom>
          <a:solidFill>
            <a:srgbClr val="1F4E78"/>
          </a:solidFill>
          <a:ln w="12700">
            <a:miter lim="400000"/>
          </a:ln>
        </p:spPr>
        <p:txBody>
          <a:bodyPr lIns="47634" tIns="47634" rIns="47634" bIns="47634" anchor="ctr"/>
          <a:lstStyle/>
          <a:p>
            <a:pPr>
              <a:defRPr sz="3200">
                <a:solidFill>
                  <a:srgbClr val="FFFFFF"/>
                </a:solidFill>
              </a:defRPr>
            </a:pPr>
            <a:r>
              <a:rPr lang="en-US" altLang="zh-CN" sz="3600" b="1" dirty="0" smtClean="0">
                <a:latin typeface="Microsoft YaHei" charset="-122"/>
                <a:ea typeface="Microsoft YaHei" charset="-122"/>
                <a:cs typeface="Microsoft YaHei" charset="-122"/>
              </a:rPr>
              <a:t>5</a:t>
            </a:r>
            <a:endParaRPr sz="3600" b="1" dirty="0">
              <a:latin typeface="Microsoft YaHei" charset="-122"/>
              <a:ea typeface="Microsoft YaHei" charset="-122"/>
              <a:cs typeface="Microsoft YaHei" charset="-122"/>
            </a:endParaRPr>
          </a:p>
        </p:txBody>
      </p:sp>
      <p:sp>
        <p:nvSpPr>
          <p:cNvPr id="26" name="圆形"/>
          <p:cNvSpPr/>
          <p:nvPr/>
        </p:nvSpPr>
        <p:spPr>
          <a:xfrm>
            <a:off x="6111057" y="5262301"/>
            <a:ext cx="539460" cy="539161"/>
          </a:xfrm>
          <a:prstGeom prst="ellipse">
            <a:avLst/>
          </a:prstGeom>
          <a:solidFill>
            <a:srgbClr val="1F4E78"/>
          </a:solidFill>
          <a:ln w="12700">
            <a:miter lim="400000"/>
          </a:ln>
        </p:spPr>
        <p:txBody>
          <a:bodyPr lIns="47634" tIns="47634" rIns="47634" bIns="47634" anchor="ctr"/>
          <a:lstStyle/>
          <a:p>
            <a:pPr>
              <a:defRPr sz="3200">
                <a:solidFill>
                  <a:srgbClr val="FFFFFF"/>
                </a:solidFill>
              </a:defRPr>
            </a:pPr>
            <a:r>
              <a:rPr lang="en-US" altLang="zh-CN" sz="3600" b="1" dirty="0" smtClean="0">
                <a:latin typeface="Microsoft YaHei" charset="-122"/>
                <a:ea typeface="Microsoft YaHei" charset="-122"/>
                <a:cs typeface="Microsoft YaHei" charset="-122"/>
              </a:rPr>
              <a:t>4</a:t>
            </a:r>
            <a:endParaRPr sz="3600" b="1" dirty="0">
              <a:latin typeface="Microsoft YaHei" charset="-122"/>
              <a:ea typeface="Microsoft YaHei" charset="-122"/>
              <a:cs typeface="Microsoft YaHei" charset="-122"/>
            </a:endParaRPr>
          </a:p>
        </p:txBody>
      </p:sp>
      <p:sp>
        <p:nvSpPr>
          <p:cNvPr id="27" name="事件自定义"/>
          <p:cNvSpPr/>
          <p:nvPr/>
        </p:nvSpPr>
        <p:spPr>
          <a:xfrm>
            <a:off x="3769579" y="4343638"/>
            <a:ext cx="2131598" cy="561938"/>
          </a:xfrm>
          <a:prstGeom prst="rect">
            <a:avLst/>
          </a:prstGeom>
          <a:noFill/>
          <a:ln w="12700">
            <a:miter lim="400000"/>
          </a:ln>
          <a:extLst>
            <a:ext uri="{C572A759-6A51-4108-AA02-DFA0A04FC94B}">
              <ma14:wrappingTextBoxFlag xmlns:ma14="http://schemas.microsoft.com/office/mac/drawingml/2011/main" xmlns="" val="1"/>
            </a:ext>
          </a:extLst>
        </p:spPr>
        <p:txBody>
          <a:bodyPr lIns="47634" tIns="47634" rIns="47634" bIns="47634" anchor="ctr"/>
          <a:lstStyle>
            <a:lvl1pPr>
              <a:defRPr sz="4000">
                <a:solidFill>
                  <a:srgbClr val="FFFFFF"/>
                </a:solidFill>
                <a:latin typeface="PingFang SC Regular"/>
                <a:ea typeface="PingFang SC Regular"/>
                <a:cs typeface="PingFang SC Regular"/>
                <a:sym typeface="PingFang SC Regular"/>
              </a:defRPr>
            </a:lvl1pPr>
          </a:lstStyle>
          <a:p>
            <a:r>
              <a:rPr lang="zh-CN" altLang="en-US" sz="2667" dirty="0" smtClean="0">
                <a:solidFill>
                  <a:schemeClr val="accent1">
                    <a:lumMod val="50000"/>
                  </a:schemeClr>
                </a:solidFill>
              </a:rPr>
              <a:t>支付流程分析</a:t>
            </a:r>
            <a:endParaRPr sz="2667" dirty="0">
              <a:solidFill>
                <a:schemeClr val="accent1">
                  <a:lumMod val="50000"/>
                </a:schemeClr>
              </a:solidFill>
            </a:endParaRPr>
          </a:p>
        </p:txBody>
      </p:sp>
      <p:sp>
        <p:nvSpPr>
          <p:cNvPr id="28" name="维度自定义"/>
          <p:cNvSpPr/>
          <p:nvPr/>
        </p:nvSpPr>
        <p:spPr>
          <a:xfrm>
            <a:off x="6858336" y="4345649"/>
            <a:ext cx="2136119" cy="561938"/>
          </a:xfrm>
          <a:prstGeom prst="rect">
            <a:avLst/>
          </a:prstGeom>
          <a:noFill/>
          <a:ln w="12700">
            <a:miter lim="400000"/>
          </a:ln>
          <a:extLst>
            <a:ext uri="{C572A759-6A51-4108-AA02-DFA0A04FC94B}">
              <ma14:wrappingTextBoxFlag xmlns:ma14="http://schemas.microsoft.com/office/mac/drawingml/2011/main" xmlns="" val="1"/>
            </a:ext>
          </a:extLst>
        </p:spPr>
        <p:txBody>
          <a:bodyPr lIns="47634" tIns="47634" rIns="47634" bIns="47634" anchor="ctr"/>
          <a:lstStyle>
            <a:lvl1pPr>
              <a:defRPr sz="4000">
                <a:solidFill>
                  <a:srgbClr val="FFFFFF"/>
                </a:solidFill>
                <a:latin typeface="PingFang SC Regular"/>
                <a:ea typeface="PingFang SC Regular"/>
                <a:cs typeface="PingFang SC Regular"/>
                <a:sym typeface="PingFang SC Regular"/>
              </a:defRPr>
            </a:lvl1pPr>
          </a:lstStyle>
          <a:p>
            <a:r>
              <a:rPr lang="zh-CN" altLang="en-US" sz="2667" dirty="0" smtClean="0">
                <a:solidFill>
                  <a:schemeClr val="accent1">
                    <a:lumMod val="50000"/>
                  </a:schemeClr>
                </a:solidFill>
              </a:rPr>
              <a:t>支付系统架构</a:t>
            </a:r>
            <a:endParaRPr sz="2667" dirty="0">
              <a:solidFill>
                <a:schemeClr val="accent1">
                  <a:lumMod val="50000"/>
                </a:schemeClr>
              </a:solidFill>
            </a:endParaRPr>
          </a:p>
        </p:txBody>
      </p:sp>
      <p:sp>
        <p:nvSpPr>
          <p:cNvPr id="29" name="指标自定义"/>
          <p:cNvSpPr/>
          <p:nvPr/>
        </p:nvSpPr>
        <p:spPr>
          <a:xfrm>
            <a:off x="9946959" y="4343638"/>
            <a:ext cx="2127479" cy="561938"/>
          </a:xfrm>
          <a:prstGeom prst="rect">
            <a:avLst/>
          </a:prstGeom>
          <a:noFill/>
          <a:ln w="12700">
            <a:miter lim="400000"/>
          </a:ln>
          <a:extLst>
            <a:ext uri="{C572A759-6A51-4108-AA02-DFA0A04FC94B}">
              <ma14:wrappingTextBoxFlag xmlns:ma14="http://schemas.microsoft.com/office/mac/drawingml/2011/main" xmlns="" val="1"/>
            </a:ext>
          </a:extLst>
        </p:spPr>
        <p:txBody>
          <a:bodyPr lIns="47634" tIns="47634" rIns="47634" bIns="47634" anchor="ctr"/>
          <a:lstStyle>
            <a:lvl1pPr>
              <a:defRPr sz="4000">
                <a:solidFill>
                  <a:srgbClr val="FFFFFF"/>
                </a:solidFill>
                <a:latin typeface="PingFang SC Regular"/>
                <a:ea typeface="PingFang SC Regular"/>
                <a:cs typeface="PingFang SC Regular"/>
                <a:sym typeface="PingFang SC Regular"/>
              </a:defRPr>
            </a:lvl1pPr>
          </a:lstStyle>
          <a:p>
            <a:r>
              <a:rPr lang="zh-CN" altLang="en-US" sz="2667" smtClean="0">
                <a:solidFill>
                  <a:schemeClr val="accent1">
                    <a:lumMod val="50000"/>
                  </a:schemeClr>
                </a:solidFill>
              </a:rPr>
              <a:t>支付核心系统</a:t>
            </a:r>
            <a:endParaRPr sz="2667" dirty="0">
              <a:solidFill>
                <a:schemeClr val="accent1">
                  <a:lumMod val="50000"/>
                </a:schemeClr>
              </a:solidFill>
            </a:endParaRPr>
          </a:p>
        </p:txBody>
      </p:sp>
      <p:sp>
        <p:nvSpPr>
          <p:cNvPr id="30" name="数据实时接入"/>
          <p:cNvSpPr/>
          <p:nvPr/>
        </p:nvSpPr>
        <p:spPr>
          <a:xfrm>
            <a:off x="5301002" y="7088024"/>
            <a:ext cx="2159568" cy="561938"/>
          </a:xfrm>
          <a:prstGeom prst="rect">
            <a:avLst/>
          </a:prstGeom>
          <a:noFill/>
          <a:ln w="12700">
            <a:miter lim="400000"/>
          </a:ln>
          <a:extLst>
            <a:ext uri="{C572A759-6A51-4108-AA02-DFA0A04FC94B}">
              <ma14:wrappingTextBoxFlag xmlns:ma14="http://schemas.microsoft.com/office/mac/drawingml/2011/main" xmlns="" val="1"/>
            </a:ext>
          </a:extLst>
        </p:spPr>
        <p:txBody>
          <a:bodyPr lIns="47634" tIns="47634" rIns="47634" bIns="47634" anchor="ctr"/>
          <a:lstStyle>
            <a:lvl1pPr>
              <a:defRPr sz="4000">
                <a:solidFill>
                  <a:srgbClr val="FFFFFF"/>
                </a:solidFill>
                <a:latin typeface="PingFang SC Regular"/>
                <a:ea typeface="PingFang SC Regular"/>
                <a:cs typeface="PingFang SC Regular"/>
                <a:sym typeface="PingFang SC Regular"/>
              </a:defRPr>
            </a:lvl1pPr>
          </a:lstStyle>
          <a:p>
            <a:r>
              <a:rPr lang="zh-CN" altLang="en-US" sz="2667" dirty="0" smtClean="0">
                <a:solidFill>
                  <a:schemeClr val="accent1">
                    <a:lumMod val="50000"/>
                  </a:schemeClr>
                </a:solidFill>
              </a:rPr>
              <a:t>财务会计系统</a:t>
            </a:r>
            <a:endParaRPr sz="2667" dirty="0">
              <a:solidFill>
                <a:schemeClr val="accent1">
                  <a:lumMod val="50000"/>
                </a:schemeClr>
              </a:solidFill>
            </a:endParaRPr>
          </a:p>
        </p:txBody>
      </p:sp>
      <p:sp>
        <p:nvSpPr>
          <p:cNvPr id="31" name="数据实时查询"/>
          <p:cNvSpPr/>
          <p:nvPr/>
        </p:nvSpPr>
        <p:spPr>
          <a:xfrm>
            <a:off x="8717733" y="7106175"/>
            <a:ext cx="1550040" cy="561938"/>
          </a:xfrm>
          <a:prstGeom prst="rect">
            <a:avLst/>
          </a:prstGeom>
          <a:noFill/>
          <a:ln w="12700">
            <a:miter lim="400000"/>
          </a:ln>
          <a:extLst>
            <a:ext uri="{C572A759-6A51-4108-AA02-DFA0A04FC94B}">
              <ma14:wrappingTextBoxFlag xmlns:ma14="http://schemas.microsoft.com/office/mac/drawingml/2011/main" xmlns="" val="1"/>
            </a:ext>
          </a:extLst>
        </p:spPr>
        <p:txBody>
          <a:bodyPr lIns="47634" tIns="47634" rIns="47634" bIns="47634" anchor="ctr"/>
          <a:lstStyle>
            <a:lvl1pPr>
              <a:defRPr sz="4000">
                <a:solidFill>
                  <a:srgbClr val="FFFFFF"/>
                </a:solidFill>
                <a:latin typeface="PingFang SC Regular"/>
                <a:ea typeface="PingFang SC Regular"/>
                <a:cs typeface="PingFang SC Regular"/>
                <a:sym typeface="PingFang SC Regular"/>
              </a:defRPr>
            </a:lvl1pPr>
          </a:lstStyle>
          <a:p>
            <a:r>
              <a:rPr lang="zh-CN" altLang="en-US" sz="2667" dirty="0" smtClean="0">
                <a:solidFill>
                  <a:schemeClr val="accent1">
                    <a:lumMod val="50000"/>
                  </a:schemeClr>
                </a:solidFill>
              </a:rPr>
              <a:t>支付风控</a:t>
            </a:r>
            <a:endParaRPr sz="2667" dirty="0">
              <a:solidFill>
                <a:schemeClr val="accent1">
                  <a:lumMod val="50000"/>
                </a:schemeClr>
              </a:solidFill>
            </a:endParaRPr>
          </a:p>
        </p:txBody>
      </p:sp>
      <p:sp>
        <p:nvSpPr>
          <p:cNvPr id="45" name="Freeform 62"/>
          <p:cNvSpPr>
            <a:spLocks noChangeAspect="1" noEditPoints="1"/>
          </p:cNvSpPr>
          <p:nvPr/>
        </p:nvSpPr>
        <p:spPr bwMode="auto">
          <a:xfrm>
            <a:off x="7783248" y="3424910"/>
            <a:ext cx="598522" cy="603306"/>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62"/>
          <p:cNvSpPr>
            <a:spLocks noChangeAspect="1" noEditPoints="1"/>
          </p:cNvSpPr>
          <p:nvPr/>
        </p:nvSpPr>
        <p:spPr bwMode="auto">
          <a:xfrm>
            <a:off x="7392961" y="3186549"/>
            <a:ext cx="743198" cy="749138"/>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7" name="Group 49"/>
          <p:cNvGrpSpPr>
            <a:grpSpLocks noChangeAspect="1"/>
          </p:cNvGrpSpPr>
          <p:nvPr/>
        </p:nvGrpSpPr>
        <p:grpSpPr bwMode="auto">
          <a:xfrm flipH="1">
            <a:off x="6011784" y="5881730"/>
            <a:ext cx="738004" cy="898406"/>
            <a:chOff x="1541" y="-155"/>
            <a:chExt cx="934" cy="1137"/>
          </a:xfrm>
        </p:grpSpPr>
        <p:sp>
          <p:nvSpPr>
            <p:cNvPr id="48" name="Freeform 50"/>
            <p:cNvSpPr>
              <a:spLocks/>
            </p:cNvSpPr>
            <p:nvPr/>
          </p:nvSpPr>
          <p:spPr bwMode="auto">
            <a:xfrm>
              <a:off x="1541" y="288"/>
              <a:ext cx="934" cy="694"/>
            </a:xfrm>
            <a:custGeom>
              <a:avLst/>
              <a:gdLst>
                <a:gd name="T0" fmla="*/ 0 w 48"/>
                <a:gd name="T1" fmla="*/ 0 h 36"/>
                <a:gd name="T2" fmla="*/ 0 w 48"/>
                <a:gd name="T3" fmla="*/ 33 h 36"/>
                <a:gd name="T4" fmla="*/ 3 w 48"/>
                <a:gd name="T5" fmla="*/ 36 h 36"/>
                <a:gd name="T6" fmla="*/ 45 w 48"/>
                <a:gd name="T7" fmla="*/ 36 h 36"/>
                <a:gd name="T8" fmla="*/ 48 w 48"/>
                <a:gd name="T9" fmla="*/ 33 h 36"/>
                <a:gd name="T10" fmla="*/ 48 w 48"/>
                <a:gd name="T11" fmla="*/ 0 h 36"/>
                <a:gd name="T12" fmla="*/ 0 w 48"/>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48" h="36">
                  <a:moveTo>
                    <a:pt x="0" y="0"/>
                  </a:moveTo>
                  <a:cubicBezTo>
                    <a:pt x="0" y="33"/>
                    <a:pt x="0" y="33"/>
                    <a:pt x="0" y="33"/>
                  </a:cubicBezTo>
                  <a:cubicBezTo>
                    <a:pt x="0" y="35"/>
                    <a:pt x="1" y="36"/>
                    <a:pt x="3" y="36"/>
                  </a:cubicBezTo>
                  <a:cubicBezTo>
                    <a:pt x="13" y="36"/>
                    <a:pt x="35" y="36"/>
                    <a:pt x="45" y="36"/>
                  </a:cubicBezTo>
                  <a:cubicBezTo>
                    <a:pt x="47" y="36"/>
                    <a:pt x="48" y="35"/>
                    <a:pt x="48" y="33"/>
                  </a:cubicBezTo>
                  <a:cubicBezTo>
                    <a:pt x="48" y="0"/>
                    <a:pt x="48" y="0"/>
                    <a:pt x="48"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1"/>
            <p:cNvSpPr>
              <a:spLocks noEditPoints="1"/>
            </p:cNvSpPr>
            <p:nvPr/>
          </p:nvSpPr>
          <p:spPr bwMode="auto">
            <a:xfrm>
              <a:off x="1541" y="-78"/>
              <a:ext cx="934" cy="289"/>
            </a:xfrm>
            <a:custGeom>
              <a:avLst/>
              <a:gdLst>
                <a:gd name="T0" fmla="*/ 48 w 48"/>
                <a:gd name="T1" fmla="*/ 3 h 15"/>
                <a:gd name="T2" fmla="*/ 45 w 48"/>
                <a:gd name="T3" fmla="*/ 0 h 15"/>
                <a:gd name="T4" fmla="*/ 3 w 48"/>
                <a:gd name="T5" fmla="*/ 0 h 15"/>
                <a:gd name="T6" fmla="*/ 0 w 48"/>
                <a:gd name="T7" fmla="*/ 3 h 15"/>
                <a:gd name="T8" fmla="*/ 0 w 48"/>
                <a:gd name="T9" fmla="*/ 15 h 15"/>
                <a:gd name="T10" fmla="*/ 48 w 48"/>
                <a:gd name="T11" fmla="*/ 15 h 15"/>
                <a:gd name="T12" fmla="*/ 48 w 48"/>
                <a:gd name="T13" fmla="*/ 3 h 15"/>
                <a:gd name="T14" fmla="*/ 3 w 48"/>
                <a:gd name="T15" fmla="*/ 12 h 15"/>
                <a:gd name="T16" fmla="*/ 45 w 48"/>
                <a:gd name="T17" fmla="*/ 12 h 15"/>
                <a:gd name="T18" fmla="*/ 45 w 48"/>
                <a:gd name="T19" fmla="*/ 4 h 15"/>
                <a:gd name="T20" fmla="*/ 3 w 48"/>
                <a:gd name="T21" fmla="*/ 4 h 15"/>
                <a:gd name="T22" fmla="*/ 3 w 48"/>
                <a:gd name="T23"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5">
                  <a:moveTo>
                    <a:pt x="48" y="3"/>
                  </a:moveTo>
                  <a:cubicBezTo>
                    <a:pt x="48" y="2"/>
                    <a:pt x="47" y="0"/>
                    <a:pt x="45" y="0"/>
                  </a:cubicBezTo>
                  <a:cubicBezTo>
                    <a:pt x="3" y="0"/>
                    <a:pt x="3" y="0"/>
                    <a:pt x="3" y="0"/>
                  </a:cubicBezTo>
                  <a:cubicBezTo>
                    <a:pt x="1" y="0"/>
                    <a:pt x="0" y="2"/>
                    <a:pt x="0" y="3"/>
                  </a:cubicBezTo>
                  <a:cubicBezTo>
                    <a:pt x="0" y="15"/>
                    <a:pt x="0" y="15"/>
                    <a:pt x="0" y="15"/>
                  </a:cubicBezTo>
                  <a:cubicBezTo>
                    <a:pt x="48" y="15"/>
                    <a:pt x="48" y="15"/>
                    <a:pt x="48" y="15"/>
                  </a:cubicBezTo>
                  <a:cubicBezTo>
                    <a:pt x="48" y="3"/>
                    <a:pt x="48" y="3"/>
                    <a:pt x="48" y="3"/>
                  </a:cubicBezTo>
                  <a:close/>
                  <a:moveTo>
                    <a:pt x="3" y="12"/>
                  </a:moveTo>
                  <a:cubicBezTo>
                    <a:pt x="45" y="12"/>
                    <a:pt x="45" y="12"/>
                    <a:pt x="45" y="12"/>
                  </a:cubicBezTo>
                  <a:cubicBezTo>
                    <a:pt x="45" y="4"/>
                    <a:pt x="45" y="4"/>
                    <a:pt x="45" y="4"/>
                  </a:cubicBezTo>
                  <a:cubicBezTo>
                    <a:pt x="3" y="4"/>
                    <a:pt x="3" y="4"/>
                    <a:pt x="3" y="4"/>
                  </a:cubicBezTo>
                  <a:cubicBezTo>
                    <a:pt x="3" y="12"/>
                    <a:pt x="3" y="12"/>
                    <a:pt x="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2"/>
            <p:cNvSpPr>
              <a:spLocks/>
            </p:cNvSpPr>
            <p:nvPr/>
          </p:nvSpPr>
          <p:spPr bwMode="auto">
            <a:xfrm>
              <a:off x="1541" y="-1"/>
              <a:ext cx="39" cy="212"/>
            </a:xfrm>
            <a:custGeom>
              <a:avLst/>
              <a:gdLst>
                <a:gd name="T0" fmla="*/ 1 w 2"/>
                <a:gd name="T1" fmla="*/ 0 h 11"/>
                <a:gd name="T2" fmla="*/ 1 w 2"/>
                <a:gd name="T3" fmla="*/ 0 h 11"/>
                <a:gd name="T4" fmla="*/ 0 w 2"/>
                <a:gd name="T5" fmla="*/ 1 h 11"/>
                <a:gd name="T6" fmla="*/ 0 w 2"/>
                <a:gd name="T7" fmla="*/ 10 h 11"/>
                <a:gd name="T8" fmla="*/ 1 w 2"/>
                <a:gd name="T9" fmla="*/ 11 h 11"/>
                <a:gd name="T10" fmla="*/ 1 w 2"/>
                <a:gd name="T11" fmla="*/ 11 h 11"/>
                <a:gd name="T12" fmla="*/ 2 w 2"/>
                <a:gd name="T13" fmla="*/ 10 h 11"/>
                <a:gd name="T14" fmla="*/ 2 w 2"/>
                <a:gd name="T15" fmla="*/ 1 h 11"/>
                <a:gd name="T16" fmla="*/ 1 w 2"/>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1">
                  <a:moveTo>
                    <a:pt x="1" y="0"/>
                  </a:moveTo>
                  <a:cubicBezTo>
                    <a:pt x="1" y="0"/>
                    <a:pt x="1" y="0"/>
                    <a:pt x="1" y="0"/>
                  </a:cubicBezTo>
                  <a:cubicBezTo>
                    <a:pt x="0" y="0"/>
                    <a:pt x="0" y="0"/>
                    <a:pt x="0" y="1"/>
                  </a:cubicBezTo>
                  <a:cubicBezTo>
                    <a:pt x="0" y="3"/>
                    <a:pt x="0" y="7"/>
                    <a:pt x="0" y="10"/>
                  </a:cubicBezTo>
                  <a:cubicBezTo>
                    <a:pt x="0" y="10"/>
                    <a:pt x="0" y="11"/>
                    <a:pt x="1" y="11"/>
                  </a:cubicBezTo>
                  <a:cubicBezTo>
                    <a:pt x="1" y="11"/>
                    <a:pt x="1" y="11"/>
                    <a:pt x="1" y="11"/>
                  </a:cubicBezTo>
                  <a:cubicBezTo>
                    <a:pt x="2" y="11"/>
                    <a:pt x="2" y="10"/>
                    <a:pt x="2" y="10"/>
                  </a:cubicBezTo>
                  <a:cubicBezTo>
                    <a:pt x="2" y="7"/>
                    <a:pt x="2" y="3"/>
                    <a:pt x="2" y="1"/>
                  </a:cubicBezTo>
                  <a:cubicBezTo>
                    <a:pt x="2" y="0"/>
                    <a:pt x="2"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3"/>
            <p:cNvSpPr>
              <a:spLocks/>
            </p:cNvSpPr>
            <p:nvPr/>
          </p:nvSpPr>
          <p:spPr bwMode="auto">
            <a:xfrm>
              <a:off x="1696" y="-155"/>
              <a:ext cx="59" cy="231"/>
            </a:xfrm>
            <a:custGeom>
              <a:avLst/>
              <a:gdLst>
                <a:gd name="T0" fmla="*/ 1 w 3"/>
                <a:gd name="T1" fmla="*/ 0 h 12"/>
                <a:gd name="T2" fmla="*/ 1 w 3"/>
                <a:gd name="T3" fmla="*/ 0 h 12"/>
                <a:gd name="T4" fmla="*/ 0 w 3"/>
                <a:gd name="T5" fmla="*/ 2 h 12"/>
                <a:gd name="T6" fmla="*/ 0 w 3"/>
                <a:gd name="T7" fmla="*/ 10 h 12"/>
                <a:gd name="T8" fmla="*/ 1 w 3"/>
                <a:gd name="T9" fmla="*/ 12 h 12"/>
                <a:gd name="T10" fmla="*/ 1 w 3"/>
                <a:gd name="T11" fmla="*/ 12 h 12"/>
                <a:gd name="T12" fmla="*/ 3 w 3"/>
                <a:gd name="T13" fmla="*/ 10 h 12"/>
                <a:gd name="T14" fmla="*/ 3 w 3"/>
                <a:gd name="T15" fmla="*/ 2 h 12"/>
                <a:gd name="T16" fmla="*/ 1 w 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2">
                  <a:moveTo>
                    <a:pt x="1" y="0"/>
                  </a:moveTo>
                  <a:cubicBezTo>
                    <a:pt x="1" y="0"/>
                    <a:pt x="1" y="0"/>
                    <a:pt x="1" y="0"/>
                  </a:cubicBezTo>
                  <a:cubicBezTo>
                    <a:pt x="0" y="0"/>
                    <a:pt x="0" y="1"/>
                    <a:pt x="0" y="2"/>
                  </a:cubicBezTo>
                  <a:cubicBezTo>
                    <a:pt x="0" y="5"/>
                    <a:pt x="0" y="7"/>
                    <a:pt x="0" y="10"/>
                  </a:cubicBezTo>
                  <a:cubicBezTo>
                    <a:pt x="0" y="11"/>
                    <a:pt x="0" y="12"/>
                    <a:pt x="1" y="12"/>
                  </a:cubicBezTo>
                  <a:cubicBezTo>
                    <a:pt x="1" y="12"/>
                    <a:pt x="1" y="12"/>
                    <a:pt x="1" y="12"/>
                  </a:cubicBezTo>
                  <a:cubicBezTo>
                    <a:pt x="2" y="12"/>
                    <a:pt x="3" y="11"/>
                    <a:pt x="3" y="10"/>
                  </a:cubicBezTo>
                  <a:cubicBezTo>
                    <a:pt x="3" y="7"/>
                    <a:pt x="3" y="5"/>
                    <a:pt x="3" y="2"/>
                  </a:cubicBezTo>
                  <a:cubicBezTo>
                    <a:pt x="3" y="1"/>
                    <a:pt x="2"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4"/>
            <p:cNvSpPr>
              <a:spLocks/>
            </p:cNvSpPr>
            <p:nvPr/>
          </p:nvSpPr>
          <p:spPr bwMode="auto">
            <a:xfrm>
              <a:off x="1871" y="-155"/>
              <a:ext cx="78" cy="231"/>
            </a:xfrm>
            <a:custGeom>
              <a:avLst/>
              <a:gdLst>
                <a:gd name="T0" fmla="*/ 2 w 4"/>
                <a:gd name="T1" fmla="*/ 0 h 12"/>
                <a:gd name="T2" fmla="*/ 2 w 4"/>
                <a:gd name="T3" fmla="*/ 0 h 12"/>
                <a:gd name="T4" fmla="*/ 0 w 4"/>
                <a:gd name="T5" fmla="*/ 2 h 12"/>
                <a:gd name="T6" fmla="*/ 0 w 4"/>
                <a:gd name="T7" fmla="*/ 10 h 12"/>
                <a:gd name="T8" fmla="*/ 2 w 4"/>
                <a:gd name="T9" fmla="*/ 12 h 12"/>
                <a:gd name="T10" fmla="*/ 2 w 4"/>
                <a:gd name="T11" fmla="*/ 12 h 12"/>
                <a:gd name="T12" fmla="*/ 4 w 4"/>
                <a:gd name="T13" fmla="*/ 10 h 12"/>
                <a:gd name="T14" fmla="*/ 4 w 4"/>
                <a:gd name="T15" fmla="*/ 2 h 12"/>
                <a:gd name="T16" fmla="*/ 2 w 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2" y="0"/>
                  </a:moveTo>
                  <a:cubicBezTo>
                    <a:pt x="2" y="0"/>
                    <a:pt x="2" y="0"/>
                    <a:pt x="2" y="0"/>
                  </a:cubicBezTo>
                  <a:cubicBezTo>
                    <a:pt x="1" y="0"/>
                    <a:pt x="0" y="1"/>
                    <a:pt x="0" y="2"/>
                  </a:cubicBezTo>
                  <a:cubicBezTo>
                    <a:pt x="0" y="5"/>
                    <a:pt x="0" y="7"/>
                    <a:pt x="0" y="10"/>
                  </a:cubicBezTo>
                  <a:cubicBezTo>
                    <a:pt x="0" y="11"/>
                    <a:pt x="1" y="12"/>
                    <a:pt x="2" y="12"/>
                  </a:cubicBezTo>
                  <a:cubicBezTo>
                    <a:pt x="2" y="12"/>
                    <a:pt x="2" y="12"/>
                    <a:pt x="2" y="12"/>
                  </a:cubicBezTo>
                  <a:cubicBezTo>
                    <a:pt x="3" y="12"/>
                    <a:pt x="4" y="11"/>
                    <a:pt x="4" y="10"/>
                  </a:cubicBezTo>
                  <a:cubicBezTo>
                    <a:pt x="4" y="7"/>
                    <a:pt x="4" y="5"/>
                    <a:pt x="4" y="2"/>
                  </a:cubicBezTo>
                  <a:cubicBezTo>
                    <a:pt x="4" y="1"/>
                    <a:pt x="3"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5"/>
            <p:cNvSpPr>
              <a:spLocks/>
            </p:cNvSpPr>
            <p:nvPr/>
          </p:nvSpPr>
          <p:spPr bwMode="auto">
            <a:xfrm>
              <a:off x="2066" y="-155"/>
              <a:ext cx="58" cy="231"/>
            </a:xfrm>
            <a:custGeom>
              <a:avLst/>
              <a:gdLst>
                <a:gd name="T0" fmla="*/ 2 w 3"/>
                <a:gd name="T1" fmla="*/ 0 h 12"/>
                <a:gd name="T2" fmla="*/ 2 w 3"/>
                <a:gd name="T3" fmla="*/ 0 h 12"/>
                <a:gd name="T4" fmla="*/ 0 w 3"/>
                <a:gd name="T5" fmla="*/ 2 h 12"/>
                <a:gd name="T6" fmla="*/ 0 w 3"/>
                <a:gd name="T7" fmla="*/ 10 h 12"/>
                <a:gd name="T8" fmla="*/ 2 w 3"/>
                <a:gd name="T9" fmla="*/ 12 h 12"/>
                <a:gd name="T10" fmla="*/ 2 w 3"/>
                <a:gd name="T11" fmla="*/ 12 h 12"/>
                <a:gd name="T12" fmla="*/ 3 w 3"/>
                <a:gd name="T13" fmla="*/ 10 h 12"/>
                <a:gd name="T14" fmla="*/ 3 w 3"/>
                <a:gd name="T15" fmla="*/ 2 h 12"/>
                <a:gd name="T16" fmla="*/ 2 w 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2">
                  <a:moveTo>
                    <a:pt x="2" y="0"/>
                  </a:moveTo>
                  <a:cubicBezTo>
                    <a:pt x="2" y="0"/>
                    <a:pt x="2" y="0"/>
                    <a:pt x="2" y="0"/>
                  </a:cubicBezTo>
                  <a:cubicBezTo>
                    <a:pt x="1" y="0"/>
                    <a:pt x="0" y="1"/>
                    <a:pt x="0" y="2"/>
                  </a:cubicBezTo>
                  <a:cubicBezTo>
                    <a:pt x="0" y="5"/>
                    <a:pt x="0" y="7"/>
                    <a:pt x="0" y="10"/>
                  </a:cubicBezTo>
                  <a:cubicBezTo>
                    <a:pt x="0" y="11"/>
                    <a:pt x="1" y="12"/>
                    <a:pt x="2" y="12"/>
                  </a:cubicBezTo>
                  <a:cubicBezTo>
                    <a:pt x="2" y="12"/>
                    <a:pt x="2" y="12"/>
                    <a:pt x="2" y="12"/>
                  </a:cubicBezTo>
                  <a:cubicBezTo>
                    <a:pt x="3" y="12"/>
                    <a:pt x="3" y="11"/>
                    <a:pt x="3" y="10"/>
                  </a:cubicBezTo>
                  <a:cubicBezTo>
                    <a:pt x="3" y="7"/>
                    <a:pt x="3" y="5"/>
                    <a:pt x="3" y="2"/>
                  </a:cubicBezTo>
                  <a:cubicBezTo>
                    <a:pt x="3" y="1"/>
                    <a:pt x="3"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6"/>
            <p:cNvSpPr>
              <a:spLocks/>
            </p:cNvSpPr>
            <p:nvPr/>
          </p:nvSpPr>
          <p:spPr bwMode="auto">
            <a:xfrm>
              <a:off x="2261" y="-155"/>
              <a:ext cx="58" cy="231"/>
            </a:xfrm>
            <a:custGeom>
              <a:avLst/>
              <a:gdLst>
                <a:gd name="T0" fmla="*/ 2 w 3"/>
                <a:gd name="T1" fmla="*/ 0 h 12"/>
                <a:gd name="T2" fmla="*/ 2 w 3"/>
                <a:gd name="T3" fmla="*/ 0 h 12"/>
                <a:gd name="T4" fmla="*/ 0 w 3"/>
                <a:gd name="T5" fmla="*/ 2 h 12"/>
                <a:gd name="T6" fmla="*/ 0 w 3"/>
                <a:gd name="T7" fmla="*/ 10 h 12"/>
                <a:gd name="T8" fmla="*/ 2 w 3"/>
                <a:gd name="T9" fmla="*/ 12 h 12"/>
                <a:gd name="T10" fmla="*/ 2 w 3"/>
                <a:gd name="T11" fmla="*/ 12 h 12"/>
                <a:gd name="T12" fmla="*/ 3 w 3"/>
                <a:gd name="T13" fmla="*/ 10 h 12"/>
                <a:gd name="T14" fmla="*/ 3 w 3"/>
                <a:gd name="T15" fmla="*/ 2 h 12"/>
                <a:gd name="T16" fmla="*/ 2 w 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2">
                  <a:moveTo>
                    <a:pt x="2" y="0"/>
                  </a:moveTo>
                  <a:cubicBezTo>
                    <a:pt x="2" y="0"/>
                    <a:pt x="2" y="0"/>
                    <a:pt x="2" y="0"/>
                  </a:cubicBezTo>
                  <a:cubicBezTo>
                    <a:pt x="1" y="0"/>
                    <a:pt x="0" y="1"/>
                    <a:pt x="0" y="2"/>
                  </a:cubicBezTo>
                  <a:cubicBezTo>
                    <a:pt x="0" y="5"/>
                    <a:pt x="0" y="7"/>
                    <a:pt x="0" y="10"/>
                  </a:cubicBezTo>
                  <a:cubicBezTo>
                    <a:pt x="0" y="11"/>
                    <a:pt x="1" y="12"/>
                    <a:pt x="2" y="12"/>
                  </a:cubicBezTo>
                  <a:cubicBezTo>
                    <a:pt x="2" y="12"/>
                    <a:pt x="2" y="12"/>
                    <a:pt x="2" y="12"/>
                  </a:cubicBezTo>
                  <a:cubicBezTo>
                    <a:pt x="2" y="12"/>
                    <a:pt x="3" y="11"/>
                    <a:pt x="3" y="10"/>
                  </a:cubicBezTo>
                  <a:cubicBezTo>
                    <a:pt x="3" y="7"/>
                    <a:pt x="3" y="5"/>
                    <a:pt x="3" y="2"/>
                  </a:cubicBezTo>
                  <a:cubicBezTo>
                    <a:pt x="3" y="1"/>
                    <a:pt x="2"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5" name="Group 12"/>
          <p:cNvGrpSpPr>
            <a:grpSpLocks noChangeAspect="1"/>
          </p:cNvGrpSpPr>
          <p:nvPr/>
        </p:nvGrpSpPr>
        <p:grpSpPr bwMode="auto">
          <a:xfrm>
            <a:off x="10594074" y="3214196"/>
            <a:ext cx="891682" cy="808828"/>
            <a:chOff x="2535" y="1120"/>
            <a:chExt cx="635" cy="576"/>
          </a:xfrm>
        </p:grpSpPr>
        <p:sp>
          <p:nvSpPr>
            <p:cNvPr id="56" name="Freeform 13"/>
            <p:cNvSpPr>
              <a:spLocks/>
            </p:cNvSpPr>
            <p:nvPr/>
          </p:nvSpPr>
          <p:spPr bwMode="auto">
            <a:xfrm>
              <a:off x="2535" y="1626"/>
              <a:ext cx="635" cy="70"/>
            </a:xfrm>
            <a:custGeom>
              <a:avLst/>
              <a:gdLst>
                <a:gd name="T0" fmla="*/ 136 w 136"/>
                <a:gd name="T1" fmla="*/ 7 h 15"/>
                <a:gd name="T2" fmla="*/ 128 w 136"/>
                <a:gd name="T3" fmla="*/ 15 h 15"/>
                <a:gd name="T4" fmla="*/ 8 w 136"/>
                <a:gd name="T5" fmla="*/ 15 h 15"/>
                <a:gd name="T6" fmla="*/ 0 w 136"/>
                <a:gd name="T7" fmla="*/ 7 h 15"/>
                <a:gd name="T8" fmla="*/ 0 w 136"/>
                <a:gd name="T9" fmla="*/ 7 h 15"/>
                <a:gd name="T10" fmla="*/ 8 w 136"/>
                <a:gd name="T11" fmla="*/ 0 h 15"/>
                <a:gd name="T12" fmla="*/ 128 w 136"/>
                <a:gd name="T13" fmla="*/ 0 h 15"/>
                <a:gd name="T14" fmla="*/ 136 w 136"/>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15">
                  <a:moveTo>
                    <a:pt x="136" y="7"/>
                  </a:moveTo>
                  <a:cubicBezTo>
                    <a:pt x="136" y="12"/>
                    <a:pt x="133" y="15"/>
                    <a:pt x="128" y="15"/>
                  </a:cubicBezTo>
                  <a:cubicBezTo>
                    <a:pt x="8" y="15"/>
                    <a:pt x="8" y="15"/>
                    <a:pt x="8" y="15"/>
                  </a:cubicBezTo>
                  <a:cubicBezTo>
                    <a:pt x="3" y="15"/>
                    <a:pt x="0" y="12"/>
                    <a:pt x="0" y="7"/>
                  </a:cubicBezTo>
                  <a:cubicBezTo>
                    <a:pt x="0" y="7"/>
                    <a:pt x="0" y="7"/>
                    <a:pt x="0" y="7"/>
                  </a:cubicBezTo>
                  <a:cubicBezTo>
                    <a:pt x="0" y="3"/>
                    <a:pt x="3" y="0"/>
                    <a:pt x="8" y="0"/>
                  </a:cubicBezTo>
                  <a:cubicBezTo>
                    <a:pt x="128" y="0"/>
                    <a:pt x="128" y="0"/>
                    <a:pt x="128" y="0"/>
                  </a:cubicBezTo>
                  <a:cubicBezTo>
                    <a:pt x="133" y="0"/>
                    <a:pt x="136" y="3"/>
                    <a:pt x="136"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4"/>
            <p:cNvSpPr>
              <a:spLocks/>
            </p:cNvSpPr>
            <p:nvPr/>
          </p:nvSpPr>
          <p:spPr bwMode="auto">
            <a:xfrm>
              <a:off x="2614" y="1369"/>
              <a:ext cx="75" cy="220"/>
            </a:xfrm>
            <a:custGeom>
              <a:avLst/>
              <a:gdLst>
                <a:gd name="T0" fmla="*/ 8 w 16"/>
                <a:gd name="T1" fmla="*/ 47 h 47"/>
                <a:gd name="T2" fmla="*/ 0 w 16"/>
                <a:gd name="T3" fmla="*/ 39 h 47"/>
                <a:gd name="T4" fmla="*/ 0 w 16"/>
                <a:gd name="T5" fmla="*/ 8 h 47"/>
                <a:gd name="T6" fmla="*/ 8 w 16"/>
                <a:gd name="T7" fmla="*/ 0 h 47"/>
                <a:gd name="T8" fmla="*/ 8 w 16"/>
                <a:gd name="T9" fmla="*/ 0 h 47"/>
                <a:gd name="T10" fmla="*/ 16 w 16"/>
                <a:gd name="T11" fmla="*/ 8 h 47"/>
                <a:gd name="T12" fmla="*/ 16 w 16"/>
                <a:gd name="T13" fmla="*/ 39 h 47"/>
                <a:gd name="T14" fmla="*/ 8 w 16"/>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7">
                  <a:moveTo>
                    <a:pt x="8" y="47"/>
                  </a:moveTo>
                  <a:cubicBezTo>
                    <a:pt x="4" y="47"/>
                    <a:pt x="0" y="44"/>
                    <a:pt x="0" y="39"/>
                  </a:cubicBezTo>
                  <a:cubicBezTo>
                    <a:pt x="0" y="8"/>
                    <a:pt x="0" y="8"/>
                    <a:pt x="0" y="8"/>
                  </a:cubicBezTo>
                  <a:cubicBezTo>
                    <a:pt x="0" y="4"/>
                    <a:pt x="4" y="0"/>
                    <a:pt x="8" y="0"/>
                  </a:cubicBezTo>
                  <a:cubicBezTo>
                    <a:pt x="8" y="0"/>
                    <a:pt x="8" y="0"/>
                    <a:pt x="8" y="0"/>
                  </a:cubicBezTo>
                  <a:cubicBezTo>
                    <a:pt x="12" y="0"/>
                    <a:pt x="16" y="4"/>
                    <a:pt x="16" y="8"/>
                  </a:cubicBezTo>
                  <a:cubicBezTo>
                    <a:pt x="16" y="39"/>
                    <a:pt x="16" y="39"/>
                    <a:pt x="16" y="39"/>
                  </a:cubicBezTo>
                  <a:cubicBezTo>
                    <a:pt x="16" y="44"/>
                    <a:pt x="12" y="47"/>
                    <a:pt x="8"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5"/>
            <p:cNvSpPr>
              <a:spLocks/>
            </p:cNvSpPr>
            <p:nvPr/>
          </p:nvSpPr>
          <p:spPr bwMode="auto">
            <a:xfrm>
              <a:off x="2750" y="1369"/>
              <a:ext cx="70" cy="220"/>
            </a:xfrm>
            <a:custGeom>
              <a:avLst/>
              <a:gdLst>
                <a:gd name="T0" fmla="*/ 8 w 15"/>
                <a:gd name="T1" fmla="*/ 47 h 47"/>
                <a:gd name="T2" fmla="*/ 0 w 15"/>
                <a:gd name="T3" fmla="*/ 39 h 47"/>
                <a:gd name="T4" fmla="*/ 0 w 15"/>
                <a:gd name="T5" fmla="*/ 8 h 47"/>
                <a:gd name="T6" fmla="*/ 8 w 15"/>
                <a:gd name="T7" fmla="*/ 0 h 47"/>
                <a:gd name="T8" fmla="*/ 8 w 15"/>
                <a:gd name="T9" fmla="*/ 0 h 47"/>
                <a:gd name="T10" fmla="*/ 15 w 15"/>
                <a:gd name="T11" fmla="*/ 8 h 47"/>
                <a:gd name="T12" fmla="*/ 15 w 15"/>
                <a:gd name="T13" fmla="*/ 39 h 47"/>
                <a:gd name="T14" fmla="*/ 8 w 15"/>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47">
                  <a:moveTo>
                    <a:pt x="8" y="47"/>
                  </a:moveTo>
                  <a:cubicBezTo>
                    <a:pt x="3" y="47"/>
                    <a:pt x="0" y="44"/>
                    <a:pt x="0" y="39"/>
                  </a:cubicBezTo>
                  <a:cubicBezTo>
                    <a:pt x="0" y="8"/>
                    <a:pt x="0" y="8"/>
                    <a:pt x="0" y="8"/>
                  </a:cubicBezTo>
                  <a:cubicBezTo>
                    <a:pt x="0" y="4"/>
                    <a:pt x="3" y="0"/>
                    <a:pt x="8" y="0"/>
                  </a:cubicBezTo>
                  <a:cubicBezTo>
                    <a:pt x="8" y="0"/>
                    <a:pt x="8" y="0"/>
                    <a:pt x="8" y="0"/>
                  </a:cubicBezTo>
                  <a:cubicBezTo>
                    <a:pt x="12" y="0"/>
                    <a:pt x="15" y="4"/>
                    <a:pt x="15" y="8"/>
                  </a:cubicBezTo>
                  <a:cubicBezTo>
                    <a:pt x="15" y="39"/>
                    <a:pt x="15" y="39"/>
                    <a:pt x="15" y="39"/>
                  </a:cubicBezTo>
                  <a:cubicBezTo>
                    <a:pt x="15" y="44"/>
                    <a:pt x="12" y="47"/>
                    <a:pt x="8"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6"/>
            <p:cNvSpPr>
              <a:spLocks/>
            </p:cNvSpPr>
            <p:nvPr/>
          </p:nvSpPr>
          <p:spPr bwMode="auto">
            <a:xfrm>
              <a:off x="2885" y="1369"/>
              <a:ext cx="70" cy="220"/>
            </a:xfrm>
            <a:custGeom>
              <a:avLst/>
              <a:gdLst>
                <a:gd name="T0" fmla="*/ 7 w 15"/>
                <a:gd name="T1" fmla="*/ 47 h 47"/>
                <a:gd name="T2" fmla="*/ 0 w 15"/>
                <a:gd name="T3" fmla="*/ 39 h 47"/>
                <a:gd name="T4" fmla="*/ 0 w 15"/>
                <a:gd name="T5" fmla="*/ 8 h 47"/>
                <a:gd name="T6" fmla="*/ 7 w 15"/>
                <a:gd name="T7" fmla="*/ 0 h 47"/>
                <a:gd name="T8" fmla="*/ 7 w 15"/>
                <a:gd name="T9" fmla="*/ 0 h 47"/>
                <a:gd name="T10" fmla="*/ 15 w 15"/>
                <a:gd name="T11" fmla="*/ 8 h 47"/>
                <a:gd name="T12" fmla="*/ 15 w 15"/>
                <a:gd name="T13" fmla="*/ 39 h 47"/>
                <a:gd name="T14" fmla="*/ 7 w 15"/>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47">
                  <a:moveTo>
                    <a:pt x="7" y="47"/>
                  </a:moveTo>
                  <a:cubicBezTo>
                    <a:pt x="3" y="47"/>
                    <a:pt x="0" y="44"/>
                    <a:pt x="0" y="39"/>
                  </a:cubicBezTo>
                  <a:cubicBezTo>
                    <a:pt x="0" y="8"/>
                    <a:pt x="0" y="8"/>
                    <a:pt x="0" y="8"/>
                  </a:cubicBezTo>
                  <a:cubicBezTo>
                    <a:pt x="0" y="4"/>
                    <a:pt x="3" y="0"/>
                    <a:pt x="7" y="0"/>
                  </a:cubicBezTo>
                  <a:cubicBezTo>
                    <a:pt x="7" y="0"/>
                    <a:pt x="7" y="0"/>
                    <a:pt x="7" y="0"/>
                  </a:cubicBezTo>
                  <a:cubicBezTo>
                    <a:pt x="12" y="0"/>
                    <a:pt x="15" y="4"/>
                    <a:pt x="15" y="8"/>
                  </a:cubicBezTo>
                  <a:cubicBezTo>
                    <a:pt x="15" y="39"/>
                    <a:pt x="15" y="39"/>
                    <a:pt x="15" y="39"/>
                  </a:cubicBezTo>
                  <a:cubicBezTo>
                    <a:pt x="15" y="44"/>
                    <a:pt x="12" y="47"/>
                    <a:pt x="7"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7"/>
            <p:cNvSpPr>
              <a:spLocks/>
            </p:cNvSpPr>
            <p:nvPr/>
          </p:nvSpPr>
          <p:spPr bwMode="auto">
            <a:xfrm>
              <a:off x="3016" y="1369"/>
              <a:ext cx="74" cy="220"/>
            </a:xfrm>
            <a:custGeom>
              <a:avLst/>
              <a:gdLst>
                <a:gd name="T0" fmla="*/ 8 w 16"/>
                <a:gd name="T1" fmla="*/ 47 h 47"/>
                <a:gd name="T2" fmla="*/ 0 w 16"/>
                <a:gd name="T3" fmla="*/ 39 h 47"/>
                <a:gd name="T4" fmla="*/ 0 w 16"/>
                <a:gd name="T5" fmla="*/ 8 h 47"/>
                <a:gd name="T6" fmla="*/ 8 w 16"/>
                <a:gd name="T7" fmla="*/ 0 h 47"/>
                <a:gd name="T8" fmla="*/ 8 w 16"/>
                <a:gd name="T9" fmla="*/ 0 h 47"/>
                <a:gd name="T10" fmla="*/ 16 w 16"/>
                <a:gd name="T11" fmla="*/ 8 h 47"/>
                <a:gd name="T12" fmla="*/ 16 w 16"/>
                <a:gd name="T13" fmla="*/ 39 h 47"/>
                <a:gd name="T14" fmla="*/ 8 w 16"/>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7">
                  <a:moveTo>
                    <a:pt x="8" y="47"/>
                  </a:moveTo>
                  <a:cubicBezTo>
                    <a:pt x="4" y="47"/>
                    <a:pt x="0" y="44"/>
                    <a:pt x="0" y="39"/>
                  </a:cubicBezTo>
                  <a:cubicBezTo>
                    <a:pt x="0" y="8"/>
                    <a:pt x="0" y="8"/>
                    <a:pt x="0" y="8"/>
                  </a:cubicBezTo>
                  <a:cubicBezTo>
                    <a:pt x="0" y="4"/>
                    <a:pt x="4" y="0"/>
                    <a:pt x="8" y="0"/>
                  </a:cubicBezTo>
                  <a:cubicBezTo>
                    <a:pt x="8" y="0"/>
                    <a:pt x="8" y="0"/>
                    <a:pt x="8" y="0"/>
                  </a:cubicBezTo>
                  <a:cubicBezTo>
                    <a:pt x="12" y="0"/>
                    <a:pt x="16" y="4"/>
                    <a:pt x="16" y="8"/>
                  </a:cubicBezTo>
                  <a:cubicBezTo>
                    <a:pt x="16" y="39"/>
                    <a:pt x="16" y="39"/>
                    <a:pt x="16" y="39"/>
                  </a:cubicBezTo>
                  <a:cubicBezTo>
                    <a:pt x="16" y="44"/>
                    <a:pt x="12" y="47"/>
                    <a:pt x="8"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8"/>
            <p:cNvSpPr>
              <a:spLocks/>
            </p:cNvSpPr>
            <p:nvPr/>
          </p:nvSpPr>
          <p:spPr bwMode="auto">
            <a:xfrm>
              <a:off x="2656" y="1120"/>
              <a:ext cx="392" cy="117"/>
            </a:xfrm>
            <a:custGeom>
              <a:avLst/>
              <a:gdLst>
                <a:gd name="T0" fmla="*/ 84 w 84"/>
                <a:gd name="T1" fmla="*/ 25 h 25"/>
                <a:gd name="T2" fmla="*/ 52 w 84"/>
                <a:gd name="T3" fmla="*/ 4 h 25"/>
                <a:gd name="T4" fmla="*/ 32 w 84"/>
                <a:gd name="T5" fmla="*/ 4 h 25"/>
                <a:gd name="T6" fmla="*/ 18 w 84"/>
                <a:gd name="T7" fmla="*/ 13 h 25"/>
                <a:gd name="T8" fmla="*/ 0 w 84"/>
                <a:gd name="T9" fmla="*/ 25 h 25"/>
                <a:gd name="T10" fmla="*/ 84 w 84"/>
                <a:gd name="T11" fmla="*/ 25 h 25"/>
              </a:gdLst>
              <a:ahLst/>
              <a:cxnLst>
                <a:cxn ang="0">
                  <a:pos x="T0" y="T1"/>
                </a:cxn>
                <a:cxn ang="0">
                  <a:pos x="T2" y="T3"/>
                </a:cxn>
                <a:cxn ang="0">
                  <a:pos x="T4" y="T5"/>
                </a:cxn>
                <a:cxn ang="0">
                  <a:pos x="T6" y="T7"/>
                </a:cxn>
                <a:cxn ang="0">
                  <a:pos x="T8" y="T9"/>
                </a:cxn>
                <a:cxn ang="0">
                  <a:pos x="T10" y="T11"/>
                </a:cxn>
              </a:cxnLst>
              <a:rect l="0" t="0" r="r" b="b"/>
              <a:pathLst>
                <a:path w="84" h="25">
                  <a:moveTo>
                    <a:pt x="84" y="25"/>
                  </a:moveTo>
                  <a:cubicBezTo>
                    <a:pt x="52" y="4"/>
                    <a:pt x="52" y="4"/>
                    <a:pt x="52" y="4"/>
                  </a:cubicBezTo>
                  <a:cubicBezTo>
                    <a:pt x="46" y="0"/>
                    <a:pt x="38" y="0"/>
                    <a:pt x="32" y="4"/>
                  </a:cubicBezTo>
                  <a:cubicBezTo>
                    <a:pt x="18" y="13"/>
                    <a:pt x="18" y="13"/>
                    <a:pt x="18" y="13"/>
                  </a:cubicBezTo>
                  <a:cubicBezTo>
                    <a:pt x="0" y="25"/>
                    <a:pt x="0" y="25"/>
                    <a:pt x="0" y="25"/>
                  </a:cubicBezTo>
                  <a:lnTo>
                    <a:pt x="84"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9"/>
            <p:cNvSpPr>
              <a:spLocks/>
            </p:cNvSpPr>
            <p:nvPr/>
          </p:nvSpPr>
          <p:spPr bwMode="auto">
            <a:xfrm>
              <a:off x="2572" y="1275"/>
              <a:ext cx="560" cy="75"/>
            </a:xfrm>
            <a:custGeom>
              <a:avLst/>
              <a:gdLst>
                <a:gd name="T0" fmla="*/ 120 w 120"/>
                <a:gd name="T1" fmla="*/ 8 h 16"/>
                <a:gd name="T2" fmla="*/ 112 w 120"/>
                <a:gd name="T3" fmla="*/ 16 h 16"/>
                <a:gd name="T4" fmla="*/ 8 w 120"/>
                <a:gd name="T5" fmla="*/ 16 h 16"/>
                <a:gd name="T6" fmla="*/ 0 w 120"/>
                <a:gd name="T7" fmla="*/ 8 h 16"/>
                <a:gd name="T8" fmla="*/ 0 w 120"/>
                <a:gd name="T9" fmla="*/ 8 h 16"/>
                <a:gd name="T10" fmla="*/ 8 w 120"/>
                <a:gd name="T11" fmla="*/ 0 h 16"/>
                <a:gd name="T12" fmla="*/ 112 w 120"/>
                <a:gd name="T13" fmla="*/ 0 h 16"/>
                <a:gd name="T14" fmla="*/ 120 w 120"/>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6">
                  <a:moveTo>
                    <a:pt x="120" y="8"/>
                  </a:moveTo>
                  <a:cubicBezTo>
                    <a:pt x="120" y="12"/>
                    <a:pt x="116" y="16"/>
                    <a:pt x="112" y="16"/>
                  </a:cubicBezTo>
                  <a:cubicBezTo>
                    <a:pt x="8" y="16"/>
                    <a:pt x="8" y="16"/>
                    <a:pt x="8" y="16"/>
                  </a:cubicBezTo>
                  <a:cubicBezTo>
                    <a:pt x="4" y="16"/>
                    <a:pt x="0" y="12"/>
                    <a:pt x="0" y="8"/>
                  </a:cubicBezTo>
                  <a:cubicBezTo>
                    <a:pt x="0" y="8"/>
                    <a:pt x="0" y="8"/>
                    <a:pt x="0" y="8"/>
                  </a:cubicBezTo>
                  <a:cubicBezTo>
                    <a:pt x="0" y="3"/>
                    <a:pt x="4" y="0"/>
                    <a:pt x="8" y="0"/>
                  </a:cubicBezTo>
                  <a:cubicBezTo>
                    <a:pt x="112" y="0"/>
                    <a:pt x="112" y="0"/>
                    <a:pt x="112" y="0"/>
                  </a:cubicBezTo>
                  <a:cubicBezTo>
                    <a:pt x="116" y="0"/>
                    <a:pt x="120" y="3"/>
                    <a:pt x="12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Freeform 15"/>
          <p:cNvSpPr>
            <a:spLocks noEditPoints="1"/>
          </p:cNvSpPr>
          <p:nvPr/>
        </p:nvSpPr>
        <p:spPr bwMode="auto">
          <a:xfrm>
            <a:off x="4434676" y="3145129"/>
            <a:ext cx="793174" cy="965924"/>
          </a:xfrm>
          <a:custGeom>
            <a:avLst/>
            <a:gdLst>
              <a:gd name="T0" fmla="*/ 18 w 36"/>
              <a:gd name="T1" fmla="*/ 5 h 44"/>
              <a:gd name="T2" fmla="*/ 36 w 36"/>
              <a:gd name="T3" fmla="*/ 23 h 44"/>
              <a:gd name="T4" fmla="*/ 22 w 36"/>
              <a:gd name="T5" fmla="*/ 40 h 44"/>
              <a:gd name="T6" fmla="*/ 31 w 36"/>
              <a:gd name="T7" fmla="*/ 43 h 44"/>
              <a:gd name="T8" fmla="*/ 31 w 36"/>
              <a:gd name="T9" fmla="*/ 44 h 44"/>
              <a:gd name="T10" fmla="*/ 5 w 36"/>
              <a:gd name="T11" fmla="*/ 44 h 44"/>
              <a:gd name="T12" fmla="*/ 5 w 36"/>
              <a:gd name="T13" fmla="*/ 43 h 44"/>
              <a:gd name="T14" fmla="*/ 13 w 36"/>
              <a:gd name="T15" fmla="*/ 40 h 44"/>
              <a:gd name="T16" fmla="*/ 0 w 36"/>
              <a:gd name="T17" fmla="*/ 23 h 44"/>
              <a:gd name="T18" fmla="*/ 18 w 36"/>
              <a:gd name="T19" fmla="*/ 5 h 44"/>
              <a:gd name="T20" fmla="*/ 18 w 36"/>
              <a:gd name="T21" fmla="*/ 5 h 44"/>
              <a:gd name="T22" fmla="*/ 17 w 36"/>
              <a:gd name="T23" fmla="*/ 21 h 44"/>
              <a:gd name="T24" fmla="*/ 16 w 36"/>
              <a:gd name="T25" fmla="*/ 16 h 44"/>
              <a:gd name="T26" fmla="*/ 18 w 36"/>
              <a:gd name="T27" fmla="*/ 14 h 44"/>
              <a:gd name="T28" fmla="*/ 19 w 36"/>
              <a:gd name="T29" fmla="*/ 16 h 44"/>
              <a:gd name="T30" fmla="*/ 18 w 36"/>
              <a:gd name="T31" fmla="*/ 21 h 44"/>
              <a:gd name="T32" fmla="*/ 19 w 36"/>
              <a:gd name="T33" fmla="*/ 23 h 44"/>
              <a:gd name="T34" fmla="*/ 19 w 36"/>
              <a:gd name="T35" fmla="*/ 24 h 44"/>
              <a:gd name="T36" fmla="*/ 24 w 36"/>
              <a:gd name="T37" fmla="*/ 28 h 44"/>
              <a:gd name="T38" fmla="*/ 27 w 36"/>
              <a:gd name="T39" fmla="*/ 32 h 44"/>
              <a:gd name="T40" fmla="*/ 22 w 36"/>
              <a:gd name="T41" fmla="*/ 29 h 44"/>
              <a:gd name="T42" fmla="*/ 19 w 36"/>
              <a:gd name="T43" fmla="*/ 24 h 44"/>
              <a:gd name="T44" fmla="*/ 18 w 36"/>
              <a:gd name="T45" fmla="*/ 25 h 44"/>
              <a:gd name="T46" fmla="*/ 16 w 36"/>
              <a:gd name="T47" fmla="*/ 23 h 44"/>
              <a:gd name="T48" fmla="*/ 17 w 36"/>
              <a:gd name="T49" fmla="*/ 21 h 44"/>
              <a:gd name="T50" fmla="*/ 17 w 36"/>
              <a:gd name="T51" fmla="*/ 21 h 44"/>
              <a:gd name="T52" fmla="*/ 4 w 36"/>
              <a:gd name="T53" fmla="*/ 22 h 44"/>
              <a:gd name="T54" fmla="*/ 6 w 36"/>
              <a:gd name="T55" fmla="*/ 22 h 44"/>
              <a:gd name="T56" fmla="*/ 6 w 36"/>
              <a:gd name="T57" fmla="*/ 24 h 44"/>
              <a:gd name="T58" fmla="*/ 4 w 36"/>
              <a:gd name="T59" fmla="*/ 24 h 44"/>
              <a:gd name="T60" fmla="*/ 17 w 36"/>
              <a:gd name="T61" fmla="*/ 37 h 44"/>
              <a:gd name="T62" fmla="*/ 17 w 36"/>
              <a:gd name="T63" fmla="*/ 35 h 44"/>
              <a:gd name="T64" fmla="*/ 18 w 36"/>
              <a:gd name="T65" fmla="*/ 35 h 44"/>
              <a:gd name="T66" fmla="*/ 18 w 36"/>
              <a:gd name="T67" fmla="*/ 37 h 44"/>
              <a:gd name="T68" fmla="*/ 32 w 36"/>
              <a:gd name="T69" fmla="*/ 24 h 44"/>
              <a:gd name="T70" fmla="*/ 29 w 36"/>
              <a:gd name="T71" fmla="*/ 24 h 44"/>
              <a:gd name="T72" fmla="*/ 29 w 36"/>
              <a:gd name="T73" fmla="*/ 22 h 44"/>
              <a:gd name="T74" fmla="*/ 32 w 36"/>
              <a:gd name="T75" fmla="*/ 22 h 44"/>
              <a:gd name="T76" fmla="*/ 18 w 36"/>
              <a:gd name="T77" fmla="*/ 9 h 44"/>
              <a:gd name="T78" fmla="*/ 18 w 36"/>
              <a:gd name="T79" fmla="*/ 11 h 44"/>
              <a:gd name="T80" fmla="*/ 17 w 36"/>
              <a:gd name="T81" fmla="*/ 11 h 44"/>
              <a:gd name="T82" fmla="*/ 17 w 36"/>
              <a:gd name="T83" fmla="*/ 9 h 44"/>
              <a:gd name="T84" fmla="*/ 4 w 36"/>
              <a:gd name="T85" fmla="*/ 22 h 44"/>
              <a:gd name="T86" fmla="*/ 4 w 36"/>
              <a:gd name="T87" fmla="*/ 22 h 44"/>
              <a:gd name="T88" fmla="*/ 17 w 36"/>
              <a:gd name="T89" fmla="*/ 0 h 44"/>
              <a:gd name="T90" fmla="*/ 19 w 36"/>
              <a:gd name="T91" fmla="*/ 0 h 44"/>
              <a:gd name="T92" fmla="*/ 20 w 36"/>
              <a:gd name="T93" fmla="*/ 2 h 44"/>
              <a:gd name="T94" fmla="*/ 20 w 36"/>
              <a:gd name="T95" fmla="*/ 4 h 44"/>
              <a:gd name="T96" fmla="*/ 18 w 36"/>
              <a:gd name="T97" fmla="*/ 3 h 44"/>
              <a:gd name="T98" fmla="*/ 15 w 36"/>
              <a:gd name="T99" fmla="*/ 4 h 44"/>
              <a:gd name="T100" fmla="*/ 15 w 36"/>
              <a:gd name="T101" fmla="*/ 2 h 44"/>
              <a:gd name="T102" fmla="*/ 17 w 36"/>
              <a:gd name="T103" fmla="*/ 0 h 44"/>
              <a:gd name="T104" fmla="*/ 17 w 36"/>
              <a:gd name="T10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 h="44">
                <a:moveTo>
                  <a:pt x="18" y="5"/>
                </a:moveTo>
                <a:cubicBezTo>
                  <a:pt x="27" y="5"/>
                  <a:pt x="36" y="13"/>
                  <a:pt x="36" y="23"/>
                </a:cubicBezTo>
                <a:cubicBezTo>
                  <a:pt x="36" y="31"/>
                  <a:pt x="30" y="39"/>
                  <a:pt x="22" y="40"/>
                </a:cubicBezTo>
                <a:cubicBezTo>
                  <a:pt x="31" y="43"/>
                  <a:pt x="31" y="43"/>
                  <a:pt x="31" y="43"/>
                </a:cubicBezTo>
                <a:cubicBezTo>
                  <a:pt x="31" y="44"/>
                  <a:pt x="31" y="44"/>
                  <a:pt x="31" y="44"/>
                </a:cubicBezTo>
                <a:cubicBezTo>
                  <a:pt x="5" y="44"/>
                  <a:pt x="5" y="44"/>
                  <a:pt x="5" y="44"/>
                </a:cubicBezTo>
                <a:cubicBezTo>
                  <a:pt x="5" y="43"/>
                  <a:pt x="5" y="43"/>
                  <a:pt x="5" y="43"/>
                </a:cubicBezTo>
                <a:cubicBezTo>
                  <a:pt x="13" y="40"/>
                  <a:pt x="13" y="40"/>
                  <a:pt x="13" y="40"/>
                </a:cubicBezTo>
                <a:cubicBezTo>
                  <a:pt x="6" y="39"/>
                  <a:pt x="0" y="31"/>
                  <a:pt x="0" y="23"/>
                </a:cubicBezTo>
                <a:cubicBezTo>
                  <a:pt x="0" y="13"/>
                  <a:pt x="8" y="5"/>
                  <a:pt x="18" y="5"/>
                </a:cubicBezTo>
                <a:cubicBezTo>
                  <a:pt x="18" y="5"/>
                  <a:pt x="18" y="5"/>
                  <a:pt x="18" y="5"/>
                </a:cubicBezTo>
                <a:close/>
                <a:moveTo>
                  <a:pt x="17" y="21"/>
                </a:moveTo>
                <a:cubicBezTo>
                  <a:pt x="16" y="16"/>
                  <a:pt x="16" y="16"/>
                  <a:pt x="16" y="16"/>
                </a:cubicBezTo>
                <a:cubicBezTo>
                  <a:pt x="18" y="14"/>
                  <a:pt x="18" y="14"/>
                  <a:pt x="18" y="14"/>
                </a:cubicBezTo>
                <a:cubicBezTo>
                  <a:pt x="19" y="16"/>
                  <a:pt x="19" y="16"/>
                  <a:pt x="19" y="16"/>
                </a:cubicBezTo>
                <a:cubicBezTo>
                  <a:pt x="18" y="21"/>
                  <a:pt x="18" y="21"/>
                  <a:pt x="18" y="21"/>
                </a:cubicBezTo>
                <a:cubicBezTo>
                  <a:pt x="19" y="22"/>
                  <a:pt x="19" y="22"/>
                  <a:pt x="19" y="23"/>
                </a:cubicBezTo>
                <a:cubicBezTo>
                  <a:pt x="19" y="23"/>
                  <a:pt x="19" y="24"/>
                  <a:pt x="19" y="24"/>
                </a:cubicBezTo>
                <a:cubicBezTo>
                  <a:pt x="24" y="28"/>
                  <a:pt x="24" y="28"/>
                  <a:pt x="24" y="28"/>
                </a:cubicBezTo>
                <a:cubicBezTo>
                  <a:pt x="27" y="32"/>
                  <a:pt x="27" y="32"/>
                  <a:pt x="27" y="32"/>
                </a:cubicBezTo>
                <a:cubicBezTo>
                  <a:pt x="22" y="29"/>
                  <a:pt x="22" y="29"/>
                  <a:pt x="22" y="29"/>
                </a:cubicBezTo>
                <a:cubicBezTo>
                  <a:pt x="19" y="24"/>
                  <a:pt x="19" y="24"/>
                  <a:pt x="19" y="24"/>
                </a:cubicBezTo>
                <a:cubicBezTo>
                  <a:pt x="19" y="25"/>
                  <a:pt x="18" y="25"/>
                  <a:pt x="18" y="25"/>
                </a:cubicBezTo>
                <a:cubicBezTo>
                  <a:pt x="17" y="25"/>
                  <a:pt x="16" y="24"/>
                  <a:pt x="16" y="23"/>
                </a:cubicBezTo>
                <a:cubicBezTo>
                  <a:pt x="16" y="22"/>
                  <a:pt x="16" y="22"/>
                  <a:pt x="17" y="21"/>
                </a:cubicBezTo>
                <a:cubicBezTo>
                  <a:pt x="17" y="21"/>
                  <a:pt x="17" y="21"/>
                  <a:pt x="17" y="21"/>
                </a:cubicBezTo>
                <a:close/>
                <a:moveTo>
                  <a:pt x="4" y="22"/>
                </a:moveTo>
                <a:cubicBezTo>
                  <a:pt x="6" y="22"/>
                  <a:pt x="6" y="22"/>
                  <a:pt x="6" y="22"/>
                </a:cubicBezTo>
                <a:cubicBezTo>
                  <a:pt x="6" y="24"/>
                  <a:pt x="6" y="24"/>
                  <a:pt x="6" y="24"/>
                </a:cubicBezTo>
                <a:cubicBezTo>
                  <a:pt x="4" y="24"/>
                  <a:pt x="4" y="24"/>
                  <a:pt x="4" y="24"/>
                </a:cubicBezTo>
                <a:cubicBezTo>
                  <a:pt x="4" y="31"/>
                  <a:pt x="10" y="36"/>
                  <a:pt x="17" y="37"/>
                </a:cubicBezTo>
                <a:cubicBezTo>
                  <a:pt x="17" y="35"/>
                  <a:pt x="17" y="35"/>
                  <a:pt x="17" y="35"/>
                </a:cubicBezTo>
                <a:cubicBezTo>
                  <a:pt x="18" y="35"/>
                  <a:pt x="18" y="35"/>
                  <a:pt x="18" y="35"/>
                </a:cubicBezTo>
                <a:cubicBezTo>
                  <a:pt x="18" y="37"/>
                  <a:pt x="18" y="37"/>
                  <a:pt x="18" y="37"/>
                </a:cubicBezTo>
                <a:cubicBezTo>
                  <a:pt x="25" y="36"/>
                  <a:pt x="31" y="31"/>
                  <a:pt x="32" y="24"/>
                </a:cubicBezTo>
                <a:cubicBezTo>
                  <a:pt x="29" y="24"/>
                  <a:pt x="29" y="24"/>
                  <a:pt x="29" y="24"/>
                </a:cubicBezTo>
                <a:cubicBezTo>
                  <a:pt x="29" y="22"/>
                  <a:pt x="29" y="22"/>
                  <a:pt x="29" y="22"/>
                </a:cubicBezTo>
                <a:cubicBezTo>
                  <a:pt x="32" y="22"/>
                  <a:pt x="32" y="22"/>
                  <a:pt x="32" y="22"/>
                </a:cubicBezTo>
                <a:cubicBezTo>
                  <a:pt x="31" y="15"/>
                  <a:pt x="25" y="9"/>
                  <a:pt x="18" y="9"/>
                </a:cubicBezTo>
                <a:cubicBezTo>
                  <a:pt x="18" y="11"/>
                  <a:pt x="18" y="11"/>
                  <a:pt x="18" y="11"/>
                </a:cubicBezTo>
                <a:cubicBezTo>
                  <a:pt x="17" y="11"/>
                  <a:pt x="17" y="11"/>
                  <a:pt x="17" y="11"/>
                </a:cubicBezTo>
                <a:cubicBezTo>
                  <a:pt x="17" y="9"/>
                  <a:pt x="17" y="9"/>
                  <a:pt x="17" y="9"/>
                </a:cubicBezTo>
                <a:cubicBezTo>
                  <a:pt x="10" y="9"/>
                  <a:pt x="4" y="15"/>
                  <a:pt x="4" y="22"/>
                </a:cubicBezTo>
                <a:cubicBezTo>
                  <a:pt x="4" y="22"/>
                  <a:pt x="4" y="22"/>
                  <a:pt x="4" y="22"/>
                </a:cubicBezTo>
                <a:close/>
                <a:moveTo>
                  <a:pt x="17" y="0"/>
                </a:moveTo>
                <a:cubicBezTo>
                  <a:pt x="19" y="0"/>
                  <a:pt x="19" y="0"/>
                  <a:pt x="19" y="0"/>
                </a:cubicBezTo>
                <a:cubicBezTo>
                  <a:pt x="20" y="0"/>
                  <a:pt x="20" y="1"/>
                  <a:pt x="20" y="2"/>
                </a:cubicBezTo>
                <a:cubicBezTo>
                  <a:pt x="20" y="4"/>
                  <a:pt x="20" y="4"/>
                  <a:pt x="20" y="4"/>
                </a:cubicBezTo>
                <a:cubicBezTo>
                  <a:pt x="19" y="4"/>
                  <a:pt x="19" y="3"/>
                  <a:pt x="18" y="3"/>
                </a:cubicBezTo>
                <a:cubicBezTo>
                  <a:pt x="17" y="3"/>
                  <a:pt x="16" y="4"/>
                  <a:pt x="15" y="4"/>
                </a:cubicBezTo>
                <a:cubicBezTo>
                  <a:pt x="15" y="2"/>
                  <a:pt x="15" y="2"/>
                  <a:pt x="15" y="2"/>
                </a:cubicBezTo>
                <a:cubicBezTo>
                  <a:pt x="15" y="1"/>
                  <a:pt x="16" y="0"/>
                  <a:pt x="17" y="0"/>
                </a:cubicBezTo>
                <a:cubicBezTo>
                  <a:pt x="17" y="0"/>
                  <a:pt x="17" y="0"/>
                  <a:pt x="1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64" name="图片 6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5696" y="5733095"/>
            <a:ext cx="1317220" cy="1317220"/>
          </a:xfrm>
          <a:prstGeom prst="rect">
            <a:avLst/>
          </a:prstGeom>
        </p:spPr>
      </p:pic>
    </p:spTree>
    <p:extLst>
      <p:ext uri="{BB962C8B-B14F-4D97-AF65-F5344CB8AC3E}">
        <p14:creationId xmlns:p14="http://schemas.microsoft.com/office/powerpoint/2010/main" val="501776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5.2 </a:t>
            </a:r>
            <a:r>
              <a:rPr lang="zh-CN" altLang="en-US" dirty="0" smtClean="0"/>
              <a:t>风控数据仓库</a:t>
            </a:r>
            <a:endParaRPr lang="zh-CN" altLang="en-US" dirty="0"/>
          </a:p>
        </p:txBody>
      </p:sp>
      <p:sp>
        <p:nvSpPr>
          <p:cNvPr id="3" name="矩形 2"/>
          <p:cNvSpPr/>
          <p:nvPr/>
        </p:nvSpPr>
        <p:spPr>
          <a:xfrm>
            <a:off x="611632" y="1435100"/>
            <a:ext cx="1440000"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6">
                    <a:lumMod val="50000"/>
                  </a:schemeClr>
                </a:solidFill>
                <a:latin typeface="微软雅黑" panose="020B0503020204020204" pitchFamily="34" charset="-122"/>
                <a:ea typeface="微软雅黑" panose="020B0503020204020204" pitchFamily="34" charset="-122"/>
              </a:rPr>
              <a:t>用户数据</a:t>
            </a:r>
            <a:endParaRPr lang="zh-CN" altLang="en-US" sz="2400"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611632" y="2769271"/>
            <a:ext cx="1440000"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6">
                    <a:lumMod val="50000"/>
                  </a:schemeClr>
                </a:solidFill>
                <a:latin typeface="微软雅黑" panose="020B0503020204020204" pitchFamily="34" charset="-122"/>
                <a:ea typeface="微软雅黑" panose="020B0503020204020204" pitchFamily="34" charset="-122"/>
              </a:rPr>
              <a:t>商品</a:t>
            </a:r>
            <a:r>
              <a:rPr lang="zh-CN" altLang="en-US" sz="2400" dirty="0" smtClean="0">
                <a:solidFill>
                  <a:schemeClr val="accent6">
                    <a:lumMod val="50000"/>
                  </a:schemeClr>
                </a:solidFill>
                <a:latin typeface="微软雅黑" panose="020B0503020204020204" pitchFamily="34" charset="-122"/>
                <a:ea typeface="微软雅黑" panose="020B0503020204020204" pitchFamily="34" charset="-122"/>
              </a:rPr>
              <a:t>数据</a:t>
            </a:r>
            <a:endParaRPr lang="zh-CN" altLang="en-US" sz="2400"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2879344" y="1795100"/>
            <a:ext cx="1440000"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6">
                    <a:lumMod val="50000"/>
                  </a:schemeClr>
                </a:solidFill>
                <a:latin typeface="微软雅黑" panose="020B0503020204020204" pitchFamily="34" charset="-122"/>
                <a:ea typeface="微软雅黑" panose="020B0503020204020204" pitchFamily="34" charset="-122"/>
              </a:rPr>
              <a:t>社交</a:t>
            </a:r>
            <a:r>
              <a:rPr lang="zh-CN" altLang="en-US" sz="2400" dirty="0" smtClean="0">
                <a:solidFill>
                  <a:schemeClr val="accent6">
                    <a:lumMod val="50000"/>
                  </a:schemeClr>
                </a:solidFill>
                <a:latin typeface="微软雅黑" panose="020B0503020204020204" pitchFamily="34" charset="-122"/>
                <a:ea typeface="微软雅黑" panose="020B0503020204020204" pitchFamily="34" charset="-122"/>
              </a:rPr>
              <a:t>数据</a:t>
            </a:r>
            <a:endParaRPr lang="zh-CN" altLang="en-US" sz="2400"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2879344" y="2409271"/>
            <a:ext cx="1440000"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6">
                    <a:lumMod val="50000"/>
                  </a:schemeClr>
                </a:solidFill>
                <a:latin typeface="微软雅黑" panose="020B0503020204020204" pitchFamily="34" charset="-122"/>
                <a:ea typeface="微软雅黑" panose="020B0503020204020204" pitchFamily="34" charset="-122"/>
              </a:rPr>
              <a:t>行为</a:t>
            </a:r>
            <a:r>
              <a:rPr lang="zh-CN" altLang="en-US" sz="2400" dirty="0" smtClean="0">
                <a:solidFill>
                  <a:schemeClr val="accent6">
                    <a:lumMod val="50000"/>
                  </a:schemeClr>
                </a:solidFill>
                <a:latin typeface="微软雅黑" panose="020B0503020204020204" pitchFamily="34" charset="-122"/>
                <a:ea typeface="微软雅黑" panose="020B0503020204020204" pitchFamily="34" charset="-122"/>
              </a:rPr>
              <a:t>数据</a:t>
            </a:r>
            <a:endParaRPr lang="zh-CN" altLang="en-US" sz="2400"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611632" y="3432510"/>
            <a:ext cx="1440000"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6">
                    <a:lumMod val="50000"/>
                  </a:schemeClr>
                </a:solidFill>
                <a:latin typeface="微软雅黑" panose="020B0503020204020204" pitchFamily="34" charset="-122"/>
                <a:ea typeface="微软雅黑" panose="020B0503020204020204" pitchFamily="34" charset="-122"/>
              </a:rPr>
              <a:t>订单</a:t>
            </a:r>
            <a:r>
              <a:rPr lang="zh-CN" altLang="en-US" sz="2400" dirty="0" smtClean="0">
                <a:solidFill>
                  <a:schemeClr val="accent6">
                    <a:lumMod val="50000"/>
                  </a:schemeClr>
                </a:solidFill>
                <a:latin typeface="微软雅黑" panose="020B0503020204020204" pitchFamily="34" charset="-122"/>
                <a:ea typeface="微软雅黑" panose="020B0503020204020204" pitchFamily="34" charset="-122"/>
              </a:rPr>
              <a:t>数据</a:t>
            </a:r>
            <a:endParaRPr lang="zh-CN" altLang="en-US" sz="2400"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611632" y="2098339"/>
            <a:ext cx="1440000"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6">
                    <a:lumMod val="50000"/>
                  </a:schemeClr>
                </a:solidFill>
                <a:latin typeface="微软雅黑" panose="020B0503020204020204" pitchFamily="34" charset="-122"/>
                <a:ea typeface="微软雅黑" panose="020B0503020204020204" pitchFamily="34" charset="-122"/>
              </a:rPr>
              <a:t>商户数据</a:t>
            </a:r>
            <a:endParaRPr lang="zh-CN" altLang="en-US" sz="2400"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2879344" y="3055273"/>
            <a:ext cx="1440000"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6">
                    <a:lumMod val="50000"/>
                  </a:schemeClr>
                </a:solidFill>
                <a:latin typeface="微软雅黑" panose="020B0503020204020204" pitchFamily="34" charset="-122"/>
                <a:ea typeface="微软雅黑" panose="020B0503020204020204" pitchFamily="34" charset="-122"/>
              </a:rPr>
              <a:t>环境</a:t>
            </a:r>
            <a:r>
              <a:rPr lang="zh-CN" altLang="en-US" sz="2400" dirty="0" smtClean="0">
                <a:solidFill>
                  <a:schemeClr val="accent6">
                    <a:lumMod val="50000"/>
                  </a:schemeClr>
                </a:solidFill>
                <a:latin typeface="微软雅黑" panose="020B0503020204020204" pitchFamily="34" charset="-122"/>
                <a:ea typeface="微软雅黑" panose="020B0503020204020204" pitchFamily="34" charset="-122"/>
              </a:rPr>
              <a:t>数据</a:t>
            </a:r>
            <a:endParaRPr lang="zh-CN" altLang="en-US" sz="2400"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5035828" y="2388435"/>
            <a:ext cx="21600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内部数据</a:t>
            </a:r>
            <a:endParaRPr lang="zh-CN" altLang="en-US" sz="2800" dirty="0">
              <a:latin typeface="微软雅黑" panose="020B0503020204020204" pitchFamily="34" charset="-122"/>
              <a:ea typeface="微软雅黑" panose="020B0503020204020204" pitchFamily="34" charset="-122"/>
            </a:endParaRPr>
          </a:p>
        </p:txBody>
      </p:sp>
      <p:cxnSp>
        <p:nvCxnSpPr>
          <p:cNvPr id="19" name="曲线连接符 18"/>
          <p:cNvCxnSpPr>
            <a:stCxn id="3" idx="3"/>
            <a:endCxn id="7" idx="1"/>
          </p:cNvCxnSpPr>
          <p:nvPr/>
        </p:nvCxnSpPr>
        <p:spPr>
          <a:xfrm>
            <a:off x="2051632" y="1795100"/>
            <a:ext cx="827712" cy="360000"/>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1" name="曲线连接符 20"/>
          <p:cNvCxnSpPr>
            <a:stCxn id="11" idx="3"/>
            <a:endCxn id="8" idx="1"/>
          </p:cNvCxnSpPr>
          <p:nvPr/>
        </p:nvCxnSpPr>
        <p:spPr>
          <a:xfrm>
            <a:off x="2051632" y="2458339"/>
            <a:ext cx="827712" cy="310932"/>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3" name="曲线连接符 22"/>
          <p:cNvCxnSpPr>
            <a:stCxn id="6" idx="3"/>
            <a:endCxn id="8" idx="1"/>
          </p:cNvCxnSpPr>
          <p:nvPr/>
        </p:nvCxnSpPr>
        <p:spPr>
          <a:xfrm flipV="1">
            <a:off x="2051632" y="2769271"/>
            <a:ext cx="827712" cy="360000"/>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5" name="曲线连接符 24"/>
          <p:cNvCxnSpPr>
            <a:stCxn id="9" idx="3"/>
            <a:endCxn id="12" idx="1"/>
          </p:cNvCxnSpPr>
          <p:nvPr/>
        </p:nvCxnSpPr>
        <p:spPr>
          <a:xfrm flipV="1">
            <a:off x="2051632" y="3415273"/>
            <a:ext cx="827712" cy="377237"/>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8" name="曲线连接符 27"/>
          <p:cNvCxnSpPr>
            <a:stCxn id="7" idx="3"/>
            <a:endCxn id="13" idx="1"/>
          </p:cNvCxnSpPr>
          <p:nvPr/>
        </p:nvCxnSpPr>
        <p:spPr>
          <a:xfrm>
            <a:off x="4319344" y="2155100"/>
            <a:ext cx="716484" cy="593335"/>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31" name="曲线连接符 30"/>
          <p:cNvCxnSpPr>
            <a:stCxn id="8" idx="3"/>
            <a:endCxn id="13" idx="1"/>
          </p:cNvCxnSpPr>
          <p:nvPr/>
        </p:nvCxnSpPr>
        <p:spPr>
          <a:xfrm flipV="1">
            <a:off x="4319344" y="2748435"/>
            <a:ext cx="716484" cy="20836"/>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33" name="曲线连接符 32"/>
          <p:cNvCxnSpPr>
            <a:stCxn id="12" idx="3"/>
            <a:endCxn id="13" idx="1"/>
          </p:cNvCxnSpPr>
          <p:nvPr/>
        </p:nvCxnSpPr>
        <p:spPr>
          <a:xfrm flipV="1">
            <a:off x="4319344" y="2748435"/>
            <a:ext cx="716484" cy="666838"/>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1087120" y="4415467"/>
            <a:ext cx="3131312"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dirty="0" smtClean="0">
                <a:solidFill>
                  <a:schemeClr val="accent4">
                    <a:lumMod val="50000"/>
                  </a:schemeClr>
                </a:solidFill>
                <a:latin typeface="微软雅黑" panose="020B0503020204020204" pitchFamily="34" charset="-122"/>
                <a:ea typeface="微软雅黑" panose="020B0503020204020204" pitchFamily="34" charset="-122"/>
              </a:rPr>
              <a:t>公安部实名认证数据</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endParaRPr>
          </a:p>
        </p:txBody>
      </p:sp>
      <p:sp>
        <p:nvSpPr>
          <p:cNvPr id="40" name="矩形 39"/>
          <p:cNvSpPr/>
          <p:nvPr/>
        </p:nvSpPr>
        <p:spPr>
          <a:xfrm>
            <a:off x="1087120" y="5055661"/>
            <a:ext cx="3131312"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dirty="0" smtClean="0">
                <a:solidFill>
                  <a:schemeClr val="accent4">
                    <a:lumMod val="50000"/>
                  </a:schemeClr>
                </a:solidFill>
                <a:latin typeface="微软雅黑" panose="020B0503020204020204" pitchFamily="34" charset="-122"/>
                <a:ea typeface="微软雅黑" panose="020B0503020204020204" pitchFamily="34" charset="-122"/>
              </a:rPr>
              <a:t>央行反洗钱名单数据</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a:off x="1087120" y="5695855"/>
            <a:ext cx="3131312"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dirty="0" smtClean="0">
                <a:solidFill>
                  <a:schemeClr val="accent4">
                    <a:lumMod val="50000"/>
                  </a:schemeClr>
                </a:solidFill>
                <a:latin typeface="微软雅黑" panose="020B0503020204020204" pitchFamily="34" charset="-122"/>
                <a:ea typeface="微软雅黑" panose="020B0503020204020204" pitchFamily="34" charset="-122"/>
              </a:rPr>
              <a:t>央行信用报告数据</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611632" y="6495661"/>
            <a:ext cx="3606800" cy="560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dirty="0">
                <a:solidFill>
                  <a:schemeClr val="accent4">
                    <a:lumMod val="50000"/>
                  </a:schemeClr>
                </a:solidFill>
                <a:latin typeface="微软雅黑" panose="020B0503020204020204" pitchFamily="34" charset="-122"/>
                <a:ea typeface="微软雅黑" panose="020B0503020204020204" pitchFamily="34" charset="-122"/>
              </a:rPr>
              <a:t>微</a:t>
            </a:r>
            <a:r>
              <a:rPr lang="zh-CN" altLang="en-US" sz="2400" dirty="0" smtClean="0">
                <a:solidFill>
                  <a:schemeClr val="accent4">
                    <a:lumMod val="50000"/>
                  </a:schemeClr>
                </a:solidFill>
                <a:latin typeface="微软雅黑" panose="020B0503020204020204" pitchFamily="34" charset="-122"/>
                <a:ea typeface="微软雅黑" panose="020B0503020204020204" pitchFamily="34" charset="-122"/>
              </a:rPr>
              <a:t>博数据  芝麻信用数据</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endParaRPr>
          </a:p>
        </p:txBody>
      </p:sp>
      <p:sp>
        <p:nvSpPr>
          <p:cNvPr id="43" name="矩形 42"/>
          <p:cNvSpPr/>
          <p:nvPr/>
        </p:nvSpPr>
        <p:spPr>
          <a:xfrm>
            <a:off x="1106080" y="7056049"/>
            <a:ext cx="3112352" cy="560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dirty="0" smtClean="0">
                <a:solidFill>
                  <a:schemeClr val="accent4">
                    <a:lumMod val="50000"/>
                  </a:schemeClr>
                </a:solidFill>
                <a:latin typeface="微软雅黑" panose="020B0503020204020204" pitchFamily="34" charset="-122"/>
                <a:ea typeface="微软雅黑" panose="020B0503020204020204" pitchFamily="34" charset="-122"/>
              </a:rPr>
              <a:t>工商局公司数据</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endParaRPr>
          </a:p>
        </p:txBody>
      </p:sp>
      <p:sp>
        <p:nvSpPr>
          <p:cNvPr id="44" name="矩形 43"/>
          <p:cNvSpPr/>
          <p:nvPr/>
        </p:nvSpPr>
        <p:spPr>
          <a:xfrm>
            <a:off x="1106080" y="7667401"/>
            <a:ext cx="3112352" cy="560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dirty="0" smtClean="0">
                <a:solidFill>
                  <a:schemeClr val="accent4">
                    <a:lumMod val="50000"/>
                  </a:schemeClr>
                </a:solidFill>
                <a:latin typeface="微软雅黑" panose="020B0503020204020204" pitchFamily="34" charset="-122"/>
                <a:ea typeface="微软雅黑" panose="020B0503020204020204" pitchFamily="34" charset="-122"/>
              </a:rPr>
              <a:t>招聘网站数据</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endParaRPr>
          </a:p>
        </p:txBody>
      </p:sp>
      <p:sp>
        <p:nvSpPr>
          <p:cNvPr id="49" name="矩形 48"/>
          <p:cNvSpPr/>
          <p:nvPr/>
        </p:nvSpPr>
        <p:spPr>
          <a:xfrm>
            <a:off x="5035828" y="5911923"/>
            <a:ext cx="2160000" cy="720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外</a:t>
            </a:r>
            <a:r>
              <a:rPr lang="zh-CN" altLang="en-US" sz="2800" dirty="0" smtClean="0">
                <a:latin typeface="微软雅黑" panose="020B0503020204020204" pitchFamily="34" charset="-122"/>
                <a:ea typeface="微软雅黑" panose="020B0503020204020204" pitchFamily="34" charset="-122"/>
              </a:rPr>
              <a:t>部数据</a:t>
            </a:r>
            <a:endParaRPr lang="zh-CN" altLang="en-US" sz="2800" dirty="0">
              <a:latin typeface="微软雅黑" panose="020B0503020204020204" pitchFamily="34" charset="-122"/>
              <a:ea typeface="微软雅黑" panose="020B0503020204020204" pitchFamily="34" charset="-122"/>
            </a:endParaRPr>
          </a:p>
        </p:txBody>
      </p:sp>
      <p:cxnSp>
        <p:nvCxnSpPr>
          <p:cNvPr id="51" name="曲线连接符 50"/>
          <p:cNvCxnSpPr>
            <a:stCxn id="39" idx="3"/>
            <a:endCxn id="49" idx="1"/>
          </p:cNvCxnSpPr>
          <p:nvPr/>
        </p:nvCxnSpPr>
        <p:spPr>
          <a:xfrm>
            <a:off x="4218432" y="4775467"/>
            <a:ext cx="817396" cy="1496456"/>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53" name="曲线连接符 52"/>
          <p:cNvCxnSpPr>
            <a:stCxn id="40" idx="3"/>
            <a:endCxn id="49" idx="1"/>
          </p:cNvCxnSpPr>
          <p:nvPr/>
        </p:nvCxnSpPr>
        <p:spPr>
          <a:xfrm>
            <a:off x="4218432" y="5415661"/>
            <a:ext cx="817396" cy="856262"/>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55" name="曲线连接符 54"/>
          <p:cNvCxnSpPr>
            <a:stCxn id="41" idx="3"/>
            <a:endCxn id="49" idx="1"/>
          </p:cNvCxnSpPr>
          <p:nvPr/>
        </p:nvCxnSpPr>
        <p:spPr>
          <a:xfrm>
            <a:off x="4218432" y="6055855"/>
            <a:ext cx="817396" cy="216068"/>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57" name="曲线连接符 56"/>
          <p:cNvCxnSpPr>
            <a:stCxn id="42" idx="3"/>
            <a:endCxn id="49" idx="1"/>
          </p:cNvCxnSpPr>
          <p:nvPr/>
        </p:nvCxnSpPr>
        <p:spPr>
          <a:xfrm flipV="1">
            <a:off x="4218432" y="6271923"/>
            <a:ext cx="817396" cy="503932"/>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59" name="曲线连接符 58"/>
          <p:cNvCxnSpPr>
            <a:stCxn id="43" idx="3"/>
            <a:endCxn id="49" idx="1"/>
          </p:cNvCxnSpPr>
          <p:nvPr/>
        </p:nvCxnSpPr>
        <p:spPr>
          <a:xfrm flipV="1">
            <a:off x="4218432" y="6271923"/>
            <a:ext cx="817396" cy="1064320"/>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61" name="曲线连接符 60"/>
          <p:cNvCxnSpPr>
            <a:stCxn id="44" idx="3"/>
            <a:endCxn id="49" idx="1"/>
          </p:cNvCxnSpPr>
          <p:nvPr/>
        </p:nvCxnSpPr>
        <p:spPr>
          <a:xfrm flipV="1">
            <a:off x="4218432" y="6271923"/>
            <a:ext cx="817396" cy="1675672"/>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63" name="五边形 62"/>
          <p:cNvSpPr/>
          <p:nvPr/>
        </p:nvSpPr>
        <p:spPr>
          <a:xfrm>
            <a:off x="6514893" y="3728125"/>
            <a:ext cx="1011936" cy="1479479"/>
          </a:xfrm>
          <a:prstGeom prst="homePlat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采集</a:t>
            </a:r>
            <a:endParaRPr lang="zh-CN" altLang="en-US" sz="2800" dirty="0">
              <a:latin typeface="微软雅黑" panose="020B0503020204020204" pitchFamily="34" charset="-122"/>
              <a:ea typeface="微软雅黑" panose="020B0503020204020204" pitchFamily="34" charset="-122"/>
            </a:endParaRPr>
          </a:p>
        </p:txBody>
      </p:sp>
      <p:sp>
        <p:nvSpPr>
          <p:cNvPr id="64" name="燕尾形 63"/>
          <p:cNvSpPr/>
          <p:nvPr/>
        </p:nvSpPr>
        <p:spPr>
          <a:xfrm>
            <a:off x="7047341" y="3728124"/>
            <a:ext cx="1281637" cy="1479479"/>
          </a:xfrm>
          <a:prstGeom prst="chevron">
            <a:avLst>
              <a:gd name="adj" fmla="val 393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800" dirty="0">
                <a:latin typeface="微软雅黑" panose="020B0503020204020204" pitchFamily="34" charset="-122"/>
                <a:ea typeface="微软雅黑" panose="020B0503020204020204" pitchFamily="34" charset="-122"/>
              </a:rPr>
              <a:t>过滤</a:t>
            </a:r>
          </a:p>
        </p:txBody>
      </p:sp>
      <p:sp>
        <p:nvSpPr>
          <p:cNvPr id="66" name="燕尾形 65"/>
          <p:cNvSpPr/>
          <p:nvPr/>
        </p:nvSpPr>
        <p:spPr>
          <a:xfrm>
            <a:off x="7853981" y="3728124"/>
            <a:ext cx="1281637" cy="1479479"/>
          </a:xfrm>
          <a:prstGeom prst="chevron">
            <a:avLst>
              <a:gd name="adj" fmla="val 393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800" dirty="0" smtClean="0">
                <a:latin typeface="微软雅黑" panose="020B0503020204020204" pitchFamily="34" charset="-122"/>
                <a:ea typeface="微软雅黑" panose="020B0503020204020204" pitchFamily="34" charset="-122"/>
              </a:rPr>
              <a:t>分析</a:t>
            </a:r>
            <a:endParaRPr lang="zh-CN" altLang="en-US" sz="2800" dirty="0">
              <a:latin typeface="微软雅黑" panose="020B0503020204020204" pitchFamily="34" charset="-122"/>
              <a:ea typeface="微软雅黑" panose="020B0503020204020204" pitchFamily="34" charset="-122"/>
            </a:endParaRPr>
          </a:p>
        </p:txBody>
      </p:sp>
      <p:sp>
        <p:nvSpPr>
          <p:cNvPr id="67" name="燕尾形 66"/>
          <p:cNvSpPr/>
          <p:nvPr/>
        </p:nvSpPr>
        <p:spPr>
          <a:xfrm>
            <a:off x="8681693" y="3728124"/>
            <a:ext cx="1281637" cy="1479479"/>
          </a:xfrm>
          <a:prstGeom prst="chevron">
            <a:avLst>
              <a:gd name="adj" fmla="val 393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800" dirty="0" smtClean="0">
                <a:latin typeface="微软雅黑" panose="020B0503020204020204" pitchFamily="34" charset="-122"/>
                <a:ea typeface="微软雅黑" panose="020B0503020204020204" pitchFamily="34" charset="-122"/>
              </a:rPr>
              <a:t>存储</a:t>
            </a:r>
            <a:endParaRPr lang="zh-CN" altLang="en-US" sz="2800" dirty="0">
              <a:latin typeface="微软雅黑" panose="020B0503020204020204" pitchFamily="34" charset="-122"/>
              <a:ea typeface="微软雅黑" panose="020B0503020204020204" pitchFamily="34" charset="-122"/>
            </a:endParaRPr>
          </a:p>
        </p:txBody>
      </p:sp>
      <p:cxnSp>
        <p:nvCxnSpPr>
          <p:cNvPr id="69" name="肘形连接符 68"/>
          <p:cNvCxnSpPr>
            <a:stCxn id="13" idx="2"/>
            <a:endCxn id="63" idx="1"/>
          </p:cNvCxnSpPr>
          <p:nvPr/>
        </p:nvCxnSpPr>
        <p:spPr>
          <a:xfrm rot="16200000" flipH="1">
            <a:off x="5635645" y="3588617"/>
            <a:ext cx="1359430" cy="399065"/>
          </a:xfrm>
          <a:prstGeom prst="bentConnector2">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肘形连接符 70"/>
          <p:cNvCxnSpPr>
            <a:stCxn id="49" idx="0"/>
            <a:endCxn id="63" idx="1"/>
          </p:cNvCxnSpPr>
          <p:nvPr/>
        </p:nvCxnSpPr>
        <p:spPr>
          <a:xfrm rot="5400000" flipH="1" flipV="1">
            <a:off x="5593331" y="4990362"/>
            <a:ext cx="1444058" cy="399065"/>
          </a:xfrm>
          <a:prstGeom prst="bentConnector2">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11302516" y="1795100"/>
            <a:ext cx="21600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名单</a:t>
            </a:r>
            <a:r>
              <a:rPr lang="zh-CN" altLang="en-US" sz="2800" dirty="0" smtClean="0">
                <a:latin typeface="微软雅黑" panose="020B0503020204020204" pitchFamily="34" charset="-122"/>
                <a:ea typeface="微软雅黑" panose="020B0503020204020204" pitchFamily="34" charset="-122"/>
              </a:rPr>
              <a:t>数据</a:t>
            </a:r>
            <a:endParaRPr lang="zh-CN" altLang="en-US" sz="2800" dirty="0">
              <a:latin typeface="微软雅黑" panose="020B0503020204020204" pitchFamily="34" charset="-122"/>
              <a:ea typeface="微软雅黑" panose="020B0503020204020204" pitchFamily="34" charset="-122"/>
            </a:endParaRPr>
          </a:p>
        </p:txBody>
      </p:sp>
      <p:sp>
        <p:nvSpPr>
          <p:cNvPr id="77" name="矩形 76"/>
          <p:cNvSpPr/>
          <p:nvPr/>
        </p:nvSpPr>
        <p:spPr>
          <a:xfrm>
            <a:off x="11302516" y="4082727"/>
            <a:ext cx="21600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画像</a:t>
            </a:r>
            <a:r>
              <a:rPr lang="zh-CN" altLang="en-US" sz="2800" dirty="0" smtClean="0">
                <a:latin typeface="微软雅黑" panose="020B0503020204020204" pitchFamily="34" charset="-122"/>
                <a:ea typeface="微软雅黑" panose="020B0503020204020204" pitchFamily="34" charset="-122"/>
              </a:rPr>
              <a:t>数据</a:t>
            </a:r>
            <a:endParaRPr lang="zh-CN" altLang="en-US" sz="2800" dirty="0">
              <a:latin typeface="微软雅黑" panose="020B0503020204020204" pitchFamily="34" charset="-122"/>
              <a:ea typeface="微软雅黑" panose="020B0503020204020204" pitchFamily="34" charset="-122"/>
            </a:endParaRPr>
          </a:p>
        </p:txBody>
      </p:sp>
      <p:sp>
        <p:nvSpPr>
          <p:cNvPr id="78" name="矩形 77"/>
          <p:cNvSpPr/>
          <p:nvPr/>
        </p:nvSpPr>
        <p:spPr>
          <a:xfrm>
            <a:off x="11302516" y="6163889"/>
            <a:ext cx="21600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图谱</a:t>
            </a:r>
            <a:r>
              <a:rPr lang="zh-CN" altLang="en-US" sz="2800" dirty="0" smtClean="0">
                <a:latin typeface="微软雅黑" panose="020B0503020204020204" pitchFamily="34" charset="-122"/>
                <a:ea typeface="微软雅黑" panose="020B0503020204020204" pitchFamily="34" charset="-122"/>
              </a:rPr>
              <a:t>数据</a:t>
            </a:r>
            <a:endParaRPr lang="zh-CN" altLang="en-US" sz="2800" dirty="0">
              <a:latin typeface="微软雅黑" panose="020B0503020204020204" pitchFamily="34" charset="-122"/>
              <a:ea typeface="微软雅黑" panose="020B0503020204020204" pitchFamily="34" charset="-122"/>
            </a:endParaRPr>
          </a:p>
        </p:txBody>
      </p:sp>
      <p:cxnSp>
        <p:nvCxnSpPr>
          <p:cNvPr id="80" name="肘形连接符 79"/>
          <p:cNvCxnSpPr>
            <a:stCxn id="67" idx="3"/>
            <a:endCxn id="76" idx="1"/>
          </p:cNvCxnSpPr>
          <p:nvPr/>
        </p:nvCxnSpPr>
        <p:spPr>
          <a:xfrm flipV="1">
            <a:off x="9963330" y="2155100"/>
            <a:ext cx="1339186" cy="2312764"/>
          </a:xfrm>
          <a:prstGeom prst="bentConnector3">
            <a:avLst>
              <a:gd name="adj1" fmla="val 50000"/>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肘形连接符 82"/>
          <p:cNvCxnSpPr>
            <a:stCxn id="67" idx="3"/>
            <a:endCxn id="77" idx="1"/>
          </p:cNvCxnSpPr>
          <p:nvPr/>
        </p:nvCxnSpPr>
        <p:spPr>
          <a:xfrm flipV="1">
            <a:off x="9963330" y="4442727"/>
            <a:ext cx="1339186" cy="25137"/>
          </a:xfrm>
          <a:prstGeom prst="bentConnector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肘形连接符 84"/>
          <p:cNvCxnSpPr>
            <a:stCxn id="67" idx="3"/>
            <a:endCxn id="78" idx="1"/>
          </p:cNvCxnSpPr>
          <p:nvPr/>
        </p:nvCxnSpPr>
        <p:spPr>
          <a:xfrm>
            <a:off x="9963330" y="4467864"/>
            <a:ext cx="1339186" cy="2056025"/>
          </a:xfrm>
          <a:prstGeom prst="bentConnector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13391545" y="1738339"/>
            <a:ext cx="2718816"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5">
                    <a:lumMod val="50000"/>
                  </a:schemeClr>
                </a:solidFill>
                <a:latin typeface="微软雅黑" panose="020B0503020204020204" pitchFamily="34" charset="-122"/>
                <a:ea typeface="微软雅黑" panose="020B0503020204020204" pitchFamily="34" charset="-122"/>
              </a:rPr>
              <a:t>黑、白、灰名单</a:t>
            </a:r>
            <a:endParaRPr lang="zh-CN" altLang="en-US" sz="24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89" name="矩形 88"/>
          <p:cNvSpPr/>
          <p:nvPr/>
        </p:nvSpPr>
        <p:spPr>
          <a:xfrm>
            <a:off x="14030953" y="3108434"/>
            <a:ext cx="1440000"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5">
                    <a:lumMod val="50000"/>
                  </a:schemeClr>
                </a:solidFill>
                <a:latin typeface="微软雅黑" panose="020B0503020204020204" pitchFamily="34" charset="-122"/>
                <a:ea typeface="微软雅黑" panose="020B0503020204020204" pitchFamily="34" charset="-122"/>
              </a:rPr>
              <a:t>用户画像</a:t>
            </a:r>
            <a:endParaRPr lang="zh-CN" altLang="en-US" sz="24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90" name="矩形 89"/>
          <p:cNvSpPr/>
          <p:nvPr/>
        </p:nvSpPr>
        <p:spPr>
          <a:xfrm>
            <a:off x="14030953" y="3829253"/>
            <a:ext cx="1440000"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5">
                    <a:lumMod val="50000"/>
                  </a:schemeClr>
                </a:solidFill>
                <a:latin typeface="微软雅黑" panose="020B0503020204020204" pitchFamily="34" charset="-122"/>
                <a:ea typeface="微软雅黑" panose="020B0503020204020204" pitchFamily="34" charset="-122"/>
              </a:rPr>
              <a:t>设备</a:t>
            </a:r>
            <a:r>
              <a:rPr lang="zh-CN" altLang="en-US" sz="2400" dirty="0" smtClean="0">
                <a:solidFill>
                  <a:schemeClr val="accent5">
                    <a:lumMod val="50000"/>
                  </a:schemeClr>
                </a:solidFill>
                <a:latin typeface="微软雅黑" panose="020B0503020204020204" pitchFamily="34" charset="-122"/>
                <a:ea typeface="微软雅黑" panose="020B0503020204020204" pitchFamily="34" charset="-122"/>
              </a:rPr>
              <a:t>画像</a:t>
            </a:r>
            <a:endParaRPr lang="zh-CN" altLang="en-US" sz="24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91" name="矩形 90"/>
          <p:cNvSpPr/>
          <p:nvPr/>
        </p:nvSpPr>
        <p:spPr>
          <a:xfrm>
            <a:off x="14030953" y="4603285"/>
            <a:ext cx="1440000"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5">
                    <a:lumMod val="50000"/>
                  </a:schemeClr>
                </a:solidFill>
                <a:latin typeface="微软雅黑" panose="020B0503020204020204" pitchFamily="34" charset="-122"/>
                <a:ea typeface="微软雅黑" panose="020B0503020204020204" pitchFamily="34" charset="-122"/>
              </a:rPr>
              <a:t>商品</a:t>
            </a:r>
            <a:r>
              <a:rPr lang="zh-CN" altLang="en-US" sz="2400" dirty="0" smtClean="0">
                <a:solidFill>
                  <a:schemeClr val="accent5">
                    <a:lumMod val="50000"/>
                  </a:schemeClr>
                </a:solidFill>
                <a:latin typeface="微软雅黑" panose="020B0503020204020204" pitchFamily="34" charset="-122"/>
                <a:ea typeface="微软雅黑" panose="020B0503020204020204" pitchFamily="34" charset="-122"/>
              </a:rPr>
              <a:t>画像</a:t>
            </a:r>
            <a:endParaRPr lang="zh-CN" altLang="en-US" sz="24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92" name="矩形 91"/>
          <p:cNvSpPr/>
          <p:nvPr/>
        </p:nvSpPr>
        <p:spPr>
          <a:xfrm>
            <a:off x="14030953" y="5388238"/>
            <a:ext cx="1440000"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5">
                    <a:lumMod val="50000"/>
                  </a:schemeClr>
                </a:solidFill>
                <a:latin typeface="微软雅黑" panose="020B0503020204020204" pitchFamily="34" charset="-122"/>
                <a:ea typeface="微软雅黑" panose="020B0503020204020204" pitchFamily="34" charset="-122"/>
              </a:rPr>
              <a:t>地域</a:t>
            </a:r>
            <a:r>
              <a:rPr lang="zh-CN" altLang="en-US" sz="2400" dirty="0" smtClean="0">
                <a:solidFill>
                  <a:schemeClr val="accent5">
                    <a:lumMod val="50000"/>
                  </a:schemeClr>
                </a:solidFill>
                <a:latin typeface="微软雅黑" panose="020B0503020204020204" pitchFamily="34" charset="-122"/>
                <a:ea typeface="微软雅黑" panose="020B0503020204020204" pitchFamily="34" charset="-122"/>
              </a:rPr>
              <a:t>画像</a:t>
            </a:r>
            <a:endParaRPr lang="zh-CN" altLang="en-US" sz="2400"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94" name="直接箭头连接符 93"/>
          <p:cNvCxnSpPr>
            <a:stCxn id="77" idx="3"/>
            <a:endCxn id="89" idx="1"/>
          </p:cNvCxnSpPr>
          <p:nvPr/>
        </p:nvCxnSpPr>
        <p:spPr>
          <a:xfrm flipV="1">
            <a:off x="13462516" y="3468434"/>
            <a:ext cx="568437" cy="974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77" idx="3"/>
            <a:endCxn id="90" idx="1"/>
          </p:cNvCxnSpPr>
          <p:nvPr/>
        </p:nvCxnSpPr>
        <p:spPr>
          <a:xfrm flipV="1">
            <a:off x="13462516" y="4189253"/>
            <a:ext cx="568437" cy="253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77" idx="3"/>
            <a:endCxn id="91" idx="1"/>
          </p:cNvCxnSpPr>
          <p:nvPr/>
        </p:nvCxnSpPr>
        <p:spPr>
          <a:xfrm>
            <a:off x="13462516" y="4442727"/>
            <a:ext cx="568437" cy="520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endCxn id="92" idx="1"/>
          </p:cNvCxnSpPr>
          <p:nvPr/>
        </p:nvCxnSpPr>
        <p:spPr>
          <a:xfrm>
            <a:off x="13430349" y="4332406"/>
            <a:ext cx="600604" cy="1415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ttp://blog.lixf.cn/img/in-post/dataware-k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87330" y="7005692"/>
            <a:ext cx="3687245" cy="2270187"/>
          </a:xfrm>
          <a:prstGeom prst="rect">
            <a:avLst/>
          </a:prstGeom>
          <a:noFill/>
          <a:extLst>
            <a:ext uri="{909E8E84-426E-40DD-AFC4-6F175D3DCCD1}">
              <a14:hiddenFill xmlns:a14="http://schemas.microsoft.com/office/drawing/2010/main">
                <a:solidFill>
                  <a:srgbClr val="FFFFFF"/>
                </a:solidFill>
              </a14:hiddenFill>
            </a:ext>
          </a:extLst>
        </p:spPr>
      </p:pic>
      <p:sp>
        <p:nvSpPr>
          <p:cNvPr id="54" name="文本框 53"/>
          <p:cNvSpPr txBox="1"/>
          <p:nvPr/>
        </p:nvSpPr>
        <p:spPr>
          <a:xfrm flipH="1">
            <a:off x="13742938" y="9344720"/>
            <a:ext cx="2404727" cy="369332"/>
          </a:xfrm>
          <a:prstGeom prst="rect">
            <a:avLst/>
          </a:prstGeom>
          <a:noFill/>
        </p:spPr>
        <p:txBody>
          <a:bodyPr wrap="square" rtlCol="0">
            <a:spAutoFit/>
          </a:bodyPr>
          <a:lstStyle/>
          <a:p>
            <a:r>
              <a:rPr kumimoji="1" lang="en-US" altLang="zh-CN" sz="1800" dirty="0" smtClean="0">
                <a:solidFill>
                  <a:schemeClr val="bg1"/>
                </a:solidFill>
                <a:latin typeface="Microsoft YaHei Light" charset="-122"/>
                <a:ea typeface="Microsoft YaHei Light" charset="-122"/>
                <a:cs typeface="Microsoft YaHei Light" charset="-122"/>
              </a:rPr>
              <a:t>Ping++</a:t>
            </a:r>
            <a:r>
              <a:rPr kumimoji="1" lang="zh-CN" altLang="en-US" sz="1800" dirty="0" smtClean="0">
                <a:solidFill>
                  <a:schemeClr val="bg1"/>
                </a:solidFill>
                <a:latin typeface="Microsoft YaHei Light" charset="-122"/>
                <a:ea typeface="Microsoft YaHei Light" charset="-122"/>
                <a:cs typeface="Microsoft YaHei Light" charset="-122"/>
              </a:rPr>
              <a:t> 支付设计大会</a:t>
            </a:r>
            <a:endParaRPr kumimoji="1" lang="zh-CN" altLang="en-US" sz="1800" dirty="0">
              <a:solidFill>
                <a:schemeClr val="bg1"/>
              </a:solidFill>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516257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5.3 </a:t>
            </a:r>
            <a:r>
              <a:rPr lang="zh-CN" altLang="en-US" dirty="0" smtClean="0"/>
              <a:t>风控模型</a:t>
            </a:r>
            <a:endParaRPr lang="zh-CN" altLang="en-US" dirty="0"/>
          </a:p>
        </p:txBody>
      </p:sp>
      <p:pic>
        <p:nvPicPr>
          <p:cNvPr id="2050" name="Picture 2" descr="http://blog.lixf.cn/img/in-post/risk-level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1807" y="1559291"/>
            <a:ext cx="9667875" cy="7400926"/>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flipH="1">
            <a:off x="13742938" y="9344720"/>
            <a:ext cx="2404727" cy="369332"/>
          </a:xfrm>
          <a:prstGeom prst="rect">
            <a:avLst/>
          </a:prstGeom>
          <a:noFill/>
        </p:spPr>
        <p:txBody>
          <a:bodyPr wrap="square" rtlCol="0">
            <a:spAutoFit/>
          </a:bodyPr>
          <a:lstStyle/>
          <a:p>
            <a:r>
              <a:rPr kumimoji="1" lang="en-US" altLang="zh-CN" sz="1800" dirty="0" smtClean="0">
                <a:solidFill>
                  <a:schemeClr val="bg1"/>
                </a:solidFill>
                <a:latin typeface="Microsoft YaHei Light" charset="-122"/>
                <a:ea typeface="Microsoft YaHei Light" charset="-122"/>
                <a:cs typeface="Microsoft YaHei Light" charset="-122"/>
              </a:rPr>
              <a:t>Ping++</a:t>
            </a:r>
            <a:r>
              <a:rPr kumimoji="1" lang="zh-CN" altLang="en-US" sz="1800" dirty="0" smtClean="0">
                <a:solidFill>
                  <a:schemeClr val="bg1"/>
                </a:solidFill>
                <a:latin typeface="Microsoft YaHei Light" charset="-122"/>
                <a:ea typeface="Microsoft YaHei Light" charset="-122"/>
                <a:cs typeface="Microsoft YaHei Light" charset="-122"/>
              </a:rPr>
              <a:t> 支付设计大会</a:t>
            </a:r>
            <a:endParaRPr kumimoji="1" lang="zh-CN" altLang="en-US" sz="1800" dirty="0">
              <a:solidFill>
                <a:schemeClr val="bg1"/>
              </a:solidFill>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3567675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5.4 </a:t>
            </a:r>
            <a:r>
              <a:rPr lang="zh-CN" altLang="en-US" dirty="0" smtClean="0"/>
              <a:t>规则模型</a:t>
            </a:r>
            <a:endParaRPr lang="zh-CN" altLang="en-US" dirty="0"/>
          </a:p>
        </p:txBody>
      </p:sp>
      <p:sp>
        <p:nvSpPr>
          <p:cNvPr id="5" name="矩形 4"/>
          <p:cNvSpPr/>
          <p:nvPr/>
        </p:nvSpPr>
        <p:spPr>
          <a:xfrm>
            <a:off x="8882414" y="2271787"/>
            <a:ext cx="6578008" cy="1077218"/>
          </a:xfrm>
          <a:prstGeom prst="rect">
            <a:avLst/>
          </a:prstGeom>
        </p:spPr>
        <p:txBody>
          <a:bodyPr wrap="square">
            <a:spAutoFit/>
          </a:bodyPr>
          <a:lstStyle/>
          <a:p>
            <a:r>
              <a:rPr lang="zh-CN" altLang="en-US" dirty="0" smtClean="0">
                <a:solidFill>
                  <a:srgbClr val="404040"/>
                </a:solidFill>
                <a:latin typeface="微软雅黑" panose="020B0503020204020204" pitchFamily="34" charset="-122"/>
                <a:ea typeface="微软雅黑" panose="020B0503020204020204" pitchFamily="34" charset="-122"/>
              </a:rPr>
              <a:t>一刀切</a:t>
            </a:r>
            <a:r>
              <a:rPr lang="zh-CN" altLang="en-US" dirty="0">
                <a:solidFill>
                  <a:srgbClr val="404040"/>
                </a:solidFill>
                <a:latin typeface="微软雅黑" panose="020B0503020204020204" pitchFamily="34" charset="-122"/>
                <a:ea typeface="微软雅黑" panose="020B0503020204020204" pitchFamily="34" charset="-122"/>
              </a:rPr>
              <a:t>，容易被薅羊毛的人嗅探</a:t>
            </a:r>
            <a:r>
              <a:rPr lang="zh-CN" altLang="en-US" dirty="0" smtClean="0">
                <a:solidFill>
                  <a:srgbClr val="404040"/>
                </a:solidFill>
                <a:latin typeface="微软雅黑" panose="020B0503020204020204" pitchFamily="34" charset="-122"/>
                <a:ea typeface="微软雅黑" panose="020B0503020204020204" pitchFamily="34" charset="-122"/>
              </a:rPr>
              <a:t>到</a:t>
            </a:r>
            <a:r>
              <a:rPr lang="zh-CN" altLang="en-US" dirty="0">
                <a:solidFill>
                  <a:srgbClr val="404040"/>
                </a:solidFill>
                <a:latin typeface="微软雅黑" panose="020B0503020204020204" pitchFamily="34" charset="-122"/>
                <a:ea typeface="微软雅黑" panose="020B0503020204020204" pitchFamily="34" charset="-122"/>
              </a:rPr>
              <a:t>；</a:t>
            </a:r>
            <a:r>
              <a:rPr lang="zh-CN" altLang="en-US" dirty="0" smtClean="0">
                <a:solidFill>
                  <a:srgbClr val="404040"/>
                </a:solidFill>
                <a:latin typeface="微软雅黑" panose="020B0503020204020204" pitchFamily="34" charset="-122"/>
                <a:ea typeface="微软雅黑" panose="020B0503020204020204" pitchFamily="34" charset="-122"/>
              </a:rPr>
              <a:t>规则</a:t>
            </a:r>
            <a:r>
              <a:rPr lang="zh-CN" altLang="en-US" dirty="0">
                <a:solidFill>
                  <a:srgbClr val="404040"/>
                </a:solidFill>
                <a:latin typeface="微软雅黑" panose="020B0503020204020204" pitchFamily="34" charset="-122"/>
                <a:ea typeface="微软雅黑" panose="020B0503020204020204" pitchFamily="34" charset="-122"/>
              </a:rPr>
              <a:t>冲突</a:t>
            </a:r>
            <a:r>
              <a:rPr lang="zh-CN" altLang="en-US" dirty="0" smtClean="0">
                <a:solidFill>
                  <a:srgbClr val="404040"/>
                </a:solidFill>
                <a:latin typeface="微软雅黑" panose="020B0503020204020204" pitchFamily="34" charset="-122"/>
                <a:ea typeface="微软雅黑" panose="020B0503020204020204" pitchFamily="34" charset="-122"/>
              </a:rPr>
              <a:t>问题</a:t>
            </a:r>
            <a:endParaRPr lang="zh-CN" altLang="en-US" b="0" i="0" dirty="0">
              <a:solidFill>
                <a:srgbClr val="404040"/>
              </a:solidFill>
              <a:effectLst/>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80378" y="2135632"/>
            <a:ext cx="6471398" cy="0"/>
          </a:xfrm>
          <a:prstGeom prst="line">
            <a:avLst/>
          </a:prstGeom>
          <a:ln w="76200">
            <a:solidFill>
              <a:srgbClr val="0D417B"/>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882414" y="2135632"/>
            <a:ext cx="6578008" cy="0"/>
          </a:xfrm>
          <a:prstGeom prst="line">
            <a:avLst/>
          </a:prstGeom>
          <a:ln w="76200">
            <a:solidFill>
              <a:srgbClr val="0D417B"/>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36564" y="2271787"/>
            <a:ext cx="6993163" cy="1077218"/>
          </a:xfrm>
          <a:prstGeom prst="rect">
            <a:avLst/>
          </a:prstGeom>
        </p:spPr>
        <p:txBody>
          <a:bodyPr wrap="square">
            <a:spAutoFit/>
          </a:bodyPr>
          <a:lstStyle/>
          <a:p>
            <a:r>
              <a:rPr lang="zh-CN" altLang="en-US" dirty="0">
                <a:solidFill>
                  <a:srgbClr val="404040"/>
                </a:solidFill>
                <a:latin typeface="微软雅黑" panose="020B0503020204020204" pitchFamily="34" charset="-122"/>
                <a:ea typeface="微软雅黑" panose="020B0503020204020204" pitchFamily="34" charset="-122"/>
              </a:rPr>
              <a:t>性能高、易于理解和分析、开发相对简单</a:t>
            </a:r>
            <a:endParaRPr lang="zh-CN" altLang="en-US" dirty="0"/>
          </a:p>
        </p:txBody>
      </p:sp>
      <p:sp>
        <p:nvSpPr>
          <p:cNvPr id="12" name="矩形 11"/>
          <p:cNvSpPr/>
          <p:nvPr/>
        </p:nvSpPr>
        <p:spPr>
          <a:xfrm>
            <a:off x="8882414" y="1300013"/>
            <a:ext cx="2236510" cy="707886"/>
          </a:xfrm>
          <a:prstGeom prst="rect">
            <a:avLst/>
          </a:prstGeom>
        </p:spPr>
        <p:txBody>
          <a:bodyPr wrap="none">
            <a:spAutoFit/>
          </a:bodyPr>
          <a:lstStyle/>
          <a:p>
            <a:r>
              <a:rPr lang="zh-CN" altLang="en-US" sz="4000" b="1" dirty="0">
                <a:solidFill>
                  <a:srgbClr val="0D417B"/>
                </a:solidFill>
                <a:latin typeface="微软雅黑" panose="020B0503020204020204" pitchFamily="34" charset="-122"/>
                <a:ea typeface="微软雅黑" panose="020B0503020204020204" pitchFamily="34" charset="-122"/>
              </a:rPr>
              <a:t>存在问题</a:t>
            </a:r>
          </a:p>
        </p:txBody>
      </p:sp>
      <p:sp>
        <p:nvSpPr>
          <p:cNvPr id="13" name="矩形 12"/>
          <p:cNvSpPr/>
          <p:nvPr/>
        </p:nvSpPr>
        <p:spPr>
          <a:xfrm>
            <a:off x="880378" y="1300013"/>
            <a:ext cx="1210588" cy="707886"/>
          </a:xfrm>
          <a:prstGeom prst="rect">
            <a:avLst/>
          </a:prstGeom>
        </p:spPr>
        <p:txBody>
          <a:bodyPr wrap="none">
            <a:spAutoFit/>
          </a:bodyPr>
          <a:lstStyle/>
          <a:p>
            <a:r>
              <a:rPr lang="zh-CN" altLang="en-US" sz="4000" b="1" dirty="0">
                <a:solidFill>
                  <a:srgbClr val="0D417B"/>
                </a:solidFill>
                <a:latin typeface="微软雅黑" panose="020B0503020204020204" pitchFamily="34" charset="-122"/>
                <a:ea typeface="微软雅黑" panose="020B0503020204020204" pitchFamily="34" charset="-122"/>
              </a:rPr>
              <a:t>优点</a:t>
            </a:r>
            <a:endParaRPr lang="zh-CN" altLang="en-US" sz="4000" b="1" dirty="0">
              <a:solidFill>
                <a:srgbClr val="0D417B"/>
              </a:solidFill>
            </a:endParaRPr>
          </a:p>
        </p:txBody>
      </p:sp>
      <p:grpSp>
        <p:nvGrpSpPr>
          <p:cNvPr id="18" name="组合 17"/>
          <p:cNvGrpSpPr/>
          <p:nvPr/>
        </p:nvGrpSpPr>
        <p:grpSpPr>
          <a:xfrm>
            <a:off x="880378" y="3889248"/>
            <a:ext cx="3240000" cy="5084064"/>
            <a:chOff x="880378" y="3889248"/>
            <a:chExt cx="3240000" cy="5084064"/>
          </a:xfrm>
        </p:grpSpPr>
        <p:sp>
          <p:nvSpPr>
            <p:cNvPr id="14" name="矩形 13"/>
            <p:cNvSpPr/>
            <p:nvPr/>
          </p:nvSpPr>
          <p:spPr>
            <a:xfrm>
              <a:off x="880378" y="3889248"/>
              <a:ext cx="3240000" cy="585216"/>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名单规则</a:t>
              </a:r>
              <a:endParaRPr lang="zh-CN" altLang="en-US" sz="2400" dirty="0">
                <a:latin typeface="微软雅黑" panose="020B0503020204020204" pitchFamily="34" charset="-122"/>
                <a:ea typeface="微软雅黑" panose="020B0503020204020204" pitchFamily="34" charset="-122"/>
              </a:endParaRPr>
            </a:p>
          </p:txBody>
        </p:sp>
        <p:sp>
          <p:nvSpPr>
            <p:cNvPr id="15" name="矩形 14"/>
            <p:cNvSpPr/>
            <p:nvPr/>
          </p:nvSpPr>
          <p:spPr>
            <a:xfrm>
              <a:off x="880378" y="4474464"/>
              <a:ext cx="3240000" cy="4498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用户</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ID</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是在风控黑名单中。</a:t>
              </a:r>
            </a:p>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用户身份证号在反洗钱黑名单中。</a:t>
              </a:r>
            </a:p>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用户身份证号在公检法协查名单中。</a:t>
              </a:r>
            </a:p>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用户所使用的手机号在羊毛号名单列表中。</a:t>
              </a:r>
            </a:p>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转账用户所在地区是联合国反洗钱风险警示地区。</a:t>
              </a:r>
            </a:p>
          </p:txBody>
        </p:sp>
      </p:grpSp>
      <p:grpSp>
        <p:nvGrpSpPr>
          <p:cNvPr id="19" name="组合 18"/>
          <p:cNvGrpSpPr/>
          <p:nvPr/>
        </p:nvGrpSpPr>
        <p:grpSpPr>
          <a:xfrm>
            <a:off x="4552043" y="3889248"/>
            <a:ext cx="3240000" cy="5084064"/>
            <a:chOff x="880378" y="3889248"/>
            <a:chExt cx="3240000" cy="5084064"/>
          </a:xfrm>
        </p:grpSpPr>
        <p:sp>
          <p:nvSpPr>
            <p:cNvPr id="20" name="矩形 19"/>
            <p:cNvSpPr/>
            <p:nvPr/>
          </p:nvSpPr>
          <p:spPr>
            <a:xfrm>
              <a:off x="880378" y="3889248"/>
              <a:ext cx="3240000" cy="585216"/>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操作</a:t>
              </a:r>
              <a:r>
                <a:rPr lang="zh-CN" altLang="en-US" sz="2400" dirty="0" smtClean="0">
                  <a:latin typeface="微软雅黑" panose="020B0503020204020204" pitchFamily="34" charset="-122"/>
                  <a:ea typeface="微软雅黑" panose="020B0503020204020204" pitchFamily="34" charset="-122"/>
                </a:rPr>
                <a:t>规则</a:t>
              </a:r>
              <a:endParaRPr lang="zh-CN" altLang="en-US" sz="2400" dirty="0">
                <a:latin typeface="微软雅黑" panose="020B0503020204020204" pitchFamily="34" charset="-122"/>
                <a:ea typeface="微软雅黑" panose="020B0503020204020204" pitchFamily="34" charset="-122"/>
              </a:endParaRPr>
            </a:p>
          </p:txBody>
        </p:sp>
        <p:sp>
          <p:nvSpPr>
            <p:cNvPr id="21" name="矩形 20"/>
            <p:cNvSpPr/>
            <p:nvPr/>
          </p:nvSpPr>
          <p:spPr>
            <a:xfrm>
              <a:off x="880378" y="4474464"/>
              <a:ext cx="3240000" cy="4498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频率需综合考虑（五）分钟、（一）小时、（一）天、（一）周等维度的数据</a:t>
              </a:r>
              <a:r>
                <a:rPr lang="zh-CN" altLang="en-US" sz="1800" dirty="0" smtClean="0">
                  <a:solidFill>
                    <a:schemeClr val="accent5">
                      <a:lumMod val="50000"/>
                    </a:schemeClr>
                  </a:solidFill>
                  <a:latin typeface="微软雅黑" panose="020B0503020204020204" pitchFamily="34" charset="-122"/>
                  <a:ea typeface="微软雅黑" panose="020B0503020204020204" pitchFamily="34" charset="-122"/>
                </a:rPr>
                <a:t>。</a:t>
              </a:r>
              <a:endParaRPr lang="en-US" altLang="zh-CN" sz="1800" dirty="0" smtClean="0">
                <a:solidFill>
                  <a:schemeClr val="accent5">
                    <a:lumMod val="50000"/>
                  </a:schemeClr>
                </a:solidFill>
                <a:latin typeface="微软雅黑" panose="020B0503020204020204" pitchFamily="34" charset="-122"/>
                <a:ea typeface="微软雅黑" panose="020B0503020204020204" pitchFamily="34" charset="-122"/>
              </a:endParaRPr>
            </a:p>
            <a:p>
              <a:r>
                <a:rPr lang="zh-CN" altLang="en-US" sz="1800" dirty="0" smtClean="0">
                  <a:solidFill>
                    <a:schemeClr val="accent5">
                      <a:lumMod val="50000"/>
                    </a:schemeClr>
                  </a:solidFill>
                  <a:latin typeface="微软雅黑" panose="020B0503020204020204" pitchFamily="34" charset="-122"/>
                  <a:ea typeface="微软雅黑" panose="020B0503020204020204" pitchFamily="34" charset="-122"/>
                </a:rPr>
                <a:t>对</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不同的风险等级设置不同的阈值</a:t>
              </a:r>
              <a:r>
                <a:rPr lang="zh-CN" altLang="en-US" sz="1800" dirty="0" smtClean="0">
                  <a:solidFill>
                    <a:schemeClr val="accent5">
                      <a:lumMod val="50000"/>
                    </a:schemeClr>
                  </a:solidFill>
                  <a:latin typeface="微软雅黑" panose="020B0503020204020204" pitchFamily="34" charset="-122"/>
                  <a:ea typeface="微软雅黑" panose="020B0503020204020204" pitchFamily="34" charset="-122"/>
                </a:rPr>
                <a:t>。</a:t>
              </a:r>
              <a:endParaRPr lang="zh-CN" altLang="en-US" sz="1800" dirty="0">
                <a:solidFill>
                  <a:schemeClr val="accent5">
                    <a:lumMod val="50000"/>
                  </a:schemeClr>
                </a:solidFill>
                <a:latin typeface="微软雅黑" panose="020B0503020204020204" pitchFamily="34" charset="-122"/>
                <a:ea typeface="微软雅黑" panose="020B0503020204020204" pitchFamily="34" charset="-122"/>
              </a:endParaRPr>
            </a:p>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用户提现频次</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5</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分钟不能超过</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2</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次， 一小时不能超过</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5</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次，一天不能超过</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10</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次。</a:t>
              </a:r>
            </a:p>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用户提现额度一天不能超过</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1</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万。</a:t>
              </a:r>
            </a:p>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用户支付频次</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5</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分钟不能超过</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2</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次，一小时不能超过</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10</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次，一天不能超过</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100</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次。</a:t>
              </a:r>
            </a:p>
          </p:txBody>
        </p:sp>
      </p:grpSp>
      <p:grpSp>
        <p:nvGrpSpPr>
          <p:cNvPr id="22" name="组合 21"/>
          <p:cNvGrpSpPr/>
          <p:nvPr/>
        </p:nvGrpSpPr>
        <p:grpSpPr>
          <a:xfrm>
            <a:off x="8223708" y="3889248"/>
            <a:ext cx="3240000" cy="5084064"/>
            <a:chOff x="880378" y="3889248"/>
            <a:chExt cx="3240000" cy="5084064"/>
          </a:xfrm>
        </p:grpSpPr>
        <p:sp>
          <p:nvSpPr>
            <p:cNvPr id="23" name="矩形 22"/>
            <p:cNvSpPr/>
            <p:nvPr/>
          </p:nvSpPr>
          <p:spPr>
            <a:xfrm>
              <a:off x="880378" y="3889248"/>
              <a:ext cx="3240000" cy="585216"/>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业务</a:t>
              </a:r>
              <a:r>
                <a:rPr lang="zh-CN" altLang="en-US" sz="2400" dirty="0" smtClean="0">
                  <a:latin typeface="微软雅黑" panose="020B0503020204020204" pitchFamily="34" charset="-122"/>
                  <a:ea typeface="微软雅黑" panose="020B0503020204020204" pitchFamily="34" charset="-122"/>
                </a:rPr>
                <a:t>规则</a:t>
              </a:r>
              <a:endParaRPr lang="zh-CN" altLang="en-US" sz="2400" dirty="0">
                <a:latin typeface="微软雅黑" panose="020B0503020204020204" pitchFamily="34" charset="-122"/>
                <a:ea typeface="微软雅黑" panose="020B0503020204020204" pitchFamily="34" charset="-122"/>
              </a:endParaRPr>
            </a:p>
          </p:txBody>
        </p:sp>
        <p:sp>
          <p:nvSpPr>
            <p:cNvPr id="24" name="矩形 23"/>
            <p:cNvSpPr/>
            <p:nvPr/>
          </p:nvSpPr>
          <p:spPr>
            <a:xfrm>
              <a:off x="880378" y="4474464"/>
              <a:ext cx="3240000" cy="4498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同一个人绑定银行卡张数超过</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10</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张。</a:t>
              </a:r>
            </a:p>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同一张银行卡被超过</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5</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个人绑定。</a:t>
              </a:r>
            </a:p>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同一个手机号被</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5</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个人绑定。</a:t>
              </a:r>
            </a:p>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一个周内手机号变更超过</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4</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次。</a:t>
              </a:r>
            </a:p>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同一个对私银行卡接受转账次数一分钟超过</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5</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次。</a:t>
              </a:r>
            </a:p>
          </p:txBody>
        </p:sp>
      </p:grpSp>
      <p:grpSp>
        <p:nvGrpSpPr>
          <p:cNvPr id="25" name="组合 24"/>
          <p:cNvGrpSpPr/>
          <p:nvPr/>
        </p:nvGrpSpPr>
        <p:grpSpPr>
          <a:xfrm>
            <a:off x="11895374" y="3889248"/>
            <a:ext cx="3240000" cy="5084064"/>
            <a:chOff x="880378" y="3889248"/>
            <a:chExt cx="3240000" cy="5084064"/>
          </a:xfrm>
        </p:grpSpPr>
        <p:sp>
          <p:nvSpPr>
            <p:cNvPr id="26" name="矩形 25"/>
            <p:cNvSpPr/>
            <p:nvPr/>
          </p:nvSpPr>
          <p:spPr>
            <a:xfrm>
              <a:off x="880378" y="3889248"/>
              <a:ext cx="3240000" cy="585216"/>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异常行为</a:t>
              </a:r>
              <a:endParaRPr lang="zh-CN" altLang="en-US" sz="2400" dirty="0">
                <a:latin typeface="微软雅黑" panose="020B0503020204020204" pitchFamily="34" charset="-122"/>
                <a:ea typeface="微软雅黑" panose="020B0503020204020204" pitchFamily="34" charset="-122"/>
              </a:endParaRPr>
            </a:p>
          </p:txBody>
        </p:sp>
        <p:sp>
          <p:nvSpPr>
            <p:cNvPr id="27" name="矩形 26"/>
            <p:cNvSpPr/>
            <p:nvPr/>
          </p:nvSpPr>
          <p:spPr>
            <a:xfrm>
              <a:off x="880378" y="4474464"/>
              <a:ext cx="3240000" cy="4498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用户支付地点与常用登录地点不一致</a:t>
              </a:r>
            </a:p>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用户支付使用个</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IP</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与常用</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IP</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地址不一致</a:t>
              </a:r>
            </a:p>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用户在短时间内，上一次支付的地址和本次支付的地址距离非常远</a:t>
              </a:r>
              <a:r>
                <a:rPr lang="zh-CN" altLang="en-US" sz="1800" dirty="0" smtClean="0">
                  <a:solidFill>
                    <a:schemeClr val="accent5">
                      <a:lumMod val="50000"/>
                    </a:schemeClr>
                  </a:solidFill>
                  <a:latin typeface="微软雅黑" panose="020B0503020204020204" pitchFamily="34" charset="-122"/>
                  <a:ea typeface="微软雅黑" panose="020B0503020204020204" pitchFamily="34" charset="-122"/>
                </a:rPr>
                <a:t>。</a:t>
              </a:r>
              <a:endParaRPr lang="zh-CN" altLang="en-US" sz="1800" dirty="0">
                <a:solidFill>
                  <a:schemeClr val="accent5">
                    <a:lumMod val="50000"/>
                  </a:schemeClr>
                </a:solidFill>
                <a:latin typeface="微软雅黑" panose="020B0503020204020204" pitchFamily="34" charset="-122"/>
                <a:ea typeface="微软雅黑" panose="020B0503020204020204" pitchFamily="34" charset="-122"/>
              </a:endParaRPr>
            </a:p>
          </p:txBody>
        </p:sp>
      </p:grpSp>
      <p:sp>
        <p:nvSpPr>
          <p:cNvPr id="28" name="文本框 27"/>
          <p:cNvSpPr txBox="1"/>
          <p:nvPr/>
        </p:nvSpPr>
        <p:spPr>
          <a:xfrm flipH="1">
            <a:off x="13742938" y="9344720"/>
            <a:ext cx="2404727" cy="369332"/>
          </a:xfrm>
          <a:prstGeom prst="rect">
            <a:avLst/>
          </a:prstGeom>
          <a:noFill/>
        </p:spPr>
        <p:txBody>
          <a:bodyPr wrap="square" rtlCol="0">
            <a:spAutoFit/>
          </a:bodyPr>
          <a:lstStyle/>
          <a:p>
            <a:r>
              <a:rPr kumimoji="1" lang="en-US" altLang="zh-CN" sz="1800" dirty="0" smtClean="0">
                <a:solidFill>
                  <a:schemeClr val="bg1"/>
                </a:solidFill>
                <a:latin typeface="Microsoft YaHei Light" charset="-122"/>
                <a:ea typeface="Microsoft YaHei Light" charset="-122"/>
                <a:cs typeface="Microsoft YaHei Light" charset="-122"/>
              </a:rPr>
              <a:t>Ping++</a:t>
            </a:r>
            <a:r>
              <a:rPr kumimoji="1" lang="zh-CN" altLang="en-US" sz="1800" dirty="0" smtClean="0">
                <a:solidFill>
                  <a:schemeClr val="bg1"/>
                </a:solidFill>
                <a:latin typeface="Microsoft YaHei Light" charset="-122"/>
                <a:ea typeface="Microsoft YaHei Light" charset="-122"/>
                <a:cs typeface="Microsoft YaHei Light" charset="-122"/>
              </a:rPr>
              <a:t> 支付设计大会</a:t>
            </a:r>
            <a:endParaRPr kumimoji="1" lang="zh-CN" altLang="en-US" sz="1800" dirty="0">
              <a:solidFill>
                <a:schemeClr val="bg1"/>
              </a:solidFill>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3712602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5.5 </a:t>
            </a:r>
            <a:r>
              <a:rPr lang="zh-CN" altLang="en-US" dirty="0"/>
              <a:t>决策树</a:t>
            </a:r>
            <a:r>
              <a:rPr lang="zh-CN" altLang="en-US" dirty="0" smtClean="0"/>
              <a:t>模型</a:t>
            </a:r>
            <a:endParaRPr lang="zh-CN" altLang="en-US" dirty="0"/>
          </a:p>
        </p:txBody>
      </p:sp>
      <p:pic>
        <p:nvPicPr>
          <p:cNvPr id="3074" name="Picture 2" descr="http://blog.lixf.cn/img/in-post/risk-d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671" y="1760220"/>
            <a:ext cx="14640594" cy="604266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flipH="1">
            <a:off x="13742938" y="9344720"/>
            <a:ext cx="2404727" cy="369332"/>
          </a:xfrm>
          <a:prstGeom prst="rect">
            <a:avLst/>
          </a:prstGeom>
          <a:noFill/>
        </p:spPr>
        <p:txBody>
          <a:bodyPr wrap="square" rtlCol="0">
            <a:spAutoFit/>
          </a:bodyPr>
          <a:lstStyle/>
          <a:p>
            <a:r>
              <a:rPr kumimoji="1" lang="en-US" altLang="zh-CN" sz="1800" dirty="0" smtClean="0">
                <a:solidFill>
                  <a:schemeClr val="bg1"/>
                </a:solidFill>
                <a:latin typeface="Microsoft YaHei Light" charset="-122"/>
                <a:ea typeface="Microsoft YaHei Light" charset="-122"/>
                <a:cs typeface="Microsoft YaHei Light" charset="-122"/>
              </a:rPr>
              <a:t>Ping++</a:t>
            </a:r>
            <a:r>
              <a:rPr kumimoji="1" lang="zh-CN" altLang="en-US" sz="1800" dirty="0" smtClean="0">
                <a:solidFill>
                  <a:schemeClr val="bg1"/>
                </a:solidFill>
                <a:latin typeface="Microsoft YaHei Light" charset="-122"/>
                <a:ea typeface="Microsoft YaHei Light" charset="-122"/>
                <a:cs typeface="Microsoft YaHei Light" charset="-122"/>
              </a:rPr>
              <a:t> 支付设计大会</a:t>
            </a:r>
            <a:endParaRPr kumimoji="1" lang="zh-CN" altLang="en-US" sz="1800" dirty="0">
              <a:solidFill>
                <a:schemeClr val="bg1"/>
              </a:solidFill>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186143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5.6 </a:t>
            </a:r>
            <a:r>
              <a:rPr lang="zh-CN" altLang="en-US" dirty="0" smtClean="0"/>
              <a:t>评分卡模型</a:t>
            </a:r>
            <a:endParaRPr lang="zh-CN" altLang="en-US" dirty="0"/>
          </a:p>
        </p:txBody>
      </p:sp>
      <p:pic>
        <p:nvPicPr>
          <p:cNvPr id="6" name="图片 5"/>
          <p:cNvPicPr>
            <a:picLocks noChangeAspect="1"/>
          </p:cNvPicPr>
          <p:nvPr/>
        </p:nvPicPr>
        <p:blipFill>
          <a:blip r:embed="rId2"/>
          <a:stretch>
            <a:fillRect/>
          </a:stretch>
        </p:blipFill>
        <p:spPr>
          <a:xfrm>
            <a:off x="360186" y="2035181"/>
            <a:ext cx="5197073" cy="5511667"/>
          </a:xfrm>
          <a:prstGeom prst="rect">
            <a:avLst/>
          </a:prstGeom>
        </p:spPr>
      </p:pic>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4547627" y="1838568"/>
            <a:ext cx="4844416" cy="5200623"/>
          </a:xfrm>
          <a:prstGeom prst="rect">
            <a:avLst/>
          </a:prstGeom>
        </p:spPr>
      </p:pic>
      <p:pic>
        <p:nvPicPr>
          <p:cNvPr id="8" name="图片 7"/>
          <p:cNvPicPr>
            <a:picLocks noChangeAspect="1"/>
          </p:cNvPicPr>
          <p:nvPr/>
        </p:nvPicPr>
        <p:blipFill>
          <a:blip r:embed="rId4">
            <a:clrChange>
              <a:clrFrom>
                <a:srgbClr val="FFFFFF"/>
              </a:clrFrom>
              <a:clrTo>
                <a:srgbClr val="FFFFFF">
                  <a:alpha val="0"/>
                </a:srgbClr>
              </a:clrTo>
            </a:clrChange>
          </a:blip>
          <a:stretch>
            <a:fillRect/>
          </a:stretch>
        </p:blipFill>
        <p:spPr>
          <a:xfrm>
            <a:off x="9233547" y="1834285"/>
            <a:ext cx="6320448" cy="5412407"/>
          </a:xfrm>
          <a:prstGeom prst="rect">
            <a:avLst/>
          </a:prstGeom>
        </p:spPr>
      </p:pic>
      <p:pic>
        <p:nvPicPr>
          <p:cNvPr id="9" name="图片 8"/>
          <p:cNvPicPr>
            <a:picLocks noChangeAspect="1"/>
          </p:cNvPicPr>
          <p:nvPr/>
        </p:nvPicPr>
        <p:blipFill>
          <a:blip r:embed="rId5"/>
          <a:stretch>
            <a:fillRect/>
          </a:stretch>
        </p:blipFill>
        <p:spPr>
          <a:xfrm>
            <a:off x="4547627" y="6907961"/>
            <a:ext cx="4985023" cy="1371239"/>
          </a:xfrm>
          <a:prstGeom prst="rect">
            <a:avLst/>
          </a:prstGeom>
        </p:spPr>
      </p:pic>
      <p:sp>
        <p:nvSpPr>
          <p:cNvPr id="10" name="文本框 9"/>
          <p:cNvSpPr txBox="1"/>
          <p:nvPr/>
        </p:nvSpPr>
        <p:spPr>
          <a:xfrm flipH="1">
            <a:off x="13742938" y="9344720"/>
            <a:ext cx="2404727" cy="369332"/>
          </a:xfrm>
          <a:prstGeom prst="rect">
            <a:avLst/>
          </a:prstGeom>
          <a:noFill/>
        </p:spPr>
        <p:txBody>
          <a:bodyPr wrap="square" rtlCol="0">
            <a:spAutoFit/>
          </a:bodyPr>
          <a:lstStyle/>
          <a:p>
            <a:r>
              <a:rPr kumimoji="1" lang="en-US" altLang="zh-CN" sz="1800" dirty="0" smtClean="0">
                <a:solidFill>
                  <a:schemeClr val="bg1"/>
                </a:solidFill>
                <a:latin typeface="Microsoft YaHei Light" charset="-122"/>
                <a:ea typeface="Microsoft YaHei Light" charset="-122"/>
                <a:cs typeface="Microsoft YaHei Light" charset="-122"/>
              </a:rPr>
              <a:t>Ping++</a:t>
            </a:r>
            <a:r>
              <a:rPr kumimoji="1" lang="zh-CN" altLang="en-US" sz="1800" dirty="0" smtClean="0">
                <a:solidFill>
                  <a:schemeClr val="bg1"/>
                </a:solidFill>
                <a:latin typeface="Microsoft YaHei Light" charset="-122"/>
                <a:ea typeface="Microsoft YaHei Light" charset="-122"/>
                <a:cs typeface="Microsoft YaHei Light" charset="-122"/>
              </a:rPr>
              <a:t> 支付设计大会</a:t>
            </a:r>
            <a:endParaRPr kumimoji="1" lang="zh-CN" altLang="en-US" sz="1800" dirty="0">
              <a:solidFill>
                <a:schemeClr val="bg1"/>
              </a:solidFill>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26118006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5.7 </a:t>
            </a:r>
            <a:r>
              <a:rPr lang="zh-CN" altLang="en-US" dirty="0" smtClean="0"/>
              <a:t>支付风控系统架构</a:t>
            </a:r>
            <a:endParaRPr lang="zh-CN" altLang="en-US" dirty="0"/>
          </a:p>
        </p:txBody>
      </p:sp>
      <p:pic>
        <p:nvPicPr>
          <p:cNvPr id="54" name="图片 53"/>
          <p:cNvPicPr>
            <a:picLocks noChangeAspect="1"/>
          </p:cNvPicPr>
          <p:nvPr/>
        </p:nvPicPr>
        <p:blipFill>
          <a:blip r:embed="rId2"/>
          <a:stretch>
            <a:fillRect/>
          </a:stretch>
        </p:blipFill>
        <p:spPr>
          <a:xfrm>
            <a:off x="1079111" y="1831634"/>
            <a:ext cx="14504411" cy="6849069"/>
          </a:xfrm>
          <a:prstGeom prst="rect">
            <a:avLst/>
          </a:prstGeom>
        </p:spPr>
      </p:pic>
      <p:sp>
        <p:nvSpPr>
          <p:cNvPr id="4" name="文本框 3"/>
          <p:cNvSpPr txBox="1"/>
          <p:nvPr/>
        </p:nvSpPr>
        <p:spPr>
          <a:xfrm flipH="1">
            <a:off x="13742938" y="9344720"/>
            <a:ext cx="2404727" cy="369332"/>
          </a:xfrm>
          <a:prstGeom prst="rect">
            <a:avLst/>
          </a:prstGeom>
          <a:noFill/>
        </p:spPr>
        <p:txBody>
          <a:bodyPr wrap="square" rtlCol="0">
            <a:spAutoFit/>
          </a:bodyPr>
          <a:lstStyle/>
          <a:p>
            <a:r>
              <a:rPr kumimoji="1" lang="en-US" altLang="zh-CN" sz="1800" dirty="0" smtClean="0">
                <a:solidFill>
                  <a:schemeClr val="bg1"/>
                </a:solidFill>
                <a:latin typeface="Microsoft YaHei Light" charset="-122"/>
                <a:ea typeface="Microsoft YaHei Light" charset="-122"/>
                <a:cs typeface="Microsoft YaHei Light" charset="-122"/>
              </a:rPr>
              <a:t>Ping++</a:t>
            </a:r>
            <a:r>
              <a:rPr kumimoji="1" lang="zh-CN" altLang="en-US" sz="1800" dirty="0" smtClean="0">
                <a:solidFill>
                  <a:schemeClr val="bg1"/>
                </a:solidFill>
                <a:latin typeface="Microsoft YaHei Light" charset="-122"/>
                <a:ea typeface="Microsoft YaHei Light" charset="-122"/>
                <a:cs typeface="Microsoft YaHei Light" charset="-122"/>
              </a:rPr>
              <a:t> 支付设计大会</a:t>
            </a:r>
            <a:endParaRPr kumimoji="1" lang="zh-CN" altLang="en-US" sz="1800" dirty="0">
              <a:solidFill>
                <a:schemeClr val="bg1"/>
              </a:solidFill>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36236343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4294967295"/>
          </p:nvPr>
        </p:nvSpPr>
        <p:spPr>
          <a:xfrm>
            <a:off x="360186" y="3084870"/>
            <a:ext cx="14085639" cy="801510"/>
          </a:xfrm>
        </p:spPr>
        <p:txBody>
          <a:bodyPr>
            <a:noAutofit/>
          </a:bodyPr>
          <a:lstStyle/>
          <a:p>
            <a:pPr marL="0" indent="0">
              <a:buNone/>
            </a:pPr>
            <a:r>
              <a:rPr lang="zh-CN" altLang="en-US" sz="19900" dirty="0" smtClean="0">
                <a:latin typeface="华文楷体" panose="02010600040101010101" pitchFamily="2" charset="-122"/>
                <a:ea typeface="华文楷体" panose="02010600040101010101" pitchFamily="2" charset="-122"/>
              </a:rPr>
              <a:t>谢谢！</a:t>
            </a:r>
            <a:endParaRPr lang="zh-CN" altLang="en-US" sz="19900" dirty="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2"/>
          <a:stretch>
            <a:fillRect/>
          </a:stretch>
        </p:blipFill>
        <p:spPr>
          <a:xfrm>
            <a:off x="7922087" y="1296366"/>
            <a:ext cx="7368070" cy="7368070"/>
          </a:xfrm>
          <a:prstGeom prst="rect">
            <a:avLst/>
          </a:prstGeom>
        </p:spPr>
      </p:pic>
      <p:sp>
        <p:nvSpPr>
          <p:cNvPr id="9" name="文本框 8"/>
          <p:cNvSpPr txBox="1"/>
          <p:nvPr/>
        </p:nvSpPr>
        <p:spPr>
          <a:xfrm>
            <a:off x="8882786" y="8393497"/>
            <a:ext cx="5862502" cy="646331"/>
          </a:xfrm>
          <a:prstGeom prst="rect">
            <a:avLst/>
          </a:prstGeom>
          <a:noFill/>
        </p:spPr>
        <p:txBody>
          <a:bodyPr wrap="none" rtlCol="0">
            <a:spAutoFit/>
          </a:bodyPr>
          <a:lstStyle/>
          <a:p>
            <a:r>
              <a:rPr lang="zh-CN" altLang="en-US" sz="3600" b="1" spc="300" dirty="0" smtClean="0">
                <a:latin typeface="微软雅黑" panose="020B0503020204020204" pitchFamily="34" charset="-122"/>
                <a:ea typeface="微软雅黑" panose="020B0503020204020204" pitchFamily="34" charset="-122"/>
              </a:rPr>
              <a:t>微信公众号： 凤凰牌老熊</a:t>
            </a:r>
            <a:endParaRPr lang="zh-CN" altLang="en-US" sz="3600" b="1" spc="300" dirty="0">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742938" y="9344720"/>
            <a:ext cx="2404727" cy="369332"/>
          </a:xfrm>
          <a:prstGeom prst="rect">
            <a:avLst/>
          </a:prstGeom>
          <a:noFill/>
        </p:spPr>
        <p:txBody>
          <a:bodyPr wrap="square" rtlCol="0">
            <a:spAutoFit/>
          </a:bodyPr>
          <a:lstStyle/>
          <a:p>
            <a:r>
              <a:rPr kumimoji="1" lang="en-US" altLang="zh-CN" sz="1800" dirty="0" smtClean="0">
                <a:solidFill>
                  <a:schemeClr val="bg1"/>
                </a:solidFill>
                <a:latin typeface="Microsoft YaHei Light" charset="-122"/>
                <a:ea typeface="Microsoft YaHei Light" charset="-122"/>
                <a:cs typeface="Microsoft YaHei Light" charset="-122"/>
              </a:rPr>
              <a:t>Ping++</a:t>
            </a:r>
            <a:r>
              <a:rPr kumimoji="1" lang="zh-CN" altLang="en-US" sz="1800" dirty="0" smtClean="0">
                <a:solidFill>
                  <a:schemeClr val="bg1"/>
                </a:solidFill>
                <a:latin typeface="Microsoft YaHei Light" charset="-122"/>
                <a:ea typeface="Microsoft YaHei Light" charset="-122"/>
                <a:cs typeface="Microsoft YaHei Light" charset="-122"/>
              </a:rPr>
              <a:t> 支付设计大会</a:t>
            </a:r>
            <a:endParaRPr kumimoji="1" lang="zh-CN" altLang="en-US" sz="1800" dirty="0">
              <a:solidFill>
                <a:schemeClr val="bg1"/>
              </a:solidFill>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3869875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latin typeface="微软雅黑" panose="020B0503020204020204" pitchFamily="34" charset="-122"/>
                <a:ea typeface="微软雅黑" panose="020B0503020204020204" pitchFamily="34" charset="-122"/>
              </a:rPr>
              <a:t>一、</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支付流程分析</a:t>
            </a:r>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5163853" y="1941018"/>
            <a:ext cx="3245070" cy="5760000"/>
          </a:xfrm>
          <a:prstGeom prst="rect">
            <a:avLst/>
          </a:prstGeom>
          <a:ln>
            <a:solidFill>
              <a:srgbClr val="C00000"/>
            </a:solidFill>
          </a:ln>
        </p:spPr>
      </p:pic>
      <p:grpSp>
        <p:nvGrpSpPr>
          <p:cNvPr id="8" name="组合 7"/>
          <p:cNvGrpSpPr/>
          <p:nvPr/>
        </p:nvGrpSpPr>
        <p:grpSpPr>
          <a:xfrm>
            <a:off x="298282" y="1941018"/>
            <a:ext cx="4056338" cy="5760000"/>
            <a:chOff x="360186" y="1494970"/>
            <a:chExt cx="4056338" cy="7200000"/>
          </a:xfrm>
        </p:grpSpPr>
        <p:pic>
          <p:nvPicPr>
            <p:cNvPr id="3" name="图片 2"/>
            <p:cNvPicPr>
              <a:picLocks noChangeAspect="1"/>
            </p:cNvPicPr>
            <p:nvPr/>
          </p:nvPicPr>
          <p:blipFill>
            <a:blip r:embed="rId3"/>
            <a:stretch>
              <a:fillRect/>
            </a:stretch>
          </p:blipFill>
          <p:spPr>
            <a:xfrm>
              <a:off x="360186" y="1494970"/>
              <a:ext cx="4056338" cy="7200000"/>
            </a:xfrm>
            <a:prstGeom prst="rect">
              <a:avLst/>
            </a:prstGeom>
            <a:solidFill>
              <a:srgbClr val="093C72"/>
            </a:solidFill>
            <a:ln>
              <a:solidFill>
                <a:srgbClr val="C00000"/>
              </a:solidFill>
            </a:ln>
          </p:spPr>
        </p:pic>
        <p:sp>
          <p:nvSpPr>
            <p:cNvPr id="5" name="矩形 4"/>
            <p:cNvSpPr/>
            <p:nvPr/>
          </p:nvSpPr>
          <p:spPr>
            <a:xfrm>
              <a:off x="742042" y="2559957"/>
              <a:ext cx="2160000" cy="9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53155" y="2907166"/>
              <a:ext cx="3240000" cy="9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42042" y="3118757"/>
              <a:ext cx="1080000" cy="9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右箭头 8"/>
          <p:cNvSpPr/>
          <p:nvPr/>
        </p:nvSpPr>
        <p:spPr>
          <a:xfrm>
            <a:off x="4354620" y="4432832"/>
            <a:ext cx="737325" cy="609600"/>
          </a:xfrm>
          <a:prstGeom prst="rightArrow">
            <a:avLst/>
          </a:prstGeom>
          <a:solidFill>
            <a:srgbClr val="093C72"/>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9146248" y="2160048"/>
            <a:ext cx="2880000" cy="108000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交易系统</a:t>
            </a:r>
            <a:endParaRPr lang="zh-CN" altLang="en-US" dirty="0">
              <a:latin typeface="微软雅黑" panose="020B0503020204020204" pitchFamily="34" charset="-122"/>
              <a:ea typeface="微软雅黑" panose="020B0503020204020204" pitchFamily="34" charset="-122"/>
            </a:endParaRPr>
          </a:p>
        </p:txBody>
      </p:sp>
      <p:sp>
        <p:nvSpPr>
          <p:cNvPr id="11" name="圆角矩形 10"/>
          <p:cNvSpPr/>
          <p:nvPr/>
        </p:nvSpPr>
        <p:spPr>
          <a:xfrm>
            <a:off x="9146248" y="3922819"/>
            <a:ext cx="2880000" cy="108000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支付</a:t>
            </a:r>
            <a:r>
              <a:rPr lang="zh-CN" altLang="en-US" dirty="0" smtClean="0">
                <a:latin typeface="微软雅黑" panose="020B0503020204020204" pitchFamily="34" charset="-122"/>
                <a:ea typeface="微软雅黑" panose="020B0503020204020204" pitchFamily="34" charset="-122"/>
              </a:rPr>
              <a:t>系统</a:t>
            </a:r>
            <a:endParaRPr lang="zh-CN" altLang="en-US" dirty="0">
              <a:latin typeface="微软雅黑" panose="020B0503020204020204" pitchFamily="34" charset="-122"/>
              <a:ea typeface="微软雅黑" panose="020B0503020204020204" pitchFamily="34" charset="-122"/>
            </a:endParaRPr>
          </a:p>
        </p:txBody>
      </p:sp>
      <p:sp>
        <p:nvSpPr>
          <p:cNvPr id="13" name="圆角矩形 12"/>
          <p:cNvSpPr/>
          <p:nvPr/>
        </p:nvSpPr>
        <p:spPr>
          <a:xfrm>
            <a:off x="9146248" y="5812579"/>
            <a:ext cx="2880000" cy="1080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微信</a:t>
            </a:r>
            <a:endParaRPr lang="zh-CN" altLang="en-US"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12750426" y="1857632"/>
            <a:ext cx="3245070" cy="5760000"/>
            <a:chOff x="12679681" y="1411584"/>
            <a:chExt cx="3245070" cy="5760000"/>
          </a:xfrm>
        </p:grpSpPr>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79681" y="1411584"/>
              <a:ext cx="3245070" cy="5760000"/>
            </a:xfrm>
            <a:prstGeom prst="rect">
              <a:avLst/>
            </a:prstGeom>
            <a:ln>
              <a:solidFill>
                <a:srgbClr val="C00000"/>
              </a:solidFill>
            </a:ln>
          </p:spPr>
        </p:pic>
        <p:sp>
          <p:nvSpPr>
            <p:cNvPr id="14" name="文本框 13"/>
            <p:cNvSpPr txBox="1"/>
            <p:nvPr/>
          </p:nvSpPr>
          <p:spPr>
            <a:xfrm>
              <a:off x="14985883" y="4387334"/>
              <a:ext cx="877163" cy="369332"/>
            </a:xfrm>
            <a:prstGeom prst="rect">
              <a:avLst/>
            </a:prstGeom>
            <a:solidFill>
              <a:schemeClr val="bg1"/>
            </a:solidFill>
          </p:spPr>
          <p:txBody>
            <a:bodyPr wrap="none" rtlCol="0">
              <a:spAutoFit/>
            </a:bodyPr>
            <a:lstStyle/>
            <a:p>
              <a:r>
                <a:rPr lang="en-US" altLang="zh-CN" sz="1800" dirty="0" smtClean="0">
                  <a:latin typeface="GungsuhChe" panose="02030609000101010101" pitchFamily="49" charset="-127"/>
                  <a:ea typeface="GungsuhChe" panose="02030609000101010101" pitchFamily="49" charset="-127"/>
                </a:rPr>
                <a:t>308.00</a:t>
              </a:r>
              <a:endParaRPr lang="zh-CN" altLang="en-US" sz="1800" dirty="0">
                <a:latin typeface="GungsuhChe" panose="02030609000101010101" pitchFamily="49" charset="-127"/>
                <a:ea typeface="GungsuhChe" panose="02030609000101010101" pitchFamily="49" charset="-127"/>
              </a:endParaRPr>
            </a:p>
          </p:txBody>
        </p:sp>
        <p:sp>
          <p:nvSpPr>
            <p:cNvPr id="16" name="矩形 15"/>
            <p:cNvSpPr/>
            <p:nvPr/>
          </p:nvSpPr>
          <p:spPr>
            <a:xfrm>
              <a:off x="12813792" y="4308845"/>
              <a:ext cx="3049254" cy="702067"/>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右箭头 18"/>
          <p:cNvSpPr/>
          <p:nvPr/>
        </p:nvSpPr>
        <p:spPr>
          <a:xfrm>
            <a:off x="8408923" y="2461175"/>
            <a:ext cx="737325" cy="609600"/>
          </a:xfrm>
          <a:prstGeom prst="rightArrow">
            <a:avLst/>
          </a:prstGeom>
          <a:solidFill>
            <a:srgbClr val="093C72"/>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rot="5400000">
            <a:off x="10229444" y="3292054"/>
            <a:ext cx="713608" cy="6096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rot="5400000">
            <a:off x="10225972" y="5102894"/>
            <a:ext cx="809760" cy="609600"/>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文本框 21"/>
          <p:cNvSpPr txBox="1"/>
          <p:nvPr/>
        </p:nvSpPr>
        <p:spPr>
          <a:xfrm>
            <a:off x="10870287" y="3350601"/>
            <a:ext cx="1415772"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请求支付</a:t>
            </a:r>
            <a:endParaRPr lang="zh-CN" altLang="en-US" sz="24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10886049" y="5217814"/>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执行</a:t>
            </a:r>
            <a:r>
              <a:rPr lang="zh-CN" altLang="en-US" sz="2400" dirty="0" smtClean="0">
                <a:latin typeface="微软雅黑" panose="020B0503020204020204" pitchFamily="34" charset="-122"/>
                <a:ea typeface="微软雅黑" panose="020B0503020204020204" pitchFamily="34" charset="-122"/>
              </a:rPr>
              <a:t>支付</a:t>
            </a:r>
            <a:endParaRPr lang="zh-CN" altLang="en-US" sz="2400" dirty="0">
              <a:latin typeface="微软雅黑" panose="020B0503020204020204" pitchFamily="34" charset="-122"/>
              <a:ea typeface="微软雅黑" panose="020B0503020204020204" pitchFamily="34" charset="-122"/>
            </a:endParaRPr>
          </a:p>
        </p:txBody>
      </p:sp>
      <p:sp>
        <p:nvSpPr>
          <p:cNvPr id="24" name="右箭头 23"/>
          <p:cNvSpPr/>
          <p:nvPr/>
        </p:nvSpPr>
        <p:spPr>
          <a:xfrm>
            <a:off x="12013101" y="6103567"/>
            <a:ext cx="737325" cy="609600"/>
          </a:xfrm>
          <a:prstGeom prst="rightArrow">
            <a:avLst/>
          </a:prstGeom>
          <a:solidFill>
            <a:srgbClr val="093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1148230" y="7906785"/>
            <a:ext cx="1826141" cy="584775"/>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交易订单</a:t>
            </a:r>
            <a:endParaRPr lang="zh-CN" altLang="en-US"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5873317" y="7906785"/>
            <a:ext cx="1826141" cy="584775"/>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支付</a:t>
            </a:r>
            <a:r>
              <a:rPr lang="zh-CN" altLang="en-US" dirty="0" smtClean="0">
                <a:latin typeface="微软雅黑" panose="020B0503020204020204" pitchFamily="34" charset="-122"/>
                <a:ea typeface="微软雅黑" panose="020B0503020204020204" pitchFamily="34" charset="-122"/>
              </a:rPr>
              <a:t>订单</a:t>
            </a:r>
            <a:endParaRPr lang="zh-CN" altLang="en-US"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13669068" y="7820805"/>
            <a:ext cx="1826141" cy="584775"/>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支付记录</a:t>
            </a:r>
            <a:endParaRPr lang="zh-CN" altLang="en-US" dirty="0">
              <a:latin typeface="微软雅黑" panose="020B0503020204020204" pitchFamily="34" charset="-122"/>
              <a:ea typeface="微软雅黑" panose="020B0503020204020204" pitchFamily="34" charset="-122"/>
            </a:endParaRPr>
          </a:p>
        </p:txBody>
      </p:sp>
      <p:sp>
        <p:nvSpPr>
          <p:cNvPr id="31" name="矩形标注 30"/>
          <p:cNvSpPr/>
          <p:nvPr/>
        </p:nvSpPr>
        <p:spPr>
          <a:xfrm>
            <a:off x="6463597" y="4167505"/>
            <a:ext cx="1921059" cy="590627"/>
          </a:xfrm>
          <a:prstGeom prst="wedgeRectCallout">
            <a:avLst>
              <a:gd name="adj1" fmla="val -27444"/>
              <a:gd name="adj2" fmla="val -96619"/>
            </a:avLst>
          </a:prstGeom>
          <a:solidFill>
            <a:schemeClr val="accent1">
              <a:lumMod val="60000"/>
              <a:lumOff val="40000"/>
              <a:alpha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支付方式</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2" name="矩形标注 31"/>
          <p:cNvSpPr/>
          <p:nvPr/>
        </p:nvSpPr>
        <p:spPr>
          <a:xfrm>
            <a:off x="7325802" y="1335375"/>
            <a:ext cx="1921059" cy="590627"/>
          </a:xfrm>
          <a:prstGeom prst="wedgeRectCallout">
            <a:avLst>
              <a:gd name="adj1" fmla="val -54549"/>
              <a:gd name="adj2" fmla="val 71101"/>
            </a:avLst>
          </a:prstGeom>
          <a:solidFill>
            <a:schemeClr val="accent1">
              <a:lumMod val="60000"/>
              <a:lumOff val="40000"/>
              <a:alpha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支付应用</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3" name="矩形标注 32"/>
          <p:cNvSpPr/>
          <p:nvPr/>
        </p:nvSpPr>
        <p:spPr>
          <a:xfrm>
            <a:off x="9558836" y="7534132"/>
            <a:ext cx="1921059" cy="590627"/>
          </a:xfrm>
          <a:prstGeom prst="wedgeRectCallout">
            <a:avLst>
              <a:gd name="adj1" fmla="val 13544"/>
              <a:gd name="adj2" fmla="val -163277"/>
            </a:avLst>
          </a:prstGeom>
          <a:solidFill>
            <a:schemeClr val="accent1">
              <a:lumMod val="60000"/>
              <a:lumOff val="40000"/>
              <a:alpha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支付渠道</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flipH="1">
            <a:off x="13742938" y="9344720"/>
            <a:ext cx="2404727" cy="369332"/>
          </a:xfrm>
          <a:prstGeom prst="rect">
            <a:avLst/>
          </a:prstGeom>
          <a:noFill/>
        </p:spPr>
        <p:txBody>
          <a:bodyPr wrap="square" rtlCol="0">
            <a:spAutoFit/>
          </a:bodyPr>
          <a:lstStyle/>
          <a:p>
            <a:r>
              <a:rPr kumimoji="1" lang="en-US" altLang="zh-CN" sz="1800" dirty="0" smtClean="0">
                <a:solidFill>
                  <a:schemeClr val="bg1"/>
                </a:solidFill>
                <a:latin typeface="Microsoft YaHei Light" charset="-122"/>
                <a:ea typeface="Microsoft YaHei Light" charset="-122"/>
                <a:cs typeface="Microsoft YaHei Light" charset="-122"/>
              </a:rPr>
              <a:t>Ping++</a:t>
            </a:r>
            <a:r>
              <a:rPr kumimoji="1" lang="zh-CN" altLang="en-US" sz="1800" dirty="0" smtClean="0">
                <a:solidFill>
                  <a:schemeClr val="bg1"/>
                </a:solidFill>
                <a:latin typeface="Microsoft YaHei Light" charset="-122"/>
                <a:ea typeface="Microsoft YaHei Light" charset="-122"/>
                <a:cs typeface="Microsoft YaHei Light" charset="-122"/>
              </a:rPr>
              <a:t> 支付设计大会</a:t>
            </a:r>
            <a:endParaRPr kumimoji="1" lang="zh-CN" altLang="en-US" sz="1800" dirty="0">
              <a:solidFill>
                <a:schemeClr val="bg1"/>
              </a:solidFill>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2593023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二、</a:t>
            </a:r>
            <a:r>
              <a:rPr lang="en-US" altLang="zh-CN" dirty="0" smtClean="0"/>
              <a:t> </a:t>
            </a:r>
            <a:r>
              <a:rPr lang="zh-CN" altLang="en-US" dirty="0" smtClean="0"/>
              <a:t>支付系统架构</a:t>
            </a:r>
            <a:endParaRPr lang="zh-CN" altLang="en-US" dirty="0"/>
          </a:p>
        </p:txBody>
      </p:sp>
      <p:pic>
        <p:nvPicPr>
          <p:cNvPr id="4" name="图片 3"/>
          <p:cNvPicPr>
            <a:picLocks noChangeAspect="1"/>
          </p:cNvPicPr>
          <p:nvPr/>
        </p:nvPicPr>
        <p:blipFill>
          <a:blip r:embed="rId2"/>
          <a:stretch>
            <a:fillRect/>
          </a:stretch>
        </p:blipFill>
        <p:spPr>
          <a:xfrm>
            <a:off x="3459005" y="1154018"/>
            <a:ext cx="9475705" cy="8149538"/>
          </a:xfrm>
          <a:prstGeom prst="rect">
            <a:avLst/>
          </a:prstGeom>
        </p:spPr>
      </p:pic>
      <p:sp>
        <p:nvSpPr>
          <p:cNvPr id="5" name="文本框 4"/>
          <p:cNvSpPr txBox="1"/>
          <p:nvPr/>
        </p:nvSpPr>
        <p:spPr>
          <a:xfrm flipH="1">
            <a:off x="13742938" y="9344720"/>
            <a:ext cx="2404727" cy="369332"/>
          </a:xfrm>
          <a:prstGeom prst="rect">
            <a:avLst/>
          </a:prstGeom>
          <a:noFill/>
        </p:spPr>
        <p:txBody>
          <a:bodyPr wrap="square" rtlCol="0">
            <a:spAutoFit/>
          </a:bodyPr>
          <a:lstStyle/>
          <a:p>
            <a:r>
              <a:rPr kumimoji="1" lang="en-US" altLang="zh-CN" sz="1800" dirty="0" smtClean="0">
                <a:solidFill>
                  <a:schemeClr val="bg1"/>
                </a:solidFill>
                <a:latin typeface="Microsoft YaHei Light" charset="-122"/>
                <a:ea typeface="Microsoft YaHei Light" charset="-122"/>
                <a:cs typeface="Microsoft YaHei Light" charset="-122"/>
              </a:rPr>
              <a:t>Ping++</a:t>
            </a:r>
            <a:r>
              <a:rPr kumimoji="1" lang="zh-CN" altLang="en-US" sz="1800" dirty="0" smtClean="0">
                <a:solidFill>
                  <a:schemeClr val="bg1"/>
                </a:solidFill>
                <a:latin typeface="Microsoft YaHei Light" charset="-122"/>
                <a:ea typeface="Microsoft YaHei Light" charset="-122"/>
                <a:cs typeface="Microsoft YaHei Light" charset="-122"/>
              </a:rPr>
              <a:t> 支付设计大会</a:t>
            </a:r>
            <a:endParaRPr kumimoji="1" lang="zh-CN" altLang="en-US" sz="1800" dirty="0">
              <a:solidFill>
                <a:schemeClr val="bg1"/>
              </a:solidFill>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3138816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三、支付核心系统</a:t>
            </a:r>
            <a:endParaRPr lang="zh-CN" altLang="en-US" dirty="0"/>
          </a:p>
        </p:txBody>
      </p:sp>
      <p:sp>
        <p:nvSpPr>
          <p:cNvPr id="10" name="圆角矩形 9"/>
          <p:cNvSpPr/>
          <p:nvPr/>
        </p:nvSpPr>
        <p:spPr>
          <a:xfrm>
            <a:off x="130312" y="1440600"/>
            <a:ext cx="2160000" cy="7200000"/>
          </a:xfrm>
          <a:prstGeom prst="roundRect">
            <a:avLst>
              <a:gd name="adj" fmla="val 4082"/>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支付应用</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2805061" y="1440600"/>
            <a:ext cx="2160000" cy="7200000"/>
          </a:xfrm>
          <a:prstGeom prst="roundRect">
            <a:avLst>
              <a:gd name="adj" fmla="val 4082"/>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支付网关</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5465836" y="1440600"/>
            <a:ext cx="2160000" cy="7200000"/>
          </a:xfrm>
          <a:prstGeom prst="roundRect">
            <a:avLst>
              <a:gd name="adj" fmla="val 4082"/>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支付产品</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126611" y="1440600"/>
            <a:ext cx="2160000" cy="7200000"/>
          </a:xfrm>
          <a:prstGeom prst="roundRect">
            <a:avLst>
              <a:gd name="adj" fmla="val 4082"/>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支付路由</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10810757" y="1440600"/>
            <a:ext cx="2160000" cy="7200000"/>
          </a:xfrm>
          <a:prstGeom prst="roundRect">
            <a:avLst>
              <a:gd name="adj" fmla="val 4082"/>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支付渠道</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13803271" y="1440600"/>
            <a:ext cx="2160000" cy="1080000"/>
          </a:xfrm>
          <a:prstGeom prst="roundRect">
            <a:avLst>
              <a:gd name="adj" fmla="val 4082"/>
            </a:avLst>
          </a:prstGeom>
          <a:solidFill>
            <a:srgbClr val="0116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20000"/>
              </a:lnSpc>
            </a:pPr>
            <a:r>
              <a:rPr lang="zh-CN" altLang="en-US" sz="2400" dirty="0">
                <a:solidFill>
                  <a:schemeClr val="bg1"/>
                </a:solidFill>
                <a:latin typeface="微软雅黑" panose="020B0503020204020204" pitchFamily="34" charset="-122"/>
                <a:ea typeface="微软雅黑" panose="020B0503020204020204" pitchFamily="34" charset="-122"/>
              </a:rPr>
              <a:t>北京工行快捷支付接口</a:t>
            </a:r>
          </a:p>
        </p:txBody>
      </p:sp>
      <p:sp>
        <p:nvSpPr>
          <p:cNvPr id="16" name="圆角矩形 15"/>
          <p:cNvSpPr/>
          <p:nvPr/>
        </p:nvSpPr>
        <p:spPr>
          <a:xfrm>
            <a:off x="13803271" y="2956300"/>
            <a:ext cx="2160000" cy="1080000"/>
          </a:xfrm>
          <a:prstGeom prst="roundRect">
            <a:avLst>
              <a:gd name="adj" fmla="val 4082"/>
            </a:avLst>
          </a:prstGeom>
          <a:solidFill>
            <a:srgbClr val="0116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20000"/>
              </a:lnSpc>
            </a:pPr>
            <a:r>
              <a:rPr lang="zh-CN" altLang="en-US" sz="2400" dirty="0" smtClean="0">
                <a:solidFill>
                  <a:schemeClr val="bg1"/>
                </a:solidFill>
                <a:latin typeface="微软雅黑" panose="020B0503020204020204" pitchFamily="34" charset="-122"/>
                <a:ea typeface="微软雅黑" panose="020B0503020204020204" pitchFamily="34" charset="-122"/>
              </a:rPr>
              <a:t>工行总行快捷支付接口</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13803271" y="4472000"/>
            <a:ext cx="2160000" cy="1080000"/>
          </a:xfrm>
          <a:prstGeom prst="roundRect">
            <a:avLst>
              <a:gd name="adj" fmla="val 4082"/>
            </a:avLst>
          </a:prstGeom>
          <a:solidFill>
            <a:srgbClr val="0116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20000"/>
              </a:lnSpc>
            </a:pPr>
            <a:r>
              <a:rPr lang="zh-CN" altLang="en-US" sz="2400" dirty="0" smtClean="0">
                <a:solidFill>
                  <a:schemeClr val="bg1"/>
                </a:solidFill>
                <a:latin typeface="微软雅黑" panose="020B0503020204020204" pitchFamily="34" charset="-122"/>
                <a:ea typeface="微软雅黑" panose="020B0503020204020204" pitchFamily="34" charset="-122"/>
              </a:rPr>
              <a:t>微信</a:t>
            </a:r>
            <a:r>
              <a:rPr lang="en-US" altLang="zh-CN" sz="2400" dirty="0" smtClean="0">
                <a:solidFill>
                  <a:schemeClr val="bg1"/>
                </a:solidFill>
                <a:latin typeface="微软雅黑" panose="020B0503020204020204" pitchFamily="34" charset="-122"/>
                <a:ea typeface="微软雅黑" panose="020B0503020204020204" pitchFamily="34" charset="-122"/>
              </a:rPr>
              <a:t>App</a:t>
            </a:r>
            <a:r>
              <a:rPr lang="zh-CN" altLang="en-US" sz="2400" dirty="0" smtClean="0">
                <a:solidFill>
                  <a:schemeClr val="bg1"/>
                </a:solidFill>
                <a:latin typeface="微软雅黑" panose="020B0503020204020204" pitchFamily="34" charset="-122"/>
                <a:ea typeface="微软雅黑" panose="020B0503020204020204" pitchFamily="34" charset="-122"/>
              </a:rPr>
              <a:t>支付接口</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13803271" y="5987700"/>
            <a:ext cx="2160000" cy="1080000"/>
          </a:xfrm>
          <a:prstGeom prst="roundRect">
            <a:avLst>
              <a:gd name="adj" fmla="val 4082"/>
            </a:avLst>
          </a:prstGeom>
          <a:solidFill>
            <a:srgbClr val="0116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20000"/>
              </a:lnSpc>
            </a:pPr>
            <a:r>
              <a:rPr lang="zh-CN" altLang="en-US" sz="2400" dirty="0" smtClean="0">
                <a:solidFill>
                  <a:schemeClr val="bg1"/>
                </a:solidFill>
                <a:latin typeface="微软雅黑" panose="020B0503020204020204" pitchFamily="34" charset="-122"/>
                <a:ea typeface="微软雅黑" panose="020B0503020204020204" pitchFamily="34" charset="-122"/>
              </a:rPr>
              <a:t>微信</a:t>
            </a:r>
            <a:r>
              <a:rPr lang="en-US" altLang="zh-CN" sz="2400" dirty="0" smtClean="0">
                <a:solidFill>
                  <a:schemeClr val="bg1"/>
                </a:solidFill>
                <a:latin typeface="微软雅黑" panose="020B0503020204020204" pitchFamily="34" charset="-122"/>
                <a:ea typeface="微软雅黑" panose="020B0503020204020204" pitchFamily="34" charset="-122"/>
              </a:rPr>
              <a:t>H5</a:t>
            </a:r>
            <a:r>
              <a:rPr lang="zh-CN" altLang="en-US" sz="2400" dirty="0" smtClean="0">
                <a:solidFill>
                  <a:schemeClr val="bg1"/>
                </a:solidFill>
                <a:latin typeface="微软雅黑" panose="020B0503020204020204" pitchFamily="34" charset="-122"/>
                <a:ea typeface="微软雅黑" panose="020B0503020204020204" pitchFamily="34" charset="-122"/>
              </a:rPr>
              <a:t>支付</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gn="ctr">
              <a:lnSpc>
                <a:spcPct val="120000"/>
              </a:lnSpc>
            </a:pPr>
            <a:r>
              <a:rPr lang="zh-CN" altLang="en-US" sz="2400" dirty="0" smtClean="0">
                <a:solidFill>
                  <a:schemeClr val="bg1"/>
                </a:solidFill>
                <a:latin typeface="微软雅黑" panose="020B0503020204020204" pitchFamily="34" charset="-122"/>
                <a:ea typeface="微软雅黑" panose="020B0503020204020204" pitchFamily="34" charset="-122"/>
              </a:rPr>
              <a:t>接口</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13803271" y="7428699"/>
            <a:ext cx="2160000" cy="1080000"/>
          </a:xfrm>
          <a:prstGeom prst="roundRect">
            <a:avLst>
              <a:gd name="adj" fmla="val 4082"/>
            </a:avLst>
          </a:prstGeom>
          <a:solidFill>
            <a:srgbClr val="0116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20000"/>
              </a:lnSpc>
            </a:pPr>
            <a:r>
              <a:rPr lang="en-US" altLang="zh-CN" sz="2400" dirty="0" smtClean="0">
                <a:solidFill>
                  <a:schemeClr val="bg1"/>
                </a:solidFill>
                <a:latin typeface="微软雅黑" panose="020B0503020204020204" pitchFamily="34" charset="-122"/>
                <a:ea typeface="微软雅黑" panose="020B0503020204020204" pitchFamily="34" charset="-122"/>
              </a:rPr>
              <a:t>……</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346312" y="2349029"/>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1F4E78"/>
                </a:solidFill>
                <a:latin typeface="微软雅黑" panose="020B0503020204020204" pitchFamily="34" charset="-122"/>
                <a:ea typeface="微软雅黑" panose="020B0503020204020204" pitchFamily="34" charset="-122"/>
              </a:rPr>
              <a:t>转账</a:t>
            </a:r>
          </a:p>
        </p:txBody>
      </p:sp>
      <p:sp>
        <p:nvSpPr>
          <p:cNvPr id="23" name="矩形 22"/>
          <p:cNvSpPr/>
          <p:nvPr/>
        </p:nvSpPr>
        <p:spPr>
          <a:xfrm>
            <a:off x="346312" y="3126993"/>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1F4E78"/>
                </a:solidFill>
                <a:latin typeface="微软雅黑" panose="020B0503020204020204" pitchFamily="34" charset="-122"/>
                <a:ea typeface="微软雅黑" panose="020B0503020204020204" pitchFamily="34" charset="-122"/>
              </a:rPr>
              <a:t>红包</a:t>
            </a:r>
            <a:endParaRPr lang="zh-CN" altLang="en-US" sz="2400" dirty="0">
              <a:solidFill>
                <a:srgbClr val="1F4E78"/>
              </a:solidFill>
              <a:latin typeface="微软雅黑" panose="020B0503020204020204" pitchFamily="34" charset="-122"/>
              <a:ea typeface="微软雅黑" panose="020B0503020204020204" pitchFamily="34" charset="-122"/>
            </a:endParaRPr>
          </a:p>
        </p:txBody>
      </p:sp>
      <p:sp>
        <p:nvSpPr>
          <p:cNvPr id="24" name="矩形 23"/>
          <p:cNvSpPr/>
          <p:nvPr/>
        </p:nvSpPr>
        <p:spPr>
          <a:xfrm>
            <a:off x="346312" y="3904957"/>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1F4E78"/>
                </a:solidFill>
                <a:latin typeface="微软雅黑" panose="020B0503020204020204" pitchFamily="34" charset="-122"/>
                <a:ea typeface="微软雅黑" panose="020B0503020204020204" pitchFamily="34" charset="-122"/>
              </a:rPr>
              <a:t>打赏</a:t>
            </a:r>
          </a:p>
        </p:txBody>
      </p:sp>
      <p:sp>
        <p:nvSpPr>
          <p:cNvPr id="25" name="矩形 24"/>
          <p:cNvSpPr/>
          <p:nvPr/>
        </p:nvSpPr>
        <p:spPr>
          <a:xfrm>
            <a:off x="346312" y="4682921"/>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1F4E78"/>
                </a:solidFill>
                <a:latin typeface="微软雅黑" panose="020B0503020204020204" pitchFamily="34" charset="-122"/>
                <a:ea typeface="微软雅黑" panose="020B0503020204020204" pitchFamily="34" charset="-122"/>
              </a:rPr>
              <a:t>理财</a:t>
            </a:r>
          </a:p>
        </p:txBody>
      </p:sp>
      <p:sp>
        <p:nvSpPr>
          <p:cNvPr id="26" name="矩形 25"/>
          <p:cNvSpPr/>
          <p:nvPr/>
        </p:nvSpPr>
        <p:spPr>
          <a:xfrm>
            <a:off x="346312" y="5419756"/>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1F4E78"/>
                </a:solidFill>
                <a:latin typeface="微软雅黑" panose="020B0503020204020204" pitchFamily="34" charset="-122"/>
                <a:ea typeface="微软雅黑" panose="020B0503020204020204" pitchFamily="34" charset="-122"/>
              </a:rPr>
              <a:t>消费</a:t>
            </a:r>
          </a:p>
        </p:txBody>
      </p:sp>
      <p:sp>
        <p:nvSpPr>
          <p:cNvPr id="27" name="矩形 26"/>
          <p:cNvSpPr/>
          <p:nvPr/>
        </p:nvSpPr>
        <p:spPr>
          <a:xfrm>
            <a:off x="346312" y="6197720"/>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1F4E78"/>
                </a:solidFill>
                <a:latin typeface="微软雅黑" panose="020B0503020204020204" pitchFamily="34" charset="-122"/>
                <a:ea typeface="微软雅黑" panose="020B0503020204020204" pitchFamily="34" charset="-122"/>
              </a:rPr>
              <a:t>充值</a:t>
            </a:r>
          </a:p>
        </p:txBody>
      </p:sp>
      <p:sp>
        <p:nvSpPr>
          <p:cNvPr id="28" name="矩形 27"/>
          <p:cNvSpPr/>
          <p:nvPr/>
        </p:nvSpPr>
        <p:spPr>
          <a:xfrm>
            <a:off x="346312" y="6975684"/>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1F4E78"/>
                </a:solidFill>
                <a:latin typeface="微软雅黑" panose="020B0503020204020204" pitchFamily="34" charset="-122"/>
                <a:ea typeface="微软雅黑" panose="020B0503020204020204" pitchFamily="34" charset="-122"/>
              </a:rPr>
              <a:t>缴费</a:t>
            </a:r>
          </a:p>
        </p:txBody>
      </p:sp>
      <p:sp>
        <p:nvSpPr>
          <p:cNvPr id="29" name="矩形 28"/>
          <p:cNvSpPr/>
          <p:nvPr/>
        </p:nvSpPr>
        <p:spPr>
          <a:xfrm>
            <a:off x="346312" y="7753650"/>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1F4E78"/>
                </a:solidFill>
                <a:latin typeface="微软雅黑" panose="020B0503020204020204" pitchFamily="34" charset="-122"/>
                <a:ea typeface="微软雅黑" panose="020B0503020204020204" pitchFamily="34" charset="-122"/>
              </a:rPr>
              <a:t>众筹</a:t>
            </a:r>
          </a:p>
        </p:txBody>
      </p:sp>
      <p:sp>
        <p:nvSpPr>
          <p:cNvPr id="30" name="矩形 29"/>
          <p:cNvSpPr/>
          <p:nvPr/>
        </p:nvSpPr>
        <p:spPr>
          <a:xfrm>
            <a:off x="3021061" y="4121086"/>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限</a:t>
            </a: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流熔断</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3021061" y="2647779"/>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accent1">
                    <a:lumMod val="50000"/>
                  </a:schemeClr>
                </a:solidFill>
                <a:latin typeface="微软雅黑" panose="020B0503020204020204" pitchFamily="34" charset="-122"/>
                <a:ea typeface="微软雅黑" panose="020B0503020204020204" pitchFamily="34" charset="-122"/>
              </a:rPr>
              <a:t>API</a:t>
            </a: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路由</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3028765" y="5594393"/>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签名验签</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3021061" y="7067700"/>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身份验证</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5681836" y="2473864"/>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快捷支付</a:t>
            </a:r>
          </a:p>
        </p:txBody>
      </p:sp>
      <p:sp>
        <p:nvSpPr>
          <p:cNvPr id="35" name="矩形 34"/>
          <p:cNvSpPr/>
          <p:nvPr/>
        </p:nvSpPr>
        <p:spPr>
          <a:xfrm>
            <a:off x="5681836" y="3496628"/>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网银</a:t>
            </a: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支付</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6" name="矩形 35"/>
          <p:cNvSpPr/>
          <p:nvPr/>
        </p:nvSpPr>
        <p:spPr>
          <a:xfrm>
            <a:off x="5681836" y="4519392"/>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账户</a:t>
            </a: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支付</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5681836" y="5542156"/>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平台</a:t>
            </a: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支付</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5681836" y="6564920"/>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代收代付</a:t>
            </a:r>
          </a:p>
        </p:txBody>
      </p:sp>
      <p:sp>
        <p:nvSpPr>
          <p:cNvPr id="39" name="矩形 38"/>
          <p:cNvSpPr/>
          <p:nvPr/>
        </p:nvSpPr>
        <p:spPr>
          <a:xfrm>
            <a:off x="5681836" y="7587684"/>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外</a:t>
            </a: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卡支付</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40" name="矩形 39"/>
          <p:cNvSpPr/>
          <p:nvPr/>
        </p:nvSpPr>
        <p:spPr>
          <a:xfrm>
            <a:off x="8318100" y="2647779"/>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判断引擎</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a:off x="8318100" y="4009142"/>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路由规则</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8318100" y="5294921"/>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引导路由</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43" name="矩形 42"/>
          <p:cNvSpPr/>
          <p:nvPr/>
        </p:nvSpPr>
        <p:spPr>
          <a:xfrm>
            <a:off x="8318100" y="6783341"/>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渠道路由</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44" name="矩形 43"/>
          <p:cNvSpPr/>
          <p:nvPr/>
        </p:nvSpPr>
        <p:spPr>
          <a:xfrm>
            <a:off x="11003386" y="2429243"/>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签约</a:t>
            </a:r>
          </a:p>
        </p:txBody>
      </p:sp>
      <p:sp>
        <p:nvSpPr>
          <p:cNvPr id="45" name="矩形 44"/>
          <p:cNvSpPr/>
          <p:nvPr/>
        </p:nvSpPr>
        <p:spPr>
          <a:xfrm>
            <a:off x="11003386" y="3316644"/>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支付</a:t>
            </a:r>
          </a:p>
        </p:txBody>
      </p:sp>
      <p:sp>
        <p:nvSpPr>
          <p:cNvPr id="46" name="矩形 45"/>
          <p:cNvSpPr/>
          <p:nvPr/>
        </p:nvSpPr>
        <p:spPr>
          <a:xfrm>
            <a:off x="11003386" y="4204045"/>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退款</a:t>
            </a:r>
          </a:p>
        </p:txBody>
      </p:sp>
      <p:sp>
        <p:nvSpPr>
          <p:cNvPr id="47" name="矩形 46"/>
          <p:cNvSpPr/>
          <p:nvPr/>
        </p:nvSpPr>
        <p:spPr>
          <a:xfrm>
            <a:off x="11003386" y="5091446"/>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撤销</a:t>
            </a:r>
          </a:p>
        </p:txBody>
      </p:sp>
      <p:sp>
        <p:nvSpPr>
          <p:cNvPr id="48" name="矩形 47"/>
          <p:cNvSpPr/>
          <p:nvPr/>
        </p:nvSpPr>
        <p:spPr>
          <a:xfrm>
            <a:off x="11003386" y="5978847"/>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查单</a:t>
            </a:r>
          </a:p>
        </p:txBody>
      </p:sp>
      <p:sp>
        <p:nvSpPr>
          <p:cNvPr id="49" name="矩形 48"/>
          <p:cNvSpPr/>
          <p:nvPr/>
        </p:nvSpPr>
        <p:spPr>
          <a:xfrm>
            <a:off x="11003386" y="6866248"/>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对账</a:t>
            </a:r>
          </a:p>
        </p:txBody>
      </p:sp>
      <p:sp>
        <p:nvSpPr>
          <p:cNvPr id="50" name="矩形 49"/>
          <p:cNvSpPr/>
          <p:nvPr/>
        </p:nvSpPr>
        <p:spPr>
          <a:xfrm>
            <a:off x="11003386" y="7753650"/>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认证</a:t>
            </a:r>
          </a:p>
        </p:txBody>
      </p:sp>
      <p:sp>
        <p:nvSpPr>
          <p:cNvPr id="51" name="右箭头 50"/>
          <p:cNvSpPr/>
          <p:nvPr/>
        </p:nvSpPr>
        <p:spPr>
          <a:xfrm>
            <a:off x="2265802" y="4131783"/>
            <a:ext cx="553234" cy="340217"/>
          </a:xfrm>
          <a:prstGeom prst="rightArrow">
            <a:avLst/>
          </a:prstGeom>
          <a:solidFill>
            <a:srgbClr val="1F4E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zh-CN" altLang="en-US" sz="2800">
              <a:solidFill>
                <a:schemeClr val="bg1"/>
              </a:solidFill>
              <a:latin typeface="微软雅黑" panose="020B0503020204020204" pitchFamily="34" charset="-122"/>
              <a:ea typeface="微软雅黑" panose="020B0503020204020204" pitchFamily="34" charset="-122"/>
            </a:endParaRPr>
          </a:p>
        </p:txBody>
      </p:sp>
      <p:cxnSp>
        <p:nvCxnSpPr>
          <p:cNvPr id="53" name="直接箭头连接符 52"/>
          <p:cNvCxnSpPr>
            <a:stCxn id="31" idx="2"/>
            <a:endCxn id="30" idx="0"/>
          </p:cNvCxnSpPr>
          <p:nvPr/>
        </p:nvCxnSpPr>
        <p:spPr>
          <a:xfrm>
            <a:off x="3885061" y="3259779"/>
            <a:ext cx="0" cy="86130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30" idx="2"/>
            <a:endCxn id="32" idx="0"/>
          </p:cNvCxnSpPr>
          <p:nvPr/>
        </p:nvCxnSpPr>
        <p:spPr>
          <a:xfrm>
            <a:off x="3885061" y="4733086"/>
            <a:ext cx="7704" cy="86130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32" idx="2"/>
            <a:endCxn id="33" idx="0"/>
          </p:cNvCxnSpPr>
          <p:nvPr/>
        </p:nvCxnSpPr>
        <p:spPr>
          <a:xfrm flipH="1">
            <a:off x="3885061" y="6206393"/>
            <a:ext cx="7704" cy="86130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0" name="右箭头 59"/>
          <p:cNvSpPr/>
          <p:nvPr/>
        </p:nvSpPr>
        <p:spPr>
          <a:xfrm>
            <a:off x="4938832" y="4179175"/>
            <a:ext cx="553234" cy="340217"/>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61" name="右箭头 60"/>
          <p:cNvSpPr/>
          <p:nvPr/>
        </p:nvSpPr>
        <p:spPr>
          <a:xfrm>
            <a:off x="7591447" y="4185058"/>
            <a:ext cx="553234" cy="340217"/>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62" name="右箭头 61"/>
          <p:cNvSpPr/>
          <p:nvPr/>
        </p:nvSpPr>
        <p:spPr>
          <a:xfrm>
            <a:off x="10257523" y="4131782"/>
            <a:ext cx="553234" cy="340217"/>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63" name="右箭头 62"/>
          <p:cNvSpPr/>
          <p:nvPr/>
        </p:nvSpPr>
        <p:spPr>
          <a:xfrm>
            <a:off x="12947385" y="1810491"/>
            <a:ext cx="855885" cy="340217"/>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64" name="右箭头 63"/>
          <p:cNvSpPr/>
          <p:nvPr/>
        </p:nvSpPr>
        <p:spPr>
          <a:xfrm>
            <a:off x="12947384" y="3326191"/>
            <a:ext cx="855885" cy="340217"/>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65" name="右箭头 64"/>
          <p:cNvSpPr/>
          <p:nvPr/>
        </p:nvSpPr>
        <p:spPr>
          <a:xfrm>
            <a:off x="12947383" y="4879486"/>
            <a:ext cx="855885" cy="340217"/>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66" name="右箭头 65"/>
          <p:cNvSpPr/>
          <p:nvPr/>
        </p:nvSpPr>
        <p:spPr>
          <a:xfrm>
            <a:off x="12947383" y="6357591"/>
            <a:ext cx="855885" cy="340217"/>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67" name="右箭头 66"/>
          <p:cNvSpPr/>
          <p:nvPr/>
        </p:nvSpPr>
        <p:spPr>
          <a:xfrm>
            <a:off x="12947382" y="7847416"/>
            <a:ext cx="855885" cy="340217"/>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p:nvSpPr>
        <p:spPr>
          <a:xfrm flipH="1">
            <a:off x="13742938" y="9344720"/>
            <a:ext cx="2404727" cy="369332"/>
          </a:xfrm>
          <a:prstGeom prst="rect">
            <a:avLst/>
          </a:prstGeom>
          <a:noFill/>
        </p:spPr>
        <p:txBody>
          <a:bodyPr wrap="square" rtlCol="0">
            <a:spAutoFit/>
          </a:bodyPr>
          <a:lstStyle/>
          <a:p>
            <a:r>
              <a:rPr kumimoji="1" lang="en-US" altLang="zh-CN" sz="1800" dirty="0" smtClean="0">
                <a:solidFill>
                  <a:schemeClr val="bg1"/>
                </a:solidFill>
                <a:latin typeface="Microsoft YaHei Light" charset="-122"/>
                <a:ea typeface="Microsoft YaHei Light" charset="-122"/>
                <a:cs typeface="Microsoft YaHei Light" charset="-122"/>
              </a:rPr>
              <a:t>Ping++</a:t>
            </a:r>
            <a:r>
              <a:rPr kumimoji="1" lang="zh-CN" altLang="en-US" sz="1800" dirty="0" smtClean="0">
                <a:solidFill>
                  <a:schemeClr val="bg1"/>
                </a:solidFill>
                <a:latin typeface="Microsoft YaHei Light" charset="-122"/>
                <a:ea typeface="Microsoft YaHei Light" charset="-122"/>
                <a:cs typeface="Microsoft YaHei Light" charset="-122"/>
              </a:rPr>
              <a:t> 支付设计大会</a:t>
            </a:r>
            <a:endParaRPr kumimoji="1" lang="zh-CN" altLang="en-US" sz="1800" dirty="0">
              <a:solidFill>
                <a:schemeClr val="bg1"/>
              </a:solidFill>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2747481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剪去同侧角的矩形 36"/>
          <p:cNvSpPr/>
          <p:nvPr/>
        </p:nvSpPr>
        <p:spPr>
          <a:xfrm flipV="1">
            <a:off x="2768600" y="4760551"/>
            <a:ext cx="5400000" cy="1282700"/>
          </a:xfrm>
          <a:prstGeom prst="snip2SameRect">
            <a:avLst>
              <a:gd name="adj1" fmla="val 7334"/>
              <a:gd name="adj2" fmla="val 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36" name="剪去同侧角的矩形 35"/>
          <p:cNvSpPr/>
          <p:nvPr/>
        </p:nvSpPr>
        <p:spPr>
          <a:xfrm>
            <a:off x="2768600" y="1879600"/>
            <a:ext cx="5400000" cy="2857500"/>
          </a:xfrm>
          <a:prstGeom prst="snip2SameRect">
            <a:avLst>
              <a:gd name="adj1" fmla="val 7334"/>
              <a:gd name="adj2" fmla="val 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支付网关</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normAutofit fontScale="90000"/>
          </a:bodyPr>
          <a:lstStyle/>
          <a:p>
            <a:r>
              <a:rPr lang="en-US" altLang="zh-CN" dirty="0" smtClean="0"/>
              <a:t>3.1 </a:t>
            </a:r>
            <a:r>
              <a:rPr lang="zh-CN" altLang="en-US" dirty="0" smtClean="0"/>
              <a:t>支付网关</a:t>
            </a:r>
            <a:endParaRPr lang="zh-CN" altLang="en-US" dirty="0"/>
          </a:p>
        </p:txBody>
      </p:sp>
      <p:sp>
        <p:nvSpPr>
          <p:cNvPr id="14" name="矩形 13"/>
          <p:cNvSpPr/>
          <p:nvPr/>
        </p:nvSpPr>
        <p:spPr>
          <a:xfrm>
            <a:off x="3246770" y="2887814"/>
            <a:ext cx="864000" cy="1646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400" spc="300" dirty="0">
                <a:solidFill>
                  <a:schemeClr val="accent1">
                    <a:lumMod val="50000"/>
                  </a:schemeClr>
                </a:solidFill>
                <a:latin typeface="微软雅黑" panose="020B0503020204020204" pitchFamily="34" charset="-122"/>
                <a:ea typeface="微软雅黑" panose="020B0503020204020204" pitchFamily="34" charset="-122"/>
              </a:rPr>
              <a:t>限</a:t>
            </a:r>
            <a:r>
              <a:rPr lang="zh-CN" altLang="en-US" sz="2400" spc="300" dirty="0" smtClean="0">
                <a:solidFill>
                  <a:schemeClr val="accent1">
                    <a:lumMod val="50000"/>
                  </a:schemeClr>
                </a:solidFill>
                <a:latin typeface="微软雅黑" panose="020B0503020204020204" pitchFamily="34" charset="-122"/>
                <a:ea typeface="微软雅黑" panose="020B0503020204020204" pitchFamily="34" charset="-122"/>
              </a:rPr>
              <a:t>流熔断</a:t>
            </a:r>
            <a:endParaRPr lang="zh-CN" altLang="en-US" sz="2400" spc="3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7082621" y="2887814"/>
            <a:ext cx="864000" cy="1646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2400" dirty="0" smtClean="0">
                <a:solidFill>
                  <a:schemeClr val="accent1">
                    <a:lumMod val="50000"/>
                  </a:schemeClr>
                </a:solidFill>
                <a:latin typeface="微软雅黑" panose="020B0503020204020204" pitchFamily="34" charset="-122"/>
                <a:ea typeface="微软雅黑" panose="020B0503020204020204" pitchFamily="34" charset="-122"/>
              </a:rPr>
              <a:t>API</a:t>
            </a: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路由</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4525387" y="2887814"/>
            <a:ext cx="864000" cy="1646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签名验签</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5804004" y="2887814"/>
            <a:ext cx="864000" cy="1646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身份验证</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24" name="圆角矩形 23"/>
          <p:cNvSpPr/>
          <p:nvPr/>
        </p:nvSpPr>
        <p:spPr>
          <a:xfrm>
            <a:off x="2768601" y="6316671"/>
            <a:ext cx="5400000" cy="870972"/>
          </a:xfrm>
          <a:prstGeom prst="roundRect">
            <a:avLst>
              <a:gd name="adj" fmla="val 4082"/>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支付网关</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2768601" y="7461063"/>
            <a:ext cx="5400000" cy="870972"/>
          </a:xfrm>
          <a:prstGeom prst="roundRect">
            <a:avLst>
              <a:gd name="adj" fmla="val 4082"/>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支付网关</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27" name="直接箭头连接符 26"/>
          <p:cNvCxnSpPr>
            <a:endCxn id="14" idx="1"/>
          </p:cNvCxnSpPr>
          <p:nvPr/>
        </p:nvCxnSpPr>
        <p:spPr>
          <a:xfrm>
            <a:off x="1662730" y="3710140"/>
            <a:ext cx="1584040" cy="7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914427" y="4737100"/>
            <a:ext cx="54372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007895" y="5025314"/>
            <a:ext cx="2386277" cy="72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accent1">
                    <a:lumMod val="50000"/>
                  </a:schemeClr>
                </a:solidFill>
              </a:rPr>
              <a:t>Nginx</a:t>
            </a:r>
            <a:r>
              <a:rPr lang="en-US" altLang="zh-CN" dirty="0" smtClean="0">
                <a:solidFill>
                  <a:schemeClr val="accent1">
                    <a:lumMod val="50000"/>
                  </a:schemeClr>
                </a:solidFill>
              </a:rPr>
              <a:t> + </a:t>
            </a:r>
            <a:r>
              <a:rPr lang="en-US" altLang="zh-CN" dirty="0" err="1" smtClean="0">
                <a:solidFill>
                  <a:schemeClr val="accent1">
                    <a:lumMod val="50000"/>
                  </a:schemeClr>
                </a:solidFill>
              </a:rPr>
              <a:t>Lua</a:t>
            </a:r>
            <a:endParaRPr lang="zh-CN" altLang="en-US" dirty="0">
              <a:solidFill>
                <a:schemeClr val="accent1">
                  <a:lumMod val="50000"/>
                </a:schemeClr>
              </a:solidFill>
            </a:endParaRPr>
          </a:p>
        </p:txBody>
      </p:sp>
      <p:sp>
        <p:nvSpPr>
          <p:cNvPr id="34" name="矩形 33"/>
          <p:cNvSpPr/>
          <p:nvPr/>
        </p:nvSpPr>
        <p:spPr>
          <a:xfrm>
            <a:off x="5560344" y="5033971"/>
            <a:ext cx="2386277" cy="72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accent1">
                    <a:lumMod val="50000"/>
                  </a:schemeClr>
                </a:solidFill>
              </a:rPr>
              <a:t>Netflix </a:t>
            </a:r>
            <a:r>
              <a:rPr lang="en-US" altLang="zh-CN" sz="2800" dirty="0" err="1" smtClean="0">
                <a:solidFill>
                  <a:schemeClr val="accent1">
                    <a:lumMod val="50000"/>
                  </a:schemeClr>
                </a:solidFill>
              </a:rPr>
              <a:t>Hystrix</a:t>
            </a:r>
            <a:endParaRPr lang="en-US" altLang="zh-CN" sz="2800" dirty="0" smtClean="0">
              <a:solidFill>
                <a:schemeClr val="accent1">
                  <a:lumMod val="50000"/>
                </a:schemeClr>
              </a:solidFill>
            </a:endParaRPr>
          </a:p>
        </p:txBody>
      </p:sp>
      <p:cxnSp>
        <p:nvCxnSpPr>
          <p:cNvPr id="40" name="直接箭头连接符 39"/>
          <p:cNvCxnSpPr>
            <a:endCxn id="16" idx="1"/>
          </p:cNvCxnSpPr>
          <p:nvPr/>
        </p:nvCxnSpPr>
        <p:spPr>
          <a:xfrm>
            <a:off x="4110770" y="3710140"/>
            <a:ext cx="414617" cy="7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16" idx="3"/>
          </p:cNvCxnSpPr>
          <p:nvPr/>
        </p:nvCxnSpPr>
        <p:spPr>
          <a:xfrm flipV="1">
            <a:off x="5389387" y="3710140"/>
            <a:ext cx="414617" cy="7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7" idx="3"/>
            <a:endCxn id="15" idx="1"/>
          </p:cNvCxnSpPr>
          <p:nvPr/>
        </p:nvCxnSpPr>
        <p:spPr>
          <a:xfrm>
            <a:off x="6668004" y="3710857"/>
            <a:ext cx="41461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2" name="圆角矩形 51"/>
          <p:cNvSpPr/>
          <p:nvPr/>
        </p:nvSpPr>
        <p:spPr>
          <a:xfrm>
            <a:off x="10834456" y="1546106"/>
            <a:ext cx="2160000" cy="881686"/>
          </a:xfrm>
          <a:prstGeom prst="roundRect">
            <a:avLst>
              <a:gd name="adj" fmla="val 4082"/>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付</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9" name="圆角矩形 58"/>
          <p:cNvSpPr/>
          <p:nvPr/>
        </p:nvSpPr>
        <p:spPr>
          <a:xfrm>
            <a:off x="11041476" y="1781921"/>
            <a:ext cx="2160000" cy="881686"/>
          </a:xfrm>
          <a:prstGeom prst="roundRect">
            <a:avLst>
              <a:gd name="adj" fmla="val 4082"/>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0" name="圆角矩形 59"/>
          <p:cNvSpPr/>
          <p:nvPr/>
        </p:nvSpPr>
        <p:spPr>
          <a:xfrm>
            <a:off x="11248496" y="2017735"/>
            <a:ext cx="2160000" cy="881686"/>
          </a:xfrm>
          <a:prstGeom prst="roundRect">
            <a:avLst>
              <a:gd name="adj" fmla="val 4082"/>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快捷支付</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1" name="圆角矩形 60"/>
          <p:cNvSpPr/>
          <p:nvPr/>
        </p:nvSpPr>
        <p:spPr>
          <a:xfrm>
            <a:off x="10834456" y="3153110"/>
            <a:ext cx="2160000" cy="881686"/>
          </a:xfrm>
          <a:prstGeom prst="roundRect">
            <a:avLst>
              <a:gd name="adj" fmla="val 4082"/>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付</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2" name="圆角矩形 61"/>
          <p:cNvSpPr/>
          <p:nvPr/>
        </p:nvSpPr>
        <p:spPr>
          <a:xfrm>
            <a:off x="11041476" y="3388925"/>
            <a:ext cx="2160000" cy="881686"/>
          </a:xfrm>
          <a:prstGeom prst="roundRect">
            <a:avLst>
              <a:gd name="adj" fmla="val 4082"/>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a:solidFill>
                  <a:schemeClr val="bg1"/>
                </a:solidFill>
                <a:latin typeface="微软雅黑" panose="020B0503020204020204" pitchFamily="34" charset="-122"/>
                <a:ea typeface="微软雅黑" panose="020B0503020204020204" pitchFamily="34" charset="-122"/>
              </a:rPr>
              <a:t>网银</a:t>
            </a:r>
            <a:r>
              <a:rPr lang="zh-CN" altLang="en-US" sz="2800" dirty="0" smtClean="0">
                <a:solidFill>
                  <a:schemeClr val="bg1"/>
                </a:solidFill>
                <a:latin typeface="微软雅黑" panose="020B0503020204020204" pitchFamily="34" charset="-122"/>
                <a:ea typeface="微软雅黑" panose="020B0503020204020204" pitchFamily="34" charset="-122"/>
              </a:rPr>
              <a:t>支付</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4" name="圆角矩形 63"/>
          <p:cNvSpPr/>
          <p:nvPr/>
        </p:nvSpPr>
        <p:spPr>
          <a:xfrm>
            <a:off x="10858409" y="4533900"/>
            <a:ext cx="2160000" cy="881686"/>
          </a:xfrm>
          <a:prstGeom prst="roundRect">
            <a:avLst>
              <a:gd name="adj" fmla="val 4082"/>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5" name="圆角矩形 64"/>
          <p:cNvSpPr/>
          <p:nvPr/>
        </p:nvSpPr>
        <p:spPr>
          <a:xfrm>
            <a:off x="11027329" y="4716375"/>
            <a:ext cx="2160000" cy="881686"/>
          </a:xfrm>
          <a:prstGeom prst="roundRect">
            <a:avLst>
              <a:gd name="adj" fmla="val 4082"/>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快捷支付</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6" name="圆角矩形 65"/>
          <p:cNvSpPr/>
          <p:nvPr/>
        </p:nvSpPr>
        <p:spPr>
          <a:xfrm>
            <a:off x="11189899" y="4921403"/>
            <a:ext cx="2160000" cy="881686"/>
          </a:xfrm>
          <a:prstGeom prst="roundRect">
            <a:avLst>
              <a:gd name="adj" fmla="val 4082"/>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付</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7" name="圆角矩形 66"/>
          <p:cNvSpPr/>
          <p:nvPr/>
        </p:nvSpPr>
        <p:spPr>
          <a:xfrm>
            <a:off x="11352469" y="5081140"/>
            <a:ext cx="2160000" cy="881686"/>
          </a:xfrm>
          <a:prstGeom prst="roundRect">
            <a:avLst>
              <a:gd name="adj" fmla="val 4082"/>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a:solidFill>
                  <a:schemeClr val="bg1"/>
                </a:solidFill>
                <a:latin typeface="微软雅黑" panose="020B0503020204020204" pitchFamily="34" charset="-122"/>
                <a:ea typeface="微软雅黑" panose="020B0503020204020204" pitchFamily="34" charset="-122"/>
              </a:rPr>
              <a:t>账户</a:t>
            </a:r>
            <a:r>
              <a:rPr lang="zh-CN" altLang="en-US" sz="2800" dirty="0" smtClean="0">
                <a:solidFill>
                  <a:schemeClr val="bg1"/>
                </a:solidFill>
                <a:latin typeface="微软雅黑" panose="020B0503020204020204" pitchFamily="34" charset="-122"/>
                <a:ea typeface="微软雅黑" panose="020B0503020204020204" pitchFamily="34" charset="-122"/>
              </a:rPr>
              <a:t>支付</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8" name="圆角矩形 67"/>
          <p:cNvSpPr/>
          <p:nvPr/>
        </p:nvSpPr>
        <p:spPr>
          <a:xfrm>
            <a:off x="10858409" y="6316671"/>
            <a:ext cx="2160000" cy="881686"/>
          </a:xfrm>
          <a:prstGeom prst="roundRect">
            <a:avLst>
              <a:gd name="adj" fmla="val 4082"/>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9" name="圆角矩形 68"/>
          <p:cNvSpPr/>
          <p:nvPr/>
        </p:nvSpPr>
        <p:spPr>
          <a:xfrm>
            <a:off x="11027329" y="6499146"/>
            <a:ext cx="2160000" cy="881686"/>
          </a:xfrm>
          <a:prstGeom prst="roundRect">
            <a:avLst>
              <a:gd name="adj" fmla="val 4082"/>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快捷支付</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0" name="圆角矩形 69"/>
          <p:cNvSpPr/>
          <p:nvPr/>
        </p:nvSpPr>
        <p:spPr>
          <a:xfrm>
            <a:off x="11189899" y="6704174"/>
            <a:ext cx="2160000" cy="881686"/>
          </a:xfrm>
          <a:prstGeom prst="roundRect">
            <a:avLst>
              <a:gd name="adj" fmla="val 4082"/>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付</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1" name="圆角矩形 70"/>
          <p:cNvSpPr/>
          <p:nvPr/>
        </p:nvSpPr>
        <p:spPr>
          <a:xfrm>
            <a:off x="11352469" y="6863911"/>
            <a:ext cx="2160000" cy="881686"/>
          </a:xfrm>
          <a:prstGeom prst="roundRect">
            <a:avLst>
              <a:gd name="adj" fmla="val 4082"/>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代收代付</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2" name="圆角矩形 71"/>
          <p:cNvSpPr/>
          <p:nvPr/>
        </p:nvSpPr>
        <p:spPr>
          <a:xfrm>
            <a:off x="10858409" y="7992824"/>
            <a:ext cx="2160000" cy="881686"/>
          </a:xfrm>
          <a:prstGeom prst="roundRect">
            <a:avLst>
              <a:gd name="adj" fmla="val 4082"/>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付</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3" name="圆角矩形 72"/>
          <p:cNvSpPr/>
          <p:nvPr/>
        </p:nvSpPr>
        <p:spPr>
          <a:xfrm>
            <a:off x="11065429" y="8228639"/>
            <a:ext cx="2160000" cy="881686"/>
          </a:xfrm>
          <a:prstGeom prst="roundRect">
            <a:avLst>
              <a:gd name="adj" fmla="val 4082"/>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外卡支付</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75" name="直接箭头连接符 74"/>
          <p:cNvCxnSpPr>
            <a:endCxn id="52" idx="1"/>
          </p:cNvCxnSpPr>
          <p:nvPr/>
        </p:nvCxnSpPr>
        <p:spPr>
          <a:xfrm flipV="1">
            <a:off x="7946621" y="1986949"/>
            <a:ext cx="2887835" cy="1723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15" idx="3"/>
            <a:endCxn id="64" idx="1"/>
          </p:cNvCxnSpPr>
          <p:nvPr/>
        </p:nvCxnSpPr>
        <p:spPr>
          <a:xfrm>
            <a:off x="7946621" y="3710857"/>
            <a:ext cx="2911788" cy="1263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15" idx="3"/>
            <a:endCxn id="61" idx="1"/>
          </p:cNvCxnSpPr>
          <p:nvPr/>
        </p:nvCxnSpPr>
        <p:spPr>
          <a:xfrm flipV="1">
            <a:off x="7946621" y="3593953"/>
            <a:ext cx="2887835" cy="116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15" idx="3"/>
            <a:endCxn id="68" idx="1"/>
          </p:cNvCxnSpPr>
          <p:nvPr/>
        </p:nvCxnSpPr>
        <p:spPr>
          <a:xfrm>
            <a:off x="7946621" y="3710857"/>
            <a:ext cx="2911788" cy="3046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15" idx="3"/>
            <a:endCxn id="72" idx="1"/>
          </p:cNvCxnSpPr>
          <p:nvPr/>
        </p:nvCxnSpPr>
        <p:spPr>
          <a:xfrm>
            <a:off x="7946621" y="3710857"/>
            <a:ext cx="2911788" cy="4722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24" idx="3"/>
            <a:endCxn id="52" idx="1"/>
          </p:cNvCxnSpPr>
          <p:nvPr/>
        </p:nvCxnSpPr>
        <p:spPr>
          <a:xfrm flipV="1">
            <a:off x="8168601" y="1986949"/>
            <a:ext cx="2665855" cy="4765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24" idx="3"/>
            <a:endCxn id="61" idx="1"/>
          </p:cNvCxnSpPr>
          <p:nvPr/>
        </p:nvCxnSpPr>
        <p:spPr>
          <a:xfrm flipV="1">
            <a:off x="8168601" y="3593953"/>
            <a:ext cx="2665855" cy="3158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24" idx="3"/>
            <a:endCxn id="64" idx="1"/>
          </p:cNvCxnSpPr>
          <p:nvPr/>
        </p:nvCxnSpPr>
        <p:spPr>
          <a:xfrm flipV="1">
            <a:off x="8168601" y="4974743"/>
            <a:ext cx="2689808" cy="1777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24" idx="3"/>
            <a:endCxn id="68" idx="1"/>
          </p:cNvCxnSpPr>
          <p:nvPr/>
        </p:nvCxnSpPr>
        <p:spPr>
          <a:xfrm>
            <a:off x="8168601" y="6752157"/>
            <a:ext cx="2689808" cy="5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24" idx="3"/>
            <a:endCxn id="72" idx="1"/>
          </p:cNvCxnSpPr>
          <p:nvPr/>
        </p:nvCxnSpPr>
        <p:spPr>
          <a:xfrm>
            <a:off x="8168601" y="6752157"/>
            <a:ext cx="2689808" cy="1681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25" idx="3"/>
            <a:endCxn id="52" idx="1"/>
          </p:cNvCxnSpPr>
          <p:nvPr/>
        </p:nvCxnSpPr>
        <p:spPr>
          <a:xfrm flipV="1">
            <a:off x="8168601" y="1986949"/>
            <a:ext cx="2665855" cy="59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25" idx="3"/>
            <a:endCxn id="61" idx="1"/>
          </p:cNvCxnSpPr>
          <p:nvPr/>
        </p:nvCxnSpPr>
        <p:spPr>
          <a:xfrm flipV="1">
            <a:off x="8168601" y="3593953"/>
            <a:ext cx="2665855" cy="4302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25" idx="3"/>
            <a:endCxn id="64" idx="1"/>
          </p:cNvCxnSpPr>
          <p:nvPr/>
        </p:nvCxnSpPr>
        <p:spPr>
          <a:xfrm flipV="1">
            <a:off x="8168601" y="4974743"/>
            <a:ext cx="2689808" cy="2921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25" idx="3"/>
            <a:endCxn id="68" idx="1"/>
          </p:cNvCxnSpPr>
          <p:nvPr/>
        </p:nvCxnSpPr>
        <p:spPr>
          <a:xfrm flipV="1">
            <a:off x="8168601" y="6757514"/>
            <a:ext cx="2689808" cy="1139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25" idx="3"/>
            <a:endCxn id="72" idx="1"/>
          </p:cNvCxnSpPr>
          <p:nvPr/>
        </p:nvCxnSpPr>
        <p:spPr>
          <a:xfrm>
            <a:off x="8168601" y="7896549"/>
            <a:ext cx="2689808" cy="537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flipH="1">
            <a:off x="13742938" y="9344720"/>
            <a:ext cx="2404727" cy="369332"/>
          </a:xfrm>
          <a:prstGeom prst="rect">
            <a:avLst/>
          </a:prstGeom>
          <a:noFill/>
        </p:spPr>
        <p:txBody>
          <a:bodyPr wrap="square" rtlCol="0">
            <a:spAutoFit/>
          </a:bodyPr>
          <a:lstStyle/>
          <a:p>
            <a:r>
              <a:rPr kumimoji="1" lang="en-US" altLang="zh-CN" sz="1800" dirty="0" smtClean="0">
                <a:solidFill>
                  <a:schemeClr val="bg1"/>
                </a:solidFill>
                <a:latin typeface="Microsoft YaHei Light" charset="-122"/>
                <a:ea typeface="Microsoft YaHei Light" charset="-122"/>
                <a:cs typeface="Microsoft YaHei Light" charset="-122"/>
              </a:rPr>
              <a:t>Ping++</a:t>
            </a:r>
            <a:r>
              <a:rPr kumimoji="1" lang="zh-CN" altLang="en-US" sz="1800" dirty="0" smtClean="0">
                <a:solidFill>
                  <a:schemeClr val="bg1"/>
                </a:solidFill>
                <a:latin typeface="Microsoft YaHei Light" charset="-122"/>
                <a:ea typeface="Microsoft YaHei Light" charset="-122"/>
                <a:cs typeface="Microsoft YaHei Light" charset="-122"/>
              </a:rPr>
              <a:t> 支付设计大会</a:t>
            </a:r>
            <a:endParaRPr kumimoji="1" lang="zh-CN" altLang="en-US" sz="1800" dirty="0">
              <a:solidFill>
                <a:schemeClr val="bg1"/>
              </a:solidFill>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212899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3.2 </a:t>
            </a:r>
            <a:r>
              <a:rPr lang="zh-CN" altLang="en-US" dirty="0" smtClean="0"/>
              <a:t>支付产品</a:t>
            </a:r>
            <a:endParaRPr lang="zh-CN" altLang="en-US" dirty="0"/>
          </a:p>
        </p:txBody>
      </p:sp>
      <p:sp>
        <p:nvSpPr>
          <p:cNvPr id="5" name="矩形 4"/>
          <p:cNvSpPr/>
          <p:nvPr/>
        </p:nvSpPr>
        <p:spPr>
          <a:xfrm>
            <a:off x="360186" y="3683000"/>
            <a:ext cx="2040114" cy="901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入</a:t>
            </a:r>
            <a:r>
              <a:rPr lang="zh-CN" altLang="en-US" sz="2800" dirty="0" smtClean="0">
                <a:latin typeface="微软雅黑" panose="020B0503020204020204" pitchFamily="34" charset="-122"/>
                <a:ea typeface="微软雅黑" panose="020B0503020204020204" pitchFamily="34" charset="-122"/>
              </a:rPr>
              <a:t>参校验</a:t>
            </a: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6007656" y="3695700"/>
            <a:ext cx="2040114" cy="901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支付路由</a:t>
            </a:r>
            <a:endParaRPr lang="zh-CN" altLang="en-US" sz="2800" dirty="0">
              <a:latin typeface="微软雅黑" panose="020B0503020204020204" pitchFamily="34" charset="-122"/>
              <a:ea typeface="微软雅黑" panose="020B0503020204020204" pitchFamily="34" charset="-122"/>
            </a:endParaRPr>
          </a:p>
        </p:txBody>
      </p:sp>
      <p:sp>
        <p:nvSpPr>
          <p:cNvPr id="7" name="矩形 6"/>
          <p:cNvSpPr/>
          <p:nvPr/>
        </p:nvSpPr>
        <p:spPr>
          <a:xfrm>
            <a:off x="2760486" y="3683000"/>
            <a:ext cx="2040114" cy="901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风险评估</a:t>
            </a:r>
            <a:endParaRPr lang="zh-CN" altLang="en-US" sz="2800" dirty="0">
              <a:latin typeface="微软雅黑" panose="020B0503020204020204" pitchFamily="34" charset="-122"/>
              <a:ea typeface="微软雅黑" panose="020B0503020204020204" pitchFamily="34" charset="-122"/>
            </a:endParaRPr>
          </a:p>
        </p:txBody>
      </p:sp>
      <p:sp>
        <p:nvSpPr>
          <p:cNvPr id="8" name="矩形 7"/>
          <p:cNvSpPr/>
          <p:nvPr/>
        </p:nvSpPr>
        <p:spPr>
          <a:xfrm>
            <a:off x="8471456" y="3689350"/>
            <a:ext cx="2040114" cy="901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执行支付</a:t>
            </a:r>
            <a:endParaRPr lang="zh-CN" altLang="en-US" sz="2800" dirty="0">
              <a:latin typeface="微软雅黑" panose="020B0503020204020204" pitchFamily="34" charset="-122"/>
              <a:ea typeface="微软雅黑" panose="020B0503020204020204" pitchFamily="34" charset="-122"/>
            </a:endParaRPr>
          </a:p>
        </p:txBody>
      </p:sp>
      <p:sp>
        <p:nvSpPr>
          <p:cNvPr id="9" name="矩形 8"/>
          <p:cNvSpPr/>
          <p:nvPr/>
        </p:nvSpPr>
        <p:spPr>
          <a:xfrm>
            <a:off x="10871756" y="3683000"/>
            <a:ext cx="2040114" cy="901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更新订单</a:t>
            </a:r>
            <a:endParaRPr lang="zh-CN" altLang="en-US" sz="2800" dirty="0">
              <a:latin typeface="微软雅黑" panose="020B0503020204020204" pitchFamily="34" charset="-122"/>
              <a:ea typeface="微软雅黑" panose="020B0503020204020204" pitchFamily="34" charset="-122"/>
            </a:endParaRPr>
          </a:p>
        </p:txBody>
      </p:sp>
      <p:sp>
        <p:nvSpPr>
          <p:cNvPr id="10" name="矩形 9"/>
          <p:cNvSpPr/>
          <p:nvPr/>
        </p:nvSpPr>
        <p:spPr>
          <a:xfrm>
            <a:off x="13444952" y="3695700"/>
            <a:ext cx="2040114" cy="901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异步通知</a:t>
            </a:r>
            <a:endParaRPr lang="zh-CN" altLang="en-US" sz="2800" dirty="0">
              <a:latin typeface="微软雅黑" panose="020B0503020204020204" pitchFamily="34" charset="-122"/>
              <a:ea typeface="微软雅黑" panose="020B0503020204020204" pitchFamily="34" charset="-122"/>
            </a:endParaRPr>
          </a:p>
        </p:txBody>
      </p:sp>
      <p:sp>
        <p:nvSpPr>
          <p:cNvPr id="11" name="矩形 10"/>
          <p:cNvSpPr/>
          <p:nvPr/>
        </p:nvSpPr>
        <p:spPr>
          <a:xfrm>
            <a:off x="5575300" y="1801114"/>
            <a:ext cx="2040114" cy="901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短</a:t>
            </a:r>
            <a:r>
              <a:rPr lang="zh-CN" altLang="en-US" dirty="0" smtClean="0">
                <a:latin typeface="微软雅黑" panose="020B0503020204020204" pitchFamily="34" charset="-122"/>
                <a:ea typeface="微软雅黑" panose="020B0503020204020204" pitchFamily="34" charset="-122"/>
              </a:rPr>
              <a:t>信验证</a:t>
            </a: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5575300" y="5437886"/>
            <a:ext cx="2040114" cy="901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人工审核</a:t>
            </a: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5575300" y="6834886"/>
            <a:ext cx="2040114" cy="901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拒绝交易</a:t>
            </a:r>
            <a:endParaRPr lang="zh-CN" altLang="en-US" dirty="0">
              <a:latin typeface="微软雅黑" panose="020B0503020204020204" pitchFamily="34" charset="-122"/>
              <a:ea typeface="微软雅黑" panose="020B0503020204020204" pitchFamily="34" charset="-122"/>
            </a:endParaRPr>
          </a:p>
        </p:txBody>
      </p:sp>
      <p:sp>
        <p:nvSpPr>
          <p:cNvPr id="15" name="圆角矩形 14"/>
          <p:cNvSpPr/>
          <p:nvPr/>
        </p:nvSpPr>
        <p:spPr>
          <a:xfrm>
            <a:off x="5575300" y="3048000"/>
            <a:ext cx="10312400" cy="2044700"/>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7" name="曲线连接符 16"/>
          <p:cNvCxnSpPr>
            <a:stCxn id="7" idx="3"/>
            <a:endCxn id="11" idx="1"/>
          </p:cNvCxnSpPr>
          <p:nvPr/>
        </p:nvCxnSpPr>
        <p:spPr>
          <a:xfrm flipV="1">
            <a:off x="4800600" y="2251964"/>
            <a:ext cx="774700" cy="1881886"/>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7" idx="3"/>
            <a:endCxn id="12" idx="1"/>
          </p:cNvCxnSpPr>
          <p:nvPr/>
        </p:nvCxnSpPr>
        <p:spPr>
          <a:xfrm>
            <a:off x="4800600" y="4133850"/>
            <a:ext cx="774700" cy="1754886"/>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7" idx="3"/>
            <a:endCxn id="13" idx="1"/>
          </p:cNvCxnSpPr>
          <p:nvPr/>
        </p:nvCxnSpPr>
        <p:spPr>
          <a:xfrm>
            <a:off x="4800600" y="4133850"/>
            <a:ext cx="774700" cy="3151886"/>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6" idx="1"/>
          </p:cNvCxnSpPr>
          <p:nvPr/>
        </p:nvCxnSpPr>
        <p:spPr>
          <a:xfrm>
            <a:off x="4769379" y="4133851"/>
            <a:ext cx="1238277" cy="126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 idx="3"/>
            <a:endCxn id="7" idx="1"/>
          </p:cNvCxnSpPr>
          <p:nvPr/>
        </p:nvCxnSpPr>
        <p:spPr>
          <a:xfrm>
            <a:off x="2400300" y="4133850"/>
            <a:ext cx="36018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6" idx="3"/>
            <a:endCxn id="8" idx="1"/>
          </p:cNvCxnSpPr>
          <p:nvPr/>
        </p:nvCxnSpPr>
        <p:spPr>
          <a:xfrm flipV="1">
            <a:off x="8047770" y="4140200"/>
            <a:ext cx="423686" cy="635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8" idx="3"/>
            <a:endCxn id="9" idx="1"/>
          </p:cNvCxnSpPr>
          <p:nvPr/>
        </p:nvCxnSpPr>
        <p:spPr>
          <a:xfrm flipV="1">
            <a:off x="10511570" y="4133850"/>
            <a:ext cx="360186" cy="635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9" idx="3"/>
            <a:endCxn id="10" idx="1"/>
          </p:cNvCxnSpPr>
          <p:nvPr/>
        </p:nvCxnSpPr>
        <p:spPr>
          <a:xfrm>
            <a:off x="12911870" y="4133850"/>
            <a:ext cx="533082" cy="127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8" name="圆柱形 37"/>
          <p:cNvSpPr/>
          <p:nvPr/>
        </p:nvSpPr>
        <p:spPr>
          <a:xfrm>
            <a:off x="10704363" y="6034785"/>
            <a:ext cx="2374900" cy="128498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订单库</a:t>
            </a:r>
            <a:endParaRPr lang="zh-CN" altLang="en-US" dirty="0">
              <a:latin typeface="微软雅黑" panose="020B0503020204020204" pitchFamily="34" charset="-122"/>
              <a:ea typeface="微软雅黑" panose="020B0503020204020204" pitchFamily="34" charset="-122"/>
            </a:endParaRPr>
          </a:p>
        </p:txBody>
      </p:sp>
      <p:cxnSp>
        <p:nvCxnSpPr>
          <p:cNvPr id="40" name="直接箭头连接符 39"/>
          <p:cNvCxnSpPr>
            <a:stCxn id="9" idx="2"/>
            <a:endCxn id="38" idx="1"/>
          </p:cNvCxnSpPr>
          <p:nvPr/>
        </p:nvCxnSpPr>
        <p:spPr>
          <a:xfrm>
            <a:off x="11891813" y="4584700"/>
            <a:ext cx="0" cy="1450085"/>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sp>
        <p:nvSpPr>
          <p:cNvPr id="42" name="圆角矩形 41"/>
          <p:cNvSpPr/>
          <p:nvPr/>
        </p:nvSpPr>
        <p:spPr>
          <a:xfrm>
            <a:off x="13385009" y="5647436"/>
            <a:ext cx="2160000" cy="904014"/>
          </a:xfrm>
          <a:prstGeom prst="roundRect">
            <a:avLst>
              <a:gd name="adj" fmla="val 18833"/>
            </a:avLst>
          </a:prstGeom>
          <a:solidFill>
            <a:srgbClr val="0116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账户系统</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3" name="圆角矩形 42"/>
          <p:cNvSpPr/>
          <p:nvPr/>
        </p:nvSpPr>
        <p:spPr>
          <a:xfrm>
            <a:off x="13385009" y="7171972"/>
            <a:ext cx="2160000" cy="904014"/>
          </a:xfrm>
          <a:prstGeom prst="roundRect">
            <a:avLst>
              <a:gd name="adj" fmla="val 18833"/>
            </a:avLst>
          </a:prstGeom>
          <a:solidFill>
            <a:srgbClr val="0116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a:solidFill>
                  <a:schemeClr val="bg1"/>
                </a:solidFill>
                <a:latin typeface="微软雅黑" panose="020B0503020204020204" pitchFamily="34" charset="-122"/>
                <a:ea typeface="微软雅黑" panose="020B0503020204020204" pitchFamily="34" charset="-122"/>
              </a:rPr>
              <a:t>风</a:t>
            </a:r>
            <a:r>
              <a:rPr lang="zh-CN" altLang="en-US" sz="2800" dirty="0" smtClean="0">
                <a:solidFill>
                  <a:schemeClr val="bg1"/>
                </a:solidFill>
                <a:latin typeface="微软雅黑" panose="020B0503020204020204" pitchFamily="34" charset="-122"/>
                <a:ea typeface="微软雅黑" panose="020B0503020204020204" pitchFamily="34" charset="-122"/>
              </a:rPr>
              <a:t>控系统</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45" name="直接箭头连接符 44"/>
          <p:cNvCxnSpPr/>
          <p:nvPr/>
        </p:nvCxnSpPr>
        <p:spPr>
          <a:xfrm>
            <a:off x="14465009" y="4597400"/>
            <a:ext cx="0" cy="1050036"/>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42" idx="2"/>
            <a:endCxn id="43" idx="0"/>
          </p:cNvCxnSpPr>
          <p:nvPr/>
        </p:nvCxnSpPr>
        <p:spPr>
          <a:xfrm>
            <a:off x="14465009" y="6551450"/>
            <a:ext cx="0" cy="620522"/>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flipH="1">
            <a:off x="13742938" y="9344720"/>
            <a:ext cx="2404727" cy="369332"/>
          </a:xfrm>
          <a:prstGeom prst="rect">
            <a:avLst/>
          </a:prstGeom>
          <a:noFill/>
        </p:spPr>
        <p:txBody>
          <a:bodyPr wrap="square" rtlCol="0">
            <a:spAutoFit/>
          </a:bodyPr>
          <a:lstStyle/>
          <a:p>
            <a:r>
              <a:rPr kumimoji="1" lang="en-US" altLang="zh-CN" sz="1800" dirty="0" smtClean="0">
                <a:solidFill>
                  <a:schemeClr val="bg1"/>
                </a:solidFill>
                <a:latin typeface="Microsoft YaHei Light" charset="-122"/>
                <a:ea typeface="Microsoft YaHei Light" charset="-122"/>
                <a:cs typeface="Microsoft YaHei Light" charset="-122"/>
              </a:rPr>
              <a:t>Ping++</a:t>
            </a:r>
            <a:r>
              <a:rPr kumimoji="1" lang="zh-CN" altLang="en-US" sz="1800" dirty="0" smtClean="0">
                <a:solidFill>
                  <a:schemeClr val="bg1"/>
                </a:solidFill>
                <a:latin typeface="Microsoft YaHei Light" charset="-122"/>
                <a:ea typeface="Microsoft YaHei Light" charset="-122"/>
                <a:cs typeface="Microsoft YaHei Light" charset="-122"/>
              </a:rPr>
              <a:t> 支付设计大会</a:t>
            </a:r>
            <a:endParaRPr kumimoji="1" lang="zh-CN" altLang="en-US" sz="1800" dirty="0">
              <a:solidFill>
                <a:schemeClr val="bg1"/>
              </a:solidFill>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3425089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3.3 </a:t>
            </a:r>
            <a:r>
              <a:rPr lang="zh-CN" altLang="en-US" dirty="0" smtClean="0"/>
              <a:t>支付路由</a:t>
            </a:r>
            <a:endParaRPr lang="zh-CN" altLang="en-US" dirty="0"/>
          </a:p>
        </p:txBody>
      </p:sp>
      <p:sp>
        <p:nvSpPr>
          <p:cNvPr id="6" name="矩形 5"/>
          <p:cNvSpPr/>
          <p:nvPr/>
        </p:nvSpPr>
        <p:spPr>
          <a:xfrm>
            <a:off x="1650500" y="3949700"/>
            <a:ext cx="2160000" cy="72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费率</a:t>
            </a:r>
          </a:p>
        </p:txBody>
      </p:sp>
      <p:sp>
        <p:nvSpPr>
          <p:cNvPr id="7" name="矩形 6"/>
          <p:cNvSpPr/>
          <p:nvPr/>
        </p:nvSpPr>
        <p:spPr>
          <a:xfrm>
            <a:off x="5112023" y="3949700"/>
            <a:ext cx="2160000" cy="72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营销策略</a:t>
            </a:r>
            <a:endParaRPr lang="zh-CN" altLang="en-US" sz="2800" dirty="0">
              <a:latin typeface="微软雅黑" panose="020B0503020204020204" pitchFamily="34" charset="-122"/>
              <a:ea typeface="微软雅黑" panose="020B0503020204020204" pitchFamily="34" charset="-122"/>
            </a:endParaRPr>
          </a:p>
        </p:txBody>
      </p:sp>
      <p:sp>
        <p:nvSpPr>
          <p:cNvPr id="8" name="矩形 7"/>
          <p:cNvSpPr/>
          <p:nvPr/>
        </p:nvSpPr>
        <p:spPr>
          <a:xfrm>
            <a:off x="8573546" y="3949700"/>
            <a:ext cx="2160000" cy="72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交易限额</a:t>
            </a:r>
            <a:endParaRPr lang="zh-CN" altLang="en-US" sz="2800" dirty="0">
              <a:latin typeface="微软雅黑" panose="020B0503020204020204" pitchFamily="34" charset="-122"/>
              <a:ea typeface="微软雅黑" panose="020B0503020204020204" pitchFamily="34" charset="-122"/>
            </a:endParaRPr>
          </a:p>
        </p:txBody>
      </p:sp>
      <p:sp>
        <p:nvSpPr>
          <p:cNvPr id="9" name="矩形 8"/>
          <p:cNvSpPr/>
          <p:nvPr/>
        </p:nvSpPr>
        <p:spPr>
          <a:xfrm>
            <a:off x="12035070" y="3949700"/>
            <a:ext cx="2160000" cy="72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QOS</a:t>
            </a:r>
            <a:endParaRPr lang="zh-CN" altLang="en-US" sz="2800" dirty="0">
              <a:latin typeface="微软雅黑" panose="020B0503020204020204" pitchFamily="34" charset="-122"/>
              <a:ea typeface="微软雅黑" panose="020B0503020204020204" pitchFamily="34" charset="-122"/>
            </a:endParaRPr>
          </a:p>
        </p:txBody>
      </p:sp>
      <p:sp>
        <p:nvSpPr>
          <p:cNvPr id="10" name="矩形 9"/>
          <p:cNvSpPr/>
          <p:nvPr/>
        </p:nvSpPr>
        <p:spPr>
          <a:xfrm>
            <a:off x="6902450" y="7950200"/>
            <a:ext cx="2160000" cy="72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资金头寸</a:t>
            </a:r>
            <a:endParaRPr lang="zh-CN" altLang="en-US" sz="2800" dirty="0">
              <a:latin typeface="微软雅黑" panose="020B0503020204020204" pitchFamily="34" charset="-122"/>
              <a:ea typeface="微软雅黑" panose="020B0503020204020204" pitchFamily="34" charset="-122"/>
            </a:endParaRPr>
          </a:p>
        </p:txBody>
      </p:sp>
      <p:sp>
        <p:nvSpPr>
          <p:cNvPr id="11" name="矩形 10"/>
          <p:cNvSpPr/>
          <p:nvPr/>
        </p:nvSpPr>
        <p:spPr>
          <a:xfrm>
            <a:off x="10790488" y="7950200"/>
            <a:ext cx="2160000" cy="72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到</a:t>
            </a:r>
            <a:r>
              <a:rPr lang="zh-CN" altLang="en-US" sz="2800" dirty="0" smtClean="0">
                <a:latin typeface="微软雅黑" panose="020B0503020204020204" pitchFamily="34" charset="-122"/>
                <a:ea typeface="微软雅黑" panose="020B0503020204020204" pitchFamily="34" charset="-122"/>
              </a:rPr>
              <a:t>账时效</a:t>
            </a:r>
            <a:endParaRPr lang="zh-CN" altLang="en-US" sz="2800" dirty="0">
              <a:latin typeface="微软雅黑" panose="020B0503020204020204" pitchFamily="34" charset="-122"/>
              <a:ea typeface="微软雅黑" panose="020B0503020204020204" pitchFamily="34" charset="-122"/>
            </a:endParaRPr>
          </a:p>
        </p:txBody>
      </p:sp>
      <p:sp>
        <p:nvSpPr>
          <p:cNvPr id="12" name="矩形 11"/>
          <p:cNvSpPr/>
          <p:nvPr/>
        </p:nvSpPr>
        <p:spPr>
          <a:xfrm>
            <a:off x="3014413" y="7950200"/>
            <a:ext cx="2160000" cy="72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商户类型</a:t>
            </a:r>
            <a:endParaRPr lang="zh-CN" altLang="en-US" sz="2800" dirty="0">
              <a:latin typeface="微软雅黑" panose="020B0503020204020204" pitchFamily="34" charset="-122"/>
              <a:ea typeface="微软雅黑" panose="020B0503020204020204" pitchFamily="34" charset="-122"/>
            </a:endParaRPr>
          </a:p>
        </p:txBody>
      </p:sp>
      <p:sp>
        <p:nvSpPr>
          <p:cNvPr id="14" name="椭圆 13"/>
          <p:cNvSpPr/>
          <p:nvPr/>
        </p:nvSpPr>
        <p:spPr>
          <a:xfrm>
            <a:off x="6534650" y="5630500"/>
            <a:ext cx="2895600" cy="13589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路由策略</a:t>
            </a:r>
            <a:endParaRPr lang="zh-CN" altLang="en-US" dirty="0">
              <a:latin typeface="微软雅黑" panose="020B0503020204020204" pitchFamily="34" charset="-122"/>
              <a:ea typeface="微软雅黑" panose="020B0503020204020204" pitchFamily="34" charset="-122"/>
            </a:endParaRPr>
          </a:p>
        </p:txBody>
      </p:sp>
      <p:cxnSp>
        <p:nvCxnSpPr>
          <p:cNvPr id="16" name="直接箭头连接符 15"/>
          <p:cNvCxnSpPr>
            <a:stCxn id="14" idx="1"/>
            <a:endCxn id="6" idx="2"/>
          </p:cNvCxnSpPr>
          <p:nvPr/>
        </p:nvCxnSpPr>
        <p:spPr>
          <a:xfrm flipH="1" flipV="1">
            <a:off x="2730500" y="4669700"/>
            <a:ext cx="4228201" cy="1159806"/>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4" idx="0"/>
            <a:endCxn id="7" idx="2"/>
          </p:cNvCxnSpPr>
          <p:nvPr/>
        </p:nvCxnSpPr>
        <p:spPr>
          <a:xfrm flipH="1" flipV="1">
            <a:off x="6192023" y="4669700"/>
            <a:ext cx="1790427" cy="960800"/>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0"/>
            <a:endCxn id="8" idx="2"/>
          </p:cNvCxnSpPr>
          <p:nvPr/>
        </p:nvCxnSpPr>
        <p:spPr>
          <a:xfrm flipV="1">
            <a:off x="7982450" y="4669700"/>
            <a:ext cx="1671096" cy="960800"/>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4" idx="7"/>
            <a:endCxn id="9" idx="2"/>
          </p:cNvCxnSpPr>
          <p:nvPr/>
        </p:nvCxnSpPr>
        <p:spPr>
          <a:xfrm flipV="1">
            <a:off x="9006199" y="4669700"/>
            <a:ext cx="4108871" cy="1159806"/>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4" idx="3"/>
            <a:endCxn id="12" idx="0"/>
          </p:cNvCxnSpPr>
          <p:nvPr/>
        </p:nvCxnSpPr>
        <p:spPr>
          <a:xfrm flipH="1">
            <a:off x="4094413" y="6790394"/>
            <a:ext cx="2864288" cy="1159806"/>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4" idx="4"/>
            <a:endCxn id="10" idx="0"/>
          </p:cNvCxnSpPr>
          <p:nvPr/>
        </p:nvCxnSpPr>
        <p:spPr>
          <a:xfrm>
            <a:off x="7982450" y="6989400"/>
            <a:ext cx="0" cy="960800"/>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4" idx="5"/>
            <a:endCxn id="11" idx="0"/>
          </p:cNvCxnSpPr>
          <p:nvPr/>
        </p:nvCxnSpPr>
        <p:spPr>
          <a:xfrm>
            <a:off x="9006199" y="6790394"/>
            <a:ext cx="2864289" cy="1159806"/>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014413" y="1440446"/>
            <a:ext cx="1800000" cy="57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单</a:t>
            </a:r>
            <a:r>
              <a:rPr lang="zh-CN" altLang="en-US" sz="2000" dirty="0" smtClean="0">
                <a:latin typeface="微软雅黑" panose="020B0503020204020204" pitchFamily="34" charset="-122"/>
                <a:ea typeface="微软雅黑" panose="020B0503020204020204" pitchFamily="34" charset="-122"/>
              </a:rPr>
              <a:t>笔费率</a:t>
            </a:r>
            <a:endParaRPr lang="zh-CN" altLang="en-US" sz="2000" dirty="0">
              <a:latin typeface="微软雅黑" panose="020B0503020204020204" pitchFamily="34" charset="-122"/>
              <a:ea typeface="微软雅黑" panose="020B0503020204020204" pitchFamily="34" charset="-122"/>
            </a:endParaRPr>
          </a:p>
        </p:txBody>
      </p:sp>
      <p:sp>
        <p:nvSpPr>
          <p:cNvPr id="33" name="矩形 32"/>
          <p:cNvSpPr/>
          <p:nvPr/>
        </p:nvSpPr>
        <p:spPr>
          <a:xfrm>
            <a:off x="3014413" y="2088446"/>
            <a:ext cx="1800000" cy="57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总</a:t>
            </a:r>
            <a:r>
              <a:rPr lang="zh-CN" altLang="en-US" sz="2000" dirty="0" smtClean="0">
                <a:latin typeface="微软雅黑" panose="020B0503020204020204" pitchFamily="34" charset="-122"/>
                <a:ea typeface="微软雅黑" panose="020B0503020204020204" pitchFamily="34" charset="-122"/>
              </a:rPr>
              <a:t>费率</a:t>
            </a:r>
            <a:endParaRPr lang="zh-CN" altLang="en-US" sz="2000" dirty="0">
              <a:latin typeface="微软雅黑" panose="020B0503020204020204" pitchFamily="34" charset="-122"/>
              <a:ea typeface="微软雅黑" panose="020B0503020204020204" pitchFamily="34" charset="-122"/>
            </a:endParaRPr>
          </a:p>
        </p:txBody>
      </p:sp>
      <p:sp>
        <p:nvSpPr>
          <p:cNvPr id="34" name="矩形 33"/>
          <p:cNvSpPr/>
          <p:nvPr/>
        </p:nvSpPr>
        <p:spPr>
          <a:xfrm>
            <a:off x="3019426" y="2788793"/>
            <a:ext cx="1800000" cy="57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阶梯</a:t>
            </a:r>
            <a:r>
              <a:rPr lang="zh-CN" altLang="en-US" sz="2000" dirty="0" smtClean="0">
                <a:latin typeface="微软雅黑" panose="020B0503020204020204" pitchFamily="34" charset="-122"/>
                <a:ea typeface="微软雅黑" panose="020B0503020204020204" pitchFamily="34" charset="-122"/>
              </a:rPr>
              <a:t>费率</a:t>
            </a:r>
            <a:endParaRPr lang="zh-CN" altLang="en-US" sz="2000" dirty="0">
              <a:latin typeface="微软雅黑" panose="020B0503020204020204" pitchFamily="34" charset="-122"/>
              <a:ea typeface="微软雅黑" panose="020B0503020204020204" pitchFamily="34" charset="-122"/>
            </a:endParaRPr>
          </a:p>
        </p:txBody>
      </p:sp>
      <p:cxnSp>
        <p:nvCxnSpPr>
          <p:cNvPr id="36" name="肘形连接符 35"/>
          <p:cNvCxnSpPr>
            <a:stCxn id="6" idx="0"/>
            <a:endCxn id="32" idx="1"/>
          </p:cNvCxnSpPr>
          <p:nvPr/>
        </p:nvCxnSpPr>
        <p:spPr>
          <a:xfrm rot="5400000" flipH="1" flipV="1">
            <a:off x="1761829" y="2697117"/>
            <a:ext cx="2221254" cy="283913"/>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6" idx="0"/>
            <a:endCxn id="33" idx="1"/>
          </p:cNvCxnSpPr>
          <p:nvPr/>
        </p:nvCxnSpPr>
        <p:spPr>
          <a:xfrm rot="5400000" flipH="1" flipV="1">
            <a:off x="2085829" y="3021117"/>
            <a:ext cx="1573254" cy="283913"/>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6" idx="0"/>
            <a:endCxn id="34" idx="1"/>
          </p:cNvCxnSpPr>
          <p:nvPr/>
        </p:nvCxnSpPr>
        <p:spPr>
          <a:xfrm rot="5400000" flipH="1" flipV="1">
            <a:off x="2438510" y="3368784"/>
            <a:ext cx="872907" cy="28892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534650" y="1352582"/>
            <a:ext cx="1800000" cy="57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单</a:t>
            </a:r>
            <a:r>
              <a:rPr lang="zh-CN" altLang="en-US" sz="2000" dirty="0" smtClean="0">
                <a:latin typeface="微软雅黑" panose="020B0503020204020204" pitchFamily="34" charset="-122"/>
                <a:ea typeface="微软雅黑" panose="020B0503020204020204" pitchFamily="34" charset="-122"/>
              </a:rPr>
              <a:t>笔优惠</a:t>
            </a:r>
            <a:endParaRPr lang="zh-CN" altLang="en-US" sz="2000" dirty="0">
              <a:latin typeface="微软雅黑" panose="020B0503020204020204" pitchFamily="34" charset="-122"/>
              <a:ea typeface="微软雅黑" panose="020B0503020204020204" pitchFamily="34" charset="-122"/>
            </a:endParaRPr>
          </a:p>
        </p:txBody>
      </p:sp>
      <p:sp>
        <p:nvSpPr>
          <p:cNvPr id="48" name="矩形 47"/>
          <p:cNvSpPr/>
          <p:nvPr/>
        </p:nvSpPr>
        <p:spPr>
          <a:xfrm>
            <a:off x="6534650" y="2000582"/>
            <a:ext cx="1800000" cy="57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单</a:t>
            </a:r>
            <a:r>
              <a:rPr lang="zh-CN" altLang="en-US" sz="2000" dirty="0" smtClean="0">
                <a:latin typeface="微软雅黑" panose="020B0503020204020204" pitchFamily="34" charset="-122"/>
                <a:ea typeface="微软雅黑" panose="020B0503020204020204" pitchFamily="34" charset="-122"/>
              </a:rPr>
              <a:t>笔折扣</a:t>
            </a:r>
            <a:endParaRPr lang="zh-CN" altLang="en-US" sz="2000" dirty="0">
              <a:latin typeface="微软雅黑" panose="020B0503020204020204" pitchFamily="34" charset="-122"/>
              <a:ea typeface="微软雅黑" panose="020B0503020204020204" pitchFamily="34" charset="-122"/>
            </a:endParaRPr>
          </a:p>
        </p:txBody>
      </p:sp>
      <p:sp>
        <p:nvSpPr>
          <p:cNvPr id="49" name="矩形 48"/>
          <p:cNvSpPr/>
          <p:nvPr/>
        </p:nvSpPr>
        <p:spPr>
          <a:xfrm>
            <a:off x="6539663" y="2700929"/>
            <a:ext cx="1800000" cy="57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补贴额度</a:t>
            </a:r>
            <a:endParaRPr lang="zh-CN" altLang="en-US" sz="2000" dirty="0">
              <a:latin typeface="微软雅黑" panose="020B0503020204020204" pitchFamily="34" charset="-122"/>
              <a:ea typeface="微软雅黑" panose="020B0503020204020204" pitchFamily="34" charset="-122"/>
            </a:endParaRPr>
          </a:p>
        </p:txBody>
      </p:sp>
      <p:cxnSp>
        <p:nvCxnSpPr>
          <p:cNvPr id="51" name="肘形连接符 50"/>
          <p:cNvCxnSpPr>
            <a:stCxn id="7" idx="0"/>
            <a:endCxn id="47" idx="1"/>
          </p:cNvCxnSpPr>
          <p:nvPr/>
        </p:nvCxnSpPr>
        <p:spPr>
          <a:xfrm rot="5400000" flipH="1" flipV="1">
            <a:off x="5208777" y="2623828"/>
            <a:ext cx="2309118" cy="342627"/>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7" idx="0"/>
            <a:endCxn id="48" idx="1"/>
          </p:cNvCxnSpPr>
          <p:nvPr/>
        </p:nvCxnSpPr>
        <p:spPr>
          <a:xfrm rot="5400000" flipH="1" flipV="1">
            <a:off x="5532777" y="2947828"/>
            <a:ext cx="1661118" cy="342627"/>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肘形连接符 54"/>
          <p:cNvCxnSpPr>
            <a:stCxn id="7" idx="0"/>
            <a:endCxn id="49" idx="1"/>
          </p:cNvCxnSpPr>
          <p:nvPr/>
        </p:nvCxnSpPr>
        <p:spPr>
          <a:xfrm rot="5400000" flipH="1" flipV="1">
            <a:off x="5885458" y="3295495"/>
            <a:ext cx="960771" cy="34764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10054887" y="1423141"/>
            <a:ext cx="1800000" cy="57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总限额</a:t>
            </a:r>
            <a:endParaRPr lang="zh-CN" altLang="en-US" sz="2000" dirty="0">
              <a:latin typeface="微软雅黑" panose="020B0503020204020204" pitchFamily="34" charset="-122"/>
              <a:ea typeface="微软雅黑" panose="020B0503020204020204" pitchFamily="34" charset="-122"/>
            </a:endParaRPr>
          </a:p>
        </p:txBody>
      </p:sp>
      <p:sp>
        <p:nvSpPr>
          <p:cNvPr id="60" name="矩形 59"/>
          <p:cNvSpPr/>
          <p:nvPr/>
        </p:nvSpPr>
        <p:spPr>
          <a:xfrm>
            <a:off x="10054887" y="2326421"/>
            <a:ext cx="1800000" cy="57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单</a:t>
            </a:r>
            <a:r>
              <a:rPr lang="zh-CN" altLang="en-US" sz="2000" dirty="0" smtClean="0">
                <a:latin typeface="微软雅黑" panose="020B0503020204020204" pitchFamily="34" charset="-122"/>
                <a:ea typeface="微软雅黑" panose="020B0503020204020204" pitchFamily="34" charset="-122"/>
              </a:rPr>
              <a:t>笔限额</a:t>
            </a:r>
            <a:endParaRPr lang="zh-CN" altLang="en-US" sz="2000" dirty="0">
              <a:latin typeface="微软雅黑" panose="020B0503020204020204" pitchFamily="34" charset="-122"/>
              <a:ea typeface="微软雅黑" panose="020B0503020204020204" pitchFamily="34" charset="-122"/>
            </a:endParaRPr>
          </a:p>
        </p:txBody>
      </p:sp>
      <p:cxnSp>
        <p:nvCxnSpPr>
          <p:cNvPr id="63" name="肘形连接符 62"/>
          <p:cNvCxnSpPr>
            <a:stCxn id="8" idx="0"/>
            <a:endCxn id="59" idx="1"/>
          </p:cNvCxnSpPr>
          <p:nvPr/>
        </p:nvCxnSpPr>
        <p:spPr>
          <a:xfrm rot="5400000" flipH="1" flipV="1">
            <a:off x="8734937" y="2629751"/>
            <a:ext cx="2238559" cy="40134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5" name="肘形连接符 64"/>
          <p:cNvCxnSpPr>
            <a:stCxn id="8" idx="0"/>
            <a:endCxn id="60" idx="1"/>
          </p:cNvCxnSpPr>
          <p:nvPr/>
        </p:nvCxnSpPr>
        <p:spPr>
          <a:xfrm rot="5400000" flipH="1" flipV="1">
            <a:off x="9186577" y="3081391"/>
            <a:ext cx="1335279" cy="40134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13575124" y="1423141"/>
            <a:ext cx="1800000" cy="57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掉单率</a:t>
            </a:r>
          </a:p>
        </p:txBody>
      </p:sp>
      <p:sp>
        <p:nvSpPr>
          <p:cNvPr id="69" name="矩形 68"/>
          <p:cNvSpPr/>
          <p:nvPr/>
        </p:nvSpPr>
        <p:spPr>
          <a:xfrm>
            <a:off x="13575124" y="2088446"/>
            <a:ext cx="1800000" cy="57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接口延迟</a:t>
            </a:r>
            <a:endParaRPr lang="zh-CN" altLang="en-US" sz="2000" dirty="0">
              <a:latin typeface="微软雅黑" panose="020B0503020204020204" pitchFamily="34" charset="-122"/>
              <a:ea typeface="微软雅黑" panose="020B0503020204020204" pitchFamily="34" charset="-122"/>
            </a:endParaRPr>
          </a:p>
        </p:txBody>
      </p:sp>
      <p:sp>
        <p:nvSpPr>
          <p:cNvPr id="70" name="矩形 69"/>
          <p:cNvSpPr/>
          <p:nvPr/>
        </p:nvSpPr>
        <p:spPr>
          <a:xfrm>
            <a:off x="13575124" y="2758420"/>
            <a:ext cx="1800000" cy="57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TPS</a:t>
            </a:r>
            <a:endParaRPr lang="zh-CN" altLang="en-US" sz="2000" dirty="0">
              <a:latin typeface="微软雅黑" panose="020B0503020204020204" pitchFamily="34" charset="-122"/>
              <a:ea typeface="微软雅黑" panose="020B0503020204020204" pitchFamily="34" charset="-122"/>
            </a:endParaRPr>
          </a:p>
        </p:txBody>
      </p:sp>
      <p:cxnSp>
        <p:nvCxnSpPr>
          <p:cNvPr id="72" name="肘形连接符 71"/>
          <p:cNvCxnSpPr>
            <a:endCxn id="70" idx="1"/>
          </p:cNvCxnSpPr>
          <p:nvPr/>
        </p:nvCxnSpPr>
        <p:spPr>
          <a:xfrm rot="5400000" flipH="1" flipV="1">
            <a:off x="12970612" y="3338615"/>
            <a:ext cx="896707" cy="31231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6" name="肘形连接符 75"/>
          <p:cNvCxnSpPr>
            <a:endCxn id="69" idx="1"/>
          </p:cNvCxnSpPr>
          <p:nvPr/>
        </p:nvCxnSpPr>
        <p:spPr>
          <a:xfrm rot="5400000" flipH="1" flipV="1">
            <a:off x="12632338" y="3006914"/>
            <a:ext cx="1573254" cy="31231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9" name="肘形连接符 78"/>
          <p:cNvCxnSpPr>
            <a:endCxn id="68" idx="1"/>
          </p:cNvCxnSpPr>
          <p:nvPr/>
        </p:nvCxnSpPr>
        <p:spPr>
          <a:xfrm rot="5400000" flipH="1" flipV="1">
            <a:off x="12299686" y="2674262"/>
            <a:ext cx="2238559" cy="31231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flipH="1">
            <a:off x="13742938" y="9344720"/>
            <a:ext cx="2404727" cy="369332"/>
          </a:xfrm>
          <a:prstGeom prst="rect">
            <a:avLst/>
          </a:prstGeom>
          <a:noFill/>
        </p:spPr>
        <p:txBody>
          <a:bodyPr wrap="square" rtlCol="0">
            <a:spAutoFit/>
          </a:bodyPr>
          <a:lstStyle/>
          <a:p>
            <a:r>
              <a:rPr kumimoji="1" lang="en-US" altLang="zh-CN" sz="1800" dirty="0" smtClean="0">
                <a:solidFill>
                  <a:schemeClr val="bg1"/>
                </a:solidFill>
                <a:latin typeface="Microsoft YaHei Light" charset="-122"/>
                <a:ea typeface="Microsoft YaHei Light" charset="-122"/>
                <a:cs typeface="Microsoft YaHei Light" charset="-122"/>
              </a:rPr>
              <a:t>Ping++</a:t>
            </a:r>
            <a:r>
              <a:rPr kumimoji="1" lang="zh-CN" altLang="en-US" sz="1800" dirty="0" smtClean="0">
                <a:solidFill>
                  <a:schemeClr val="bg1"/>
                </a:solidFill>
                <a:latin typeface="Microsoft YaHei Light" charset="-122"/>
                <a:ea typeface="Microsoft YaHei Light" charset="-122"/>
                <a:cs typeface="Microsoft YaHei Light" charset="-122"/>
              </a:rPr>
              <a:t> 支付设计大会</a:t>
            </a:r>
            <a:endParaRPr kumimoji="1" lang="zh-CN" altLang="en-US" sz="1800" dirty="0">
              <a:solidFill>
                <a:schemeClr val="bg1"/>
              </a:solidFill>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3304510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3.4 </a:t>
            </a:r>
            <a:r>
              <a:rPr lang="zh-CN" altLang="en-US" dirty="0" smtClean="0"/>
              <a:t>支付渠道对接</a:t>
            </a:r>
            <a:endParaRPr lang="zh-CN" altLang="en-US" dirty="0"/>
          </a:p>
        </p:txBody>
      </p:sp>
      <p:pic>
        <p:nvPicPr>
          <p:cNvPr id="1026" name="Picture 2" descr="http://blog.lixf.cn/img/in-post/product-catego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196455"/>
            <a:ext cx="9838470" cy="817932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flipH="1">
            <a:off x="13742938" y="9344720"/>
            <a:ext cx="2404727" cy="369332"/>
          </a:xfrm>
          <a:prstGeom prst="rect">
            <a:avLst/>
          </a:prstGeom>
          <a:noFill/>
        </p:spPr>
        <p:txBody>
          <a:bodyPr wrap="square" rtlCol="0">
            <a:spAutoFit/>
          </a:bodyPr>
          <a:lstStyle/>
          <a:p>
            <a:r>
              <a:rPr kumimoji="1" lang="en-US" altLang="zh-CN" sz="1800" dirty="0" smtClean="0">
                <a:solidFill>
                  <a:schemeClr val="bg1"/>
                </a:solidFill>
                <a:latin typeface="Microsoft YaHei Light" charset="-122"/>
                <a:ea typeface="Microsoft YaHei Light" charset="-122"/>
                <a:cs typeface="Microsoft YaHei Light" charset="-122"/>
              </a:rPr>
              <a:t>Ping++</a:t>
            </a:r>
            <a:r>
              <a:rPr kumimoji="1" lang="zh-CN" altLang="en-US" sz="1800" dirty="0" smtClean="0">
                <a:solidFill>
                  <a:schemeClr val="bg1"/>
                </a:solidFill>
                <a:latin typeface="Microsoft YaHei Light" charset="-122"/>
                <a:ea typeface="Microsoft YaHei Light" charset="-122"/>
                <a:cs typeface="Microsoft YaHei Light" charset="-122"/>
              </a:rPr>
              <a:t> 支付设计大会</a:t>
            </a:r>
            <a:endParaRPr kumimoji="1" lang="zh-CN" altLang="en-US" sz="1800" dirty="0">
              <a:solidFill>
                <a:schemeClr val="bg1"/>
              </a:solidFill>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3702876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3021</TotalTime>
  <Words>1302</Words>
  <Application>Microsoft Office PowerPoint</Application>
  <PresentationFormat>自定义</PresentationFormat>
  <Paragraphs>379</Paragraphs>
  <Slides>26</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GungsuhChe</vt:lpstr>
      <vt:lpstr>Microsoft YaHei Light</vt:lpstr>
      <vt:lpstr>PingFang SC Regular</vt:lpstr>
      <vt:lpstr>黑体</vt:lpstr>
      <vt:lpstr>华文楷体</vt:lpstr>
      <vt:lpstr>宋体</vt:lpstr>
      <vt:lpstr>微软雅黑</vt:lpstr>
      <vt:lpstr>微软雅黑</vt:lpstr>
      <vt:lpstr>Arial</vt:lpstr>
      <vt:lpstr>Calibri</vt:lpstr>
      <vt:lpstr>Calibri Light</vt:lpstr>
      <vt:lpstr>Office 主题</vt:lpstr>
      <vt:lpstr>支付系统设计</vt:lpstr>
      <vt:lpstr>目录</vt:lpstr>
      <vt:lpstr>一、 支付流程分析</vt:lpstr>
      <vt:lpstr>二、 支付系统架构</vt:lpstr>
      <vt:lpstr>三、支付核心系统</vt:lpstr>
      <vt:lpstr>3.1 支付网关</vt:lpstr>
      <vt:lpstr>3.2 支付产品</vt:lpstr>
      <vt:lpstr>3.3 支付路由</vt:lpstr>
      <vt:lpstr>3.4 支付渠道对接</vt:lpstr>
      <vt:lpstr>四、账户会计系统</vt:lpstr>
      <vt:lpstr>4.1、三户模型</vt:lpstr>
      <vt:lpstr>4.2 账户分类</vt:lpstr>
      <vt:lpstr>4.2 账户分类</vt:lpstr>
      <vt:lpstr>4.3 账户体系</vt:lpstr>
      <vt:lpstr>4.4 记账流程</vt:lpstr>
      <vt:lpstr>4.5 对账</vt:lpstr>
      <vt:lpstr>四、账户会计系统</vt:lpstr>
      <vt:lpstr>5.1 风控场景分析</vt:lpstr>
      <vt:lpstr>5.1 风控场景分析</vt:lpstr>
      <vt:lpstr>5.2 风控数据仓库</vt:lpstr>
      <vt:lpstr>5.3 风控模型</vt:lpstr>
      <vt:lpstr>5.4 规则模型</vt:lpstr>
      <vt:lpstr>5.5 决策树模型</vt:lpstr>
      <vt:lpstr>5.6 评分卡模型</vt:lpstr>
      <vt:lpstr>5.7 支付风控系统架构</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李雄峰</cp:lastModifiedBy>
  <cp:revision>349</cp:revision>
  <dcterms:created xsi:type="dcterms:W3CDTF">2016-03-01T05:36:03Z</dcterms:created>
  <dcterms:modified xsi:type="dcterms:W3CDTF">2017-07-17T02:42:29Z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2052-10.1.0.5511</vt:lpwstr>
  </property>
</Properties>
</file>