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64" r:id="rId8"/>
    <p:sldId id="267" r:id="rId9"/>
    <p:sldId id="266" r:id="rId10"/>
    <p:sldId id="268" r:id="rId11"/>
    <p:sldId id="271" r:id="rId12"/>
    <p:sldId id="272" r:id="rId13"/>
    <p:sldId id="275" r:id="rId14"/>
    <p:sldId id="277" r:id="rId15"/>
    <p:sldId id="276" r:id="rId16"/>
    <p:sldId id="278" r:id="rId17"/>
    <p:sldId id="279" r:id="rId18"/>
    <p:sldId id="265" r:id="rId19"/>
    <p:sldId id="269" r:id="rId20"/>
    <p:sldId id="280" r:id="rId21"/>
    <p:sldId id="282" r:id="rId22"/>
    <p:sldId id="281" r:id="rId23"/>
    <p:sldId id="259" r:id="rId24"/>
  </p:sldIdLst>
  <p:sldSz cx="16259175" cy="9753600"/>
  <p:notesSz cx="6858000" cy="9144000"/>
  <p:defaultTextStyle>
    <a:defPPr>
      <a:defRPr lang="zh-CN"/>
    </a:defPPr>
    <a:lvl1pPr marL="0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00374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00749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01123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01497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01872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02246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02620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402995" algn="l" defTabSz="160074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738" y="54"/>
      </p:cViewPr>
      <p:guideLst>
        <p:guide orient="horz" pos="3072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5355" y="3998672"/>
            <a:ext cx="10982045" cy="875090"/>
          </a:xfrm>
        </p:spPr>
        <p:txBody>
          <a:bodyPr anchor="b">
            <a:normAutofit/>
          </a:bodyPr>
          <a:lstStyle>
            <a:lvl1pPr algn="l" rtl="0" eaLnBrk="1" latinLnBrk="0" hangingPunct="1">
              <a:defRPr sz="5600" b="0" u="none" strike="noStrike" kern="1200" cap="none" spc="0" normalizeH="0">
                <a:solidFill>
                  <a:schemeClr val="bg1"/>
                </a:solidFill>
                <a:uFillTx/>
                <a:ea typeface="黑体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39801"/>
            <a:ext cx="16259175" cy="843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186" y="205007"/>
            <a:ext cx="9351284" cy="615922"/>
          </a:xfrm>
        </p:spPr>
        <p:txBody>
          <a:bodyPr/>
          <a:lstStyle>
            <a:lvl1pPr eaLnBrk="1" latinLnBrk="0" hangingPunct="1">
              <a:defRPr sz="3500" b="0" u="none" strike="noStrike" kern="1200" cap="none" spc="0" normalizeH="0">
                <a:solidFill>
                  <a:schemeClr val="bg1"/>
                </a:solidFill>
                <a:uFillTx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820" y="2564499"/>
            <a:ext cx="14023560" cy="622052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1109115" y="1591736"/>
            <a:ext cx="14085639" cy="80151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990600"/>
            <a:ext cx="11207750" cy="144000"/>
          </a:xfrm>
          <a:custGeom>
            <a:avLst/>
            <a:gdLst>
              <a:gd name="connsiteX0" fmla="*/ 0 w 11264900"/>
              <a:gd name="connsiteY0" fmla="*/ 0 h 152400"/>
              <a:gd name="connsiteX1" fmla="*/ 11264900 w 11264900"/>
              <a:gd name="connsiteY1" fmla="*/ 0 h 152400"/>
              <a:gd name="connsiteX2" fmla="*/ 11264900 w 11264900"/>
              <a:gd name="connsiteY2" fmla="*/ 152400 h 152400"/>
              <a:gd name="connsiteX3" fmla="*/ 0 w 11264900"/>
              <a:gd name="connsiteY3" fmla="*/ 152400 h 152400"/>
              <a:gd name="connsiteX4" fmla="*/ 0 w 11264900"/>
              <a:gd name="connsiteY4" fmla="*/ 0 h 152400"/>
              <a:gd name="connsiteX0" fmla="*/ 0 w 11264900"/>
              <a:gd name="connsiteY0" fmla="*/ 0 h 152400"/>
              <a:gd name="connsiteX1" fmla="*/ 11207750 w 11264900"/>
              <a:gd name="connsiteY1" fmla="*/ 9525 h 152400"/>
              <a:gd name="connsiteX2" fmla="*/ 11264900 w 11264900"/>
              <a:gd name="connsiteY2" fmla="*/ 152400 h 152400"/>
              <a:gd name="connsiteX3" fmla="*/ 0 w 11264900"/>
              <a:gd name="connsiteY3" fmla="*/ 152400 h 152400"/>
              <a:gd name="connsiteX4" fmla="*/ 0 w 11264900"/>
              <a:gd name="connsiteY4" fmla="*/ 0 h 152400"/>
              <a:gd name="connsiteX0" fmla="*/ 0 w 11207750"/>
              <a:gd name="connsiteY0" fmla="*/ 0 h 152400"/>
              <a:gd name="connsiteX1" fmla="*/ 11207750 w 11207750"/>
              <a:gd name="connsiteY1" fmla="*/ 9525 h 152400"/>
              <a:gd name="connsiteX2" fmla="*/ 11102975 w 11207750"/>
              <a:gd name="connsiteY2" fmla="*/ 142875 h 152400"/>
              <a:gd name="connsiteX3" fmla="*/ 0 w 11207750"/>
              <a:gd name="connsiteY3" fmla="*/ 152400 h 152400"/>
              <a:gd name="connsiteX4" fmla="*/ 0 w 11207750"/>
              <a:gd name="connsiteY4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7750" h="152400">
                <a:moveTo>
                  <a:pt x="0" y="0"/>
                </a:moveTo>
                <a:lnTo>
                  <a:pt x="11207750" y="9525"/>
                </a:lnTo>
                <a:lnTo>
                  <a:pt x="11102975" y="142875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10810875" y="0"/>
            <a:ext cx="1409700" cy="13843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820" y="519291"/>
            <a:ext cx="14023560" cy="1885249"/>
          </a:xfrm>
          <a:prstGeom prst="rect">
            <a:avLst/>
          </a:prstGeom>
        </p:spPr>
        <p:txBody>
          <a:bodyPr vert="horz" lIns="160075" tIns="80037" rIns="160075" bIns="80037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820" y="2596449"/>
            <a:ext cx="14023560" cy="6188578"/>
          </a:xfrm>
          <a:prstGeom prst="rect">
            <a:avLst/>
          </a:prstGeom>
        </p:spPr>
        <p:txBody>
          <a:bodyPr vert="horz" lIns="160075" tIns="80037" rIns="160075" bIns="80037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823" y="9040155"/>
            <a:ext cx="3658320" cy="519291"/>
          </a:xfrm>
          <a:prstGeom prst="rect">
            <a:avLst/>
          </a:prstGeom>
        </p:spPr>
        <p:txBody>
          <a:bodyPr vert="horz" lIns="160075" tIns="80037" rIns="160075" bIns="80037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85864" y="9040155"/>
            <a:ext cx="5487480" cy="519291"/>
          </a:xfrm>
          <a:prstGeom prst="rect">
            <a:avLst/>
          </a:prstGeom>
        </p:spPr>
        <p:txBody>
          <a:bodyPr vert="horz" lIns="160075" tIns="80037" rIns="160075" bIns="80037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83063" y="9040155"/>
            <a:ext cx="3658320" cy="519291"/>
          </a:xfrm>
          <a:prstGeom prst="rect">
            <a:avLst/>
          </a:prstGeom>
        </p:spPr>
        <p:txBody>
          <a:bodyPr vert="horz" lIns="160075" tIns="80037" rIns="160075" bIns="80037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1600749" rtl="0" eaLnBrk="1" latinLnBrk="0" hangingPunct="1">
        <a:lnSpc>
          <a:spcPct val="90000"/>
        </a:lnSpc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187" indent="-400187" algn="l" defTabSz="1600749" rtl="0" eaLnBrk="1" latinLnBrk="0" hangingPunct="1">
        <a:lnSpc>
          <a:spcPct val="90000"/>
        </a:lnSpc>
        <a:spcBef>
          <a:spcPts val="1751"/>
        </a:spcBef>
        <a:buFont typeface="Arial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00561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000936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801310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1684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02059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02433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02807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803182" indent="-400187" algn="l" defTabSz="1600749" rtl="0" eaLnBrk="1" latinLnBrk="0" hangingPunct="1">
        <a:lnSpc>
          <a:spcPct val="90000"/>
        </a:lnSpc>
        <a:spcBef>
          <a:spcPts val="875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0374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749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01123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1497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01872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02246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02620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402995" algn="l" defTabSz="160074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支付系统微服务化实践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2025" y="5155659"/>
            <a:ext cx="2316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凤凰牌老熊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2017-5-20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八、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技术选型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820" y="1562101"/>
            <a:ext cx="14023560" cy="7222928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altLang="zh-CN" dirty="0" smtClean="0"/>
              <a:t>RPC vs Http/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pPr marL="914400" indent="-914400">
              <a:buFont typeface="+mj-lt"/>
              <a:buAutoNum type="arabicPeriod"/>
            </a:pPr>
            <a:r>
              <a:rPr lang="en-US" altLang="zh-CN" dirty="0" smtClean="0"/>
              <a:t>Apache Thrift vs 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 vs Spring Boot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zh-CN" dirty="0" err="1" smtClean="0"/>
              <a:t>Redis</a:t>
            </a:r>
            <a:r>
              <a:rPr lang="en-US" altLang="zh-CN" dirty="0" smtClean="0"/>
              <a:t> vs </a:t>
            </a:r>
            <a:r>
              <a:rPr lang="en-US" altLang="zh-CN" dirty="0" err="1" smtClean="0"/>
              <a:t>Couchbase</a:t>
            </a:r>
            <a:endParaRPr lang="en-US" altLang="zh-CN" dirty="0" smtClean="0"/>
          </a:p>
          <a:p>
            <a:pPr marL="914400" indent="-914400">
              <a:buFont typeface="+mj-lt"/>
              <a:buAutoNum type="arabicPeriod"/>
            </a:pPr>
            <a:r>
              <a:rPr lang="en-US" altLang="zh-CN" dirty="0" err="1" smtClean="0"/>
              <a:t>Zuul</a:t>
            </a:r>
            <a:r>
              <a:rPr lang="en-US" altLang="zh-CN" dirty="0" smtClean="0"/>
              <a:t> vs Zookeeper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err="1" smtClean="0"/>
              <a:t>Zabbix</a:t>
            </a:r>
            <a:r>
              <a:rPr lang="en-US" altLang="zh-CN" dirty="0" smtClean="0"/>
              <a:t> vs Ganglia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9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1355725"/>
            <a:ext cx="14639926" cy="69574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4186" y="1470025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原系统架构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9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pic>
        <p:nvPicPr>
          <p:cNvPr id="1026" name="Picture 2" descr="http://blog.lixf.cn/img/in-post/gateway-channe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209800"/>
            <a:ext cx="13458825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14186" y="1470025"/>
            <a:ext cx="4758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原系统架构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支付通道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2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曲线连接符 8"/>
          <p:cNvCxnSpPr>
            <a:stCxn id="21" idx="1"/>
            <a:endCxn id="8" idx="0"/>
          </p:cNvCxnSpPr>
          <p:nvPr/>
        </p:nvCxnSpPr>
        <p:spPr>
          <a:xfrm rot="10800000" flipV="1">
            <a:off x="5240655" y="2846567"/>
            <a:ext cx="4933492" cy="2731715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链式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" y="5578283"/>
            <a:ext cx="8797290" cy="266418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10174147" y="1403061"/>
            <a:ext cx="2060293" cy="28870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网关拆解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74147" y="1403061"/>
            <a:ext cx="2060293" cy="28870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7" idx="2"/>
          </p:cNvCxnSpPr>
          <p:nvPr/>
        </p:nvCxnSpPr>
        <p:spPr>
          <a:xfrm rot="5400000">
            <a:off x="8136291" y="3752587"/>
            <a:ext cx="2530517" cy="3605491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161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72" y="3351446"/>
            <a:ext cx="7205431" cy="48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5" y="3350638"/>
            <a:ext cx="12883905" cy="588672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9.4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功能下沉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87250" y="2374899"/>
            <a:ext cx="1130300" cy="52070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7" idx="2"/>
          </p:cNvCxnSpPr>
          <p:nvPr/>
        </p:nvCxnSpPr>
        <p:spPr>
          <a:xfrm rot="5400000">
            <a:off x="8707531" y="3899539"/>
            <a:ext cx="5148808" cy="314093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397776" y="7164729"/>
            <a:ext cx="7343530" cy="2025579"/>
          </a:xfrm>
          <a:custGeom>
            <a:avLst/>
            <a:gdLst>
              <a:gd name="connsiteX0" fmla="*/ 1687633 w 7343530"/>
              <a:gd name="connsiteY0" fmla="*/ 0 h 2025579"/>
              <a:gd name="connsiteX1" fmla="*/ 4279521 w 7343530"/>
              <a:gd name="connsiteY1" fmla="*/ 0 h 2025579"/>
              <a:gd name="connsiteX2" fmla="*/ 4279521 w 7343530"/>
              <a:gd name="connsiteY2" fmla="*/ 972278 h 2025579"/>
              <a:gd name="connsiteX3" fmla="*/ 7343530 w 7343530"/>
              <a:gd name="connsiteY3" fmla="*/ 972278 h 2025579"/>
              <a:gd name="connsiteX4" fmla="*/ 7343530 w 7343530"/>
              <a:gd name="connsiteY4" fmla="*/ 2025579 h 2025579"/>
              <a:gd name="connsiteX5" fmla="*/ 0 w 7343530"/>
              <a:gd name="connsiteY5" fmla="*/ 2025579 h 2025579"/>
              <a:gd name="connsiteX6" fmla="*/ 0 w 7343530"/>
              <a:gd name="connsiteY6" fmla="*/ 972278 h 2025579"/>
              <a:gd name="connsiteX7" fmla="*/ 1687633 w 7343530"/>
              <a:gd name="connsiteY7" fmla="*/ 972278 h 202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3530" h="2025579">
                <a:moveTo>
                  <a:pt x="1687633" y="0"/>
                </a:moveTo>
                <a:lnTo>
                  <a:pt x="4279521" y="0"/>
                </a:lnTo>
                <a:lnTo>
                  <a:pt x="4279521" y="972278"/>
                </a:lnTo>
                <a:lnTo>
                  <a:pt x="7343530" y="972278"/>
                </a:lnTo>
                <a:lnTo>
                  <a:pt x="7343530" y="2025579"/>
                </a:lnTo>
                <a:lnTo>
                  <a:pt x="0" y="2025579"/>
                </a:lnTo>
                <a:lnTo>
                  <a:pt x="0" y="972278"/>
                </a:lnTo>
                <a:lnTo>
                  <a:pt x="1687633" y="972278"/>
                </a:ln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5" y="3330743"/>
            <a:ext cx="12927448" cy="5906622"/>
          </a:xfrm>
          <a:prstGeom prst="rect">
            <a:avLst/>
          </a:prstGeom>
        </p:spPr>
      </p:pic>
      <p:pic>
        <p:nvPicPr>
          <p:cNvPr id="10" name="Picture 2" descr="http://blog.lixf.cn/img/in-post/gateway-channel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0" y="1498389"/>
            <a:ext cx="5701923" cy="24252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540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9.5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进程内继承与进程外接口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0186" y="8775700"/>
            <a:ext cx="1610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392034" y="4442554"/>
            <a:ext cx="4165600" cy="3683000"/>
          </a:xfrm>
          <a:custGeom>
            <a:avLst/>
            <a:gdLst>
              <a:gd name="connsiteX0" fmla="*/ 1981200 w 4165600"/>
              <a:gd name="connsiteY0" fmla="*/ 0 h 3683000"/>
              <a:gd name="connsiteX1" fmla="*/ 4165600 w 4165600"/>
              <a:gd name="connsiteY1" fmla="*/ 0 h 3683000"/>
              <a:gd name="connsiteX2" fmla="*/ 4165600 w 4165600"/>
              <a:gd name="connsiteY2" fmla="*/ 3683000 h 3683000"/>
              <a:gd name="connsiteX3" fmla="*/ 2120900 w 4165600"/>
              <a:gd name="connsiteY3" fmla="*/ 3683000 h 3683000"/>
              <a:gd name="connsiteX4" fmla="*/ 1981200 w 4165600"/>
              <a:gd name="connsiteY4" fmla="*/ 3683000 h 3683000"/>
              <a:gd name="connsiteX5" fmla="*/ 0 w 4165600"/>
              <a:gd name="connsiteY5" fmla="*/ 3683000 h 3683000"/>
              <a:gd name="connsiteX6" fmla="*/ 0 w 4165600"/>
              <a:gd name="connsiteY6" fmla="*/ 2527300 h 3683000"/>
              <a:gd name="connsiteX7" fmla="*/ 1981200 w 4165600"/>
              <a:gd name="connsiteY7" fmla="*/ 25273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65600" h="3683000">
                <a:moveTo>
                  <a:pt x="1981200" y="0"/>
                </a:moveTo>
                <a:lnTo>
                  <a:pt x="4165600" y="0"/>
                </a:lnTo>
                <a:lnTo>
                  <a:pt x="4165600" y="3683000"/>
                </a:lnTo>
                <a:lnTo>
                  <a:pt x="2120900" y="3683000"/>
                </a:lnTo>
                <a:lnTo>
                  <a:pt x="1981200" y="3683000"/>
                </a:lnTo>
                <a:lnTo>
                  <a:pt x="0" y="3683000"/>
                </a:lnTo>
                <a:lnTo>
                  <a:pt x="0" y="2527300"/>
                </a:lnTo>
                <a:lnTo>
                  <a:pt x="1981200" y="2527300"/>
                </a:ln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曲线连接符 13"/>
          <p:cNvCxnSpPr>
            <a:stCxn id="10" idx="1"/>
          </p:cNvCxnSpPr>
          <p:nvPr/>
        </p:nvCxnSpPr>
        <p:spPr>
          <a:xfrm rot="10800000" flipV="1">
            <a:off x="9225024" y="2711006"/>
            <a:ext cx="1188977" cy="1731547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6" y="3317277"/>
            <a:ext cx="12956920" cy="59200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横向拆分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4186" y="1470025"/>
            <a:ext cx="499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内调用与异步通知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089" y="1291287"/>
            <a:ext cx="5589101" cy="2656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曲线连接符 8"/>
          <p:cNvCxnSpPr>
            <a:endCxn id="3" idx="0"/>
          </p:cNvCxnSpPr>
          <p:nvPr/>
        </p:nvCxnSpPr>
        <p:spPr>
          <a:xfrm rot="10800000" flipV="1">
            <a:off x="6838647" y="1856197"/>
            <a:ext cx="3434505" cy="1461080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60186" y="87757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异步消息模式</a:t>
            </a:r>
            <a:endParaRPr lang="zh-CN" altLang="en-US" sz="2400" i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79481" y="6875362"/>
            <a:ext cx="5787342" cy="151628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十、 重构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纵向拆分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94" y="1734788"/>
            <a:ext cx="14472536" cy="70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十一、 服务演化</a:t>
            </a:r>
            <a:endParaRPr lang="zh-CN" altLang="en-US" dirty="0"/>
          </a:p>
        </p:txBody>
      </p:sp>
      <p:pic>
        <p:nvPicPr>
          <p:cNvPr id="8194" name="Picture 2" descr="http://blog.lixf.cn/img/in-post/rpc-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53" y="2744646"/>
            <a:ext cx="13763746" cy="546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14186" y="1470025"/>
            <a:ext cx="2890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11.1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6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17820" y="1504951"/>
            <a:ext cx="13264930" cy="7280078"/>
          </a:xfrm>
        </p:spPr>
        <p:txBody>
          <a:bodyPr>
            <a:normAutofit fontScale="925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为什么要重构系统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重构时机选择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基础设施支持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软件过程改进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日志采集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监控与报警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横向拆分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纵向拆分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服务演化</a:t>
            </a:r>
            <a:endParaRPr lang="en-US" altLang="zh-CN" sz="3600" spc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altLang="zh-CN" sz="36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spc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zh-CN" altLang="en-US" sz="36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十一、 服务演化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4186" y="1470025"/>
            <a:ext cx="2890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 descr="http://blog.lixf.cn/img/in-post/rpc-ser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3" y="2589304"/>
            <a:ext cx="14982428" cy="586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8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十二、 效果评估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29707" y="86467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60186" y="8401050"/>
            <a:ext cx="15298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28610" y="7707900"/>
            <a:ext cx="10800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67" name="矩形 66"/>
          <p:cNvSpPr/>
          <p:nvPr/>
        </p:nvSpPr>
        <p:spPr>
          <a:xfrm>
            <a:off x="2824247" y="6267900"/>
            <a:ext cx="1080000" cy="21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11</a:t>
            </a:r>
            <a:endParaRPr lang="zh-CN" altLang="en-US" sz="2800" b="1" dirty="0"/>
          </a:p>
        </p:txBody>
      </p:sp>
      <p:sp>
        <p:nvSpPr>
          <p:cNvPr id="74" name="矩形 73"/>
          <p:cNvSpPr/>
          <p:nvPr/>
        </p:nvSpPr>
        <p:spPr>
          <a:xfrm>
            <a:off x="5568247" y="7095900"/>
            <a:ext cx="1080000" cy="13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37</a:t>
            </a:r>
            <a:endParaRPr lang="zh-CN" altLang="en-US" sz="2800" b="1" dirty="0"/>
          </a:p>
        </p:txBody>
      </p:sp>
      <p:sp>
        <p:nvSpPr>
          <p:cNvPr id="75" name="矩形 74"/>
          <p:cNvSpPr/>
          <p:nvPr/>
        </p:nvSpPr>
        <p:spPr>
          <a:xfrm>
            <a:off x="6931674" y="2569050"/>
            <a:ext cx="1080000" cy="5832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162</a:t>
            </a:r>
            <a:endParaRPr lang="zh-CN" altLang="en-US" sz="2800" b="1" dirty="0"/>
          </a:p>
        </p:txBody>
      </p:sp>
      <p:sp>
        <p:nvSpPr>
          <p:cNvPr id="76" name="文本框 75"/>
          <p:cNvSpPr txBox="1"/>
          <p:nvPr/>
        </p:nvSpPr>
        <p:spPr>
          <a:xfrm>
            <a:off x="5591176" y="861985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837946" y="7527900"/>
            <a:ext cx="1080000" cy="90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78" name="矩形 77"/>
          <p:cNvSpPr/>
          <p:nvPr/>
        </p:nvSpPr>
        <p:spPr>
          <a:xfrm>
            <a:off x="11295387" y="2127901"/>
            <a:ext cx="1080000" cy="6300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b="1" dirty="0" smtClean="0"/>
              <a:t>37</a:t>
            </a:r>
            <a:endParaRPr lang="zh-CN" altLang="en-US" sz="2800" b="1" dirty="0"/>
          </a:p>
        </p:txBody>
      </p:sp>
      <p:sp>
        <p:nvSpPr>
          <p:cNvPr id="79" name="文本框 78"/>
          <p:cNvSpPr txBox="1"/>
          <p:nvPr/>
        </p:nvSpPr>
        <p:spPr>
          <a:xfrm>
            <a:off x="9661833" y="8646708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上线频率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5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60186" y="3084870"/>
            <a:ext cx="14085639" cy="801510"/>
          </a:xfrm>
        </p:spPr>
        <p:txBody>
          <a:bodyPr>
            <a:noAutofit/>
          </a:bodyPr>
          <a:lstStyle/>
          <a:p>
            <a:r>
              <a:rPr lang="zh-CN" altLang="en-US" sz="19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  <a:endParaRPr lang="zh-CN" altLang="en-US" sz="199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087" y="1296366"/>
            <a:ext cx="7368070" cy="736807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956384" y="1388963"/>
            <a:ext cx="0" cy="765086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882786" y="8393497"/>
            <a:ext cx="5862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微信公众号： 凤凰牌老熊</a:t>
            </a:r>
            <a:endParaRPr lang="zh-CN" altLang="en-US" sz="3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87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开发现状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72850" y="2172436"/>
            <a:ext cx="4428454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的添加并未带来开发效率的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解决代码冲突需要占用大量时间。 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员工需要至少一个月的适应期才能上手。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6" y="1891630"/>
            <a:ext cx="10403064" cy="56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2" y="1474215"/>
            <a:ext cx="11545247" cy="4238382"/>
          </a:xfrm>
          <a:prstGeom prst="rect">
            <a:avLst/>
          </a:prstGeom>
        </p:spPr>
      </p:pic>
      <p:sp>
        <p:nvSpPr>
          <p:cNvPr id="66" name="任意多边形 65"/>
          <p:cNvSpPr/>
          <p:nvPr/>
        </p:nvSpPr>
        <p:spPr>
          <a:xfrm>
            <a:off x="9612728" y="4693712"/>
            <a:ext cx="6407388" cy="4609917"/>
          </a:xfrm>
          <a:custGeom>
            <a:avLst/>
            <a:gdLst>
              <a:gd name="connsiteX0" fmla="*/ 3589604 w 6407388"/>
              <a:gd name="connsiteY0" fmla="*/ 0 h 4609917"/>
              <a:gd name="connsiteX1" fmla="*/ 5372152 w 6407388"/>
              <a:gd name="connsiteY1" fmla="*/ 1638842 h 4609917"/>
              <a:gd name="connsiteX2" fmla="*/ 5335937 w 6407388"/>
              <a:gd name="connsiteY2" fmla="*/ 1969126 h 4609917"/>
              <a:gd name="connsiteX3" fmla="*/ 5317773 w 6407388"/>
              <a:gd name="connsiteY3" fmla="*/ 2034073 h 4609917"/>
              <a:gd name="connsiteX4" fmla="*/ 5328968 w 6407388"/>
              <a:gd name="connsiteY4" fmla="*/ 2036478 h 4609917"/>
              <a:gd name="connsiteX5" fmla="*/ 6407388 w 6407388"/>
              <a:gd name="connsiteY5" fmla="*/ 3277683 h 4609917"/>
              <a:gd name="connsiteX6" fmla="*/ 4897849 w 6407388"/>
              <a:gd name="connsiteY6" fmla="*/ 4572461 h 4609917"/>
              <a:gd name="connsiteX7" fmla="*/ 4593624 w 6407388"/>
              <a:gd name="connsiteY7" fmla="*/ 4546156 h 4609917"/>
              <a:gd name="connsiteX8" fmla="*/ 4581823 w 6407388"/>
              <a:gd name="connsiteY8" fmla="*/ 4543553 h 4609917"/>
              <a:gd name="connsiteX9" fmla="*/ 1984401 w 6407388"/>
              <a:gd name="connsiteY9" fmla="*/ 4543553 h 4609917"/>
              <a:gd name="connsiteX10" fmla="*/ 1958430 w 6407388"/>
              <a:gd name="connsiteY10" fmla="*/ 4551706 h 4609917"/>
              <a:gd name="connsiteX11" fmla="*/ 1509539 w 6407388"/>
              <a:gd name="connsiteY11" fmla="*/ 4609917 h 4609917"/>
              <a:gd name="connsiteX12" fmla="*/ 0 w 6407388"/>
              <a:gd name="connsiteY12" fmla="*/ 3315139 h 4609917"/>
              <a:gd name="connsiteX13" fmla="*/ 921959 w 6407388"/>
              <a:gd name="connsiteY13" fmla="*/ 2122111 h 4609917"/>
              <a:gd name="connsiteX14" fmla="*/ 1008204 w 6407388"/>
              <a:gd name="connsiteY14" fmla="*/ 2095036 h 4609917"/>
              <a:gd name="connsiteX15" fmla="*/ 971018 w 6407388"/>
              <a:gd name="connsiteY15" fmla="*/ 2036130 h 4609917"/>
              <a:gd name="connsiteX16" fmla="*/ 899081 w 6407388"/>
              <a:gd name="connsiteY16" fmla="*/ 1729763 h 4609917"/>
              <a:gd name="connsiteX17" fmla="*/ 1814485 w 6407388"/>
              <a:gd name="connsiteY17" fmla="*/ 942685 h 4609917"/>
              <a:gd name="connsiteX18" fmla="*/ 1908080 w 6407388"/>
              <a:gd name="connsiteY18" fmla="*/ 946748 h 4609917"/>
              <a:gd name="connsiteX19" fmla="*/ 1971188 w 6407388"/>
              <a:gd name="connsiteY19" fmla="*/ 955030 h 4609917"/>
              <a:gd name="connsiteX20" fmla="*/ 2022200 w 6407388"/>
              <a:gd name="connsiteY20" fmla="*/ 857673 h 4609917"/>
              <a:gd name="connsiteX21" fmla="*/ 3589604 w 6407388"/>
              <a:gd name="connsiteY21" fmla="*/ 0 h 4609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07388" h="4609917">
                <a:moveTo>
                  <a:pt x="3589604" y="0"/>
                </a:moveTo>
                <a:cubicBezTo>
                  <a:pt x="4574078" y="0"/>
                  <a:pt x="5372152" y="733735"/>
                  <a:pt x="5372152" y="1638842"/>
                </a:cubicBezTo>
                <a:cubicBezTo>
                  <a:pt x="5372152" y="1751980"/>
                  <a:pt x="5359682" y="1862441"/>
                  <a:pt x="5335937" y="1969126"/>
                </a:cubicBezTo>
                <a:lnTo>
                  <a:pt x="5317773" y="2034073"/>
                </a:lnTo>
                <a:lnTo>
                  <a:pt x="5328968" y="2036478"/>
                </a:lnTo>
                <a:cubicBezTo>
                  <a:pt x="5952604" y="2195604"/>
                  <a:pt x="6407388" y="2691090"/>
                  <a:pt x="6407388" y="3277683"/>
                </a:cubicBezTo>
                <a:cubicBezTo>
                  <a:pt x="6407388" y="3992769"/>
                  <a:pt x="5731544" y="4572461"/>
                  <a:pt x="4897849" y="4572461"/>
                </a:cubicBezTo>
                <a:cubicBezTo>
                  <a:pt x="4793637" y="4572461"/>
                  <a:pt x="4691892" y="4563403"/>
                  <a:pt x="4593624" y="4546156"/>
                </a:cubicBezTo>
                <a:lnTo>
                  <a:pt x="4581823" y="4543553"/>
                </a:lnTo>
                <a:lnTo>
                  <a:pt x="1984401" y="4543553"/>
                </a:lnTo>
                <a:lnTo>
                  <a:pt x="1958430" y="4551706"/>
                </a:lnTo>
                <a:cubicBezTo>
                  <a:pt x="1816625" y="4589537"/>
                  <a:pt x="1665857" y="4609917"/>
                  <a:pt x="1509539" y="4609917"/>
                </a:cubicBezTo>
                <a:cubicBezTo>
                  <a:pt x="675844" y="4609917"/>
                  <a:pt x="0" y="4030225"/>
                  <a:pt x="0" y="3315139"/>
                </a:cubicBezTo>
                <a:cubicBezTo>
                  <a:pt x="0" y="2778825"/>
                  <a:pt x="380162" y="2318669"/>
                  <a:pt x="921959" y="2122111"/>
                </a:cubicBezTo>
                <a:lnTo>
                  <a:pt x="1008204" y="2095036"/>
                </a:lnTo>
                <a:lnTo>
                  <a:pt x="971018" y="2036130"/>
                </a:lnTo>
                <a:cubicBezTo>
                  <a:pt x="924696" y="1941964"/>
                  <a:pt x="899081" y="1838436"/>
                  <a:pt x="899081" y="1729763"/>
                </a:cubicBezTo>
                <a:cubicBezTo>
                  <a:pt x="899081" y="1295072"/>
                  <a:pt x="1308921" y="942685"/>
                  <a:pt x="1814485" y="942685"/>
                </a:cubicBezTo>
                <a:cubicBezTo>
                  <a:pt x="1846083" y="942685"/>
                  <a:pt x="1877307" y="944061"/>
                  <a:pt x="1908080" y="946748"/>
                </a:cubicBezTo>
                <a:lnTo>
                  <a:pt x="1971188" y="955030"/>
                </a:lnTo>
                <a:lnTo>
                  <a:pt x="2022200" y="857673"/>
                </a:lnTo>
                <a:cubicBezTo>
                  <a:pt x="2324055" y="346804"/>
                  <a:pt x="2912778" y="0"/>
                  <a:pt x="358960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 SSH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9089373" y="2511706"/>
            <a:ext cx="3727049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2918839" y="1826514"/>
            <a:ext cx="281873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隐藏数据库的实现细节，为优化带来困难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5663163" y="4183910"/>
            <a:ext cx="0" cy="2043896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55583" y="6510895"/>
            <a:ext cx="989635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非单向依赖， 被接口层侵入；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接口设计难度高，大量使用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作为输入输出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不彻底的抽象，业务逻辑侵入接口层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边界模糊， 服务之间耦合度高，关系复杂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531803" y="6102213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可扩展性差</a:t>
            </a:r>
            <a:endParaRPr lang="zh-CN" altLang="en-US" sz="40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127781" y="684555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性能提升困难</a:t>
            </a:r>
          </a:p>
        </p:txBody>
      </p:sp>
      <p:sp>
        <p:nvSpPr>
          <p:cNvPr id="68" name="矩形 67"/>
          <p:cNvSpPr/>
          <p:nvPr/>
        </p:nvSpPr>
        <p:spPr>
          <a:xfrm>
            <a:off x="10531803" y="743033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臃肿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756700" y="811212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学习周期长</a:t>
            </a:r>
          </a:p>
        </p:txBody>
      </p:sp>
      <p:sp>
        <p:nvSpPr>
          <p:cNvPr id="70" name="矩形 69"/>
          <p:cNvSpPr/>
          <p:nvPr/>
        </p:nvSpPr>
        <p:spPr>
          <a:xfrm>
            <a:off x="12963646" y="8532180"/>
            <a:ext cx="2052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3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合作成本高</a:t>
            </a:r>
            <a:endParaRPr lang="zh-CN" altLang="en-US" spc="-3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2375957" y="488917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测试难度大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3884316" y="761499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-15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上线风险高</a:t>
            </a:r>
            <a:endParaRPr lang="zh-CN" altLang="en-US" sz="2800" b="1" spc="-15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2928980" y="5509805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-15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难用新技术</a:t>
            </a:r>
            <a:endParaRPr lang="zh-CN" altLang="en-US" sz="2800" b="1" spc="-15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3666441" y="597870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单一数据库</a:t>
            </a:r>
            <a:endParaRPr lang="zh-CN" altLang="en-US" sz="18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927265" y="713794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版本控制复杂</a:t>
            </a:r>
            <a:endParaRPr lang="zh-CN" altLang="en-US" sz="18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3088151" y="6602410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设计难度高</a:t>
            </a:r>
            <a:endParaRPr lang="zh-CN" altLang="en-US" sz="14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3393085" y="6275298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代码耦合</a:t>
            </a:r>
            <a:endParaRPr lang="zh-CN" altLang="en-US" sz="16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4774659" y="7259048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侵入性强</a:t>
            </a:r>
            <a:endParaRPr lang="zh-CN" altLang="en-US" sz="16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4681684" y="8213093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类关系复杂</a:t>
            </a:r>
            <a:endParaRPr lang="zh-CN" altLang="en-US" sz="1600" spc="-15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1849238" y="528090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开发分支多</a:t>
            </a:r>
            <a:endParaRPr lang="zh-CN" altLang="en-US" sz="16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3681750" y="522973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多次测试</a:t>
            </a:r>
            <a:endParaRPr lang="zh-CN" altLang="en-US" sz="12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1906538" y="5602092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测试环境构建难</a:t>
            </a:r>
            <a:endParaRPr lang="zh-CN" altLang="en-US" sz="12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452294" y="864663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spc="-15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分支合并频繁</a:t>
            </a:r>
            <a:endParaRPr lang="zh-CN" altLang="en-US" sz="1800" spc="-15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8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、重构的时机选择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60829" y="2189194"/>
            <a:ext cx="1076446" cy="9028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</a:p>
        </p:txBody>
      </p:sp>
      <p:sp>
        <p:nvSpPr>
          <p:cNvPr id="5" name="矩形 4"/>
          <p:cNvSpPr/>
          <p:nvPr/>
        </p:nvSpPr>
        <p:spPr>
          <a:xfrm>
            <a:off x="3460829" y="3092020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</a:p>
        </p:txBody>
      </p:sp>
      <p:sp>
        <p:nvSpPr>
          <p:cNvPr id="6" name="矩形 5"/>
          <p:cNvSpPr/>
          <p:nvPr/>
        </p:nvSpPr>
        <p:spPr>
          <a:xfrm>
            <a:off x="3460829" y="3763353"/>
            <a:ext cx="1076446" cy="729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0829" y="4492557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</a:p>
        </p:txBody>
      </p:sp>
      <p:sp>
        <p:nvSpPr>
          <p:cNvPr id="8" name="矩形 7"/>
          <p:cNvSpPr/>
          <p:nvPr/>
        </p:nvSpPr>
        <p:spPr>
          <a:xfrm>
            <a:off x="3460829" y="5156200"/>
            <a:ext cx="1076446" cy="92050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</a:p>
        </p:txBody>
      </p:sp>
      <p:sp>
        <p:nvSpPr>
          <p:cNvPr id="9" name="矩形 8"/>
          <p:cNvSpPr/>
          <p:nvPr/>
        </p:nvSpPr>
        <p:spPr>
          <a:xfrm>
            <a:off x="3460829" y="6076709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</a:p>
        </p:txBody>
      </p:sp>
      <p:sp>
        <p:nvSpPr>
          <p:cNvPr id="10" name="矩形 9"/>
          <p:cNvSpPr/>
          <p:nvPr/>
        </p:nvSpPr>
        <p:spPr>
          <a:xfrm>
            <a:off x="3460829" y="6748042"/>
            <a:ext cx="1076446" cy="729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11" name="矩形 10"/>
          <p:cNvSpPr/>
          <p:nvPr/>
        </p:nvSpPr>
        <p:spPr>
          <a:xfrm>
            <a:off x="3460829" y="7477246"/>
            <a:ext cx="1076446" cy="671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较忙</a:t>
            </a:r>
          </a:p>
        </p:txBody>
      </p:sp>
      <p:sp>
        <p:nvSpPr>
          <p:cNvPr id="14" name="矩形 13"/>
          <p:cNvSpPr/>
          <p:nvPr/>
        </p:nvSpPr>
        <p:spPr>
          <a:xfrm>
            <a:off x="6336241" y="2189194"/>
            <a:ext cx="1116000" cy="2660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流程图: 合并 14"/>
          <p:cNvSpPr/>
          <p:nvPr/>
        </p:nvSpPr>
        <p:spPr>
          <a:xfrm>
            <a:off x="6113523" y="8951511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60829" y="8148578"/>
            <a:ext cx="1076446" cy="8029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</a:p>
        </p:txBody>
      </p:sp>
      <p:sp>
        <p:nvSpPr>
          <p:cNvPr id="17" name="流程图: 合并 16"/>
          <p:cNvSpPr/>
          <p:nvPr/>
        </p:nvSpPr>
        <p:spPr>
          <a:xfrm>
            <a:off x="3229908" y="8951511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60829" y="12471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</a:t>
            </a:r>
          </a:p>
        </p:txBody>
      </p:sp>
      <p:sp>
        <p:nvSpPr>
          <p:cNvPr id="23" name="矩形 22"/>
          <p:cNvSpPr/>
          <p:nvPr/>
        </p:nvSpPr>
        <p:spPr>
          <a:xfrm>
            <a:off x="6336241" y="4849794"/>
            <a:ext cx="1116000" cy="32786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36241" y="8148577"/>
            <a:ext cx="1116000" cy="8029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93356" y="2189194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93356" y="4492557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93356" y="8200957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93356" y="9213448"/>
            <a:ext cx="1539433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465943" y="2189194"/>
            <a:ext cx="0" cy="23033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465943" y="4492557"/>
            <a:ext cx="0" cy="364597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465943" y="8200957"/>
            <a:ext cx="0" cy="101249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6459" y="3048487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0429" y="5644236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6459" y="8414815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336241" y="12471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</a:t>
            </a:r>
          </a:p>
        </p:txBody>
      </p:sp>
      <p:sp>
        <p:nvSpPr>
          <p:cNvPr id="52" name="矩形 51"/>
          <p:cNvSpPr/>
          <p:nvPr/>
        </p:nvSpPr>
        <p:spPr>
          <a:xfrm>
            <a:off x="12251461" y="2189194"/>
            <a:ext cx="1116000" cy="2660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53" name="流程图: 合并 52"/>
          <p:cNvSpPr/>
          <p:nvPr/>
        </p:nvSpPr>
        <p:spPr>
          <a:xfrm>
            <a:off x="12028743" y="8951511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2251461" y="4849794"/>
            <a:ext cx="1116000" cy="32786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55" name="矩形 54"/>
          <p:cNvSpPr/>
          <p:nvPr/>
        </p:nvSpPr>
        <p:spPr>
          <a:xfrm>
            <a:off x="12251461" y="8148577"/>
            <a:ext cx="1116000" cy="8029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56" name="矩形 55"/>
          <p:cNvSpPr/>
          <p:nvPr/>
        </p:nvSpPr>
        <p:spPr>
          <a:xfrm>
            <a:off x="14339568" y="2189193"/>
            <a:ext cx="1116000" cy="172075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57" name="矩形 56"/>
          <p:cNvSpPr/>
          <p:nvPr/>
        </p:nvSpPr>
        <p:spPr>
          <a:xfrm>
            <a:off x="14339568" y="4007676"/>
            <a:ext cx="1116000" cy="15741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58" name="矩形 57"/>
          <p:cNvSpPr/>
          <p:nvPr/>
        </p:nvSpPr>
        <p:spPr>
          <a:xfrm>
            <a:off x="14339568" y="5679564"/>
            <a:ext cx="1116000" cy="15741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59" name="矩形 58"/>
          <p:cNvSpPr/>
          <p:nvPr/>
        </p:nvSpPr>
        <p:spPr>
          <a:xfrm>
            <a:off x="14339568" y="7351453"/>
            <a:ext cx="1116000" cy="15741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2844800" y="8138532"/>
            <a:ext cx="1084390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984500" y="4492557"/>
            <a:ext cx="1070420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合并 61"/>
          <p:cNvSpPr/>
          <p:nvPr/>
        </p:nvSpPr>
        <p:spPr>
          <a:xfrm>
            <a:off x="14128425" y="8911559"/>
            <a:ext cx="1538287" cy="261937"/>
          </a:xfrm>
          <a:prstGeom prst="flowChartMerg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431035" y="2189194"/>
            <a:ext cx="1116000" cy="26606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431035" y="4920281"/>
            <a:ext cx="1116000" cy="40527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9475515" y="124718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3334165" y="12471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7452241" y="4492557"/>
            <a:ext cx="1798966" cy="3888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494168" y="8117298"/>
            <a:ext cx="1757039" cy="79426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031" y="2542040"/>
            <a:ext cx="448967" cy="506447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13412143" y="3059551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70%</a:t>
            </a:r>
            <a:endParaRPr lang="zh-CN" altLang="en-US" dirty="0"/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13567030" y="3650513"/>
            <a:ext cx="561395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图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457" y="7153158"/>
            <a:ext cx="448967" cy="506447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13462569" y="7670669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0%</a:t>
            </a:r>
            <a:endParaRPr lang="zh-CN" altLang="en-US" dirty="0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13617456" y="8291561"/>
            <a:ext cx="561395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9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基础设施支持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60186" y="1308100"/>
            <a:ext cx="2743200" cy="7747000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过程支持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9148" y="6945655"/>
            <a:ext cx="12480795" cy="2109445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0759248" y="1308100"/>
            <a:ext cx="4930695" cy="5484586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9148" y="1288935"/>
            <a:ext cx="7444338" cy="2178974"/>
          </a:xfrm>
          <a:prstGeom prst="roundRect">
            <a:avLst>
              <a:gd name="adj" fmla="val 463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微服务系统</a:t>
            </a:r>
            <a:endParaRPr lang="zh-CN" altLang="en-US" sz="4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6757" y="2105478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任务管理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Redmine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6756" y="3487075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版本控制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git,svn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6755" y="4868672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代码审核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gitlab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gerrit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4897" y="6250269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代码审计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pmd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sonar)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4897" y="7631866"/>
            <a:ext cx="2088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自动部署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(Jenkins)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8790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虚拟化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(VMWare, AWS,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87172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监控报警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Zabbix,Ganglia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2981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并行计算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(Hadoop, Spark)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113630" y="7229020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消息系统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Kafka)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355541" y="7222954"/>
            <a:ext cx="1980000" cy="1554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网关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Zuul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Nginx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9148" y="3673580"/>
            <a:ext cx="7444338" cy="3163929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架构支持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09250" y="4061068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基础框架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springboot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, Netflix,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Dubbo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57361" y="4061068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服务注册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(Eureka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zookeeper)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90969" y="4061068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配置管理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(spring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09250" y="5399434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Metrics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(spring metrics)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57361" y="5399434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</a:t>
            </a: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(ELK)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0969" y="5418739"/>
            <a:ext cx="1944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容错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Hystrix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941253" y="3739664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数据仓库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Hbase,Hive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24595" y="3739664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关系数据库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MySQL,Postgre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224595" y="5238331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图数据库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(neo4j)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933630" y="2081526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内存数据库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redis,couchbase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941253" y="5236701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全文检索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(elastic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solar)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224595" y="2051478"/>
            <a:ext cx="2160000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文档数据库</a:t>
            </a:r>
            <a:endParaRPr lang="en-US" altLang="zh-CN" sz="2800" dirty="0" smtClean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2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4586514" y="1335314"/>
            <a:ext cx="0" cy="561958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五、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软件过程支持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7" y="6891502"/>
            <a:ext cx="15558712" cy="2485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7" y="1195565"/>
            <a:ext cx="3471801" cy="52106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6343" y="1195565"/>
            <a:ext cx="4974049" cy="44940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6522" y="1139992"/>
            <a:ext cx="4740724" cy="5266202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148637" y="1703216"/>
            <a:ext cx="1186677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936343" y="1703216"/>
            <a:ext cx="1186677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3919200" y="1703216"/>
            <a:ext cx="1186677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1429741" y="8286058"/>
            <a:ext cx="2177143" cy="6695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912458" y="2485671"/>
            <a:ext cx="2340000" cy="2340000"/>
          </a:xfrm>
          <a:prstGeom prst="ellipse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739701" y="4508618"/>
            <a:ext cx="2340000" cy="2340000"/>
          </a:xfrm>
          <a:prstGeom prst="ellipse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82458" y="4508618"/>
            <a:ext cx="2340000" cy="2340000"/>
          </a:xfrm>
          <a:prstGeom prst="ellipse">
            <a:avLst/>
          </a:prstGeom>
          <a:solidFill>
            <a:schemeClr val="accent4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3756825" y="3615502"/>
            <a:ext cx="2761442" cy="2160000"/>
          </a:xfrm>
          <a:prstGeom prst="triangle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/>
              <a:t>Jira</a:t>
            </a:r>
            <a:endParaRPr lang="zh-CN" altLang="en-US" sz="6000" dirty="0"/>
          </a:p>
        </p:txBody>
      </p:sp>
      <p:cxnSp>
        <p:nvCxnSpPr>
          <p:cNvPr id="23" name="曲线连接符 22"/>
          <p:cNvCxnSpPr>
            <a:endCxn id="7" idx="2"/>
          </p:cNvCxnSpPr>
          <p:nvPr/>
        </p:nvCxnSpPr>
        <p:spPr>
          <a:xfrm rot="10800000">
            <a:off x="1850429" y="6406194"/>
            <a:ext cx="2953803" cy="2073006"/>
          </a:xfrm>
          <a:prstGeom prst="curvedConnector2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5400000" flipH="1" flipV="1">
            <a:off x="7888026" y="6310846"/>
            <a:ext cx="2358786" cy="1288100"/>
          </a:xfrm>
          <a:prstGeom prst="curvedConnector3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5400000" flipH="1" flipV="1">
            <a:off x="12934597" y="6809568"/>
            <a:ext cx="720980" cy="1"/>
          </a:xfrm>
          <a:prstGeom prst="curvedConnector3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67950" y="6940194"/>
            <a:ext cx="15410677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1117942" y="1340359"/>
            <a:ext cx="0" cy="561958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六、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日志与跟踪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895549" y="1987693"/>
            <a:ext cx="2640458" cy="6145854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 Server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77179" y="2686362"/>
            <a:ext cx="1768643" cy="132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b="1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流程图: 多文档 41"/>
          <p:cNvSpPr/>
          <p:nvPr/>
        </p:nvSpPr>
        <p:spPr>
          <a:xfrm>
            <a:off x="1194275" y="4256057"/>
            <a:ext cx="1832997" cy="124236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log files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流程图: 过程 42"/>
          <p:cNvSpPr/>
          <p:nvPr/>
        </p:nvSpPr>
        <p:spPr>
          <a:xfrm>
            <a:off x="1413991" y="3270166"/>
            <a:ext cx="1495020" cy="648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Logback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76237" y="5670614"/>
            <a:ext cx="1832997" cy="2243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 b="1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Flume Agent</a:t>
            </a:r>
            <a:endParaRPr lang="zh-CN" altLang="en-US" sz="2400" b="1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过程 48"/>
          <p:cNvSpPr/>
          <p:nvPr/>
        </p:nvSpPr>
        <p:spPr>
          <a:xfrm>
            <a:off x="1458932" y="6132996"/>
            <a:ext cx="1267607" cy="4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Source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流程图: 过程 49"/>
          <p:cNvSpPr/>
          <p:nvPr/>
        </p:nvSpPr>
        <p:spPr>
          <a:xfrm>
            <a:off x="1458932" y="6712776"/>
            <a:ext cx="1267607" cy="4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Channel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流程图: 过程 50"/>
          <p:cNvSpPr/>
          <p:nvPr/>
        </p:nvSpPr>
        <p:spPr>
          <a:xfrm>
            <a:off x="1458932" y="7333459"/>
            <a:ext cx="1267607" cy="43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Sink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2092735" y="6564996"/>
            <a:ext cx="0" cy="14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092735" y="7144776"/>
            <a:ext cx="0" cy="18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3984508" y="1968500"/>
            <a:ext cx="2743200" cy="6145854"/>
          </a:xfrm>
          <a:prstGeom prst="roundRect">
            <a:avLst>
              <a:gd name="adj" fmla="val 463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319122" y="2743368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319122" y="4151039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/>
          <p:cNvCxnSpPr>
            <a:stCxn id="43" idx="2"/>
          </p:cNvCxnSpPr>
          <p:nvPr/>
        </p:nvCxnSpPr>
        <p:spPr>
          <a:xfrm>
            <a:off x="2161501" y="3918478"/>
            <a:ext cx="0" cy="8390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2161499" y="5302456"/>
            <a:ext cx="1" cy="691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4319122" y="5558710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92521" y="6966381"/>
            <a:ext cx="2088000" cy="75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</a:rPr>
              <a:t>Logging Topic</a:t>
            </a:r>
            <a:endParaRPr lang="zh-CN" altLang="en-US" sz="2400" spc="-15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3512180" y="4071636"/>
            <a:ext cx="472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3512180" y="7127945"/>
            <a:ext cx="472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6680923" y="5842332"/>
            <a:ext cx="5935065" cy="1006838"/>
            <a:chOff x="6611266" y="6007290"/>
            <a:chExt cx="5935065" cy="1006838"/>
          </a:xfrm>
        </p:grpSpPr>
        <p:sp>
          <p:nvSpPr>
            <p:cNvPr id="93" name="圆角矩形 92"/>
            <p:cNvSpPr/>
            <p:nvPr/>
          </p:nvSpPr>
          <p:spPr>
            <a:xfrm>
              <a:off x="7093446" y="6007290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Alert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580005" y="6007290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报警平台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>
            <a:xfrm>
              <a:off x="6611266" y="6599745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>
              <a:off x="9846498" y="6596614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6703210" y="7107516"/>
            <a:ext cx="5907523" cy="1006838"/>
            <a:chOff x="6638808" y="7511068"/>
            <a:chExt cx="5907523" cy="1006838"/>
          </a:xfrm>
        </p:grpSpPr>
        <p:sp>
          <p:nvSpPr>
            <p:cNvPr id="94" name="圆角矩形 93"/>
            <p:cNvSpPr/>
            <p:nvPr/>
          </p:nvSpPr>
          <p:spPr>
            <a:xfrm>
              <a:off x="7111807" y="7511068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Tracer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10580005" y="7511068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调用链分析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3" name="直接箭头连接符 112"/>
            <p:cNvCxnSpPr/>
            <p:nvPr/>
          </p:nvCxnSpPr>
          <p:spPr>
            <a:xfrm>
              <a:off x="6638808" y="8122762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>
              <a:off x="9855678" y="8102676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合 125"/>
          <p:cNvGrpSpPr/>
          <p:nvPr/>
        </p:nvGrpSpPr>
        <p:grpSpPr>
          <a:xfrm>
            <a:off x="6727708" y="2076593"/>
            <a:ext cx="8597504" cy="1006839"/>
            <a:chOff x="6638808" y="1579549"/>
            <a:chExt cx="8597504" cy="1006839"/>
          </a:xfrm>
        </p:grpSpPr>
        <p:sp>
          <p:nvSpPr>
            <p:cNvPr id="64" name="圆角矩形 63"/>
            <p:cNvSpPr/>
            <p:nvPr/>
          </p:nvSpPr>
          <p:spPr>
            <a:xfrm>
              <a:off x="7113150" y="1579550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Flume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0580005" y="1579550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日志仓库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(elastic)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>
              <a:off x="6638808" y="2155761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9856350" y="2082968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圆角矩形 118"/>
            <p:cNvSpPr/>
            <p:nvPr/>
          </p:nvSpPr>
          <p:spPr>
            <a:xfrm>
              <a:off x="13269986" y="1579549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(elastic)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0" name="直接箭头连接符 119"/>
            <p:cNvCxnSpPr/>
            <p:nvPr/>
          </p:nvCxnSpPr>
          <p:spPr>
            <a:xfrm>
              <a:off x="12546331" y="2082968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6729722" y="3291436"/>
            <a:ext cx="8595490" cy="1006838"/>
            <a:chOff x="6640822" y="2936633"/>
            <a:chExt cx="8595490" cy="1006838"/>
          </a:xfrm>
        </p:grpSpPr>
        <p:sp>
          <p:nvSpPr>
            <p:cNvPr id="65" name="圆角矩形 64"/>
            <p:cNvSpPr/>
            <p:nvPr/>
          </p:nvSpPr>
          <p:spPr>
            <a:xfrm>
              <a:off x="7113150" y="2936633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Monitor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0580005" y="2936633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监控代理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zabbix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agent)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>
            <a:xfrm>
              <a:off x="6640822" y="3440052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9856350" y="3440052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圆角矩形 120"/>
            <p:cNvSpPr/>
            <p:nvPr/>
          </p:nvSpPr>
          <p:spPr>
            <a:xfrm>
              <a:off x="13269986" y="2936633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监控系统</a:t>
              </a:r>
              <a:endPara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zabbix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>
            <a:xfrm>
              <a:off x="12546331" y="3440052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6700166" y="4504253"/>
            <a:ext cx="8603918" cy="1079732"/>
            <a:chOff x="6632394" y="4430618"/>
            <a:chExt cx="8603918" cy="1079732"/>
          </a:xfrm>
        </p:grpSpPr>
        <p:sp>
          <p:nvSpPr>
            <p:cNvPr id="92" name="圆角矩形 91"/>
            <p:cNvSpPr/>
            <p:nvPr/>
          </p:nvSpPr>
          <p:spPr>
            <a:xfrm>
              <a:off x="7106408" y="4503512"/>
              <a:ext cx="2743200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Statistics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 Consumer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10576635" y="4474956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统计数据库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(Hive)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>
              <a:off x="6632394" y="5006931"/>
              <a:ext cx="4723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>
              <a:off x="9851294" y="5006931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圆角矩形 122"/>
            <p:cNvSpPr/>
            <p:nvPr/>
          </p:nvSpPr>
          <p:spPr>
            <a:xfrm>
              <a:off x="13269986" y="4430618"/>
              <a:ext cx="1966326" cy="1006838"/>
            </a:xfrm>
            <a:prstGeom prst="roundRect">
              <a:avLst>
                <a:gd name="adj" fmla="val 46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统计报表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>
            <a:xfrm>
              <a:off x="12544647" y="4967174"/>
              <a:ext cx="723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14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七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监控与报警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65400" y="75819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07000" y="7581900"/>
            <a:ext cx="20447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05700" y="75819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内存使用率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47300" y="75819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带宽使用率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65400" y="6286500"/>
            <a:ext cx="2387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内存使用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07000" y="6286500"/>
            <a:ext cx="15875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线程数量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48500" y="6286500"/>
            <a:ext cx="2641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内存回收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00100" y="7353300"/>
            <a:ext cx="11887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19150" y="5969000"/>
            <a:ext cx="1186815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0100" y="4445000"/>
            <a:ext cx="120777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60184" y="774671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0184" y="6451312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0184" y="4939724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0184" y="3225799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19150" y="2882900"/>
            <a:ext cx="1186815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60184" y="184150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i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zh-CN" altLang="en-US" i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6540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8498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0456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活动会话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2414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44372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进出流量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163300" y="4819651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状态码</a:t>
            </a:r>
          </a:p>
        </p:txBody>
      </p:sp>
      <p:sp>
        <p:nvSpPr>
          <p:cNvPr id="28" name="矩形 27"/>
          <p:cNvSpPr/>
          <p:nvPr/>
        </p:nvSpPr>
        <p:spPr>
          <a:xfrm>
            <a:off x="2565400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46575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27750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系统错误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908925" y="3200114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状态码</a:t>
            </a:r>
          </a:p>
        </p:txBody>
      </p:sp>
      <p:sp>
        <p:nvSpPr>
          <p:cNvPr id="32" name="矩形 31"/>
          <p:cNvSpPr/>
          <p:nvPr/>
        </p:nvSpPr>
        <p:spPr>
          <a:xfrm>
            <a:off x="2565400" y="1619323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98950" y="1619323"/>
            <a:ext cx="152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32500" y="1619323"/>
            <a:ext cx="2006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支付成功率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173075" y="3334039"/>
            <a:ext cx="2565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第三方接口监控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147675" y="4794537"/>
            <a:ext cx="2590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调用链监控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131800" y="6166138"/>
            <a:ext cx="2565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数据库监控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715</Words>
  <Application>Microsoft Office PowerPoint</Application>
  <PresentationFormat>自定义</PresentationFormat>
  <Paragraphs>250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 Unicode MS</vt:lpstr>
      <vt:lpstr>黑体</vt:lpstr>
      <vt:lpstr>华文楷体</vt:lpstr>
      <vt:lpstr>宋体</vt:lpstr>
      <vt:lpstr>微软雅黑</vt:lpstr>
      <vt:lpstr>Arial</vt:lpstr>
      <vt:lpstr>Calibri</vt:lpstr>
      <vt:lpstr>Calibri Light</vt:lpstr>
      <vt:lpstr>Office 主题</vt:lpstr>
      <vt:lpstr>支付系统微服务化实践</vt:lpstr>
      <vt:lpstr>目录</vt:lpstr>
      <vt:lpstr>一、 开发现状</vt:lpstr>
      <vt:lpstr>二、 SSH 架构</vt:lpstr>
      <vt:lpstr>三、重构的时机选择</vt:lpstr>
      <vt:lpstr>四、 基础设施支持</vt:lpstr>
      <vt:lpstr>五、 软件过程支持</vt:lpstr>
      <vt:lpstr>六、 日志与跟踪</vt:lpstr>
      <vt:lpstr>七、 监控与报警</vt:lpstr>
      <vt:lpstr>八、 重构-技术选型</vt:lpstr>
      <vt:lpstr>九、 重构-横向拆分</vt:lpstr>
      <vt:lpstr>九、 重构-横向拆分</vt:lpstr>
      <vt:lpstr>九、 重构-横向拆分</vt:lpstr>
      <vt:lpstr>九、 重构-横向拆分</vt:lpstr>
      <vt:lpstr>九、 重构-横向拆分</vt:lpstr>
      <vt:lpstr>九、 重构-横向拆分</vt:lpstr>
      <vt:lpstr>九、 重构-横向拆分</vt:lpstr>
      <vt:lpstr>十、 重构-纵向拆分</vt:lpstr>
      <vt:lpstr>十一、 服务演化</vt:lpstr>
      <vt:lpstr>十一、 服务演化</vt:lpstr>
      <vt:lpstr>十二、 效果评估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李雄峰</cp:lastModifiedBy>
  <cp:revision>162</cp:revision>
  <dcterms:created xsi:type="dcterms:W3CDTF">2016-03-01T05:36:03Z</dcterms:created>
  <dcterms:modified xsi:type="dcterms:W3CDTF">2017-05-16T10:08:17Z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