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7" r:id="rId9"/>
    <p:sldId id="266" r:id="rId10"/>
    <p:sldId id="268" r:id="rId11"/>
    <p:sldId id="271" r:id="rId12"/>
    <p:sldId id="272" r:id="rId13"/>
    <p:sldId id="275" r:id="rId14"/>
    <p:sldId id="277" r:id="rId15"/>
    <p:sldId id="276" r:id="rId16"/>
    <p:sldId id="278" r:id="rId17"/>
    <p:sldId id="279" r:id="rId18"/>
    <p:sldId id="265" r:id="rId19"/>
    <p:sldId id="269" r:id="rId20"/>
    <p:sldId id="280" r:id="rId21"/>
    <p:sldId id="282" r:id="rId22"/>
    <p:sldId id="281" r:id="rId23"/>
    <p:sldId id="259" r:id="rId24"/>
  </p:sldIdLst>
  <p:sldSz cx="16259175" cy="9753600"/>
  <p:notesSz cx="6858000" cy="9144000"/>
  <p:defaultTextStyle>
    <a:defPPr>
      <a:defRPr lang="zh-CN"/>
    </a:defPPr>
    <a:lvl1pPr marL="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374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749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1123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1497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1872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2246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262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2995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0" y="114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355" y="3998672"/>
            <a:ext cx="10982045" cy="875090"/>
          </a:xfrm>
        </p:spPr>
        <p:txBody>
          <a:bodyPr anchor="b">
            <a:normAutofit/>
          </a:bodyPr>
          <a:lstStyle>
            <a:lvl1pPr algn="l" rtl="0" eaLnBrk="1" latinLnBrk="0" hangingPunct="1">
              <a:defRPr sz="5600" b="0" u="none" strike="noStrike" kern="1200" cap="none" spc="0" normalizeH="0">
                <a:solidFill>
                  <a:schemeClr val="bg1"/>
                </a:solidFill>
                <a:uFillTx/>
                <a:ea typeface="黑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39801"/>
            <a:ext cx="16259175" cy="84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186" y="205007"/>
            <a:ext cx="9351284" cy="615922"/>
          </a:xfrm>
        </p:spPr>
        <p:txBody>
          <a:bodyPr/>
          <a:lstStyle>
            <a:lvl1pPr eaLnBrk="1" latinLnBrk="0" hangingPunct="1">
              <a:defRPr sz="3500" b="0" u="none" strike="noStrike" kern="1200" cap="none" spc="0" normalizeH="0">
                <a:solidFill>
                  <a:schemeClr val="bg1"/>
                </a:solidFill>
                <a:uFillTx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2564499"/>
            <a:ext cx="14023560" cy="62205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109115" y="1591736"/>
            <a:ext cx="14085639" cy="8015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990600"/>
            <a:ext cx="11207750" cy="144000"/>
          </a:xfrm>
          <a:custGeom>
            <a:avLst/>
            <a:gdLst>
              <a:gd name="connsiteX0" fmla="*/ 0 w 11264900"/>
              <a:gd name="connsiteY0" fmla="*/ 0 h 152400"/>
              <a:gd name="connsiteX1" fmla="*/ 11264900 w 11264900"/>
              <a:gd name="connsiteY1" fmla="*/ 0 h 152400"/>
              <a:gd name="connsiteX2" fmla="*/ 11264900 w 11264900"/>
              <a:gd name="connsiteY2" fmla="*/ 152400 h 152400"/>
              <a:gd name="connsiteX3" fmla="*/ 0 w 11264900"/>
              <a:gd name="connsiteY3" fmla="*/ 152400 h 152400"/>
              <a:gd name="connsiteX4" fmla="*/ 0 w 11264900"/>
              <a:gd name="connsiteY4" fmla="*/ 0 h 152400"/>
              <a:gd name="connsiteX0" fmla="*/ 0 w 11264900"/>
              <a:gd name="connsiteY0" fmla="*/ 0 h 152400"/>
              <a:gd name="connsiteX1" fmla="*/ 11207750 w 11264900"/>
              <a:gd name="connsiteY1" fmla="*/ 9525 h 152400"/>
              <a:gd name="connsiteX2" fmla="*/ 11264900 w 11264900"/>
              <a:gd name="connsiteY2" fmla="*/ 152400 h 152400"/>
              <a:gd name="connsiteX3" fmla="*/ 0 w 11264900"/>
              <a:gd name="connsiteY3" fmla="*/ 152400 h 152400"/>
              <a:gd name="connsiteX4" fmla="*/ 0 w 11264900"/>
              <a:gd name="connsiteY4" fmla="*/ 0 h 152400"/>
              <a:gd name="connsiteX0" fmla="*/ 0 w 11207750"/>
              <a:gd name="connsiteY0" fmla="*/ 0 h 152400"/>
              <a:gd name="connsiteX1" fmla="*/ 11207750 w 11207750"/>
              <a:gd name="connsiteY1" fmla="*/ 9525 h 152400"/>
              <a:gd name="connsiteX2" fmla="*/ 11102975 w 11207750"/>
              <a:gd name="connsiteY2" fmla="*/ 142875 h 152400"/>
              <a:gd name="connsiteX3" fmla="*/ 0 w 11207750"/>
              <a:gd name="connsiteY3" fmla="*/ 152400 h 152400"/>
              <a:gd name="connsiteX4" fmla="*/ 0 w 11207750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7750" h="152400">
                <a:moveTo>
                  <a:pt x="0" y="0"/>
                </a:moveTo>
                <a:lnTo>
                  <a:pt x="11207750" y="9525"/>
                </a:lnTo>
                <a:lnTo>
                  <a:pt x="11102975" y="142875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0810875" y="0"/>
            <a:ext cx="1409700" cy="13843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820" y="519291"/>
            <a:ext cx="14023560" cy="1885249"/>
          </a:xfrm>
          <a:prstGeom prst="rect">
            <a:avLst/>
          </a:prstGeom>
        </p:spPr>
        <p:txBody>
          <a:bodyPr vert="horz" lIns="160075" tIns="80037" rIns="160075" bIns="8003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820" y="2596449"/>
            <a:ext cx="14023560" cy="6188578"/>
          </a:xfrm>
          <a:prstGeom prst="rect">
            <a:avLst/>
          </a:prstGeom>
        </p:spPr>
        <p:txBody>
          <a:bodyPr vert="horz" lIns="160075" tIns="80037" rIns="160075" bIns="8003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82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85864" y="9040155"/>
            <a:ext cx="548748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306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600749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187" indent="-400187" algn="l" defTabSz="1600749" rtl="0" eaLnBrk="1" latinLnBrk="0" hangingPunct="1">
        <a:lnSpc>
          <a:spcPct val="90000"/>
        </a:lnSpc>
        <a:spcBef>
          <a:spcPts val="1751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561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936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1310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1684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059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02433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02807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803182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374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749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1123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1497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1872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2246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262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2995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支付系统微服务化实践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2025" y="5155659"/>
            <a:ext cx="2316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2017-5-20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八、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1562101"/>
            <a:ext cx="14023560" cy="7222928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RPC vs Http/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Apache Thrift vs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vs Spring Boot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Couchbase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Zuul</a:t>
            </a:r>
            <a:r>
              <a:rPr lang="en-US" altLang="zh-CN" dirty="0" smtClean="0"/>
              <a:t> vs Zookeeper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 smtClean="0"/>
              <a:t>Zabbix</a:t>
            </a:r>
            <a:r>
              <a:rPr lang="en-US" altLang="zh-CN" dirty="0" smtClean="0"/>
              <a:t> vs 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9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355725"/>
            <a:ext cx="14639926" cy="6957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1026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09800"/>
            <a:ext cx="134588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支付通道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2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stCxn id="21" idx="1"/>
            <a:endCxn id="8" idx="0"/>
          </p:cNvCxnSpPr>
          <p:nvPr/>
        </p:nvCxnSpPr>
        <p:spPr>
          <a:xfrm rot="10800000" flipV="1">
            <a:off x="5240655" y="2846567"/>
            <a:ext cx="4933492" cy="273171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5578283"/>
            <a:ext cx="8797290" cy="26641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136291" y="3752587"/>
            <a:ext cx="2530517" cy="360549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2" y="3351446"/>
            <a:ext cx="7205431" cy="4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50638"/>
            <a:ext cx="12883905" cy="58867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功能下沉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7250" y="2374899"/>
            <a:ext cx="1130300" cy="5207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707531" y="3899539"/>
            <a:ext cx="5148808" cy="31409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397776" y="7164729"/>
            <a:ext cx="7343530" cy="2025579"/>
          </a:xfrm>
          <a:custGeom>
            <a:avLst/>
            <a:gdLst>
              <a:gd name="connsiteX0" fmla="*/ 1687633 w 7343530"/>
              <a:gd name="connsiteY0" fmla="*/ 0 h 2025579"/>
              <a:gd name="connsiteX1" fmla="*/ 4279521 w 7343530"/>
              <a:gd name="connsiteY1" fmla="*/ 0 h 2025579"/>
              <a:gd name="connsiteX2" fmla="*/ 4279521 w 7343530"/>
              <a:gd name="connsiteY2" fmla="*/ 972278 h 2025579"/>
              <a:gd name="connsiteX3" fmla="*/ 7343530 w 7343530"/>
              <a:gd name="connsiteY3" fmla="*/ 972278 h 2025579"/>
              <a:gd name="connsiteX4" fmla="*/ 7343530 w 7343530"/>
              <a:gd name="connsiteY4" fmla="*/ 2025579 h 2025579"/>
              <a:gd name="connsiteX5" fmla="*/ 0 w 7343530"/>
              <a:gd name="connsiteY5" fmla="*/ 2025579 h 2025579"/>
              <a:gd name="connsiteX6" fmla="*/ 0 w 7343530"/>
              <a:gd name="connsiteY6" fmla="*/ 972278 h 2025579"/>
              <a:gd name="connsiteX7" fmla="*/ 1687633 w 7343530"/>
              <a:gd name="connsiteY7" fmla="*/ 972278 h 20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3530" h="2025579">
                <a:moveTo>
                  <a:pt x="1687633" y="0"/>
                </a:moveTo>
                <a:lnTo>
                  <a:pt x="4279521" y="0"/>
                </a:lnTo>
                <a:lnTo>
                  <a:pt x="4279521" y="972278"/>
                </a:lnTo>
                <a:lnTo>
                  <a:pt x="7343530" y="972278"/>
                </a:lnTo>
                <a:lnTo>
                  <a:pt x="7343530" y="2025579"/>
                </a:lnTo>
                <a:lnTo>
                  <a:pt x="0" y="2025579"/>
                </a:lnTo>
                <a:lnTo>
                  <a:pt x="0" y="972278"/>
                </a:lnTo>
                <a:lnTo>
                  <a:pt x="1687633" y="972278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30743"/>
            <a:ext cx="12927448" cy="5906622"/>
          </a:xfrm>
          <a:prstGeom prst="rect">
            <a:avLst/>
          </a:prstGeom>
        </p:spPr>
      </p:pic>
      <p:pic>
        <p:nvPicPr>
          <p:cNvPr id="10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1498389"/>
            <a:ext cx="5701923" cy="2425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进程内继承与进程外接口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392034" y="4442554"/>
            <a:ext cx="4165600" cy="3683000"/>
          </a:xfrm>
          <a:custGeom>
            <a:avLst/>
            <a:gdLst>
              <a:gd name="connsiteX0" fmla="*/ 1981200 w 4165600"/>
              <a:gd name="connsiteY0" fmla="*/ 0 h 3683000"/>
              <a:gd name="connsiteX1" fmla="*/ 4165600 w 4165600"/>
              <a:gd name="connsiteY1" fmla="*/ 0 h 3683000"/>
              <a:gd name="connsiteX2" fmla="*/ 4165600 w 4165600"/>
              <a:gd name="connsiteY2" fmla="*/ 3683000 h 3683000"/>
              <a:gd name="connsiteX3" fmla="*/ 2120900 w 4165600"/>
              <a:gd name="connsiteY3" fmla="*/ 3683000 h 3683000"/>
              <a:gd name="connsiteX4" fmla="*/ 1981200 w 4165600"/>
              <a:gd name="connsiteY4" fmla="*/ 3683000 h 3683000"/>
              <a:gd name="connsiteX5" fmla="*/ 0 w 4165600"/>
              <a:gd name="connsiteY5" fmla="*/ 3683000 h 3683000"/>
              <a:gd name="connsiteX6" fmla="*/ 0 w 4165600"/>
              <a:gd name="connsiteY6" fmla="*/ 2527300 h 3683000"/>
              <a:gd name="connsiteX7" fmla="*/ 1981200 w 4165600"/>
              <a:gd name="connsiteY7" fmla="*/ 25273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5600" h="3683000">
                <a:moveTo>
                  <a:pt x="1981200" y="0"/>
                </a:moveTo>
                <a:lnTo>
                  <a:pt x="4165600" y="0"/>
                </a:lnTo>
                <a:lnTo>
                  <a:pt x="4165600" y="3683000"/>
                </a:lnTo>
                <a:lnTo>
                  <a:pt x="2120900" y="3683000"/>
                </a:lnTo>
                <a:lnTo>
                  <a:pt x="1981200" y="3683000"/>
                </a:lnTo>
                <a:lnTo>
                  <a:pt x="0" y="3683000"/>
                </a:lnTo>
                <a:lnTo>
                  <a:pt x="0" y="2527300"/>
                </a:lnTo>
                <a:lnTo>
                  <a:pt x="1981200" y="25273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10" idx="1"/>
          </p:cNvCxnSpPr>
          <p:nvPr/>
        </p:nvCxnSpPr>
        <p:spPr>
          <a:xfrm rot="10800000" flipV="1">
            <a:off x="9225024" y="2711006"/>
            <a:ext cx="1188977" cy="1731547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3317277"/>
            <a:ext cx="12956920" cy="5920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内调用与异步通知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曲线连接符 8"/>
          <p:cNvCxnSpPr>
            <a:endCxn id="3" idx="0"/>
          </p:cNvCxnSpPr>
          <p:nvPr/>
        </p:nvCxnSpPr>
        <p:spPr>
          <a:xfrm rot="10800000" flipV="1">
            <a:off x="6838647" y="1856197"/>
            <a:ext cx="3434505" cy="1461080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异步消息模式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481" y="6875362"/>
            <a:ext cx="5787342" cy="151628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纵向拆分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4" y="1734788"/>
            <a:ext cx="14472536" cy="7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pic>
        <p:nvPicPr>
          <p:cNvPr id="8194" name="Picture 2" descr="http://blog.lixf.cn/img/in-post/rpc-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3" y="2744646"/>
            <a:ext cx="13763746" cy="54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7820" y="1504951"/>
            <a:ext cx="13264930" cy="7280078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为什么要重构系统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重构时机选择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基础设施支持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监控与报警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服务演化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zh-CN" altLang="en-US" sz="3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://blog.lixf.cn/img/in-post/rpc-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2589304"/>
            <a:ext cx="14982428" cy="58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十二、 效果评估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9707" y="8646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0186" y="8401050"/>
            <a:ext cx="1529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28610" y="7707900"/>
            <a:ext cx="10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2824247" y="6267900"/>
            <a:ext cx="1080000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5568247" y="7095900"/>
            <a:ext cx="1080000" cy="13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6931674" y="2569050"/>
            <a:ext cx="1080000" cy="583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162</a:t>
            </a:r>
            <a:endParaRPr lang="zh-CN" altLang="en-US" sz="28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5591176" y="86198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37946" y="7527900"/>
            <a:ext cx="108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8" name="矩形 77"/>
          <p:cNvSpPr/>
          <p:nvPr/>
        </p:nvSpPr>
        <p:spPr>
          <a:xfrm>
            <a:off x="11295387" y="2127901"/>
            <a:ext cx="1080000" cy="63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9661833" y="8646708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上线频率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0186" y="3084870"/>
            <a:ext cx="14085639" cy="801510"/>
          </a:xfrm>
        </p:spPr>
        <p:txBody>
          <a:bodyPr>
            <a:noAutofit/>
          </a:bodyPr>
          <a:lstStyle/>
          <a:p>
            <a:r>
              <a:rPr lang="zh-CN" altLang="en-US" sz="19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19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7" y="1296366"/>
            <a:ext cx="7368070" cy="7368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56384" y="1388963"/>
            <a:ext cx="0" cy="765086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2786" y="8393497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 凤凰牌老熊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7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2850" y="2172436"/>
            <a:ext cx="442845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人员的添加并未带来开发效率的提升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解决代码冲突需要占用大量时间。 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员工需要至少一个月的适应期才能上手。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1891630"/>
            <a:ext cx="10403064" cy="56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2" y="1474215"/>
            <a:ext cx="11545247" cy="4238382"/>
          </a:xfrm>
          <a:prstGeom prst="rect">
            <a:avLst/>
          </a:prstGeom>
        </p:spPr>
      </p:pic>
      <p:sp>
        <p:nvSpPr>
          <p:cNvPr id="66" name="任意多边形 65"/>
          <p:cNvSpPr/>
          <p:nvPr/>
        </p:nvSpPr>
        <p:spPr>
          <a:xfrm>
            <a:off x="9612728" y="4693712"/>
            <a:ext cx="6407388" cy="4609917"/>
          </a:xfrm>
          <a:custGeom>
            <a:avLst/>
            <a:gdLst>
              <a:gd name="connsiteX0" fmla="*/ 3589604 w 6407388"/>
              <a:gd name="connsiteY0" fmla="*/ 0 h 4609917"/>
              <a:gd name="connsiteX1" fmla="*/ 5372152 w 6407388"/>
              <a:gd name="connsiteY1" fmla="*/ 1638842 h 4609917"/>
              <a:gd name="connsiteX2" fmla="*/ 5335937 w 6407388"/>
              <a:gd name="connsiteY2" fmla="*/ 1969126 h 4609917"/>
              <a:gd name="connsiteX3" fmla="*/ 5317773 w 6407388"/>
              <a:gd name="connsiteY3" fmla="*/ 2034073 h 4609917"/>
              <a:gd name="connsiteX4" fmla="*/ 5328968 w 6407388"/>
              <a:gd name="connsiteY4" fmla="*/ 2036478 h 4609917"/>
              <a:gd name="connsiteX5" fmla="*/ 6407388 w 6407388"/>
              <a:gd name="connsiteY5" fmla="*/ 3277683 h 4609917"/>
              <a:gd name="connsiteX6" fmla="*/ 4897849 w 6407388"/>
              <a:gd name="connsiteY6" fmla="*/ 4572461 h 4609917"/>
              <a:gd name="connsiteX7" fmla="*/ 4593624 w 6407388"/>
              <a:gd name="connsiteY7" fmla="*/ 4546156 h 4609917"/>
              <a:gd name="connsiteX8" fmla="*/ 4581823 w 6407388"/>
              <a:gd name="connsiteY8" fmla="*/ 4543553 h 4609917"/>
              <a:gd name="connsiteX9" fmla="*/ 1984401 w 6407388"/>
              <a:gd name="connsiteY9" fmla="*/ 4543553 h 4609917"/>
              <a:gd name="connsiteX10" fmla="*/ 1958430 w 6407388"/>
              <a:gd name="connsiteY10" fmla="*/ 4551706 h 4609917"/>
              <a:gd name="connsiteX11" fmla="*/ 1509539 w 6407388"/>
              <a:gd name="connsiteY11" fmla="*/ 4609917 h 4609917"/>
              <a:gd name="connsiteX12" fmla="*/ 0 w 6407388"/>
              <a:gd name="connsiteY12" fmla="*/ 3315139 h 4609917"/>
              <a:gd name="connsiteX13" fmla="*/ 921959 w 6407388"/>
              <a:gd name="connsiteY13" fmla="*/ 2122111 h 4609917"/>
              <a:gd name="connsiteX14" fmla="*/ 1008204 w 6407388"/>
              <a:gd name="connsiteY14" fmla="*/ 2095036 h 4609917"/>
              <a:gd name="connsiteX15" fmla="*/ 971018 w 6407388"/>
              <a:gd name="connsiteY15" fmla="*/ 2036130 h 4609917"/>
              <a:gd name="connsiteX16" fmla="*/ 899081 w 6407388"/>
              <a:gd name="connsiteY16" fmla="*/ 1729763 h 4609917"/>
              <a:gd name="connsiteX17" fmla="*/ 1814485 w 6407388"/>
              <a:gd name="connsiteY17" fmla="*/ 942685 h 4609917"/>
              <a:gd name="connsiteX18" fmla="*/ 1908080 w 6407388"/>
              <a:gd name="connsiteY18" fmla="*/ 946748 h 4609917"/>
              <a:gd name="connsiteX19" fmla="*/ 1971188 w 6407388"/>
              <a:gd name="connsiteY19" fmla="*/ 955030 h 4609917"/>
              <a:gd name="connsiteX20" fmla="*/ 2022200 w 6407388"/>
              <a:gd name="connsiteY20" fmla="*/ 857673 h 4609917"/>
              <a:gd name="connsiteX21" fmla="*/ 3589604 w 6407388"/>
              <a:gd name="connsiteY21" fmla="*/ 0 h 460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07388" h="4609917">
                <a:moveTo>
                  <a:pt x="3589604" y="0"/>
                </a:moveTo>
                <a:cubicBezTo>
                  <a:pt x="4574078" y="0"/>
                  <a:pt x="5372152" y="733735"/>
                  <a:pt x="5372152" y="1638842"/>
                </a:cubicBezTo>
                <a:cubicBezTo>
                  <a:pt x="5372152" y="1751980"/>
                  <a:pt x="5359682" y="1862441"/>
                  <a:pt x="5335937" y="1969126"/>
                </a:cubicBezTo>
                <a:lnTo>
                  <a:pt x="5317773" y="2034073"/>
                </a:lnTo>
                <a:lnTo>
                  <a:pt x="5328968" y="2036478"/>
                </a:lnTo>
                <a:cubicBezTo>
                  <a:pt x="5952604" y="2195604"/>
                  <a:pt x="6407388" y="2691090"/>
                  <a:pt x="6407388" y="3277683"/>
                </a:cubicBezTo>
                <a:cubicBezTo>
                  <a:pt x="6407388" y="3992769"/>
                  <a:pt x="5731544" y="4572461"/>
                  <a:pt x="4897849" y="4572461"/>
                </a:cubicBezTo>
                <a:cubicBezTo>
                  <a:pt x="4793637" y="4572461"/>
                  <a:pt x="4691892" y="4563403"/>
                  <a:pt x="4593624" y="4546156"/>
                </a:cubicBezTo>
                <a:lnTo>
                  <a:pt x="4581823" y="4543553"/>
                </a:lnTo>
                <a:lnTo>
                  <a:pt x="1984401" y="4543553"/>
                </a:lnTo>
                <a:lnTo>
                  <a:pt x="1958430" y="4551706"/>
                </a:lnTo>
                <a:cubicBezTo>
                  <a:pt x="1816625" y="4589537"/>
                  <a:pt x="1665857" y="4609917"/>
                  <a:pt x="1509539" y="4609917"/>
                </a:cubicBezTo>
                <a:cubicBezTo>
                  <a:pt x="675844" y="4609917"/>
                  <a:pt x="0" y="4030225"/>
                  <a:pt x="0" y="3315139"/>
                </a:cubicBezTo>
                <a:cubicBezTo>
                  <a:pt x="0" y="2778825"/>
                  <a:pt x="380162" y="2318669"/>
                  <a:pt x="921959" y="2122111"/>
                </a:cubicBezTo>
                <a:lnTo>
                  <a:pt x="1008204" y="2095036"/>
                </a:lnTo>
                <a:lnTo>
                  <a:pt x="971018" y="2036130"/>
                </a:lnTo>
                <a:cubicBezTo>
                  <a:pt x="924696" y="1941964"/>
                  <a:pt x="899081" y="1838436"/>
                  <a:pt x="899081" y="1729763"/>
                </a:cubicBezTo>
                <a:cubicBezTo>
                  <a:pt x="899081" y="1295072"/>
                  <a:pt x="1308921" y="942685"/>
                  <a:pt x="1814485" y="942685"/>
                </a:cubicBezTo>
                <a:cubicBezTo>
                  <a:pt x="1846083" y="942685"/>
                  <a:pt x="1877307" y="944061"/>
                  <a:pt x="1908080" y="946748"/>
                </a:cubicBezTo>
                <a:lnTo>
                  <a:pt x="1971188" y="955030"/>
                </a:lnTo>
                <a:lnTo>
                  <a:pt x="2022200" y="857673"/>
                </a:lnTo>
                <a:cubicBezTo>
                  <a:pt x="2324055" y="346804"/>
                  <a:pt x="2912778" y="0"/>
                  <a:pt x="35896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SSH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089373" y="2511706"/>
            <a:ext cx="3727049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918839" y="1826514"/>
            <a:ext cx="281873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隐藏数据库的实现细节，为优化带来困难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663163" y="4183910"/>
            <a:ext cx="0" cy="204389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55583" y="6510895"/>
            <a:ext cx="989635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非单向依赖， 被接口层侵入；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接口设计难度高，大量使用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作为输入输出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不彻底的抽象，业务逻辑侵入接口层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边界模糊， 服务之间耦合度高，关系复杂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31803" y="610221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zh-CN" altLang="en-US" sz="40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127781" y="68455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性能提升困难</a:t>
            </a:r>
          </a:p>
        </p:txBody>
      </p:sp>
      <p:sp>
        <p:nvSpPr>
          <p:cNvPr id="68" name="矩形 67"/>
          <p:cNvSpPr/>
          <p:nvPr/>
        </p:nvSpPr>
        <p:spPr>
          <a:xfrm>
            <a:off x="10531803" y="743033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臃肿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56700" y="811212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学习周期长</a:t>
            </a:r>
          </a:p>
        </p:txBody>
      </p:sp>
      <p:sp>
        <p:nvSpPr>
          <p:cNvPr id="70" name="矩形 69"/>
          <p:cNvSpPr/>
          <p:nvPr/>
        </p:nvSpPr>
        <p:spPr>
          <a:xfrm>
            <a:off x="12963646" y="8532180"/>
            <a:ext cx="2052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合作成本高</a:t>
            </a:r>
            <a:endParaRPr lang="zh-CN" altLang="en-US" spc="-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5957" y="48891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测试难度大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84316" y="761499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上线风险高</a:t>
            </a:r>
            <a:endParaRPr lang="zh-CN" altLang="en-US" sz="2800" b="1" spc="-1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928980" y="5509805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难用新技术</a:t>
            </a:r>
            <a:endParaRPr lang="zh-CN" altLang="en-US" sz="2800" b="1" spc="-1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666441" y="597870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单一数据库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27265" y="7137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版本控制复杂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88151" y="6602410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设计难度高</a:t>
            </a:r>
            <a:endParaRPr lang="zh-CN" altLang="en-US" sz="14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393085" y="627529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代码耦合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774659" y="725904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侵入性强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681684" y="8213093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类关系复杂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849238" y="528090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开发分支多</a:t>
            </a:r>
            <a:endParaRPr lang="zh-CN" altLang="en-US" sz="16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681750" y="522973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多次测试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906538" y="560209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测试环境构建难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52294" y="8646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分支合并频繁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、重构的时机选择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0829" y="2189194"/>
            <a:ext cx="1076446" cy="9028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5" name="矩形 4"/>
          <p:cNvSpPr/>
          <p:nvPr/>
        </p:nvSpPr>
        <p:spPr>
          <a:xfrm>
            <a:off x="3460829" y="3092020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6" name="矩形 5"/>
          <p:cNvSpPr/>
          <p:nvPr/>
        </p:nvSpPr>
        <p:spPr>
          <a:xfrm>
            <a:off x="3460829" y="3763353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0829" y="4492557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8" name="矩形 7"/>
          <p:cNvSpPr/>
          <p:nvPr/>
        </p:nvSpPr>
        <p:spPr>
          <a:xfrm>
            <a:off x="3460829" y="5156200"/>
            <a:ext cx="1076446" cy="920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9" name="矩形 8"/>
          <p:cNvSpPr/>
          <p:nvPr/>
        </p:nvSpPr>
        <p:spPr>
          <a:xfrm>
            <a:off x="3460829" y="6076709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0" name="矩形 9"/>
          <p:cNvSpPr/>
          <p:nvPr/>
        </p:nvSpPr>
        <p:spPr>
          <a:xfrm>
            <a:off x="3460829" y="6748042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11" name="矩形 10"/>
          <p:cNvSpPr/>
          <p:nvPr/>
        </p:nvSpPr>
        <p:spPr>
          <a:xfrm>
            <a:off x="3460829" y="7477246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4" name="矩形 13"/>
          <p:cNvSpPr/>
          <p:nvPr/>
        </p:nvSpPr>
        <p:spPr>
          <a:xfrm>
            <a:off x="633624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611352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0829" y="8148578"/>
            <a:ext cx="1076446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17" name="流程图: 合并 16"/>
          <p:cNvSpPr/>
          <p:nvPr/>
        </p:nvSpPr>
        <p:spPr>
          <a:xfrm>
            <a:off x="3229908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0829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</a:p>
        </p:txBody>
      </p:sp>
      <p:sp>
        <p:nvSpPr>
          <p:cNvPr id="23" name="矩形 22"/>
          <p:cNvSpPr/>
          <p:nvPr/>
        </p:nvSpPr>
        <p:spPr>
          <a:xfrm>
            <a:off x="633624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624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3356" y="2189194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3356" y="44925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3356" y="82009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3356" y="9213448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465943" y="2189194"/>
            <a:ext cx="0" cy="23033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465943" y="4492557"/>
            <a:ext cx="0" cy="364597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65943" y="8200957"/>
            <a:ext cx="0" cy="101249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6459" y="3048487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429" y="5644236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459" y="8414815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36241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</a:p>
        </p:txBody>
      </p:sp>
      <p:sp>
        <p:nvSpPr>
          <p:cNvPr id="52" name="矩形 51"/>
          <p:cNvSpPr/>
          <p:nvPr/>
        </p:nvSpPr>
        <p:spPr>
          <a:xfrm>
            <a:off x="1225146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3" name="流程图: 合并 52"/>
          <p:cNvSpPr/>
          <p:nvPr/>
        </p:nvSpPr>
        <p:spPr>
          <a:xfrm>
            <a:off x="1202874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25146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5" name="矩形 54"/>
          <p:cNvSpPr/>
          <p:nvPr/>
        </p:nvSpPr>
        <p:spPr>
          <a:xfrm>
            <a:off x="1225146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6" name="矩形 55"/>
          <p:cNvSpPr/>
          <p:nvPr/>
        </p:nvSpPr>
        <p:spPr>
          <a:xfrm>
            <a:off x="14339568" y="2189193"/>
            <a:ext cx="1116000" cy="17207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7" name="矩形 56"/>
          <p:cNvSpPr/>
          <p:nvPr/>
        </p:nvSpPr>
        <p:spPr>
          <a:xfrm>
            <a:off x="14339568" y="4007676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8" name="矩形 57"/>
          <p:cNvSpPr/>
          <p:nvPr/>
        </p:nvSpPr>
        <p:spPr>
          <a:xfrm>
            <a:off x="14339568" y="5679564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9" name="矩形 58"/>
          <p:cNvSpPr/>
          <p:nvPr/>
        </p:nvSpPr>
        <p:spPr>
          <a:xfrm>
            <a:off x="14339568" y="7351453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844800" y="8138532"/>
            <a:ext cx="108439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84500" y="4492557"/>
            <a:ext cx="107042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合并 61"/>
          <p:cNvSpPr/>
          <p:nvPr/>
        </p:nvSpPr>
        <p:spPr>
          <a:xfrm>
            <a:off x="14128425" y="8911559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31035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1035" y="4920281"/>
            <a:ext cx="1116000" cy="40527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475515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34165" y="12471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452241" y="4492557"/>
            <a:ext cx="1798966" cy="3888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94168" y="8117298"/>
            <a:ext cx="1757039" cy="7942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31" y="2542040"/>
            <a:ext cx="448967" cy="506447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3412143" y="3059551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70%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13567030" y="3650513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457" y="7153158"/>
            <a:ext cx="448967" cy="506447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3462569" y="767066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13617456" y="8291561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基础设施支持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186" y="1308100"/>
            <a:ext cx="2743200" cy="7747000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过程支持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9148" y="6945655"/>
            <a:ext cx="12480795" cy="2109445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759248" y="1308100"/>
            <a:ext cx="4930695" cy="5484586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9148" y="1288935"/>
            <a:ext cx="7444338" cy="2178974"/>
          </a:xfrm>
          <a:prstGeom prst="roundRect">
            <a:avLst>
              <a:gd name="adj" fmla="val 463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微服务系统</a:t>
            </a:r>
            <a:endParaRPr lang="zh-CN" altLang="en-US" sz="4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757" y="2105478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Redmine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756" y="3487075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git,svn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6755" y="4868672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代码审核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gerrit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897" y="6250269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代码审计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pmd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sonar)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897" y="7631866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自动部署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(Jenkins)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90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(VMWare, AWS,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7172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监控报警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Zabbix,Ganglia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981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并行计算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(Hadoop, Spark)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1363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消息系统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Kafka)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55541" y="7222954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Zuul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9148" y="3673580"/>
            <a:ext cx="7444338" cy="3163929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9250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基础框架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Netflix,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7361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服务注册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(Eureka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zookeeper)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90969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9250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Metrics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metrics)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7361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</a:t>
            </a: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0969" y="5418739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容错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41253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数据仓库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Hbase,Hive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4595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MySQL,Postgre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4595" y="523833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图数据库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(neo4j)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33630" y="2081526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内存数据库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redis,couchbase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41253" y="523670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全文检索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(elastic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solar)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224595" y="2051478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文档数据库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4586514" y="1335314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软件过程支持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" y="6891502"/>
            <a:ext cx="15558712" cy="2485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7" y="1195565"/>
            <a:ext cx="3471801" cy="5210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343" y="1195565"/>
            <a:ext cx="4974049" cy="4494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22" y="1139992"/>
            <a:ext cx="4740724" cy="526620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48637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36343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919200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1429741" y="8286058"/>
            <a:ext cx="2177143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12458" y="2485671"/>
            <a:ext cx="2340000" cy="234000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39701" y="4508618"/>
            <a:ext cx="2340000" cy="2340000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82458" y="4508618"/>
            <a:ext cx="2340000" cy="2340000"/>
          </a:xfrm>
          <a:prstGeom prst="ellipse">
            <a:avLst/>
          </a:prstGeom>
          <a:solidFill>
            <a:schemeClr val="accent4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756825" y="3615502"/>
            <a:ext cx="2761442" cy="2160000"/>
          </a:xfrm>
          <a:prstGeom prst="triangle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Jira</a:t>
            </a:r>
            <a:endParaRPr lang="zh-CN" altLang="en-US" sz="6000" dirty="0"/>
          </a:p>
        </p:txBody>
      </p:sp>
      <p:cxnSp>
        <p:nvCxnSpPr>
          <p:cNvPr id="23" name="曲线连接符 22"/>
          <p:cNvCxnSpPr>
            <a:endCxn id="7" idx="2"/>
          </p:cNvCxnSpPr>
          <p:nvPr/>
        </p:nvCxnSpPr>
        <p:spPr>
          <a:xfrm rot="10800000">
            <a:off x="1850429" y="6406194"/>
            <a:ext cx="2953803" cy="207300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7888026" y="6310846"/>
            <a:ext cx="2358786" cy="1288100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 flipH="1" flipV="1">
            <a:off x="12934597" y="6809568"/>
            <a:ext cx="720980" cy="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7950" y="6940194"/>
            <a:ext cx="1541067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117942" y="1340359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六、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日志与跟踪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95549" y="1987693"/>
            <a:ext cx="2640458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Server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7179" y="2686362"/>
            <a:ext cx="1768643" cy="132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1194275" y="4256057"/>
            <a:ext cx="1832997" cy="12423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log files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1413991" y="3270166"/>
            <a:ext cx="1495020" cy="648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Logback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76237" y="5670614"/>
            <a:ext cx="1832997" cy="224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Flume Agent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1458932" y="613299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1458932" y="671277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Channel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1458932" y="7333459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Sink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092735" y="6564996"/>
            <a:ext cx="0" cy="1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092735" y="7144776"/>
            <a:ext cx="0" cy="18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984508" y="1968500"/>
            <a:ext cx="2743200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19122" y="2743368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19122" y="4151039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43" idx="2"/>
          </p:cNvCxnSpPr>
          <p:nvPr/>
        </p:nvCxnSpPr>
        <p:spPr>
          <a:xfrm>
            <a:off x="2161501" y="3918478"/>
            <a:ext cx="0" cy="839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161499" y="5302456"/>
            <a:ext cx="1" cy="691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319122" y="5558710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92521" y="6966381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512180" y="4071636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3512180" y="7127945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6680923" y="5842332"/>
            <a:ext cx="5935065" cy="1006838"/>
            <a:chOff x="6611266" y="6007290"/>
            <a:chExt cx="5935065" cy="1006838"/>
          </a:xfrm>
        </p:grpSpPr>
        <p:sp>
          <p:nvSpPr>
            <p:cNvPr id="93" name="圆角矩形 92"/>
            <p:cNvSpPr/>
            <p:nvPr/>
          </p:nvSpPr>
          <p:spPr>
            <a:xfrm>
              <a:off x="7093446" y="600729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580005" y="600729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报警平台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6611266" y="6599745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9846498" y="659661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703210" y="7107516"/>
            <a:ext cx="5907523" cy="1006838"/>
            <a:chOff x="6638808" y="7511068"/>
            <a:chExt cx="5907523" cy="1006838"/>
          </a:xfrm>
        </p:grpSpPr>
        <p:sp>
          <p:nvSpPr>
            <p:cNvPr id="94" name="圆角矩形 93"/>
            <p:cNvSpPr/>
            <p:nvPr/>
          </p:nvSpPr>
          <p:spPr>
            <a:xfrm>
              <a:off x="7111807" y="7511068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0580005" y="751106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6638808" y="812276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9855678" y="8102676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6727708" y="2076593"/>
            <a:ext cx="8597504" cy="1006839"/>
            <a:chOff x="6638808" y="1579549"/>
            <a:chExt cx="8597504" cy="1006839"/>
          </a:xfrm>
        </p:grpSpPr>
        <p:sp>
          <p:nvSpPr>
            <p:cNvPr id="64" name="圆角矩形 63"/>
            <p:cNvSpPr/>
            <p:nvPr/>
          </p:nvSpPr>
          <p:spPr>
            <a:xfrm>
              <a:off x="7113150" y="157955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Flume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580005" y="157955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日志仓库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6638808" y="215576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9856350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13269986" y="1579549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2546331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6729722" y="3291436"/>
            <a:ext cx="8595490" cy="1006838"/>
            <a:chOff x="6640822" y="2936633"/>
            <a:chExt cx="8595490" cy="1006838"/>
          </a:xfrm>
        </p:grpSpPr>
        <p:sp>
          <p:nvSpPr>
            <p:cNvPr id="65" name="圆角矩形 64"/>
            <p:cNvSpPr/>
            <p:nvPr/>
          </p:nvSpPr>
          <p:spPr>
            <a:xfrm>
              <a:off x="7113150" y="2936633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0580005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监控代理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agent)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6640822" y="344005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56350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圆角矩形 120"/>
            <p:cNvSpPr/>
            <p:nvPr/>
          </p:nvSpPr>
          <p:spPr>
            <a:xfrm>
              <a:off x="13269986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监控系统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12546331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6700166" y="4504253"/>
            <a:ext cx="8603918" cy="1079732"/>
            <a:chOff x="6632394" y="4430618"/>
            <a:chExt cx="8603918" cy="1079732"/>
          </a:xfrm>
        </p:grpSpPr>
        <p:sp>
          <p:nvSpPr>
            <p:cNvPr id="92" name="圆角矩形 91"/>
            <p:cNvSpPr/>
            <p:nvPr/>
          </p:nvSpPr>
          <p:spPr>
            <a:xfrm>
              <a:off x="7106408" y="4503512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0576635" y="4474956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统计数据库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(Hive)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6632394" y="500693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9851294" y="5006931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圆角矩形 122"/>
            <p:cNvSpPr/>
            <p:nvPr/>
          </p:nvSpPr>
          <p:spPr>
            <a:xfrm>
              <a:off x="13269986" y="443061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12544647" y="496717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监控与报警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54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7581900"/>
            <a:ext cx="20447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57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5400" y="62865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0" y="6286500"/>
            <a:ext cx="15875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500" y="6286500"/>
            <a:ext cx="264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100" y="7353300"/>
            <a:ext cx="11887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150" y="59690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100" y="4445000"/>
            <a:ext cx="120777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0184" y="774671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184" y="6451312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0184" y="493972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184" y="322579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19150" y="28829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0184" y="184150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54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498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456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活动会话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414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4372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进出流量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633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28" name="矩形 27"/>
          <p:cNvSpPr/>
          <p:nvPr/>
        </p:nvSpPr>
        <p:spPr>
          <a:xfrm>
            <a:off x="256540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657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775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系统错误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0892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32" name="矩形 31"/>
          <p:cNvSpPr/>
          <p:nvPr/>
        </p:nvSpPr>
        <p:spPr>
          <a:xfrm>
            <a:off x="256540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895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2500" y="1619323"/>
            <a:ext cx="2006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支付成功率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173075" y="3334039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47675" y="4794537"/>
            <a:ext cx="2590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调用链监控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131800" y="6166138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715</Words>
  <Application>Microsoft Office PowerPoint</Application>
  <PresentationFormat>自定义</PresentationFormat>
  <Paragraphs>250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支付系统微服务化实践</vt:lpstr>
      <vt:lpstr>目录</vt:lpstr>
      <vt:lpstr>一、 开发现状</vt:lpstr>
      <vt:lpstr>二、 SSH 架构</vt:lpstr>
      <vt:lpstr>三、重构的时机选择</vt:lpstr>
      <vt:lpstr>四、 基础设施支持</vt:lpstr>
      <vt:lpstr>五、 软件过程支持</vt:lpstr>
      <vt:lpstr>六、 日志与跟踪</vt:lpstr>
      <vt:lpstr>七、 监控与报警</vt:lpstr>
      <vt:lpstr>八、 重构-技术选型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十、 重构-纵向拆分</vt:lpstr>
      <vt:lpstr>十一、 服务演化</vt:lpstr>
      <vt:lpstr>十一、 服务演化</vt:lpstr>
      <vt:lpstr>十二、 效果评估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李雄峰</cp:lastModifiedBy>
  <cp:revision>162</cp:revision>
  <dcterms:created xsi:type="dcterms:W3CDTF">2016-03-01T05:36:03Z</dcterms:created>
  <dcterms:modified xsi:type="dcterms:W3CDTF">2017-07-04T01:09:57Z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