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7" r:id="rId3"/>
    <p:sldId id="258" r:id="rId4"/>
    <p:sldId id="266" r:id="rId5"/>
    <p:sldId id="272" r:id="rId6"/>
    <p:sldId id="271" r:id="rId7"/>
    <p:sldId id="269" r:id="rId8"/>
    <p:sldId id="259" r:id="rId9"/>
    <p:sldId id="261" r:id="rId10"/>
    <p:sldId id="262" r:id="rId11"/>
    <p:sldId id="263" r:id="rId12"/>
    <p:sldId id="268" r:id="rId13"/>
    <p:sldId id="265"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C693E-67F1-47C7-9F57-8A0402012335}" v="6" dt="2024-06-20T16:13:35.9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10" autoAdjust="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0EE326D-74B2-424C-ACC9-156B63B86949}"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AA9DBA-4D17-4934-908D-95D7179931DD}" type="slidenum">
              <a:rPr lang="en-IN" smtClean="0"/>
              <a:t>‹#›</a:t>
            </a:fld>
            <a:endParaRPr lang="en-IN"/>
          </a:p>
        </p:txBody>
      </p:sp>
    </p:spTree>
    <p:extLst>
      <p:ext uri="{BB962C8B-B14F-4D97-AF65-F5344CB8AC3E}">
        <p14:creationId xmlns:p14="http://schemas.microsoft.com/office/powerpoint/2010/main" val="4021531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AA9DBA-4D17-4934-908D-95D7179931DD}" type="slidenum">
              <a:rPr lang="en-IN" smtClean="0"/>
              <a:t>13</a:t>
            </a:fld>
            <a:endParaRPr lang="en-IN"/>
          </a:p>
        </p:txBody>
      </p:sp>
    </p:spTree>
    <p:extLst>
      <p:ext uri="{BB962C8B-B14F-4D97-AF65-F5344CB8AC3E}">
        <p14:creationId xmlns:p14="http://schemas.microsoft.com/office/powerpoint/2010/main" val="368556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914400" y="2056244"/>
            <a:ext cx="10210800" cy="3057247"/>
          </a:xfrm>
          <a:prstGeom prst="rect">
            <a:avLst/>
          </a:prstGeom>
        </p:spPr>
        <p:txBody>
          <a:bodyPr vert="horz" wrap="square" lIns="0" tIns="12700" rIns="0" bIns="0" rtlCol="0">
            <a:spAutoFit/>
          </a:bodyPr>
          <a:lstStyle/>
          <a:p>
            <a:pPr marL="12700">
              <a:lnSpc>
                <a:spcPct val="100000"/>
              </a:lnSpc>
              <a:spcBef>
                <a:spcPts val="100"/>
              </a:spcBef>
            </a:pPr>
            <a:endParaRPr lang="en-IN" sz="2400" b="1" spc="10" dirty="0">
              <a:solidFill>
                <a:srgbClr val="2D936B"/>
              </a:solidFill>
              <a:latin typeface="Trebuchet MS"/>
              <a:cs typeface="Trebuchet MS"/>
            </a:endParaRPr>
          </a:p>
          <a:p>
            <a:pPr marL="12700">
              <a:lnSpc>
                <a:spcPct val="100000"/>
              </a:lnSpc>
              <a:spcBef>
                <a:spcPts val="100"/>
              </a:spcBef>
            </a:pPr>
            <a:endParaRPr lang="en-IN" sz="2400" b="1" spc="10"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6D02C46A-A6FE-956E-B579-93985B42A28E}"/>
              </a:ext>
            </a:extLst>
          </p:cNvPr>
          <p:cNvSpPr>
            <a:spLocks noGrp="1"/>
          </p:cNvSpPr>
          <p:nvPr>
            <p:ph type="ctrTitle"/>
          </p:nvPr>
        </p:nvSpPr>
        <p:spPr>
          <a:xfrm>
            <a:off x="5562600" y="1813293"/>
            <a:ext cx="6477000" cy="1661993"/>
          </a:xfrm>
        </p:spPr>
        <p:txBody>
          <a:bodyPr anchor="ctr"/>
          <a:lstStyle/>
          <a:p>
            <a:br>
              <a:rPr lang="en-IN" sz="3600" dirty="0"/>
            </a:br>
            <a:r>
              <a:rPr lang="en-IN" sz="3600" dirty="0" err="1"/>
              <a:t>Uppala</a:t>
            </a:r>
            <a:r>
              <a:rPr lang="en-IN" sz="3600" dirty="0"/>
              <a:t> Ashok </a:t>
            </a:r>
            <a:r>
              <a:rPr lang="en-IN" sz="3600" dirty="0" err="1"/>
              <a:t>kumar</a:t>
            </a:r>
            <a:br>
              <a:rPr lang="en-IN" sz="3600" dirty="0"/>
            </a:br>
            <a:r>
              <a:rPr lang="en-IN" sz="3600" dirty="0">
                <a:solidFill>
                  <a:schemeClr val="tx2">
                    <a:lumMod val="50000"/>
                  </a:schemeClr>
                </a:solidFill>
                <a:latin typeface="Sitka Text Semibold" pitchFamily="2" charset="0"/>
              </a:rPr>
              <a:t>Final</a:t>
            </a:r>
            <a:r>
              <a:rPr lang="en-IN" sz="3600" dirty="0">
                <a:solidFill>
                  <a:schemeClr val="tx2">
                    <a:lumMod val="50000"/>
                  </a:schemeClr>
                </a:solidFill>
              </a:rPr>
              <a:t> </a:t>
            </a:r>
            <a:r>
              <a:rPr lang="en-IN" sz="3600" dirty="0">
                <a:solidFill>
                  <a:schemeClr val="tx2">
                    <a:lumMod val="50000"/>
                  </a:schemeClr>
                </a:solidFill>
                <a:latin typeface="Sitka Text Semibold" pitchFamily="2" charset="0"/>
              </a:rPr>
              <a:t>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1226" y="1219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77494"/>
            <a:ext cx="9982200" cy="505908"/>
          </a:xfrm>
          <a:prstGeom prst="rect">
            <a:avLst/>
          </a:prstGeom>
        </p:spPr>
        <p:txBody>
          <a:bodyPr vert="horz" wrap="square" lIns="0" tIns="13335" rIns="0" bIns="0" rtlCol="0">
            <a:spAutoFit/>
          </a:bodyPr>
          <a:lstStyle/>
          <a:p>
            <a:pPr marL="12700">
              <a:lnSpc>
                <a:spcPct val="100000"/>
              </a:lnSpc>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1" name="TextBox 10">
            <a:extLst>
              <a:ext uri="{FF2B5EF4-FFF2-40B4-BE49-F238E27FC236}">
                <a16:creationId xmlns:a16="http://schemas.microsoft.com/office/drawing/2014/main" id="{7A2C170A-EBF0-E0CC-1826-62BB36AD16F9}"/>
              </a:ext>
            </a:extLst>
          </p:cNvPr>
          <p:cNvSpPr txBox="1"/>
          <p:nvPr/>
        </p:nvSpPr>
        <p:spPr>
          <a:xfrm>
            <a:off x="3020976" y="2138997"/>
            <a:ext cx="7342224" cy="3139321"/>
          </a:xfrm>
          <a:prstGeom prst="rect">
            <a:avLst/>
          </a:prstGeom>
          <a:noFill/>
        </p:spPr>
        <p:txBody>
          <a:bodyPr wrap="square">
            <a:spAutoFit/>
          </a:bodyPr>
          <a:lstStyle/>
          <a:p>
            <a:pPr algn="just"/>
            <a:r>
              <a:rPr lang="en-US" b="1" dirty="0"/>
              <a:t>Solution Overview:                                                                                                                                                                                                                                                                                                             </a:t>
            </a:r>
          </a:p>
          <a:p>
            <a:pPr algn="just"/>
            <a:r>
              <a:rPr lang="en-US" dirty="0"/>
              <a:t>1. </a:t>
            </a:r>
            <a:r>
              <a:rPr lang="en-US" u="sng" dirty="0"/>
              <a:t>Anti- Keylogger</a:t>
            </a:r>
            <a:r>
              <a:rPr lang="en-US" dirty="0"/>
              <a:t>: As the name suggest these are the software which are anti against key loggers and main task is to detect key-logger from a computer system.</a:t>
            </a:r>
          </a:p>
          <a:p>
            <a:pPr algn="just"/>
            <a:r>
              <a:rPr lang="en-US" dirty="0"/>
              <a:t>2. </a:t>
            </a:r>
            <a:r>
              <a:rPr lang="en-US" u="sng" dirty="0"/>
              <a:t>Key Features</a:t>
            </a:r>
            <a:r>
              <a:rPr lang="en-US" dirty="0"/>
              <a:t>: Accurate logging, secure storage, and user-friendly interface.</a:t>
            </a:r>
          </a:p>
          <a:p>
            <a:pPr algn="just"/>
            <a:r>
              <a:rPr lang="en-US" dirty="0"/>
              <a:t>3. </a:t>
            </a:r>
            <a:r>
              <a:rPr lang="en-US" u="sng" dirty="0"/>
              <a:t>Value Proposition</a:t>
            </a:r>
            <a:r>
              <a:rPr lang="en-US" dirty="0"/>
              <a:t>: Ensures safety, productivity, and privacy for users.</a:t>
            </a:r>
          </a:p>
          <a:p>
            <a:pPr algn="just"/>
            <a:r>
              <a:rPr lang="en-US" dirty="0"/>
              <a:t>4</a:t>
            </a:r>
            <a:r>
              <a:rPr lang="en-US" u="sng" dirty="0"/>
              <a:t>.One-Time-Passwords</a:t>
            </a:r>
            <a:r>
              <a:rPr lang="en-US" dirty="0"/>
              <a:t>:Using OTP’s as password may be safe as every time we login we have to use a new password.</a:t>
            </a:r>
          </a:p>
          <a:p>
            <a:pPr algn="just"/>
            <a:r>
              <a:rPr lang="en-US" dirty="0"/>
              <a:t>5. </a:t>
            </a:r>
            <a:r>
              <a:rPr lang="en-US" u="sng" dirty="0"/>
              <a:t>Automatic form filler </a:t>
            </a:r>
            <a:r>
              <a:rPr lang="en-US" dirty="0"/>
              <a:t>: This technique can be used by the user not to fill forms on regular basis instead use automatic form filler which will give a shield against key-loggers as keys will not be pressed.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7200" y="2895600"/>
            <a:ext cx="2466975" cy="3419475"/>
          </a:xfrm>
          <a:prstGeom prst="rect">
            <a:avLst/>
          </a:prstGeom>
        </p:spPr>
      </p:pic>
      <p:sp>
        <p:nvSpPr>
          <p:cNvPr id="7" name="object 7"/>
          <p:cNvSpPr txBox="1">
            <a:spLocks noGrp="1"/>
          </p:cNvSpPr>
          <p:nvPr>
            <p:ph type="title"/>
          </p:nvPr>
        </p:nvSpPr>
        <p:spPr>
          <a:xfrm>
            <a:off x="755650" y="381000"/>
            <a:ext cx="10680700" cy="509114"/>
          </a:xfrm>
        </p:spPr>
        <p:txBody>
          <a:bodyPr vert="horz" wrap="square" lIns="0" tIns="16510" rIns="0" bIns="0" rtlCol="0">
            <a:spAutoFit/>
          </a:bodyPr>
          <a:lstStyle/>
          <a:p>
            <a:r>
              <a:rPr lang="en-US" sz="3200" dirty="0"/>
              <a:t>THE WOW IN YOUR SOLUTION </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2C5E008E-98F5-39EF-CBD7-5D16CD0FD338}"/>
              </a:ext>
            </a:extLst>
          </p:cNvPr>
          <p:cNvSpPr txBox="1"/>
          <p:nvPr/>
        </p:nvSpPr>
        <p:spPr>
          <a:xfrm>
            <a:off x="2819400" y="1946494"/>
            <a:ext cx="7467600" cy="3323987"/>
          </a:xfrm>
          <a:prstGeom prst="rect">
            <a:avLst/>
          </a:prstGeom>
          <a:noFill/>
        </p:spPr>
        <p:txBody>
          <a:bodyPr wrap="square">
            <a:spAutoFit/>
          </a:bodyPr>
          <a:lstStyle/>
          <a:p>
            <a:r>
              <a:rPr lang="en-US" sz="2400" b="1" dirty="0"/>
              <a:t>Wow</a:t>
            </a:r>
            <a:r>
              <a:rPr lang="en-US" sz="2400" dirty="0"/>
              <a:t> </a:t>
            </a:r>
            <a:r>
              <a:rPr lang="en-US" sz="2400" b="1" dirty="0"/>
              <a:t>Factor:</a:t>
            </a:r>
          </a:p>
          <a:p>
            <a:endParaRPr lang="en-US" sz="2400" b="1" dirty="0"/>
          </a:p>
          <a:p>
            <a:pPr marL="285750" indent="-285750">
              <a:buFont typeface="Wingdings" panose="05000000000000000000" pitchFamily="2" charset="2"/>
              <a:buChar char="Ø"/>
            </a:pPr>
            <a:r>
              <a:rPr lang="en-US" b="1" u="sng" dirty="0"/>
              <a:t>Innovative Approach </a:t>
            </a:r>
            <a:r>
              <a:rPr lang="en-US" b="1" dirty="0"/>
              <a:t>: </a:t>
            </a:r>
            <a:r>
              <a:rPr lang="en-US" dirty="0"/>
              <a:t>Combining technical measures with user education for comprehensive protection.</a:t>
            </a:r>
          </a:p>
          <a:p>
            <a:pPr marL="285750" indent="-285750" algn="just">
              <a:buFont typeface="Wingdings" panose="05000000000000000000" pitchFamily="2" charset="2"/>
              <a:buChar char="Ø"/>
            </a:pPr>
            <a:r>
              <a:rPr lang="en-US" b="1" u="sng" dirty="0"/>
              <a:t>Uncompromising</a:t>
            </a:r>
            <a:r>
              <a:rPr lang="en-US" b="1" dirty="0"/>
              <a:t> S</a:t>
            </a:r>
            <a:r>
              <a:rPr lang="en-US" b="1" u="sng" dirty="0"/>
              <a:t>ecurity</a:t>
            </a:r>
            <a:r>
              <a:rPr lang="en-US" b="1" dirty="0"/>
              <a:t>: </a:t>
            </a:r>
            <a:r>
              <a:rPr lang="en-US" dirty="0"/>
              <a:t>Utilizes encryption and ethical guidelines to safeguard data with integrity.</a:t>
            </a:r>
          </a:p>
          <a:p>
            <a:pPr marL="285750" indent="-285750" algn="just">
              <a:buFont typeface="Wingdings" panose="05000000000000000000" pitchFamily="2" charset="2"/>
              <a:buChar char="Ø"/>
            </a:pPr>
            <a:r>
              <a:rPr lang="en-US" b="1" u="sng" dirty="0"/>
              <a:t>Empowering</a:t>
            </a:r>
            <a:r>
              <a:rPr lang="en-US" b="1" dirty="0"/>
              <a:t> </a:t>
            </a:r>
            <a:r>
              <a:rPr lang="en-US" b="1" u="sng" dirty="0"/>
              <a:t>Insights</a:t>
            </a:r>
            <a:r>
              <a:rPr lang="en-US" b="1" dirty="0"/>
              <a:t>: </a:t>
            </a:r>
            <a:r>
              <a:rPr lang="en-US" dirty="0"/>
              <a:t>Provides invaluable insights into user behavior for enhanced safety and productivity.</a:t>
            </a:r>
          </a:p>
          <a:p>
            <a:pPr marL="285750" indent="-285750" algn="just">
              <a:buFont typeface="Wingdings" panose="05000000000000000000" pitchFamily="2" charset="2"/>
              <a:buChar char="Ø"/>
            </a:pPr>
            <a:r>
              <a:rPr lang="en-US" b="1" u="sng" dirty="0"/>
              <a:t>Ethical</a:t>
            </a:r>
            <a:r>
              <a:rPr lang="en-US" b="1" dirty="0"/>
              <a:t> </a:t>
            </a:r>
            <a:r>
              <a:rPr lang="en-US" b="1" u="sng" dirty="0"/>
              <a:t>Ingenuity</a:t>
            </a:r>
            <a:r>
              <a:rPr lang="en-US" b="1" dirty="0"/>
              <a:t>: </a:t>
            </a:r>
            <a:r>
              <a:rPr lang="en-US" dirty="0"/>
              <a:t>Demonstrates a pioneering approach to monitoring that prioritizes privacy and responsibility.</a:t>
            </a:r>
            <a:r>
              <a:rPr lang="en-US" b="1" dirty="0"/>
              <a:t> </a:t>
            </a:r>
            <a:r>
              <a:rPr lang="en-US" dirty="0"/>
              <a:t> </a:t>
            </a:r>
            <a:endParaRPr lang="en-US" b="1" dirty="0"/>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B00A-436E-FA59-263B-84CC519D1413}"/>
              </a:ext>
            </a:extLst>
          </p:cNvPr>
          <p:cNvSpPr>
            <a:spLocks noGrp="1"/>
          </p:cNvSpPr>
          <p:nvPr>
            <p:ph type="title"/>
          </p:nvPr>
        </p:nvSpPr>
        <p:spPr>
          <a:xfrm>
            <a:off x="457200" y="385444"/>
            <a:ext cx="10979467" cy="1661993"/>
          </a:xfrm>
        </p:spPr>
        <p:txBody>
          <a:bodyPr/>
          <a:lstStyle/>
          <a:p>
            <a:r>
              <a:rPr lang="en-IN" sz="3200" dirty="0"/>
              <a:t>MODELLING </a:t>
            </a:r>
            <a:br>
              <a:rPr lang="en-IN" sz="3200" dirty="0"/>
            </a:br>
            <a:br>
              <a:rPr lang="en-IN" sz="3600" dirty="0"/>
            </a:br>
            <a:endParaRPr lang="en-IN" sz="3600" dirty="0"/>
          </a:p>
        </p:txBody>
      </p:sp>
      <p:sp>
        <p:nvSpPr>
          <p:cNvPr id="3" name="Text Placeholder 2">
            <a:extLst>
              <a:ext uri="{FF2B5EF4-FFF2-40B4-BE49-F238E27FC236}">
                <a16:creationId xmlns:a16="http://schemas.microsoft.com/office/drawing/2014/main" id="{C9C17512-B43A-E09A-790C-F63CE1F9E177}"/>
              </a:ext>
            </a:extLst>
          </p:cNvPr>
          <p:cNvSpPr>
            <a:spLocks noGrp="1"/>
          </p:cNvSpPr>
          <p:nvPr>
            <p:ph type="body" idx="1"/>
          </p:nvPr>
        </p:nvSpPr>
        <p:spPr>
          <a:xfrm>
            <a:off x="304800" y="990600"/>
            <a:ext cx="6553200" cy="7386638"/>
          </a:xfrm>
        </p:spPr>
        <p:txBody>
          <a:bodyPr/>
          <a:lstStyle/>
          <a:p>
            <a:endParaRPr lang="en-IN" dirty="0"/>
          </a:p>
          <a:p>
            <a:pPr algn="just"/>
            <a:r>
              <a:rPr lang="en-IN" dirty="0"/>
              <a:t> </a:t>
            </a:r>
            <a:r>
              <a:rPr lang="en-IN" b="1" dirty="0"/>
              <a:t>Modelling and wireframes Collaboration :</a:t>
            </a:r>
          </a:p>
          <a:p>
            <a:pPr algn="just"/>
            <a:r>
              <a:rPr lang="en-IN" sz="2000" b="1" dirty="0"/>
              <a:t>            </a:t>
            </a:r>
            <a:r>
              <a:rPr lang="en-IN" dirty="0"/>
              <a:t>Keylogger applications designed by implementing the </a:t>
            </a:r>
            <a:r>
              <a:rPr lang="en-IN" b="1" dirty="0"/>
              <a:t>Exact String Matching algorithm </a:t>
            </a:r>
            <a:r>
              <a:rPr lang="en-IN" dirty="0"/>
              <a:t>can record all user activities related to the keyboard , and the results are stored automatically in a dedicated database that can only be accessed by the keylogger owner , the next development of the keylogger application can record . Here we can observe the how a keylogger  works from the mentioned block diagram.</a:t>
            </a:r>
          </a:p>
          <a:p>
            <a:pPr algn="just"/>
            <a:r>
              <a:rPr lang="en-IN" b="1" dirty="0"/>
              <a:t>System Approach:</a:t>
            </a:r>
          </a:p>
          <a:p>
            <a:pPr algn="just"/>
            <a:r>
              <a:rPr lang="en-IN" sz="2000" b="1" dirty="0"/>
              <a:t>              </a:t>
            </a:r>
            <a:r>
              <a:rPr lang="en-IN" dirty="0"/>
              <a:t>The System Approach section outlines the overall strategy and methodology for developing and implementing keylogger and security . Here’s a suggested structure for this section:</a:t>
            </a:r>
          </a:p>
          <a:p>
            <a:pPr marL="342900" indent="-342900" algn="just">
              <a:buFont typeface="Wingdings" panose="05000000000000000000" pitchFamily="2" charset="2"/>
              <a:buChar char="Ø"/>
            </a:pPr>
            <a:r>
              <a:rPr lang="en-IN" b="1" dirty="0">
                <a:effectLst>
                  <a:outerShdw blurRad="38100" dist="38100" dir="2700000" algn="tl">
                    <a:srgbClr val="000000">
                      <a:alpha val="43137"/>
                    </a:srgbClr>
                  </a:outerShdw>
                </a:effectLst>
              </a:rPr>
              <a:t>System requirements</a:t>
            </a:r>
          </a:p>
          <a:p>
            <a:pPr algn="just"/>
            <a:r>
              <a:rPr lang="en-IN" sz="2000" b="1" dirty="0">
                <a:effectLst>
                  <a:outerShdw blurRad="38100" dist="38100" dir="2700000" algn="tl">
                    <a:srgbClr val="000000">
                      <a:alpha val="43137"/>
                    </a:srgbClr>
                  </a:outerShdw>
                </a:effectLst>
              </a:rPr>
              <a:t>         </a:t>
            </a:r>
            <a:r>
              <a:rPr lang="en-IN" dirty="0">
                <a:effectLst>
                  <a:outerShdw blurRad="38100" dist="38100" dir="2700000" algn="tl">
                    <a:srgbClr val="000000">
                      <a:alpha val="43137"/>
                    </a:srgbClr>
                  </a:outerShdw>
                </a:effectLst>
              </a:rPr>
              <a:t>Python IDLE</a:t>
            </a:r>
          </a:p>
          <a:p>
            <a:pPr marL="342900" indent="-342900" algn="just">
              <a:buFont typeface="Wingdings" panose="05000000000000000000" pitchFamily="2" charset="2"/>
              <a:buChar char="Ø"/>
            </a:pPr>
            <a:r>
              <a:rPr lang="en-IN" b="1" dirty="0">
                <a:effectLst>
                  <a:outerShdw blurRad="38100" dist="38100" dir="2700000" algn="tl">
                    <a:srgbClr val="000000">
                      <a:alpha val="43137"/>
                    </a:srgbClr>
                  </a:outerShdw>
                </a:effectLst>
              </a:rPr>
              <a:t>Library required to build the model</a:t>
            </a:r>
          </a:p>
          <a:p>
            <a:pPr algn="just"/>
            <a:r>
              <a:rPr lang="en-IN" sz="2000" b="1" dirty="0">
                <a:effectLst>
                  <a:outerShdw blurRad="38100" dist="38100" dir="2700000" algn="tl">
                    <a:srgbClr val="000000">
                      <a:alpha val="43137"/>
                    </a:srgbClr>
                  </a:outerShdw>
                </a:effectLst>
              </a:rPr>
              <a:t>         </a:t>
            </a:r>
            <a:r>
              <a:rPr lang="en-IN" dirty="0">
                <a:effectLst>
                  <a:outerShdw blurRad="38100" dist="38100" dir="2700000" algn="tl">
                    <a:srgbClr val="000000">
                      <a:alpha val="43137"/>
                    </a:srgbClr>
                  </a:outerShdw>
                </a:effectLst>
              </a:rPr>
              <a:t>PYNPUT</a:t>
            </a:r>
          </a:p>
          <a:p>
            <a:pPr algn="just"/>
            <a:r>
              <a:rPr lang="en-IN" sz="2000" b="1" dirty="0">
                <a:effectLst>
                  <a:outerShdw blurRad="38100" dist="38100" dir="2700000" algn="tl">
                    <a:srgbClr val="000000">
                      <a:alpha val="43137"/>
                    </a:srgbClr>
                  </a:outerShdw>
                </a:effectLst>
              </a:rPr>
              <a:t>         </a:t>
            </a:r>
            <a:r>
              <a:rPr lang="en-IN" dirty="0">
                <a:effectLst>
                  <a:outerShdw blurRad="38100" dist="38100" dir="2700000" algn="tl">
                    <a:srgbClr val="000000">
                      <a:alpha val="43137"/>
                    </a:srgbClr>
                  </a:outerShdw>
                </a:effectLst>
              </a:rPr>
              <a:t>JSON</a:t>
            </a:r>
            <a:endParaRPr lang="en-IN" sz="2000" b="1" dirty="0">
              <a:effectLst>
                <a:outerShdw blurRad="38100" dist="38100" dir="2700000" algn="tl">
                  <a:srgbClr val="000000">
                    <a:alpha val="43137"/>
                  </a:srgbClr>
                </a:outerShdw>
              </a:effectLst>
            </a:endParaRPr>
          </a:p>
          <a:p>
            <a:pPr algn="just"/>
            <a:r>
              <a:rPr lang="en-IN" sz="2000" dirty="0"/>
              <a:t>              </a:t>
            </a:r>
          </a:p>
          <a:p>
            <a:endParaRPr lang="en-IN" sz="2000" b="1" dirty="0"/>
          </a:p>
          <a:p>
            <a:r>
              <a:rPr lang="en-IN" sz="2000" b="1" dirty="0"/>
              <a:t>                </a:t>
            </a:r>
          </a:p>
          <a:p>
            <a:r>
              <a:rPr lang="en-IN" sz="2000" b="1" dirty="0"/>
              <a:t>            </a:t>
            </a:r>
          </a:p>
          <a:p>
            <a:endParaRPr lang="en-IN" sz="2000" b="1" dirty="0"/>
          </a:p>
          <a:p>
            <a:endParaRPr lang="en-IN" sz="2000" b="1" dirty="0"/>
          </a:p>
          <a:p>
            <a:endParaRPr lang="en-IN" b="1" dirty="0"/>
          </a:p>
        </p:txBody>
      </p:sp>
      <p:pic>
        <p:nvPicPr>
          <p:cNvPr id="7" name="Picture 6">
            <a:extLst>
              <a:ext uri="{FF2B5EF4-FFF2-40B4-BE49-F238E27FC236}">
                <a16:creationId xmlns:a16="http://schemas.microsoft.com/office/drawing/2014/main" id="{853BEC3A-ECAA-D240-E04D-2D2C8C813720}"/>
              </a:ext>
            </a:extLst>
          </p:cNvPr>
          <p:cNvPicPr>
            <a:picLocks noChangeAspect="1"/>
          </p:cNvPicPr>
          <p:nvPr/>
        </p:nvPicPr>
        <p:blipFill>
          <a:blip r:embed="rId2"/>
          <a:stretch>
            <a:fillRect/>
          </a:stretch>
        </p:blipFill>
        <p:spPr>
          <a:xfrm>
            <a:off x="7010400" y="1828800"/>
            <a:ext cx="4724400" cy="3931921"/>
          </a:xfrm>
          <a:prstGeom prst="rect">
            <a:avLst/>
          </a:prstGeom>
        </p:spPr>
      </p:pic>
    </p:spTree>
    <p:extLst>
      <p:ext uri="{BB962C8B-B14F-4D97-AF65-F5344CB8AC3E}">
        <p14:creationId xmlns:p14="http://schemas.microsoft.com/office/powerpoint/2010/main" val="2393855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83443" y="409193"/>
            <a:ext cx="2521268"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r>
              <a:rPr lang="en-IN" sz="3200" dirty="0"/>
              <a:t> </a:t>
            </a:r>
            <a:endParaRPr sz="3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147D4C9-D1EB-2790-DD8F-56955CC40F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7807" y="1351955"/>
            <a:ext cx="5362441" cy="2837914"/>
          </a:xfrm>
          <a:prstGeom prst="rect">
            <a:avLst/>
          </a:prstGeom>
        </p:spPr>
      </p:pic>
      <p:pic>
        <p:nvPicPr>
          <p:cNvPr id="12" name="Picture 11">
            <a:extLst>
              <a:ext uri="{FF2B5EF4-FFF2-40B4-BE49-F238E27FC236}">
                <a16:creationId xmlns:a16="http://schemas.microsoft.com/office/drawing/2014/main" id="{895DEFBC-E3FA-78B0-B0F1-A6FF218EC36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83443" y="1316786"/>
            <a:ext cx="5362441" cy="2929027"/>
          </a:xfrm>
          <a:prstGeom prst="rect">
            <a:avLst/>
          </a:prstGeom>
        </p:spPr>
      </p:pic>
      <p:sp>
        <p:nvSpPr>
          <p:cNvPr id="13" name="TextBox 12">
            <a:extLst>
              <a:ext uri="{FF2B5EF4-FFF2-40B4-BE49-F238E27FC236}">
                <a16:creationId xmlns:a16="http://schemas.microsoft.com/office/drawing/2014/main" id="{DB407DB7-7BE3-E2ED-87D6-8911BA0AC050}"/>
              </a:ext>
            </a:extLst>
          </p:cNvPr>
          <p:cNvSpPr txBox="1"/>
          <p:nvPr/>
        </p:nvSpPr>
        <p:spPr>
          <a:xfrm>
            <a:off x="460152" y="4585944"/>
            <a:ext cx="10360248" cy="2031325"/>
          </a:xfrm>
          <a:prstGeom prst="rect">
            <a:avLst/>
          </a:prstGeom>
          <a:noFill/>
        </p:spPr>
        <p:txBody>
          <a:bodyPr wrap="square" rtlCol="0">
            <a:spAutoFit/>
          </a:bodyPr>
          <a:lstStyle/>
          <a:p>
            <a:pPr algn="just"/>
            <a:r>
              <a:rPr lang="en-US" dirty="0"/>
              <a:t>After clicking the start button and typing any thing It will be recorded in the key.txt as shown above.</a:t>
            </a:r>
          </a:p>
          <a:p>
            <a:pPr algn="just"/>
            <a:r>
              <a:rPr lang="en-US" dirty="0"/>
              <a:t>               Thus , we conclude that Keyloggers are a potent threat to both individuals and enterprises , with the </a:t>
            </a:r>
          </a:p>
          <a:p>
            <a:pPr algn="just"/>
            <a:r>
              <a:rPr lang="en-US" dirty="0"/>
              <a:t>Potential to cause significant harm if left undetected . Understanding the nature of keyloggers , their methods</a:t>
            </a:r>
          </a:p>
          <a:p>
            <a:pPr algn="just"/>
            <a:r>
              <a:rPr lang="en-US" dirty="0"/>
              <a:t>of infiltration. In this keylogger and security project, demonstrated the capability to effectively capture and log keystrokes in real-time and it is done practically by us. Thus emphasized the ethical use of keyloggers and the importance of implementing security measures to protect against the malicious use.</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F40F-051E-FC5D-3A03-1A6F7CDA68A5}"/>
              </a:ext>
            </a:extLst>
          </p:cNvPr>
          <p:cNvSpPr>
            <a:spLocks noGrp="1"/>
          </p:cNvSpPr>
          <p:nvPr>
            <p:ph type="title"/>
          </p:nvPr>
        </p:nvSpPr>
        <p:spPr>
          <a:xfrm>
            <a:off x="4267200" y="2926725"/>
            <a:ext cx="10681335" cy="492443"/>
          </a:xfrm>
        </p:spPr>
        <p:txBody>
          <a:bodyPr/>
          <a:lstStyle/>
          <a:p>
            <a:r>
              <a:rPr lang="en-IN" sz="3200" dirty="0"/>
              <a:t>THANK YOU</a:t>
            </a:r>
          </a:p>
        </p:txBody>
      </p:sp>
    </p:spTree>
    <p:extLst>
      <p:ext uri="{BB962C8B-B14F-4D97-AF65-F5344CB8AC3E}">
        <p14:creationId xmlns:p14="http://schemas.microsoft.com/office/powerpoint/2010/main" val="19292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7AD08-A4B2-C080-4B06-467F349119F3}"/>
              </a:ext>
            </a:extLst>
          </p:cNvPr>
          <p:cNvPicPr>
            <a:picLocks noChangeAspect="1"/>
          </p:cNvPicPr>
          <p:nvPr/>
        </p:nvPicPr>
        <p:blipFill>
          <a:blip r:embed="rId2"/>
          <a:stretch>
            <a:fillRect/>
          </a:stretch>
        </p:blipFill>
        <p:spPr>
          <a:xfrm>
            <a:off x="0" y="0"/>
            <a:ext cx="12243890" cy="6858000"/>
          </a:xfrm>
          <a:prstGeom prst="rect">
            <a:avLst/>
          </a:prstGeom>
        </p:spPr>
      </p:pic>
    </p:spTree>
    <p:extLst>
      <p:ext uri="{BB962C8B-B14F-4D97-AF65-F5344CB8AC3E}">
        <p14:creationId xmlns:p14="http://schemas.microsoft.com/office/powerpoint/2010/main" val="93496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432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8612" y="0"/>
            <a:ext cx="4743796"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058400"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47675" y="3771731"/>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A76CE9E-63C6-7731-2BD8-873C5CE9F417}"/>
              </a:ext>
            </a:extLst>
          </p:cNvPr>
          <p:cNvSpPr txBox="1"/>
          <p:nvPr/>
        </p:nvSpPr>
        <p:spPr>
          <a:xfrm>
            <a:off x="2362200" y="1371600"/>
            <a:ext cx="6728841"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Project Setup and Research Development</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Introduction</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Project Overview</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Problem Statement</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Who are the end users?</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Solution and Value Proportion</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The WOW in the solution</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Modelling</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Results</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Documentation and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31E7-5D0F-4139-35A5-06AEE718660A}"/>
              </a:ext>
            </a:extLst>
          </p:cNvPr>
          <p:cNvSpPr>
            <a:spLocks noGrp="1"/>
          </p:cNvSpPr>
          <p:nvPr>
            <p:ph type="title"/>
          </p:nvPr>
        </p:nvSpPr>
        <p:spPr>
          <a:xfrm>
            <a:off x="366252" y="228600"/>
            <a:ext cx="11899900" cy="984885"/>
          </a:xfrm>
        </p:spPr>
        <p:txBody>
          <a:bodyPr/>
          <a:lstStyle/>
          <a:p>
            <a:r>
              <a:rPr lang="en-IN" sz="3200" dirty="0"/>
              <a:t>INTRODUCTION</a:t>
            </a:r>
            <a:br>
              <a:rPr lang="en-IN" sz="3200" dirty="0"/>
            </a:br>
            <a:endParaRPr lang="en-IN" sz="3200" dirty="0"/>
          </a:p>
        </p:txBody>
      </p:sp>
      <p:sp>
        <p:nvSpPr>
          <p:cNvPr id="3" name="Text Placeholder 2">
            <a:extLst>
              <a:ext uri="{FF2B5EF4-FFF2-40B4-BE49-F238E27FC236}">
                <a16:creationId xmlns:a16="http://schemas.microsoft.com/office/drawing/2014/main" id="{690FB9BC-4F5A-19E4-7D02-31C28F06B097}"/>
              </a:ext>
            </a:extLst>
          </p:cNvPr>
          <p:cNvSpPr>
            <a:spLocks noGrp="1"/>
          </p:cNvSpPr>
          <p:nvPr>
            <p:ph type="body" idx="1"/>
          </p:nvPr>
        </p:nvSpPr>
        <p:spPr>
          <a:xfrm>
            <a:off x="366252" y="725159"/>
            <a:ext cx="10439400" cy="6155531"/>
          </a:xfrm>
        </p:spPr>
        <p:txBody>
          <a:bodyPr/>
          <a:lstStyle/>
          <a:p>
            <a:pPr algn="just"/>
            <a:endParaRPr lang="en-IN" sz="2000" b="1" dirty="0"/>
          </a:p>
          <a:p>
            <a:pPr algn="just"/>
            <a:r>
              <a:rPr lang="en-IN" sz="2000" b="1" dirty="0"/>
              <a:t>Keylogger:</a:t>
            </a:r>
          </a:p>
          <a:p>
            <a:pPr algn="just"/>
            <a:r>
              <a:rPr lang="en-IN" dirty="0"/>
              <a:t>                 Keyloggers also known as keystroke loggers , may be defined as the recording of the key pressed on a system and saved it to a file is accessed by the person using this malware. A keylogger is a form of malware or hardware that keeps track of and records your keystrokes as you type. It takes the information and sends it to a hacker using a command-and-control (C&amp;C) server. The hacker then analyses the keystrokes to locate usernames and passwords and uses them to hack into otherwise secure systems. Keylogger can be software or can be hardware. Both types of keyloggers can be used for malicious purposes, including credential theft and identity theft.</a:t>
            </a:r>
          </a:p>
          <a:p>
            <a:pPr algn="just"/>
            <a:r>
              <a:rPr lang="en-IN" dirty="0"/>
              <a:t>Example of keyloggers :</a:t>
            </a:r>
          </a:p>
          <a:p>
            <a:pPr marL="285750" indent="-285750" algn="just">
              <a:buFont typeface="Wingdings" panose="05000000000000000000" pitchFamily="2" charset="2"/>
              <a:buChar char="q"/>
            </a:pPr>
            <a:r>
              <a:rPr lang="en-IN" b="1" dirty="0"/>
              <a:t>Magic Lantern :</a:t>
            </a:r>
          </a:p>
          <a:p>
            <a:pPr marL="285750" indent="-285750" algn="just">
              <a:buFont typeface="Wingdings" panose="05000000000000000000" pitchFamily="2" charset="2"/>
              <a:buChar char="Ø"/>
            </a:pPr>
            <a:r>
              <a:rPr lang="en-IN" dirty="0"/>
              <a:t>Developed by the FBI.</a:t>
            </a:r>
          </a:p>
          <a:p>
            <a:pPr marL="285750" indent="-285750" algn="just">
              <a:buFont typeface="Wingdings" panose="05000000000000000000" pitchFamily="2" charset="2"/>
              <a:buChar char="Ø"/>
            </a:pPr>
            <a:r>
              <a:rPr lang="en-IN" dirty="0"/>
              <a:t>Is installed remoted via email attachment.</a:t>
            </a:r>
          </a:p>
          <a:p>
            <a:pPr marL="285750" indent="-285750" algn="just">
              <a:buFont typeface="Wingdings" panose="05000000000000000000" pitchFamily="2" charset="2"/>
              <a:buChar char="q"/>
            </a:pPr>
            <a:r>
              <a:rPr lang="en-IN" b="1" dirty="0"/>
              <a:t>All in One Keylogger Spy Software :</a:t>
            </a:r>
          </a:p>
          <a:p>
            <a:pPr marL="285750" indent="-285750" algn="just">
              <a:buFont typeface="Wingdings" panose="05000000000000000000" pitchFamily="2" charset="2"/>
              <a:buChar char="Ø"/>
            </a:pPr>
            <a:r>
              <a:rPr lang="en-IN" dirty="0"/>
              <a:t>Sends encrypted logs to desired email.</a:t>
            </a:r>
          </a:p>
          <a:p>
            <a:pPr marL="285750" indent="-285750" algn="just">
              <a:buFont typeface="Wingdings" panose="05000000000000000000" pitchFamily="2" charset="2"/>
              <a:buChar char="Ø"/>
            </a:pPr>
            <a:r>
              <a:rPr lang="en-IN" dirty="0"/>
              <a:t>Tracks all users activity.</a:t>
            </a:r>
          </a:p>
          <a:p>
            <a:pPr algn="just"/>
            <a:endParaRPr lang="en-IN" dirty="0"/>
          </a:p>
          <a:p>
            <a:pPr algn="just"/>
            <a:r>
              <a:rPr lang="en-IN" dirty="0"/>
              <a:t>            </a:t>
            </a:r>
          </a:p>
          <a:p>
            <a:pPr algn="just"/>
            <a:r>
              <a:rPr lang="en-IN" dirty="0"/>
              <a:t>      </a:t>
            </a:r>
          </a:p>
          <a:p>
            <a:endParaRPr lang="en-IN" dirty="0"/>
          </a:p>
          <a:p>
            <a:r>
              <a:rPr lang="en-IN" b="1" dirty="0"/>
              <a:t>             </a:t>
            </a:r>
          </a:p>
          <a:p>
            <a:r>
              <a:rPr lang="en-IN" b="1" dirty="0"/>
              <a:t>              </a:t>
            </a:r>
          </a:p>
        </p:txBody>
      </p:sp>
    </p:spTree>
    <p:extLst>
      <p:ext uri="{BB962C8B-B14F-4D97-AF65-F5344CB8AC3E}">
        <p14:creationId xmlns:p14="http://schemas.microsoft.com/office/powerpoint/2010/main" val="235923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63B045-C3A8-9612-75EB-B23C82E3204F}"/>
              </a:ext>
            </a:extLst>
          </p:cNvPr>
          <p:cNvSpPr txBox="1"/>
          <p:nvPr/>
        </p:nvSpPr>
        <p:spPr>
          <a:xfrm>
            <a:off x="533400" y="0"/>
            <a:ext cx="10820400" cy="6524863"/>
          </a:xfrm>
          <a:prstGeom prst="rect">
            <a:avLst/>
          </a:prstGeom>
          <a:noFill/>
        </p:spPr>
        <p:txBody>
          <a:bodyPr wrap="square">
            <a:spAutoFit/>
          </a:bodyPr>
          <a:lstStyle/>
          <a:p>
            <a:pPr algn="just"/>
            <a:r>
              <a:rPr lang="en-IN" sz="2000" b="1" dirty="0"/>
              <a:t>Software Keyloggers : </a:t>
            </a:r>
          </a:p>
          <a:p>
            <a:pPr algn="just"/>
            <a:r>
              <a:rPr lang="en-IN" sz="2000" b="1" dirty="0"/>
              <a:t>                </a:t>
            </a:r>
            <a:r>
              <a:rPr lang="en-IN" dirty="0"/>
              <a:t>Software Keyloggers consist of applications that have to be installed on a computer to steal keystroke data. They are the most common method hackers use to  access a user’s keystrokes . A software keylogger is put on a computer when the user downloads an infected application . Once installed , the keylogger monitors the keystrokes on the operating system you are using , checking the paths each keystroke goes through . In this way , a software keylogger can keep track of your keystrokes and record each one. Software keyloggers are also called as SPY </a:t>
            </a:r>
            <a:r>
              <a:rPr lang="en-IN"/>
              <a:t>software.These</a:t>
            </a:r>
            <a:r>
              <a:rPr lang="en-IN" dirty="0"/>
              <a:t> software loggers are easy to implement – code is relatively normal. And hard to install – user can notice the presence of it.</a:t>
            </a:r>
          </a:p>
          <a:p>
            <a:pPr algn="just"/>
            <a:r>
              <a:rPr lang="en-IN" b="1" dirty="0"/>
              <a:t>Applications of a software Keylogger :</a:t>
            </a:r>
          </a:p>
          <a:p>
            <a:pPr marL="285750" indent="-285750" algn="just">
              <a:buFont typeface="Wingdings" panose="05000000000000000000" pitchFamily="2" charset="2"/>
              <a:buChar char="Ø"/>
            </a:pPr>
            <a:r>
              <a:rPr lang="en-IN" dirty="0"/>
              <a:t>It is used to record keystrokes entered by the user.</a:t>
            </a:r>
          </a:p>
          <a:p>
            <a:pPr marL="285750" indent="-285750" algn="just">
              <a:buFont typeface="Wingdings" panose="05000000000000000000" pitchFamily="2" charset="2"/>
              <a:buChar char="Ø"/>
            </a:pPr>
            <a:r>
              <a:rPr lang="en-IN" dirty="0"/>
              <a:t>It can be used to take any snapshots of any website that the user visits.</a:t>
            </a:r>
          </a:p>
          <a:p>
            <a:pPr marL="285750" indent="-285750" algn="just">
              <a:buFont typeface="Wingdings" panose="05000000000000000000" pitchFamily="2" charset="2"/>
              <a:buChar char="Ø"/>
            </a:pPr>
            <a:r>
              <a:rPr lang="en-IN" dirty="0"/>
              <a:t>It can also be used by the family member to monitor activities.</a:t>
            </a:r>
          </a:p>
          <a:p>
            <a:pPr algn="just"/>
            <a:r>
              <a:rPr lang="en-IN" b="1" dirty="0"/>
              <a:t>Advantages of a software keylogger :</a:t>
            </a:r>
          </a:p>
          <a:p>
            <a:pPr marL="285750" indent="-285750" algn="just">
              <a:buFont typeface="Wingdings" panose="05000000000000000000" pitchFamily="2" charset="2"/>
              <a:buChar char="Ø"/>
            </a:pPr>
            <a:r>
              <a:rPr lang="en-IN" dirty="0"/>
              <a:t>It can be installed on a system when the victim opens the attachment sent in an email.</a:t>
            </a:r>
          </a:p>
          <a:p>
            <a:pPr marL="285750" indent="-285750" algn="just">
              <a:buFont typeface="Wingdings" panose="05000000000000000000" pitchFamily="2" charset="2"/>
              <a:buChar char="Ø"/>
            </a:pPr>
            <a:r>
              <a:rPr lang="en-IN" dirty="0"/>
              <a:t>It gives the advantage of taking snapshots, recording videos, and more.</a:t>
            </a:r>
          </a:p>
          <a:p>
            <a:pPr marL="285750" indent="-285750" algn="just">
              <a:buFont typeface="Wingdings" panose="05000000000000000000" pitchFamily="2" charset="2"/>
              <a:buChar char="Ø"/>
            </a:pPr>
            <a:r>
              <a:rPr lang="en-IN" dirty="0"/>
              <a:t>They are not physically detectable.</a:t>
            </a:r>
          </a:p>
          <a:p>
            <a:pPr algn="just"/>
            <a:r>
              <a:rPr lang="en-IN" b="1" dirty="0"/>
              <a:t>Disadvantage of software keylogger :</a:t>
            </a:r>
          </a:p>
          <a:p>
            <a:pPr marL="285750" indent="-285750" algn="just">
              <a:buFont typeface="Wingdings" panose="05000000000000000000" pitchFamily="2" charset="2"/>
              <a:buChar char="Ø"/>
            </a:pPr>
            <a:r>
              <a:rPr lang="en-IN" dirty="0"/>
              <a:t>It sometimes gets detected by Anti-spyware.</a:t>
            </a:r>
          </a:p>
          <a:p>
            <a:pPr algn="just"/>
            <a:r>
              <a:rPr lang="en-IN" b="1" dirty="0"/>
              <a:t>Detect software keylogger : </a:t>
            </a:r>
          </a:p>
          <a:p>
            <a:pPr marL="285750" indent="-285750" algn="just">
              <a:buFont typeface="Wingdings" panose="05000000000000000000" pitchFamily="2" charset="2"/>
              <a:buChar char="Ø"/>
            </a:pPr>
            <a:r>
              <a:rPr lang="en-IN" dirty="0"/>
              <a:t> The user should have an anti-virus system. It should enable  the user to detect any software keylogger.</a:t>
            </a:r>
          </a:p>
          <a:p>
            <a:pPr marL="285750" indent="-285750" algn="just">
              <a:buFont typeface="Wingdings" panose="05000000000000000000" pitchFamily="2" charset="2"/>
              <a:buChar char="Ø"/>
            </a:pPr>
            <a:r>
              <a:rPr lang="en-IN" dirty="0"/>
              <a:t>The user should look  at all the files that have been installed. If any files look suspicious, the user should immediately remove that file.</a:t>
            </a:r>
          </a:p>
          <a:p>
            <a:pPr algn="just"/>
            <a:r>
              <a:rPr lang="en-IN" b="1" dirty="0"/>
              <a:t> </a:t>
            </a:r>
          </a:p>
        </p:txBody>
      </p:sp>
    </p:spTree>
    <p:extLst>
      <p:ext uri="{BB962C8B-B14F-4D97-AF65-F5344CB8AC3E}">
        <p14:creationId xmlns:p14="http://schemas.microsoft.com/office/powerpoint/2010/main" val="210598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ED67A-B448-9637-7BDA-11EB74E84E71}"/>
              </a:ext>
            </a:extLst>
          </p:cNvPr>
          <p:cNvSpPr txBox="1"/>
          <p:nvPr/>
        </p:nvSpPr>
        <p:spPr>
          <a:xfrm>
            <a:off x="609600" y="381000"/>
            <a:ext cx="10668000" cy="6524863"/>
          </a:xfrm>
          <a:prstGeom prst="rect">
            <a:avLst/>
          </a:prstGeom>
          <a:noFill/>
        </p:spPr>
        <p:txBody>
          <a:bodyPr wrap="square">
            <a:spAutoFit/>
          </a:bodyPr>
          <a:lstStyle/>
          <a:p>
            <a:pPr algn="just"/>
            <a:r>
              <a:rPr lang="en-IN" sz="2000" b="1" dirty="0"/>
              <a:t>Hardware Keyloggers :</a:t>
            </a:r>
          </a:p>
          <a:p>
            <a:pPr algn="just"/>
            <a:r>
              <a:rPr lang="en-IN" sz="2000" b="1" dirty="0"/>
              <a:t>  	</a:t>
            </a:r>
            <a:r>
              <a:rPr lang="en-IN" dirty="0"/>
              <a:t>A hardware keylogger works much like its software counterpart . The biggest difference is hardware keyloggers have to be physically connected to the target computer to record the user’s keystrokes . For this reason , it is important for an organization to carefully monitor who has access to the network and the devices connected to it . If an unauthorized individual is allowed to use a device on the network , they could install a hardware keylogger that may run undetected until it has already </a:t>
            </a:r>
            <a:r>
              <a:rPr lang="en-IN" dirty="0" err="1"/>
              <a:t>colltcted</a:t>
            </a:r>
            <a:r>
              <a:rPr lang="en-IN" dirty="0"/>
              <a:t> sensitive information . After hardware keystroke loggers have finished keylogging , they store the data , which the hacker has to download from the device. The hardware keyloggers are comes three types :</a:t>
            </a:r>
          </a:p>
          <a:p>
            <a:pPr marL="285750" indent="-285750" algn="just">
              <a:buFont typeface="Wingdings" panose="05000000000000000000" pitchFamily="2" charset="2"/>
              <a:buChar char="Ø"/>
            </a:pPr>
            <a:r>
              <a:rPr lang="en-IN" dirty="0"/>
              <a:t>Inline devices that are attached to the keyboard cable.</a:t>
            </a:r>
          </a:p>
          <a:p>
            <a:pPr marL="285750" indent="-285750" algn="just">
              <a:buFont typeface="Wingdings" panose="05000000000000000000" pitchFamily="2" charset="2"/>
              <a:buChar char="Ø"/>
            </a:pPr>
            <a:r>
              <a:rPr lang="en-IN" dirty="0"/>
              <a:t>Devices which can be installed inside standard keyboards.</a:t>
            </a:r>
          </a:p>
          <a:p>
            <a:pPr marL="285750" indent="-285750" algn="just">
              <a:buFont typeface="Wingdings" panose="05000000000000000000" pitchFamily="2" charset="2"/>
              <a:buChar char="Ø"/>
            </a:pPr>
            <a:r>
              <a:rPr lang="en-IN" dirty="0"/>
              <a:t>Replacement keyboards that contain the keylogger already built-in.</a:t>
            </a:r>
          </a:p>
          <a:p>
            <a:pPr algn="just"/>
            <a:r>
              <a:rPr lang="en-IN" b="1" dirty="0"/>
              <a:t>Some hardware keyloggers : </a:t>
            </a:r>
          </a:p>
          <a:p>
            <a:pPr marL="285750" indent="-285750" algn="just">
              <a:buFont typeface="Wingdings" panose="05000000000000000000" pitchFamily="2" charset="2"/>
              <a:buChar char="q"/>
            </a:pPr>
            <a:r>
              <a:rPr lang="en-IN" u="sng" dirty="0"/>
              <a:t>Hardware </a:t>
            </a:r>
            <a:r>
              <a:rPr lang="en-IN" u="sng" dirty="0" err="1"/>
              <a:t>KeyLogger</a:t>
            </a:r>
            <a:r>
              <a:rPr lang="en-IN" u="sng" dirty="0"/>
              <a:t> Stand-alone Edition</a:t>
            </a:r>
          </a:p>
          <a:p>
            <a:pPr marL="285750" indent="-285750" algn="just">
              <a:buFont typeface="Wingdings" panose="05000000000000000000" pitchFamily="2" charset="2"/>
              <a:buChar char="Ø"/>
            </a:pPr>
            <a:r>
              <a:rPr lang="en-IN" dirty="0"/>
              <a:t>A tiny hardware device that can be attached in between a keyboard and a computer.</a:t>
            </a:r>
          </a:p>
          <a:p>
            <a:pPr marL="285750" indent="-285750" algn="just">
              <a:buFont typeface="Wingdings" panose="05000000000000000000" pitchFamily="2" charset="2"/>
              <a:buChar char="q"/>
            </a:pPr>
            <a:r>
              <a:rPr lang="en-IN" u="sng" dirty="0"/>
              <a:t>Hardware </a:t>
            </a:r>
            <a:r>
              <a:rPr lang="en-IN" u="sng" dirty="0" err="1"/>
              <a:t>KeyLogger</a:t>
            </a:r>
            <a:r>
              <a:rPr lang="en-IN" u="sng" dirty="0"/>
              <a:t> Keyboard Edition</a:t>
            </a:r>
          </a:p>
          <a:p>
            <a:pPr marL="285750" indent="-285750" algn="just">
              <a:buFont typeface="Wingdings" panose="05000000000000000000" pitchFamily="2" charset="2"/>
              <a:buChar char="Ø"/>
            </a:pPr>
            <a:r>
              <a:rPr lang="en-IN" dirty="0"/>
              <a:t>Looks and behaves exactly like a normal keyboard, but it keeps a record  of all  keystrokes typed on it.</a:t>
            </a:r>
          </a:p>
          <a:p>
            <a:pPr algn="just"/>
            <a:r>
              <a:rPr lang="en-IN" b="1" dirty="0"/>
              <a:t>Advantages of Hardware keylogger :</a:t>
            </a:r>
          </a:p>
          <a:p>
            <a:pPr marL="285750" indent="-285750" algn="just">
              <a:buFont typeface="Wingdings" panose="05000000000000000000" pitchFamily="2" charset="2"/>
              <a:buChar char="Ø"/>
            </a:pPr>
            <a:r>
              <a:rPr lang="en-IN" dirty="0"/>
              <a:t>It is undetectable.</a:t>
            </a:r>
          </a:p>
          <a:p>
            <a:pPr marL="285750" indent="-285750" algn="just">
              <a:buFont typeface="Wingdings" panose="05000000000000000000" pitchFamily="2" charset="2"/>
              <a:buChar char="Ø"/>
            </a:pPr>
            <a:r>
              <a:rPr lang="en-IN" dirty="0"/>
              <a:t>It is not detectable by the anti-virus.</a:t>
            </a:r>
          </a:p>
          <a:p>
            <a:pPr algn="just"/>
            <a:r>
              <a:rPr lang="en-IN" b="1" dirty="0"/>
              <a:t>Disadvantages of Hardware keylogger :</a:t>
            </a:r>
          </a:p>
          <a:p>
            <a:pPr marL="285750" indent="-285750" algn="just">
              <a:buFont typeface="Wingdings" panose="05000000000000000000" pitchFamily="2" charset="2"/>
              <a:buChar char="Ø"/>
            </a:pPr>
            <a:r>
              <a:rPr lang="en-IN" dirty="0"/>
              <a:t>It can acts as a disadvantage if it is found by someone.</a:t>
            </a:r>
          </a:p>
          <a:p>
            <a:pPr marL="285750" indent="-285750" algn="just">
              <a:buFont typeface="Wingdings" panose="05000000000000000000" pitchFamily="2" charset="2"/>
              <a:buChar char="Ø"/>
            </a:pPr>
            <a:r>
              <a:rPr lang="en-IN" dirty="0"/>
              <a:t>They ae physically detectable.</a:t>
            </a:r>
          </a:p>
          <a:p>
            <a:pPr algn="just"/>
            <a:endParaRPr lang="en-IN" u="sng" dirty="0"/>
          </a:p>
        </p:txBody>
      </p:sp>
    </p:spTree>
    <p:extLst>
      <p:ext uri="{BB962C8B-B14F-4D97-AF65-F5344CB8AC3E}">
        <p14:creationId xmlns:p14="http://schemas.microsoft.com/office/powerpoint/2010/main" val="272478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DC41-09D6-9748-704C-F539F8636C22}"/>
              </a:ext>
            </a:extLst>
          </p:cNvPr>
          <p:cNvSpPr>
            <a:spLocks noGrp="1"/>
          </p:cNvSpPr>
          <p:nvPr>
            <p:ph type="title"/>
          </p:nvPr>
        </p:nvSpPr>
        <p:spPr>
          <a:xfrm>
            <a:off x="838200" y="457200"/>
            <a:ext cx="10681335" cy="492443"/>
          </a:xfrm>
        </p:spPr>
        <p:txBody>
          <a:bodyPr/>
          <a:lstStyle/>
          <a:p>
            <a:r>
              <a:rPr lang="en-IN" sz="3200" b="0" dirty="0"/>
              <a:t>PROJECT OVERVIEW:</a:t>
            </a:r>
          </a:p>
        </p:txBody>
      </p:sp>
      <p:sp>
        <p:nvSpPr>
          <p:cNvPr id="3" name="Text Placeholder 2">
            <a:extLst>
              <a:ext uri="{FF2B5EF4-FFF2-40B4-BE49-F238E27FC236}">
                <a16:creationId xmlns:a16="http://schemas.microsoft.com/office/drawing/2014/main" id="{6DDC5D24-F984-D6FC-5E68-4F08436026F7}"/>
              </a:ext>
            </a:extLst>
          </p:cNvPr>
          <p:cNvSpPr>
            <a:spLocks noGrp="1"/>
          </p:cNvSpPr>
          <p:nvPr>
            <p:ph type="body" idx="1"/>
          </p:nvPr>
        </p:nvSpPr>
        <p:spPr>
          <a:xfrm>
            <a:off x="838200" y="1219200"/>
            <a:ext cx="6629400" cy="5262979"/>
          </a:xfrm>
        </p:spPr>
        <p:txBody>
          <a:bodyPr/>
          <a:lstStyle/>
          <a:p>
            <a:pPr algn="just"/>
            <a:r>
              <a:rPr lang="en-IN" dirty="0"/>
              <a:t>                                                                                                                                         	Develop a comprehensive  understanding of keyloggers,</a:t>
            </a:r>
          </a:p>
          <a:p>
            <a:pPr algn="just"/>
            <a:r>
              <a:rPr lang="en-IN" dirty="0"/>
              <a:t>their types, how they work, and effective security measures to prevent </a:t>
            </a:r>
          </a:p>
          <a:p>
            <a:pPr algn="just"/>
            <a:r>
              <a:rPr lang="en-IN" dirty="0"/>
              <a:t> keylogging attacks.</a:t>
            </a:r>
          </a:p>
          <a:p>
            <a:pPr algn="just"/>
            <a:endParaRPr lang="en-IN" dirty="0"/>
          </a:p>
          <a:p>
            <a:pPr algn="just"/>
            <a:r>
              <a:rPr lang="en-IN" b="1" dirty="0"/>
              <a:t>Advantages:</a:t>
            </a:r>
          </a:p>
          <a:p>
            <a:pPr marL="342900" indent="-342900" algn="just">
              <a:buFont typeface="Wingdings" panose="05000000000000000000" pitchFamily="2" charset="2"/>
              <a:buChar char="Ø"/>
            </a:pPr>
            <a:r>
              <a:rPr lang="en-IN" dirty="0"/>
              <a:t>Antivirus techniques cannot catch these.</a:t>
            </a:r>
          </a:p>
          <a:p>
            <a:pPr marL="342900" indent="-342900" algn="just">
              <a:buFont typeface="Wingdings" panose="05000000000000000000" pitchFamily="2" charset="2"/>
              <a:buChar char="Ø"/>
            </a:pPr>
            <a:r>
              <a:rPr lang="en-IN" dirty="0"/>
              <a:t>Work on all computing platforms.</a:t>
            </a:r>
          </a:p>
          <a:p>
            <a:pPr marL="342900" indent="-342900" algn="just">
              <a:buFont typeface="Wingdings" panose="05000000000000000000" pitchFamily="2" charset="2"/>
              <a:buChar char="Ø"/>
            </a:pPr>
            <a:r>
              <a:rPr lang="en-IN" dirty="0"/>
              <a:t>Are hard to detect.</a:t>
            </a:r>
          </a:p>
          <a:p>
            <a:pPr marL="342900" indent="-342900" algn="just">
              <a:buFont typeface="Wingdings" panose="05000000000000000000" pitchFamily="2" charset="2"/>
              <a:buChar char="Ø"/>
            </a:pPr>
            <a:r>
              <a:rPr lang="en-IN" dirty="0"/>
              <a:t>Are fairly easy to write.</a:t>
            </a:r>
          </a:p>
          <a:p>
            <a:pPr marL="342900" indent="-342900" algn="just">
              <a:buFont typeface="Wingdings" panose="05000000000000000000" pitchFamily="2" charset="2"/>
              <a:buChar char="Ø"/>
            </a:pPr>
            <a:r>
              <a:rPr lang="en-IN" dirty="0"/>
              <a:t>Can be deployed remotely via a software vulnerability attack.</a:t>
            </a:r>
          </a:p>
          <a:p>
            <a:pPr algn="just"/>
            <a:r>
              <a:rPr lang="en-IN" b="1" dirty="0"/>
              <a:t>Disadvantages:</a:t>
            </a:r>
          </a:p>
          <a:p>
            <a:pPr marL="342900" indent="-342900" algn="just">
              <a:buFont typeface="Wingdings" panose="05000000000000000000" pitchFamily="2" charset="2"/>
              <a:buChar char="Ø"/>
            </a:pPr>
            <a:r>
              <a:rPr lang="en-IN" dirty="0"/>
              <a:t>It can be spotted by a suspicious user.</a:t>
            </a:r>
          </a:p>
          <a:p>
            <a:pPr marL="342900" indent="-342900" algn="just">
              <a:buFont typeface="Wingdings" panose="05000000000000000000" pitchFamily="2" charset="2"/>
              <a:buChar char="Ø"/>
            </a:pPr>
            <a:r>
              <a:rPr lang="en-IN" dirty="0"/>
              <a:t>A good antivirus scheme could sniff these out.</a:t>
            </a:r>
          </a:p>
          <a:p>
            <a:pPr marL="342900" indent="-342900" algn="just">
              <a:buFont typeface="Wingdings" panose="05000000000000000000" pitchFamily="2" charset="2"/>
              <a:buChar char="Ø"/>
            </a:pPr>
            <a:r>
              <a:rPr lang="en-IN" dirty="0"/>
              <a:t>In case of software keyloggers , It is easy for hacker to steal their victim’s personal info.</a:t>
            </a:r>
          </a:p>
          <a:p>
            <a:pPr marL="342900" indent="-342900" algn="just">
              <a:buFont typeface="Wingdings" panose="05000000000000000000" pitchFamily="2" charset="2"/>
              <a:buChar char="Ø"/>
            </a:pPr>
            <a:r>
              <a:rPr lang="en-IN" dirty="0"/>
              <a:t>Far fewer cons with the software , so these are much more common than hardware-type keyloggers. </a:t>
            </a:r>
          </a:p>
          <a:p>
            <a:pPr marL="342900" indent="-34290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525C2053-F99C-238E-A6E5-A0D5AD3280D2}"/>
              </a:ext>
            </a:extLst>
          </p:cNvPr>
          <p:cNvPicPr>
            <a:picLocks noChangeAspect="1"/>
          </p:cNvPicPr>
          <p:nvPr/>
        </p:nvPicPr>
        <p:blipFill>
          <a:blip r:embed="rId2"/>
          <a:stretch>
            <a:fillRect/>
          </a:stretch>
        </p:blipFill>
        <p:spPr>
          <a:xfrm>
            <a:off x="8763000" y="2286000"/>
            <a:ext cx="2133600" cy="3352800"/>
          </a:xfrm>
          <a:prstGeom prst="rect">
            <a:avLst/>
          </a:prstGeom>
        </p:spPr>
      </p:pic>
    </p:spTree>
    <p:extLst>
      <p:ext uri="{BB962C8B-B14F-4D97-AF65-F5344CB8AC3E}">
        <p14:creationId xmlns:p14="http://schemas.microsoft.com/office/powerpoint/2010/main" val="135877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575055"/>
            <a:ext cx="6248400"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t>P</a:t>
            </a:r>
            <a:r>
              <a:rPr sz="3200" spc="15" dirty="0"/>
              <a:t>ROB</a:t>
            </a:r>
            <a:r>
              <a:rPr sz="3200" spc="55" dirty="0"/>
              <a:t>L</a:t>
            </a:r>
            <a:r>
              <a:rPr sz="3200" spc="-20" dirty="0"/>
              <a:t>E</a:t>
            </a:r>
            <a:r>
              <a:rPr sz="3200" spc="20" dirty="0"/>
              <a:t>M</a:t>
            </a:r>
            <a:r>
              <a:rPr lang="en-IN" sz="3200" spc="20" dirty="0"/>
              <a:t> </a:t>
            </a:r>
            <a:r>
              <a:rPr sz="3200" spc="10" dirty="0"/>
              <a:t>S</a:t>
            </a:r>
            <a:r>
              <a:rPr sz="3200" spc="-370" dirty="0"/>
              <a:t>T</a:t>
            </a:r>
            <a:r>
              <a:rPr sz="3200" spc="-375" dirty="0"/>
              <a:t>A</a:t>
            </a:r>
            <a:r>
              <a:rPr sz="3200" spc="15" dirty="0"/>
              <a:t>T</a:t>
            </a:r>
            <a:r>
              <a:rPr sz="3200" spc="-10" dirty="0"/>
              <a:t>E</a:t>
            </a:r>
            <a:r>
              <a:rPr sz="3200" spc="-20" dirty="0"/>
              <a:t>ME</a:t>
            </a:r>
            <a:r>
              <a:rPr sz="3200" spc="10" dirty="0"/>
              <a:t>NT</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9AC66A11-3464-E975-6BDD-7CA2CC7968BE}"/>
              </a:ext>
            </a:extLst>
          </p:cNvPr>
          <p:cNvSpPr txBox="1"/>
          <p:nvPr/>
        </p:nvSpPr>
        <p:spPr>
          <a:xfrm>
            <a:off x="676275" y="1695450"/>
            <a:ext cx="6943725"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the modern digital era, keyloggers are frequently used for malicious purposes such as stealing sensitive information including passwords, credit card numbers, and personal messages. Despite their negative connotations, keyloggers can also be utilized for legitimate purposes such as parental monitoring, employee monitoring, or security testing. The main challenge lies in developing a keylogger that can serve ethical purposes while ensuring privacy and security.</a:t>
            </a:r>
          </a:p>
          <a:p>
            <a:pPr marL="285750" indent="-285750" algn="just">
              <a:buFont typeface="Arial" panose="020B0604020202020204" pitchFamily="34" charset="0"/>
              <a:buChar char="•"/>
            </a:pPr>
            <a:r>
              <a:rPr lang="en-US" dirty="0"/>
              <a:t>Keyloggers are a significant threat to cybersecurity, leading to unauthorized access to sensitive information , identify theft , and financial fraud.</a:t>
            </a:r>
          </a:p>
          <a:p>
            <a:pPr marL="285750" indent="-285750" algn="just">
              <a:buFont typeface="Arial" panose="020B0604020202020204" pitchFamily="34" charset="0"/>
              <a:buChar char="•"/>
            </a:pPr>
            <a:r>
              <a:rPr lang="en-US" dirty="0"/>
              <a:t>Affects individuals , businesses , organizations by compromising data privacy and security.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3" name="TextBox 12">
            <a:extLst>
              <a:ext uri="{FF2B5EF4-FFF2-40B4-BE49-F238E27FC236}">
                <a16:creationId xmlns:a16="http://schemas.microsoft.com/office/drawing/2014/main" id="{E0BC7141-F0A7-08B6-9EB6-2ECB710C8084}"/>
              </a:ext>
            </a:extLst>
          </p:cNvPr>
          <p:cNvSpPr txBox="1"/>
          <p:nvPr/>
        </p:nvSpPr>
        <p:spPr>
          <a:xfrm>
            <a:off x="152400" y="200025"/>
            <a:ext cx="5867400" cy="1138773"/>
          </a:xfrm>
          <a:prstGeom prst="rect">
            <a:avLst/>
          </a:prstGeom>
          <a:noFill/>
        </p:spPr>
        <p:txBody>
          <a:bodyPr wrap="square" rtlCol="0">
            <a:spAutoFit/>
          </a:bodyPr>
          <a:lstStyle/>
          <a:p>
            <a:r>
              <a:rPr lang="en-US" sz="3200" b="1" dirty="0">
                <a:latin typeface="Trebuchet MS" panose="020B0603020202020204" pitchFamily="34" charset="0"/>
              </a:rPr>
              <a:t>WHO</a:t>
            </a:r>
            <a:r>
              <a:rPr lang="en-US" sz="3200" b="1" dirty="0"/>
              <a:t> ARE THE END USERS?</a:t>
            </a:r>
            <a:endParaRPr lang="en-US" sz="3200" dirty="0"/>
          </a:p>
          <a:p>
            <a:endParaRPr lang="en-US" sz="3600" dirty="0"/>
          </a:p>
        </p:txBody>
      </p:sp>
      <p:sp>
        <p:nvSpPr>
          <p:cNvPr id="15" name="TextBox 14">
            <a:extLst>
              <a:ext uri="{FF2B5EF4-FFF2-40B4-BE49-F238E27FC236}">
                <a16:creationId xmlns:a16="http://schemas.microsoft.com/office/drawing/2014/main" id="{83BC2613-F43C-9BC1-0D8A-6A9DF5742077}"/>
              </a:ext>
            </a:extLst>
          </p:cNvPr>
          <p:cNvSpPr txBox="1"/>
          <p:nvPr/>
        </p:nvSpPr>
        <p:spPr>
          <a:xfrm>
            <a:off x="712839" y="2209800"/>
            <a:ext cx="3429000" cy="1477328"/>
          </a:xfrm>
          <a:prstGeom prst="rect">
            <a:avLst/>
          </a:prstGeom>
          <a:noFill/>
        </p:spPr>
        <p:txBody>
          <a:bodyPr wrap="square" rtlCol="0">
            <a:spAutoFit/>
          </a:bodyPr>
          <a:lstStyle/>
          <a:p>
            <a:pPr marL="342900" indent="-342900" algn="just">
              <a:buAutoNum type="arabicPeriod"/>
            </a:pPr>
            <a:r>
              <a:rPr lang="en-US" dirty="0"/>
              <a:t>Investigators.</a:t>
            </a:r>
          </a:p>
          <a:p>
            <a:pPr marL="342900" indent="-342900" algn="just">
              <a:buAutoNum type="arabicPeriod"/>
            </a:pPr>
            <a:r>
              <a:rPr lang="en-US" dirty="0"/>
              <a:t>Employers.</a:t>
            </a:r>
          </a:p>
          <a:p>
            <a:pPr marL="342900" indent="-342900" algn="just">
              <a:buAutoNum type="arabicPeriod"/>
            </a:pPr>
            <a:r>
              <a:rPr lang="en-US" dirty="0"/>
              <a:t>Parental Monitors.</a:t>
            </a:r>
          </a:p>
          <a:p>
            <a:pPr marL="342900" indent="-342900" algn="just">
              <a:buAutoNum type="arabicPeriod"/>
            </a:pPr>
            <a:r>
              <a:rPr lang="en-US" dirty="0"/>
              <a:t>Security professional.</a:t>
            </a:r>
          </a:p>
          <a:p>
            <a:pPr marL="342900" indent="-342900" algn="just">
              <a:buAutoNum type="arabicPeriod"/>
            </a:pPr>
            <a:r>
              <a:rPr lang="en-US" dirty="0"/>
              <a:t>Educational Institutes.</a:t>
            </a:r>
          </a:p>
        </p:txBody>
      </p:sp>
      <p:pic>
        <p:nvPicPr>
          <p:cNvPr id="18" name="Picture 17">
            <a:extLst>
              <a:ext uri="{FF2B5EF4-FFF2-40B4-BE49-F238E27FC236}">
                <a16:creationId xmlns:a16="http://schemas.microsoft.com/office/drawing/2014/main" id="{EEC62252-6BF9-072B-76CA-947AF400C7FC}"/>
              </a:ext>
            </a:extLst>
          </p:cNvPr>
          <p:cNvPicPr>
            <a:picLocks noChangeAspect="1"/>
          </p:cNvPicPr>
          <p:nvPr/>
        </p:nvPicPr>
        <p:blipFill>
          <a:blip r:embed="rId2"/>
          <a:stretch>
            <a:fillRect/>
          </a:stretch>
        </p:blipFill>
        <p:spPr>
          <a:xfrm>
            <a:off x="4114800" y="1189229"/>
            <a:ext cx="7641134" cy="444957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1029</TotalTime>
  <Words>1427</Words>
  <Application>Microsoft Office PowerPoint</Application>
  <PresentationFormat>Widescreen</PresentationFormat>
  <Paragraphs>138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Sitka Text Semibold</vt:lpstr>
      <vt:lpstr>Trebuchet MS</vt:lpstr>
      <vt:lpstr>Wingdings</vt:lpstr>
      <vt:lpstr>Office Theme</vt:lpstr>
      <vt:lpstr> Uppala Ashok kumar Final Project</vt:lpstr>
      <vt:lpstr>PowerPoint Presentation</vt:lpstr>
      <vt:lpstr>AGENDA</vt:lpstr>
      <vt:lpstr>INTRODUCTION </vt:lpstr>
      <vt:lpstr>PowerPoint Presentation</vt:lpstr>
      <vt:lpstr>PowerPoint Presentation</vt:lpstr>
      <vt:lpstr>PROJECT OVERVIEW:</vt:lpstr>
      <vt:lpstr>PROBLEM STATEMENT</vt:lpstr>
      <vt:lpstr>PowerPoint Presentation</vt:lpstr>
      <vt:lpstr>YOUR SOLUTION AND ITS VALUE PROPOSITION</vt:lpstr>
      <vt:lpstr>THE WOW IN YOUR SOLUTION </vt:lpstr>
      <vt:lpstr>MODELLING   </vt:lpstr>
      <vt:lpstr>RESULTS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SHYAM SAI KUMAR</dc:creator>
  <cp:lastModifiedBy>SHYAM SAI KUMAR</cp:lastModifiedBy>
  <cp:revision>9</cp:revision>
  <dcterms:created xsi:type="dcterms:W3CDTF">2024-06-03T05:48:59Z</dcterms:created>
  <dcterms:modified xsi:type="dcterms:W3CDTF">2024-06-24T09:35:00Z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