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2"/>
  </p:notesMasterIdLst>
  <p:sldIdLst>
    <p:sldId id="297" r:id="rId2"/>
    <p:sldId id="474" r:id="rId3"/>
    <p:sldId id="299" r:id="rId4"/>
    <p:sldId id="459" r:id="rId5"/>
    <p:sldId id="463" r:id="rId6"/>
    <p:sldId id="465" r:id="rId7"/>
    <p:sldId id="420" r:id="rId8"/>
    <p:sldId id="445" r:id="rId9"/>
    <p:sldId id="450" r:id="rId10"/>
    <p:sldId id="467" r:id="rId11"/>
    <p:sldId id="455" r:id="rId12"/>
    <p:sldId id="468" r:id="rId13"/>
    <p:sldId id="481" r:id="rId14"/>
    <p:sldId id="483" r:id="rId15"/>
    <p:sldId id="482" r:id="rId16"/>
    <p:sldId id="484" r:id="rId17"/>
    <p:sldId id="471" r:id="rId18"/>
    <p:sldId id="472" r:id="rId19"/>
    <p:sldId id="466" r:id="rId20"/>
    <p:sldId id="428" r:id="rId21"/>
    <p:sldId id="453" r:id="rId22"/>
    <p:sldId id="432" r:id="rId23"/>
    <p:sldId id="475" r:id="rId24"/>
    <p:sldId id="476" r:id="rId25"/>
    <p:sldId id="477" r:id="rId26"/>
    <p:sldId id="478" r:id="rId27"/>
    <p:sldId id="479" r:id="rId28"/>
    <p:sldId id="480" r:id="rId29"/>
    <p:sldId id="456" r:id="rId30"/>
    <p:sldId id="3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sp>
        <p:nvSpPr>
          <p:cNvPr id="7" name="Line 1054">
            <a:extLst>
              <a:ext uri="{FF2B5EF4-FFF2-40B4-BE49-F238E27FC236}">
                <a16:creationId xmlns:a16="http://schemas.microsoft.com/office/drawing/2014/main" id="{E120BAAA-3DE5-4EBD-8D9E-FADBF75D12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7544" y="1065373"/>
            <a:ext cx="8239944" cy="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d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805D58B-83A8-4033-99B5-EF01A4E3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3731"/>
            <a:ext cx="9144000" cy="171291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kumimoji="1" lang="en-US" altLang="zh-CN" sz="2900" dirty="0">
                <a:ea typeface="宋体" charset="-122"/>
              </a:rPr>
              <a:t>Computer Organization &amp; Design</a:t>
            </a:r>
            <a:r>
              <a:rPr kumimoji="1" lang="zh-CN" altLang="en-US" sz="2900" dirty="0">
                <a:ea typeface="宋体" charset="-122"/>
              </a:rPr>
              <a:t>实验与课程设计</a:t>
            </a:r>
            <a:br>
              <a:rPr kumimoji="1" lang="en-US" altLang="zh-CN" sz="2900" dirty="0">
                <a:ea typeface="宋体" charset="-122"/>
              </a:rPr>
            </a:br>
            <a:br>
              <a:rPr kumimoji="1" lang="en-US" altLang="zh-CN" sz="3200" dirty="0">
                <a:ea typeface="宋体" charset="-122"/>
              </a:rPr>
            </a:br>
            <a:r>
              <a:rPr kumimoji="1" lang="en-US" altLang="zh-CN" dirty="0">
                <a:solidFill>
                  <a:srgbClr val="660066"/>
                </a:solidFill>
                <a:latin typeface="Cambria" charset="0"/>
                <a:ea typeface="宋体" charset="-122"/>
              </a:rPr>
              <a:t>Lab01-1</a:t>
            </a:r>
            <a:br>
              <a:rPr kumimoji="1" lang="zh-CN" altLang="en-US" dirty="0">
                <a:solidFill>
                  <a:srgbClr val="660066"/>
                </a:solidFill>
                <a:latin typeface="Cambria" charset="0"/>
                <a:ea typeface="宋体" charset="-122"/>
              </a:rPr>
            </a:br>
            <a:r>
              <a:rPr kumimoji="1" lang="en-US" altLang="zh-CN" dirty="0">
                <a:solidFill>
                  <a:srgbClr val="660066"/>
                </a:solidFill>
                <a:latin typeface="Cambria" charset="0"/>
                <a:ea typeface="宋体" charset="-122"/>
              </a:rPr>
              <a:t>ALU</a:t>
            </a:r>
            <a:r>
              <a:rPr kumimoji="1" lang="zh-CN" altLang="en-US" dirty="0">
                <a:solidFill>
                  <a:srgbClr val="660066"/>
                </a:solidFill>
                <a:latin typeface="Cambria" charset="0"/>
                <a:ea typeface="宋体" charset="-122"/>
              </a:rPr>
              <a:t>、</a:t>
            </a:r>
            <a:r>
              <a:rPr kumimoji="1" lang="en-US" altLang="zh-CN" dirty="0" err="1">
                <a:solidFill>
                  <a:srgbClr val="660066"/>
                </a:solidFill>
                <a:latin typeface="Cambria" charset="0"/>
                <a:ea typeface="宋体" charset="-122"/>
              </a:rPr>
              <a:t>Regfiles</a:t>
            </a:r>
            <a:r>
              <a:rPr kumimoji="1" lang="zh-CN" altLang="en-US" dirty="0">
                <a:solidFill>
                  <a:srgbClr val="660066"/>
                </a:solidFill>
                <a:latin typeface="Cambria" charset="0"/>
                <a:ea typeface="宋体" charset="-122"/>
              </a:rPr>
              <a:t>设计</a:t>
            </a:r>
            <a:br>
              <a:rPr kumimoji="1" lang="zh-CN" altLang="en-US" dirty="0">
                <a:solidFill>
                  <a:srgbClr val="660066"/>
                </a:solidFill>
                <a:latin typeface="Cambria" charset="0"/>
                <a:ea typeface="宋体" charset="-122"/>
              </a:rPr>
            </a:br>
            <a:br>
              <a:rPr kumimoji="1" lang="en-US" altLang="zh-CN" dirty="0">
                <a:solidFill>
                  <a:srgbClr val="660066"/>
                </a:solidFill>
                <a:latin typeface="Cambria" charset="0"/>
                <a:ea typeface="宋体" charset="-122"/>
              </a:rPr>
            </a:br>
            <a:endParaRPr kumimoji="1" lang="zh-CN" altLang="en-US" sz="3200" dirty="0">
              <a:solidFill>
                <a:srgbClr val="660066"/>
              </a:solidFill>
              <a:latin typeface="Cambria" charset="0"/>
              <a:ea typeface="宋体" charset="-122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AF0BBDF2-62CF-44FB-9931-F2C9237596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00525"/>
            <a:ext cx="6400800" cy="1752600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Ma</a:t>
            </a:r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 (</a:t>
            </a:r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马德</a:t>
            </a:r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ea typeface="宋体" panose="02010600030101010101" pitchFamily="2" charset="-122"/>
                <a:hlinkClick r:id="rId2"/>
              </a:rPr>
              <a:t>made@zju.edu.cn</a:t>
            </a:r>
            <a:endParaRPr kumimoji="1"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2022</a:t>
            </a:r>
            <a:endParaRPr kumimoji="1"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4367C582-380B-4E29-A78E-9A9CC2F3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31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u="none" dirty="0"/>
              <a:t>College of Computer Science, Zhejiang University</a:t>
            </a:r>
          </a:p>
        </p:txBody>
      </p:sp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1F6AA0-D5D0-4AC5-B442-A42B4821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6" y="1484784"/>
            <a:ext cx="5748701" cy="49190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结构化描述输入设计</a:t>
            </a:r>
            <a:r>
              <a:rPr lang="en-US" altLang="zh-CN" dirty="0"/>
              <a:t>ALU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2CE864-2655-4E94-A77D-C9F366F5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212976"/>
            <a:ext cx="3162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4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7887" y="1628800"/>
            <a:ext cx="8812435" cy="1224136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拷贝下列模块到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工程目录：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设计）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or_bit_32</a:t>
            </a:r>
            <a:endParaRPr lang="zh-CN" altLang="en-US" sz="28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AF38B36-4CAC-47DE-980F-81C4CCCC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/>
          <a:lstStyle/>
          <a:p>
            <a:r>
              <a:rPr lang="zh-CN" altLang="en-US" dirty="0"/>
              <a:t>结构化描述输入设计</a:t>
            </a:r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A07A733-FA4F-4053-AB8D-D77C64C0CCC2}"/>
              </a:ext>
            </a:extLst>
          </p:cNvPr>
          <p:cNvSpPr txBox="1">
            <a:spLocks/>
          </p:cNvSpPr>
          <p:nvPr/>
        </p:nvSpPr>
        <p:spPr bwMode="auto">
          <a:xfrm>
            <a:off x="-27888" y="3717032"/>
            <a:ext cx="881243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BACC6">
                  <a:lumMod val="75000"/>
                </a:srgbClr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添加模块路径到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工程目录：</a:t>
            </a:r>
          </a:p>
          <a:p>
            <a:pPr marL="0" indent="0" algn="r">
              <a:buClr>
                <a:srgbClr val="4BACC6">
                  <a:lumMod val="75000"/>
                </a:srgbClr>
              </a:buClr>
              <a:buFont typeface="Wingdings" pitchFamily="2" charset="2"/>
              <a:buNone/>
            </a:pP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92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逻辑原理图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E3965D-C5F8-40CE-8E85-34834E54B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057"/>
            <a:ext cx="9144000" cy="39398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25C819-EF46-46E7-998B-2C64E92908A1}"/>
              </a:ext>
            </a:extLst>
          </p:cNvPr>
          <p:cNvSpPr txBox="1"/>
          <p:nvPr/>
        </p:nvSpPr>
        <p:spPr>
          <a:xfrm>
            <a:off x="351727" y="1165527"/>
            <a:ext cx="8604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顶层逻辑连接如图（详细可参照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文档），根据连接图可完成顶层文件的编写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01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文件编写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3E0421-AEF5-4518-830C-A2633930D224}"/>
              </a:ext>
            </a:extLst>
          </p:cNvPr>
          <p:cNvSpPr txBox="1"/>
          <p:nvPr/>
        </p:nvSpPr>
        <p:spPr>
          <a:xfrm>
            <a:off x="395536" y="1124744"/>
            <a:ext cx="874846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33CC"/>
                </a:solidFill>
              </a:rPr>
              <a:t>module</a:t>
            </a:r>
            <a:r>
              <a:rPr lang="en-US" altLang="zh-CN" dirty="0"/>
              <a:t> ALU(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0033CC"/>
                </a:solidFill>
              </a:rPr>
              <a:t>input </a:t>
            </a:r>
            <a:r>
              <a:rPr lang="en-US" altLang="zh-CN" dirty="0"/>
              <a:t> [31:0]  A,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0033CC"/>
                </a:solidFill>
              </a:rPr>
              <a:t>input</a:t>
            </a:r>
            <a:r>
              <a:rPr lang="en-US" altLang="zh-CN" dirty="0"/>
              <a:t>  [2:0]    </a:t>
            </a:r>
            <a:r>
              <a:rPr lang="en-US" altLang="zh-CN" dirty="0" err="1"/>
              <a:t>ALU_operation</a:t>
            </a:r>
            <a:r>
              <a:rPr lang="en-US" altLang="zh-CN" dirty="0"/>
              <a:t>,</a:t>
            </a:r>
          </a:p>
          <a:p>
            <a:r>
              <a:rPr lang="en-US" altLang="zh-CN" dirty="0">
                <a:solidFill>
                  <a:srgbClr val="0033CC"/>
                </a:solidFill>
              </a:rPr>
              <a:t>  input  </a:t>
            </a:r>
            <a:r>
              <a:rPr lang="en-US" altLang="zh-CN" dirty="0"/>
              <a:t>[31:0]  B,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0033CC"/>
                </a:solidFill>
              </a:rPr>
              <a:t>output </a:t>
            </a:r>
            <a:r>
              <a:rPr lang="en-US" altLang="zh-CN" dirty="0"/>
              <a:t>[31:0] res,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0033CC"/>
                </a:solidFill>
              </a:rPr>
              <a:t>output</a:t>
            </a:r>
            <a:r>
              <a:rPr lang="en-US" altLang="zh-CN" dirty="0"/>
              <a:t>            zero</a:t>
            </a:r>
          </a:p>
          <a:p>
            <a:r>
              <a:rPr lang="en-US" altLang="zh-CN" dirty="0"/>
              <a:t>  );</a:t>
            </a:r>
          </a:p>
          <a:p>
            <a:r>
              <a:rPr lang="en-US" altLang="zh-CN" dirty="0"/>
              <a:t>  ……………………………………………………</a:t>
            </a:r>
          </a:p>
          <a:p>
            <a:r>
              <a:rPr lang="en-US" altLang="zh-CN" dirty="0"/>
              <a:t>MUX8T1_32_0 </a:t>
            </a:r>
            <a:r>
              <a:rPr lang="en-US" altLang="zh-CN" dirty="0" err="1"/>
              <a:t>MUX8T1_32_0</a:t>
            </a:r>
            <a:endParaRPr lang="en-US" altLang="zh-CN" dirty="0"/>
          </a:p>
          <a:p>
            <a:r>
              <a:rPr lang="en-US" altLang="zh-CN" dirty="0"/>
              <a:t>       (.I0(and32_0_res),</a:t>
            </a:r>
          </a:p>
          <a:p>
            <a:r>
              <a:rPr lang="en-US" altLang="zh-CN" dirty="0"/>
              <a:t>        .I1(or32_0_res),</a:t>
            </a:r>
          </a:p>
          <a:p>
            <a:r>
              <a:rPr lang="en-US" altLang="zh-CN" dirty="0"/>
              <a:t>        .I2(addc_32_0_S[31:0]),</a:t>
            </a:r>
          </a:p>
          <a:p>
            <a:r>
              <a:rPr lang="en-US" altLang="zh-CN" dirty="0"/>
              <a:t>        .I3(xor32_0_res),</a:t>
            </a:r>
          </a:p>
          <a:p>
            <a:r>
              <a:rPr lang="en-US" altLang="zh-CN" dirty="0"/>
              <a:t>        .I4(nor32_0_res),</a:t>
            </a:r>
          </a:p>
          <a:p>
            <a:r>
              <a:rPr lang="en-US" altLang="zh-CN" dirty="0"/>
              <a:t>        .I5(srl32_0_res),</a:t>
            </a:r>
          </a:p>
          <a:p>
            <a:r>
              <a:rPr lang="en-US" altLang="zh-CN" dirty="0"/>
              <a:t>        .I6(addc_32_0_S[31:0]),</a:t>
            </a:r>
          </a:p>
          <a:p>
            <a:r>
              <a:rPr lang="en-US" altLang="zh-CN" dirty="0"/>
              <a:t>        .I7({31'b0,addc_32_0_S[32]}),</a:t>
            </a:r>
          </a:p>
          <a:p>
            <a:r>
              <a:rPr lang="en-US" altLang="zh-CN" dirty="0"/>
              <a:t>        .o(MUX8T1_32_0_o),</a:t>
            </a:r>
          </a:p>
          <a:p>
            <a:r>
              <a:rPr lang="en-US" altLang="zh-CN" dirty="0"/>
              <a:t>        .s(</a:t>
            </a:r>
            <a:r>
              <a:rPr lang="en-US" altLang="zh-CN" dirty="0" err="1"/>
              <a:t>ALU_operation</a:t>
            </a:r>
            <a:r>
              <a:rPr lang="en-US" altLang="zh-CN" dirty="0"/>
              <a:t>));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CAFE56-3955-4ECE-B592-5E8979EF880F}"/>
              </a:ext>
            </a:extLst>
          </p:cNvPr>
          <p:cNvSpPr txBox="1"/>
          <p:nvPr/>
        </p:nvSpPr>
        <p:spPr>
          <a:xfrm>
            <a:off x="5436096" y="3429000"/>
            <a:ext cx="3312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………………………………</a:t>
            </a:r>
          </a:p>
          <a:p>
            <a:r>
              <a:rPr lang="en-US" altLang="zh-CN" dirty="0"/>
              <a:t>…………………………………</a:t>
            </a:r>
          </a:p>
          <a:p>
            <a:r>
              <a:rPr lang="en-US" altLang="zh-CN" dirty="0"/>
              <a:t>……………………………………</a:t>
            </a:r>
          </a:p>
          <a:p>
            <a:r>
              <a:rPr lang="en-US" altLang="zh-CN" dirty="0"/>
              <a:t>xor32_0 xor32_1</a:t>
            </a:r>
          </a:p>
          <a:p>
            <a:r>
              <a:rPr lang="en-US" altLang="zh-CN" dirty="0"/>
              <a:t>       (.A(SignalExt_32_0_So),</a:t>
            </a:r>
          </a:p>
          <a:p>
            <a:r>
              <a:rPr lang="en-US" altLang="zh-CN" dirty="0"/>
              <a:t>        .B(B),</a:t>
            </a:r>
          </a:p>
          <a:p>
            <a:r>
              <a:rPr lang="en-US" altLang="zh-CN" dirty="0"/>
              <a:t>        .res(xor32_1_res));</a:t>
            </a:r>
          </a:p>
          <a:p>
            <a:r>
              <a:rPr lang="en-US" altLang="zh-CN" dirty="0" err="1">
                <a:solidFill>
                  <a:srgbClr val="0033CC"/>
                </a:solidFill>
              </a:rPr>
              <a:t>endmodule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9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文件编写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CAFE56-3955-4ECE-B592-5E8979EF880F}"/>
              </a:ext>
            </a:extLst>
          </p:cNvPr>
          <p:cNvSpPr txBox="1"/>
          <p:nvPr/>
        </p:nvSpPr>
        <p:spPr>
          <a:xfrm>
            <a:off x="5436096" y="3429000"/>
            <a:ext cx="3312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xor32_0 xor32_1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(.A(SignalExt_32_0_So),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.B(B),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.res(xor32_1_res));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endmodule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5EE0DD-AE1A-4A48-944B-2EE111F8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94783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62E1DA7F-FFB4-42CF-AA52-E81C954B9E5E}"/>
              </a:ext>
            </a:extLst>
          </p:cNvPr>
          <p:cNvSpPr/>
          <p:nvPr/>
        </p:nvSpPr>
        <p:spPr>
          <a:xfrm>
            <a:off x="539552" y="2492896"/>
            <a:ext cx="2952328" cy="22322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7A8964E7-918A-4034-8DAF-550EBE7A313B}"/>
              </a:ext>
            </a:extLst>
          </p:cNvPr>
          <p:cNvSpPr/>
          <p:nvPr/>
        </p:nvSpPr>
        <p:spPr>
          <a:xfrm>
            <a:off x="2699792" y="5737324"/>
            <a:ext cx="1368152" cy="680588"/>
          </a:xfrm>
          <a:prstGeom prst="cloudCallout">
            <a:avLst>
              <a:gd name="adj1" fmla="val -59626"/>
              <a:gd name="adj2" fmla="val -1691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调用的子模块</a:t>
            </a:r>
          </a:p>
        </p:txBody>
      </p:sp>
    </p:spTree>
    <p:extLst>
      <p:ext uri="{BB962C8B-B14F-4D97-AF65-F5344CB8AC3E}">
        <p14:creationId xmlns:p14="http://schemas.microsoft.com/office/powerpoint/2010/main" val="417666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636912"/>
            <a:ext cx="8686800" cy="1440160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根据原理图进行</a:t>
            </a:r>
            <a:r>
              <a:rPr lang="zh-CN" altLang="en-US" sz="4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功能性</a:t>
            </a:r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描述设计</a:t>
            </a:r>
            <a:r>
              <a:rPr lang="en-US" altLang="zh-CN" sz="44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59589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 功能性描述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3E0421-AEF5-4518-830C-A2633930D224}"/>
              </a:ext>
            </a:extLst>
          </p:cNvPr>
          <p:cNvSpPr txBox="1"/>
          <p:nvPr/>
        </p:nvSpPr>
        <p:spPr>
          <a:xfrm>
            <a:off x="1825352" y="1196752"/>
            <a:ext cx="4680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module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ALU(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input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[31:0]  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input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[2:0]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ALU_operation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input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[31:0] 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output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[31:0] res,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output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zero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……………………………………………………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always @ (*)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case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ALU_operation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3'b000: res=A&amp;B;                             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…………………………………………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…………………………………………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…………………………………………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33CC"/>
                </a:solidFill>
                <a:latin typeface="Calibri"/>
                <a:ea typeface="宋体" panose="02010600030101010101" pitchFamily="2" charset="-122"/>
              </a:rPr>
              <a:t>endmodule</a:t>
            </a: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D739227D-C940-4742-AED6-D64F9479B61B}"/>
              </a:ext>
            </a:extLst>
          </p:cNvPr>
          <p:cNvSpPr/>
          <p:nvPr/>
        </p:nvSpPr>
        <p:spPr>
          <a:xfrm>
            <a:off x="6228184" y="2708920"/>
            <a:ext cx="2016224" cy="954360"/>
          </a:xfrm>
          <a:prstGeom prst="cloudCallout">
            <a:avLst>
              <a:gd name="adj1" fmla="val -109690"/>
              <a:gd name="adj2" fmla="val 914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采用逻辑表达式描述功能</a:t>
            </a:r>
          </a:p>
        </p:txBody>
      </p:sp>
    </p:spTree>
    <p:extLst>
      <p:ext uri="{BB962C8B-B14F-4D97-AF65-F5344CB8AC3E}">
        <p14:creationId xmlns:p14="http://schemas.microsoft.com/office/powerpoint/2010/main" val="90836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 </a:t>
            </a:r>
            <a:r>
              <a:rPr lang="en-US" altLang="zh-CN" dirty="0"/>
              <a:t>testbench</a:t>
            </a:r>
            <a:r>
              <a:rPr lang="zh-CN" altLang="en-US" dirty="0"/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59F63C-9231-4B81-BC6D-DFC9DCEF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58807"/>
            <a:ext cx="3200400" cy="2724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123465-885F-476D-90E7-3E5F43DD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84287"/>
            <a:ext cx="2298747" cy="58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3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仿真波形图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EAC47-AD90-44AF-9825-009E6674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2863"/>
            <a:ext cx="9144000" cy="18322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CDBBC6-BC29-4BF6-91A2-8B6AC5E1F363}"/>
              </a:ext>
            </a:extLst>
          </p:cNvPr>
          <p:cNvSpPr txBox="1"/>
          <p:nvPr/>
        </p:nvSpPr>
        <p:spPr>
          <a:xfrm>
            <a:off x="755576" y="53732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仿真正确之后，封装为</a:t>
            </a:r>
            <a:r>
              <a:rPr lang="en-US" altLang="zh-CN" dirty="0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11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3375" y="3068960"/>
            <a:ext cx="8353425" cy="2832277"/>
          </a:xfrm>
        </p:spPr>
        <p:txBody>
          <a:bodyPr/>
          <a:lstStyle/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rgbClr val="FF0000"/>
                </a:solidFill>
              </a:rPr>
              <a:t>任务二</a:t>
            </a:r>
            <a:r>
              <a:rPr lang="zh-CN" altLang="en-US" dirty="0"/>
              <a:t>：设计实现数据通路部件</a:t>
            </a:r>
            <a:r>
              <a:rPr lang="en-US" altLang="zh-CN" dirty="0"/>
              <a:t>Register Files	</a:t>
            </a: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52B819-0DFD-4654-9434-06F1C87FAAA4}"/>
              </a:ext>
            </a:extLst>
          </p:cNvPr>
          <p:cNvSpPr txBox="1"/>
          <p:nvPr/>
        </p:nvSpPr>
        <p:spPr>
          <a:xfrm>
            <a:off x="4716016" y="4797152"/>
            <a:ext cx="35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采用硬件描述语言的设计方法</a:t>
            </a:r>
          </a:p>
        </p:txBody>
      </p:sp>
    </p:spTree>
    <p:extLst>
      <p:ext uri="{BB962C8B-B14F-4D97-AF65-F5344CB8AC3E}">
        <p14:creationId xmlns:p14="http://schemas.microsoft.com/office/powerpoint/2010/main" val="24487305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91" y="115890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BB39CD-69AE-4E13-B70C-B4C4D65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Chapter 1   </a:t>
            </a:r>
            <a:fld id="{5EFF9C44-2717-445B-8E50-0551D6089AA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E6CDF4-7B47-4A14-81DC-6ECCF7D4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44824"/>
            <a:ext cx="7772400" cy="431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一、实验目的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二、实验环境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三、实验目标及任务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71" y="2636912"/>
            <a:ext cx="5000625" cy="304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BBDD5F-7490-429C-8D65-2CC36FAFEE82}"/>
              </a:ext>
            </a:extLst>
          </p:cNvPr>
          <p:cNvSpPr txBox="1"/>
          <p:nvPr/>
        </p:nvSpPr>
        <p:spPr>
          <a:xfrm>
            <a:off x="3841576" y="4420970"/>
            <a:ext cx="10081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RegWrite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400" dirty="0"/>
              <a:t>数字系统的功能部件之一：</a:t>
            </a:r>
            <a:r>
              <a:rPr lang="en-US" altLang="zh-CN" sz="3400" dirty="0">
                <a:solidFill>
                  <a:srgbClr val="FF0000"/>
                </a:solidFill>
              </a:rPr>
              <a:t>Register files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>
                <a:solidFill>
                  <a:schemeClr val="tx1"/>
                </a:solidFill>
              </a:rPr>
              <a:t>32×32bit</a:t>
            </a:r>
            <a:r>
              <a:rPr lang="zh-CN" altLang="en-US" sz="2800" dirty="0">
                <a:solidFill>
                  <a:schemeClr val="tx1"/>
                </a:solidFill>
              </a:rPr>
              <a:t>寄存器组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优化逻辑实验</a:t>
            </a:r>
            <a:r>
              <a:rPr lang="en-US" altLang="zh-CN" sz="2400" dirty="0" err="1">
                <a:solidFill>
                  <a:prstClr val="black"/>
                </a:solidFill>
              </a:rPr>
              <a:t>Regs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行为描述并仿真结果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000" dirty="0"/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端口要求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二个读端口：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prstClr val="black"/>
                </a:solidFill>
              </a:rPr>
              <a:t>Rs1_addr;Rs1_data</a:t>
            </a: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prstClr val="black"/>
                </a:solidFill>
              </a:rPr>
              <a:t>Rs2_addr;Rs2_data</a:t>
            </a: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一个写端口，带写信号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prstClr val="black"/>
                </a:solidFill>
              </a:rPr>
              <a:t>Wt_addr;Wt_data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prstClr val="black"/>
                </a:solidFill>
              </a:rPr>
              <a:t>RegWrite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83B53F-44EB-4AC3-A7B8-399727657885}"/>
              </a:ext>
            </a:extLst>
          </p:cNvPr>
          <p:cNvSpPr txBox="1"/>
          <p:nvPr/>
        </p:nvSpPr>
        <p:spPr>
          <a:xfrm>
            <a:off x="3841576" y="2636912"/>
            <a:ext cx="10081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Rs1_addr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F3E98E-0700-4040-BE75-A1E0D7993B6F}"/>
              </a:ext>
            </a:extLst>
          </p:cNvPr>
          <p:cNvSpPr txBox="1"/>
          <p:nvPr/>
        </p:nvSpPr>
        <p:spPr>
          <a:xfrm>
            <a:off x="3841576" y="5417277"/>
            <a:ext cx="10081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Rs2_addr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81AFC9-88E2-482B-BC57-DEFDC954C16A}"/>
              </a:ext>
            </a:extLst>
          </p:cNvPr>
          <p:cNvSpPr txBox="1"/>
          <p:nvPr/>
        </p:nvSpPr>
        <p:spPr>
          <a:xfrm>
            <a:off x="8697144" y="3028890"/>
            <a:ext cx="432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Rs1_data</a:t>
            </a:r>
            <a:endParaRPr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0F175B-A793-45CF-9581-7B996C311881}"/>
              </a:ext>
            </a:extLst>
          </p:cNvPr>
          <p:cNvSpPr txBox="1"/>
          <p:nvPr/>
        </p:nvSpPr>
        <p:spPr>
          <a:xfrm>
            <a:off x="8697144" y="3812966"/>
            <a:ext cx="432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Rs2_data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013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  <a:pPr/>
              <a:t>21</a:t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47" y="353437"/>
            <a:ext cx="5229441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en-US" altLang="zh-CN" sz="3600" b="1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Regfile</a:t>
            </a:r>
            <a:r>
              <a:rPr kumimoji="1" lang="zh-CN" altLang="en-US" sz="360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参考代码</a:t>
            </a:r>
            <a:endParaRPr lang="en-US" altLang="zh-CN" sz="2400" b="1" dirty="0">
              <a:solidFill>
                <a:srgbClr val="080808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181794" y="1074428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 regs</a:t>
            </a:r>
            <a:r>
              <a:rPr lang="en-US" altLang="zh-CN" dirty="0"/>
              <a:t>( input                </a:t>
            </a:r>
            <a:r>
              <a:rPr lang="en-US" altLang="zh-CN" dirty="0" err="1"/>
              <a:t>clk</a:t>
            </a:r>
            <a:r>
              <a:rPr lang="en-US" altLang="zh-CN" dirty="0"/>
              <a:t>,  </a:t>
            </a:r>
            <a:r>
              <a:rPr lang="en-US" altLang="zh-CN" dirty="0" err="1"/>
              <a:t>rst</a:t>
            </a:r>
            <a:r>
              <a:rPr lang="en-US" altLang="zh-CN" dirty="0"/>
              <a:t>,  </a:t>
            </a:r>
            <a:r>
              <a:rPr lang="en-US" altLang="zh-CN" dirty="0" err="1"/>
              <a:t>RegWrite</a:t>
            </a:r>
            <a:r>
              <a:rPr lang="en-US" altLang="zh-CN" dirty="0"/>
              <a:t>,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        input    [4:0]    Rs1_addr, Rs2_addr, </a:t>
            </a:r>
            <a:r>
              <a:rPr lang="en-US" altLang="zh-CN" dirty="0" err="1"/>
              <a:t>Wt_addr</a:t>
            </a:r>
            <a:r>
              <a:rPr lang="en-US" altLang="zh-CN" dirty="0"/>
              <a:t>,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        input    [31:0]  </a:t>
            </a:r>
            <a:r>
              <a:rPr lang="en-US" altLang="zh-CN" dirty="0" err="1"/>
              <a:t>Wt_data</a:t>
            </a:r>
            <a:r>
              <a:rPr lang="en-US" altLang="zh-CN" dirty="0"/>
              <a:t>,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        output [31:0]  Rs1_data,  Rs2_data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    );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/>
              <a:t>reg</a:t>
            </a:r>
            <a:r>
              <a:rPr lang="en-US" altLang="zh-CN" dirty="0"/>
              <a:t> [31:0] register [1:31]; 		// r1 - r31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(Rs1_addr== 0) ? 0 : register[Rs1_addr];	    	// 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(Rs2_addr== 0) ? 0 : register[Rs2_addr];   	                 // 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    begin   if (</a:t>
            </a:r>
            <a:r>
              <a:rPr lang="en-US" altLang="zh-CN" dirty="0" err="1"/>
              <a:t>rst</a:t>
            </a:r>
            <a:r>
              <a:rPr lang="en-US" altLang="zh-CN" dirty="0"/>
              <a:t>==1)  for 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0; 		// reset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     else if ((</a:t>
            </a:r>
            <a:r>
              <a:rPr lang="en-US" altLang="zh-CN" dirty="0" err="1"/>
              <a:t>Wt_addr</a:t>
            </a:r>
            <a:r>
              <a:rPr lang="en-US" altLang="zh-CN" dirty="0"/>
              <a:t> != 0) &amp;&amp; (</a:t>
            </a:r>
            <a:r>
              <a:rPr lang="en-US" altLang="zh-CN" dirty="0" err="1"/>
              <a:t>RegWrite</a:t>
            </a:r>
            <a:r>
              <a:rPr lang="en-US" altLang="zh-CN" dirty="0"/>
              <a:t> == 1))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	  register[</a:t>
            </a:r>
            <a:r>
              <a:rPr lang="en-US" altLang="zh-CN" dirty="0" err="1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Wt_data</a:t>
            </a:r>
            <a:r>
              <a:rPr lang="en-US" altLang="zh-CN" dirty="0"/>
              <a:t>;      			// write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   end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CBC450-CB34-4597-B785-65E5FFE8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031" y="672509"/>
            <a:ext cx="2647769" cy="23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仿真结果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E421B-7CAA-40BF-A9A6-389B01B2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3" y="2564904"/>
            <a:ext cx="9144000" cy="2518291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7E64AB-92B9-4EB4-AC51-9144B51294DF}"/>
              </a:ext>
            </a:extLst>
          </p:cNvPr>
          <p:cNvSpPr/>
          <p:nvPr/>
        </p:nvSpPr>
        <p:spPr>
          <a:xfrm>
            <a:off x="4644008" y="3500013"/>
            <a:ext cx="2304256" cy="64807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write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4CFE32-1B70-49A1-8893-C580CF0093BF}"/>
              </a:ext>
            </a:extLst>
          </p:cNvPr>
          <p:cNvSpPr/>
          <p:nvPr/>
        </p:nvSpPr>
        <p:spPr>
          <a:xfrm>
            <a:off x="6891338" y="4148084"/>
            <a:ext cx="2304256" cy="93510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     read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E3B7F8-D25C-4A29-BDD0-70BC41D42030}"/>
              </a:ext>
            </a:extLst>
          </p:cNvPr>
          <p:cNvSpPr txBox="1"/>
          <p:nvPr/>
        </p:nvSpPr>
        <p:spPr>
          <a:xfrm>
            <a:off x="26664" y="1120676"/>
            <a:ext cx="91689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0ns-100ns </a:t>
            </a:r>
            <a:r>
              <a:rPr lang="en-US" altLang="zh-CN" dirty="0" err="1"/>
              <a:t>regfile</a:t>
            </a:r>
            <a:r>
              <a:rPr lang="zh-CN" altLang="en-US" dirty="0"/>
              <a:t>初始化复位，读写都为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100ns-150ns </a:t>
            </a:r>
            <a:r>
              <a:rPr lang="en-US" altLang="zh-CN" dirty="0" err="1"/>
              <a:t>RegWrite</a:t>
            </a:r>
            <a:r>
              <a:rPr lang="en-US" altLang="zh-CN" dirty="0"/>
              <a:t>=1;</a:t>
            </a:r>
            <a:r>
              <a:rPr lang="en-US" altLang="zh-CN" dirty="0">
                <a:solidFill>
                  <a:srgbClr val="7030A0"/>
                </a:solidFill>
              </a:rPr>
              <a:t>Wt_addr[4:0]=05;Wt_data[31:0]=a5a5a5a5</a:t>
            </a:r>
            <a:r>
              <a:rPr lang="en-US" altLang="zh-CN" dirty="0"/>
              <a:t>;</a:t>
            </a:r>
            <a:r>
              <a:rPr lang="zh-CN" altLang="en-US" dirty="0"/>
              <a:t>写地址</a:t>
            </a:r>
            <a:r>
              <a:rPr lang="en-US" altLang="zh-CN" dirty="0"/>
              <a:t>05</a:t>
            </a:r>
          </a:p>
          <a:p>
            <a:pPr lvl="1"/>
            <a:r>
              <a:rPr lang="en-US" altLang="zh-CN" dirty="0"/>
              <a:t>150ns-200ns </a:t>
            </a:r>
            <a:r>
              <a:rPr lang="en-US" altLang="zh-CN" dirty="0" err="1"/>
              <a:t>RegWrite</a:t>
            </a:r>
            <a:r>
              <a:rPr lang="en-US" altLang="zh-CN" dirty="0"/>
              <a:t>=1;</a:t>
            </a:r>
            <a:r>
              <a:rPr lang="en-US" altLang="zh-CN" dirty="0">
                <a:solidFill>
                  <a:srgbClr val="00B050"/>
                </a:solidFill>
              </a:rPr>
              <a:t>Wt_addr[4:0]=0a;Wt_data[31:0]=5a5a5a5a</a:t>
            </a:r>
            <a:r>
              <a:rPr lang="en-US" altLang="zh-CN" dirty="0"/>
              <a:t>;</a:t>
            </a:r>
            <a:r>
              <a:rPr lang="zh-CN" altLang="en-US" dirty="0"/>
              <a:t>写地址</a:t>
            </a:r>
            <a:r>
              <a:rPr lang="en-US" altLang="zh-CN" dirty="0"/>
              <a:t>0a</a:t>
            </a:r>
          </a:p>
          <a:p>
            <a:pPr lvl="1"/>
            <a:r>
              <a:rPr lang="en-US" altLang="zh-CN" dirty="0"/>
              <a:t>200ns-300ns </a:t>
            </a:r>
            <a:r>
              <a:rPr lang="en-US" altLang="zh-CN" dirty="0" err="1"/>
              <a:t>RegWrite</a:t>
            </a:r>
            <a:r>
              <a:rPr lang="en-US" altLang="zh-CN" dirty="0"/>
              <a:t>=0;</a:t>
            </a:r>
            <a:r>
              <a:rPr lang="en-US" altLang="zh-CN" dirty="0">
                <a:solidFill>
                  <a:srgbClr val="7030A0"/>
                </a:solidFill>
              </a:rPr>
              <a:t>Rs1_addr[4:0]=05;Rs1_data[31:0]=a5a5a5a5</a:t>
            </a:r>
            <a:r>
              <a:rPr lang="en-US" altLang="zh-CN" dirty="0"/>
              <a:t>;</a:t>
            </a:r>
            <a:r>
              <a:rPr lang="zh-CN" altLang="en-US" dirty="0"/>
              <a:t>读地址</a:t>
            </a:r>
            <a:r>
              <a:rPr lang="en-US" altLang="zh-CN" dirty="0"/>
              <a:t>05</a:t>
            </a:r>
          </a:p>
          <a:p>
            <a:pPr lvl="1"/>
            <a:r>
              <a:rPr lang="en-US" altLang="zh-CN" dirty="0"/>
              <a:t>200ns-300ns </a:t>
            </a:r>
            <a:r>
              <a:rPr lang="en-US" altLang="zh-CN" dirty="0" err="1"/>
              <a:t>RegWrite</a:t>
            </a:r>
            <a:r>
              <a:rPr lang="en-US" altLang="zh-CN" dirty="0"/>
              <a:t>=0;</a:t>
            </a:r>
            <a:r>
              <a:rPr lang="en-US" altLang="zh-CN" dirty="0">
                <a:solidFill>
                  <a:srgbClr val="00B050"/>
                </a:solidFill>
              </a:rPr>
              <a:t>Rs2_addr[4:0]=0a;Rs1_data[31:0]=5a5a5a5a</a:t>
            </a:r>
            <a:r>
              <a:rPr lang="en-US" altLang="zh-CN" dirty="0"/>
              <a:t>;</a:t>
            </a:r>
            <a:r>
              <a:rPr lang="zh-CN" altLang="en-US" dirty="0"/>
              <a:t>读地址</a:t>
            </a:r>
            <a:r>
              <a:rPr lang="en-US" altLang="zh-CN" dirty="0"/>
              <a:t>0a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9F6B4E-E0AB-4E31-93AE-222E37A01459}"/>
              </a:ext>
            </a:extLst>
          </p:cNvPr>
          <p:cNvSpPr txBox="1"/>
          <p:nvPr/>
        </p:nvSpPr>
        <p:spPr>
          <a:xfrm>
            <a:off x="755576" y="53732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仿真正确之后，封装为</a:t>
            </a:r>
            <a:r>
              <a:rPr lang="en-US" altLang="zh-CN" dirty="0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1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205" y="1091434"/>
            <a:ext cx="8229600" cy="674948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寄存器堆带有</a:t>
            </a:r>
            <a:r>
              <a:rPr lang="en-US" altLang="zh-CN" sz="2400" dirty="0" err="1">
                <a:solidFill>
                  <a:schemeClr val="tx1"/>
                </a:solidFill>
              </a:rPr>
              <a:t>clk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rst</a:t>
            </a:r>
            <a:r>
              <a:rPr lang="zh-CN" altLang="en-US" sz="2400" dirty="0">
                <a:solidFill>
                  <a:schemeClr val="tx1"/>
                </a:solidFill>
              </a:rPr>
              <a:t>；直接封装时会存在两个问题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2EF6300-5C16-4F72-8BC2-7096EC2C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/>
          <a:lstStyle/>
          <a:p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封装关键点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1D27C0-D92A-4650-937C-6CD66829C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2"/>
          <a:stretch/>
        </p:blipFill>
        <p:spPr>
          <a:xfrm>
            <a:off x="-7849" y="2461773"/>
            <a:ext cx="9144000" cy="4396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5624B0-C8B9-4147-B34D-5FDFBC99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943708"/>
            <a:ext cx="2324100" cy="193357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86A986-2DD3-41AA-96B1-AF6CC2294309}"/>
              </a:ext>
            </a:extLst>
          </p:cNvPr>
          <p:cNvSpPr/>
          <p:nvPr/>
        </p:nvSpPr>
        <p:spPr>
          <a:xfrm>
            <a:off x="12963" y="4149080"/>
            <a:ext cx="1750725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118572A-3D66-464D-BB38-35619E3C9DE0}"/>
              </a:ext>
            </a:extLst>
          </p:cNvPr>
          <p:cNvSpPr/>
          <p:nvPr/>
        </p:nvSpPr>
        <p:spPr>
          <a:xfrm>
            <a:off x="2051720" y="2694471"/>
            <a:ext cx="1750725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65F1B9-2B53-4244-88A0-816877561DFE}"/>
              </a:ext>
            </a:extLst>
          </p:cNvPr>
          <p:cNvSpPr/>
          <p:nvPr/>
        </p:nvSpPr>
        <p:spPr>
          <a:xfrm>
            <a:off x="6508413" y="2461772"/>
            <a:ext cx="1459229" cy="23269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430D7C-B304-44D4-ACA1-CFDE19FD2323}"/>
              </a:ext>
            </a:extLst>
          </p:cNvPr>
          <p:cNvSpPr txBox="1"/>
          <p:nvPr/>
        </p:nvSpPr>
        <p:spPr>
          <a:xfrm>
            <a:off x="20520" y="1460987"/>
            <a:ext cx="4599708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警告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复位信号自动反向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124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5C613F-E1A8-427F-A7E6-1C42D7236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3"/>
          <a:stretch/>
        </p:blipFill>
        <p:spPr>
          <a:xfrm>
            <a:off x="0" y="3981492"/>
            <a:ext cx="9144000" cy="215969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205" y="1091434"/>
            <a:ext cx="8229600" cy="674948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寄存器堆带有</a:t>
            </a:r>
            <a:r>
              <a:rPr lang="en-US" altLang="zh-CN" sz="2400" dirty="0" err="1">
                <a:solidFill>
                  <a:schemeClr val="tx1"/>
                </a:solidFill>
              </a:rPr>
              <a:t>clk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rst</a:t>
            </a:r>
            <a:r>
              <a:rPr lang="zh-CN" altLang="en-US" sz="2400" dirty="0">
                <a:solidFill>
                  <a:schemeClr val="tx1"/>
                </a:solidFill>
              </a:rPr>
              <a:t>；直接封装时会存在两个问题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2EF6300-5C16-4F72-8BC2-7096EC2C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/>
          <a:lstStyle/>
          <a:p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封装关键点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5624B0-C8B9-4147-B34D-5FDFBC99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943708"/>
            <a:ext cx="2324100" cy="193357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86A986-2DD3-41AA-96B1-AF6CC2294309}"/>
              </a:ext>
            </a:extLst>
          </p:cNvPr>
          <p:cNvSpPr/>
          <p:nvPr/>
        </p:nvSpPr>
        <p:spPr>
          <a:xfrm>
            <a:off x="569649" y="4909581"/>
            <a:ext cx="4290383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65F1B9-2B53-4244-88A0-816877561DFE}"/>
              </a:ext>
            </a:extLst>
          </p:cNvPr>
          <p:cNvSpPr/>
          <p:nvPr/>
        </p:nvSpPr>
        <p:spPr>
          <a:xfrm>
            <a:off x="6508413" y="2461772"/>
            <a:ext cx="1459229" cy="23269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430D7C-B304-44D4-ACA1-CFDE19FD2323}"/>
              </a:ext>
            </a:extLst>
          </p:cNvPr>
          <p:cNvSpPr txBox="1"/>
          <p:nvPr/>
        </p:nvSpPr>
        <p:spPr>
          <a:xfrm>
            <a:off x="20519" y="1460987"/>
            <a:ext cx="5471203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警告原因是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端口属性未知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复位信号自动反向原因是系统默认是低电平而实验设计时高电平，需要进行属性约束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52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C30F15-91E6-4949-97D9-02F9D6D6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" b="28685"/>
          <a:stretch/>
        </p:blipFill>
        <p:spPr>
          <a:xfrm>
            <a:off x="17095" y="1660328"/>
            <a:ext cx="9144000" cy="297612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205" y="1091434"/>
            <a:ext cx="8229600" cy="674948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点击</a:t>
            </a:r>
            <a:r>
              <a:rPr lang="en-US" altLang="zh-CN" sz="2400" dirty="0" err="1">
                <a:solidFill>
                  <a:schemeClr val="tx1"/>
                </a:solidFill>
              </a:rPr>
              <a:t>clk</a:t>
            </a:r>
            <a:r>
              <a:rPr lang="zh-CN" altLang="en-US" sz="2400" dirty="0">
                <a:solidFill>
                  <a:schemeClr val="tx1"/>
                </a:solidFill>
              </a:rPr>
              <a:t>进入端口编辑界面</a:t>
            </a:r>
            <a:r>
              <a:rPr lang="en-US" altLang="zh-CN" sz="2400" dirty="0">
                <a:solidFill>
                  <a:schemeClr val="tx1"/>
                </a:solidFill>
              </a:rPr>
              <a:t>,Parameters</a:t>
            </a:r>
            <a:r>
              <a:rPr lang="zh-CN" altLang="en-US" sz="2400" dirty="0">
                <a:solidFill>
                  <a:schemeClr val="tx1"/>
                </a:solidFill>
              </a:rPr>
              <a:t>下添加</a:t>
            </a:r>
            <a:r>
              <a:rPr lang="en-US" altLang="zh-CN" sz="1400" dirty="0">
                <a:effectLst/>
              </a:rPr>
              <a:t>ASSOCIATED_BUSIF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2EF6300-5C16-4F72-8BC2-7096EC2C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/>
          <a:lstStyle/>
          <a:p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封装关键点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--</a:t>
            </a:r>
            <a:r>
              <a:rPr lang="en-US" altLang="zh-CN" dirty="0" err="1">
                <a:latin typeface="隶书" pitchFamily="49" charset="-122"/>
                <a:ea typeface="隶书" pitchFamily="49" charset="-122"/>
              </a:rPr>
              <a:t>clk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86A986-2DD3-41AA-96B1-AF6CC2294309}"/>
              </a:ext>
            </a:extLst>
          </p:cNvPr>
          <p:cNvSpPr/>
          <p:nvPr/>
        </p:nvSpPr>
        <p:spPr>
          <a:xfrm>
            <a:off x="35288" y="3284984"/>
            <a:ext cx="1674586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058B04-F0E3-430F-8CF3-DA978F2DBBC4}"/>
              </a:ext>
            </a:extLst>
          </p:cNvPr>
          <p:cNvSpPr/>
          <p:nvPr/>
        </p:nvSpPr>
        <p:spPr>
          <a:xfrm>
            <a:off x="2209513" y="3072412"/>
            <a:ext cx="2160240" cy="2580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6251A11-8F6B-412D-AA44-4B1EC1A603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55"/>
          <a:stretch/>
        </p:blipFill>
        <p:spPr>
          <a:xfrm>
            <a:off x="4409006" y="3348292"/>
            <a:ext cx="4668968" cy="318563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F14C69-D729-4F97-B72E-B09044A86C9E}"/>
              </a:ext>
            </a:extLst>
          </p:cNvPr>
          <p:cNvSpPr/>
          <p:nvPr/>
        </p:nvSpPr>
        <p:spPr>
          <a:xfrm>
            <a:off x="5652120" y="5517232"/>
            <a:ext cx="1872208" cy="6606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FBA3BBA-53BD-4F80-9D3A-60AEAC7D0418}"/>
              </a:ext>
            </a:extLst>
          </p:cNvPr>
          <p:cNvSpPr/>
          <p:nvPr/>
        </p:nvSpPr>
        <p:spPr>
          <a:xfrm>
            <a:off x="4559748" y="4166427"/>
            <a:ext cx="2028475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7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AA83E8-DB0B-4294-A3A4-94EA17CDF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44"/>
          <a:stretch/>
        </p:blipFill>
        <p:spPr>
          <a:xfrm>
            <a:off x="-8205" y="2153832"/>
            <a:ext cx="9144000" cy="26943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205" y="1091434"/>
            <a:ext cx="8229600" cy="674948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然后在新建的</a:t>
            </a:r>
            <a:r>
              <a:rPr lang="en-US" altLang="zh-CN" sz="2400" dirty="0">
                <a:solidFill>
                  <a:schemeClr val="tx1"/>
                </a:solidFill>
              </a:rPr>
              <a:t>ASSOCIATED_BUSIF</a:t>
            </a:r>
            <a:r>
              <a:rPr lang="zh-CN" altLang="en-US" sz="2400" dirty="0">
                <a:solidFill>
                  <a:schemeClr val="tx1"/>
                </a:solidFill>
              </a:rPr>
              <a:t>这个参数后面的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列输入定义的时钟信号的名字，此处为</a:t>
            </a:r>
            <a:r>
              <a:rPr lang="en-US" altLang="zh-CN" sz="2400" dirty="0" err="1">
                <a:solidFill>
                  <a:schemeClr val="tx1"/>
                </a:solidFill>
              </a:rPr>
              <a:t>clk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2EF6300-5C16-4F72-8BC2-7096EC2C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/>
          <a:lstStyle/>
          <a:p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封装关键点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--</a:t>
            </a:r>
            <a:r>
              <a:rPr lang="en-US" altLang="zh-CN" dirty="0" err="1">
                <a:latin typeface="隶书" pitchFamily="49" charset="-122"/>
                <a:ea typeface="隶书" pitchFamily="49" charset="-122"/>
              </a:rPr>
              <a:t>clk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F14C69-D729-4F97-B72E-B09044A86C9E}"/>
              </a:ext>
            </a:extLst>
          </p:cNvPr>
          <p:cNvSpPr/>
          <p:nvPr/>
        </p:nvSpPr>
        <p:spPr>
          <a:xfrm>
            <a:off x="7087700" y="3703743"/>
            <a:ext cx="724660" cy="10926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62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C30F15-91E6-4949-97D9-02F9D6D6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" b="28685"/>
          <a:stretch/>
        </p:blipFill>
        <p:spPr>
          <a:xfrm>
            <a:off x="17095" y="1660328"/>
            <a:ext cx="9144000" cy="29761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4512CD-89B0-404D-AF20-2524FEFF4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42"/>
          <a:stretch/>
        </p:blipFill>
        <p:spPr>
          <a:xfrm>
            <a:off x="3836705" y="3114415"/>
            <a:ext cx="5290200" cy="363150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205" y="1091434"/>
            <a:ext cx="8229600" cy="674948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点击</a:t>
            </a:r>
            <a:r>
              <a:rPr lang="en-US" altLang="zh-CN" sz="2400" dirty="0" err="1">
                <a:solidFill>
                  <a:schemeClr val="tx1"/>
                </a:solidFill>
              </a:rPr>
              <a:t>rst</a:t>
            </a:r>
            <a:r>
              <a:rPr lang="zh-CN" altLang="en-US" sz="2400" dirty="0">
                <a:solidFill>
                  <a:schemeClr val="tx1"/>
                </a:solidFill>
              </a:rPr>
              <a:t>进入端口编辑界面</a:t>
            </a:r>
            <a:r>
              <a:rPr lang="en-US" altLang="zh-CN" sz="2400" dirty="0">
                <a:solidFill>
                  <a:schemeClr val="tx1"/>
                </a:solidFill>
              </a:rPr>
              <a:t>,Parameters</a:t>
            </a:r>
            <a:r>
              <a:rPr lang="zh-CN" altLang="en-US" sz="2400" dirty="0">
                <a:solidFill>
                  <a:schemeClr val="tx1"/>
                </a:solidFill>
              </a:rPr>
              <a:t>下添加</a:t>
            </a:r>
            <a:r>
              <a:rPr lang="en-US" altLang="zh-CN" sz="2400" dirty="0">
                <a:solidFill>
                  <a:schemeClr val="tx1"/>
                </a:solidFill>
              </a:rPr>
              <a:t>POLARITY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2EF6300-5C16-4F72-8BC2-7096EC2C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/>
          <a:lstStyle/>
          <a:p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封装关键点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--</a:t>
            </a:r>
            <a:r>
              <a:rPr lang="en-US" altLang="zh-CN" dirty="0" err="1">
                <a:latin typeface="隶书" pitchFamily="49" charset="-122"/>
                <a:ea typeface="隶书" pitchFamily="49" charset="-122"/>
              </a:rPr>
              <a:t>rst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86A986-2DD3-41AA-96B1-AF6CC2294309}"/>
              </a:ext>
            </a:extLst>
          </p:cNvPr>
          <p:cNvSpPr/>
          <p:nvPr/>
        </p:nvSpPr>
        <p:spPr>
          <a:xfrm>
            <a:off x="35288" y="3284984"/>
            <a:ext cx="1674586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058B04-F0E3-430F-8CF3-DA978F2DBBC4}"/>
              </a:ext>
            </a:extLst>
          </p:cNvPr>
          <p:cNvSpPr/>
          <p:nvPr/>
        </p:nvSpPr>
        <p:spPr>
          <a:xfrm>
            <a:off x="2123728" y="2890379"/>
            <a:ext cx="2160240" cy="2580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F14C69-D729-4F97-B72E-B09044A86C9E}"/>
              </a:ext>
            </a:extLst>
          </p:cNvPr>
          <p:cNvSpPr/>
          <p:nvPr/>
        </p:nvSpPr>
        <p:spPr>
          <a:xfrm>
            <a:off x="5094312" y="5654187"/>
            <a:ext cx="2213992" cy="6606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FBA3BBA-53BD-4F80-9D3A-60AEAC7D0418}"/>
              </a:ext>
            </a:extLst>
          </p:cNvPr>
          <p:cNvSpPr/>
          <p:nvPr/>
        </p:nvSpPr>
        <p:spPr>
          <a:xfrm>
            <a:off x="3923928" y="4029169"/>
            <a:ext cx="2304256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26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113042-ED29-448D-967E-37085F5B9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22"/>
          <a:stretch/>
        </p:blipFill>
        <p:spPr>
          <a:xfrm>
            <a:off x="1677404" y="1988840"/>
            <a:ext cx="6134956" cy="262366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205" y="1091434"/>
            <a:ext cx="8229600" cy="674948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然后在新建的</a:t>
            </a:r>
            <a:r>
              <a:rPr lang="en-US" altLang="zh-CN" sz="2400" dirty="0">
                <a:solidFill>
                  <a:schemeClr val="tx1"/>
                </a:solidFill>
              </a:rPr>
              <a:t>POLARITY</a:t>
            </a:r>
            <a:r>
              <a:rPr lang="zh-CN" altLang="en-US" sz="2400" dirty="0">
                <a:solidFill>
                  <a:schemeClr val="tx1"/>
                </a:solidFill>
              </a:rPr>
              <a:t>这个参数后面的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列输入属性</a:t>
            </a:r>
            <a:r>
              <a:rPr lang="en-US" altLang="zh-CN" sz="2400" dirty="0">
                <a:solidFill>
                  <a:schemeClr val="tx1"/>
                </a:solidFill>
              </a:rPr>
              <a:t>ACTIVE_HIGH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2EF6300-5C16-4F72-8BC2-7096EC2C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/>
          <a:lstStyle/>
          <a:p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封装关键点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--</a:t>
            </a:r>
            <a:r>
              <a:rPr lang="en-US" altLang="zh-CN" dirty="0" err="1">
                <a:latin typeface="隶书" pitchFamily="49" charset="-122"/>
                <a:ea typeface="隶书" pitchFamily="49" charset="-122"/>
              </a:rPr>
              <a:t>rst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F14C69-D729-4F97-B72E-B09044A86C9E}"/>
              </a:ext>
            </a:extLst>
          </p:cNvPr>
          <p:cNvSpPr/>
          <p:nvPr/>
        </p:nvSpPr>
        <p:spPr>
          <a:xfrm>
            <a:off x="5076056" y="3742312"/>
            <a:ext cx="936104" cy="10926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CB372DA-9A6F-4348-AC3F-0E8B4939DBD2}"/>
              </a:ext>
            </a:extLst>
          </p:cNvPr>
          <p:cNvSpPr txBox="1">
            <a:spLocks/>
          </p:cNvSpPr>
          <p:nvPr/>
        </p:nvSpPr>
        <p:spPr bwMode="auto">
          <a:xfrm>
            <a:off x="50812" y="5429092"/>
            <a:ext cx="8229600" cy="67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注意：后续封装的含时钟和复位信号的</a:t>
            </a:r>
            <a:r>
              <a:rPr lang="en-US" altLang="zh-CN" sz="2400" dirty="0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，建议均作此类属性限制以免设计时产生问题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5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如何给</a:t>
            </a:r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增加溢出功能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提示：分析运算结果的符号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分析逻辑实验的</a:t>
            </a:r>
            <a:r>
              <a:rPr lang="en-US" altLang="zh-CN" dirty="0">
                <a:solidFill>
                  <a:schemeClr val="tx1"/>
                </a:solidFill>
              </a:rPr>
              <a:t>Register Files</a:t>
            </a:r>
            <a:r>
              <a:rPr lang="zh-CN" altLang="en-US" dirty="0">
                <a:solidFill>
                  <a:schemeClr val="tx1"/>
                </a:solidFill>
              </a:rPr>
              <a:t>设计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本实验你做了哪些优化？</a:t>
            </a:r>
            <a:endParaRPr lang="en-US" altLang="zh-CN" dirty="0"/>
          </a:p>
          <a:p>
            <a:pPr lvl="1"/>
            <a:r>
              <a:rPr lang="zh-CN" altLang="en-US" dirty="0"/>
              <a:t>逻辑实验的</a:t>
            </a:r>
            <a:r>
              <a:rPr lang="en-US" altLang="zh-CN" dirty="0"/>
              <a:t>Register Files</a:t>
            </a:r>
            <a:r>
              <a:rPr lang="zh-CN" altLang="en-US" dirty="0"/>
              <a:t>直接使用，你认为会存在那些问题？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复习寄存器传输控制技术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的核心组成：数据通路与控制器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设计数据通路的功能部件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进一步了解计算机系统的基本结构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熟练</a:t>
            </a:r>
            <a:r>
              <a:rPr lang="zh-CN" altLang="en-US" sz="2800" dirty="0">
                <a:solidFill>
                  <a:schemeClr val="tx1"/>
                </a:solidFill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核的使用方法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1. </a:t>
            </a:r>
            <a:r>
              <a:rPr sz="2400" dirty="0"/>
              <a:t>计算机（</a:t>
            </a:r>
            <a:r>
              <a:rPr lang="en-US" altLang="zh-CN" sz="2400" dirty="0"/>
              <a:t>Intel Core i5</a:t>
            </a:r>
            <a:r>
              <a:rPr sz="2400" dirty="0"/>
              <a:t>以上，</a:t>
            </a:r>
            <a:r>
              <a:rPr lang="en-US" altLang="zh-CN" sz="2400" dirty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2. Sword2.0/Sword4.0</a:t>
            </a:r>
            <a:r>
              <a:rPr sz="2400" dirty="0"/>
              <a:t>开发板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3. Xilinx VIVADO2017.4</a:t>
            </a:r>
            <a:r>
              <a:rPr sz="2400" dirty="0"/>
              <a:t>及以上开发工具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03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dirty="0">
                <a:ea typeface="黑体" panose="02010609060101010101" pitchFamily="49" charset="-122"/>
              </a:rPr>
              <a:t>实验</a:t>
            </a:r>
            <a:r>
              <a:rPr lang="zh-CN" altLang="en-US" sz="4800" dirty="0">
                <a:ea typeface="黑体" panose="02010609060101010101" pitchFamily="49" charset="-122"/>
              </a:rPr>
              <a:t>目标及</a:t>
            </a:r>
            <a:r>
              <a:rPr altLang="zh-CN" sz="4800" dirty="0">
                <a:ea typeface="黑体" panose="02010609060101010101" pitchFamily="49" charset="-122"/>
              </a:rPr>
              <a:t>任务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3375" y="788342"/>
            <a:ext cx="8353425" cy="4824413"/>
          </a:xfrm>
        </p:spPr>
        <p:txBody>
          <a:bodyPr/>
          <a:lstStyle/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rgbClr val="FF0000"/>
                </a:solidFill>
              </a:rPr>
              <a:t>目标</a:t>
            </a:r>
            <a:r>
              <a:rPr lang="zh-CN" altLang="en-US" dirty="0"/>
              <a:t>：熟悉</a:t>
            </a:r>
            <a:r>
              <a:rPr lang="en-US" altLang="zh-CN" dirty="0"/>
              <a:t>SOC</a:t>
            </a:r>
            <a:r>
              <a:rPr lang="zh-CN" altLang="en-US" dirty="0"/>
              <a:t>系统的原理，掌握</a:t>
            </a:r>
            <a:r>
              <a:rPr lang="en-US" altLang="zh-CN" dirty="0"/>
              <a:t>IP</a:t>
            </a:r>
            <a:r>
              <a:rPr lang="zh-CN" altLang="en-US" dirty="0"/>
              <a:t>核集成设计</a:t>
            </a:r>
            <a:r>
              <a:rPr lang="en-US" altLang="zh-CN" dirty="0"/>
              <a:t>CPU</a:t>
            </a:r>
            <a:r>
              <a:rPr lang="zh-CN" altLang="en-US" dirty="0"/>
              <a:t>的方法，了解数据通路结构并实现</a:t>
            </a:r>
            <a:r>
              <a:rPr lang="en-US" altLang="zh-CN" dirty="0"/>
              <a:t>ALU</a:t>
            </a:r>
            <a:r>
              <a:rPr lang="zh-CN" altLang="en-US" dirty="0"/>
              <a:t>和</a:t>
            </a:r>
            <a:r>
              <a:rPr lang="en-US" altLang="zh-CN" dirty="0"/>
              <a:t>Register Files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rgbClr val="FF0000"/>
                </a:solidFill>
              </a:rPr>
              <a:t>任务一</a:t>
            </a:r>
            <a:r>
              <a:rPr lang="zh-CN" altLang="en-US" dirty="0"/>
              <a:t>：设计实现数据通路部件</a:t>
            </a:r>
            <a:r>
              <a:rPr lang="en-US" altLang="zh-CN" dirty="0"/>
              <a:t>ALU</a:t>
            </a:r>
          </a:p>
          <a:p>
            <a:pPr marL="45720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rgbClr val="FF0000"/>
                </a:solidFill>
              </a:rPr>
              <a:t>任务二</a:t>
            </a:r>
            <a:r>
              <a:rPr lang="zh-CN" altLang="en-US" dirty="0"/>
              <a:t>：设计实现数据通路部件</a:t>
            </a:r>
            <a:r>
              <a:rPr lang="en-US" altLang="zh-CN" dirty="0"/>
              <a:t>Register Files	</a:t>
            </a: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4AFE9E-24BC-4812-89EE-192FAACA8BD6}"/>
              </a:ext>
            </a:extLst>
          </p:cNvPr>
          <p:cNvSpPr txBox="1"/>
          <p:nvPr/>
        </p:nvSpPr>
        <p:spPr>
          <a:xfrm>
            <a:off x="4777675" y="3893541"/>
            <a:ext cx="355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采用硬件描述语言的设计方法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52B819-0DFD-4654-9434-06F1C87FAAA4}"/>
              </a:ext>
            </a:extLst>
          </p:cNvPr>
          <p:cNvSpPr txBox="1"/>
          <p:nvPr/>
        </p:nvSpPr>
        <p:spPr>
          <a:xfrm>
            <a:off x="4777675" y="4789309"/>
            <a:ext cx="35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采用硬件描述语言的设计方法</a:t>
            </a:r>
          </a:p>
        </p:txBody>
      </p:sp>
    </p:spTree>
    <p:extLst>
      <p:ext uri="{BB962C8B-B14F-4D97-AF65-F5344CB8AC3E}">
        <p14:creationId xmlns:p14="http://schemas.microsoft.com/office/powerpoint/2010/main" val="332977119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3375" y="2348880"/>
            <a:ext cx="8353425" cy="3552357"/>
          </a:xfrm>
        </p:spPr>
        <p:txBody>
          <a:bodyPr/>
          <a:lstStyle/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rgbClr val="FF0000"/>
                </a:solidFill>
              </a:rPr>
              <a:t>任务一</a:t>
            </a:r>
            <a:r>
              <a:rPr lang="zh-CN" altLang="en-US" dirty="0"/>
              <a:t>：设计实现数据通路部件</a:t>
            </a:r>
            <a:r>
              <a:rPr lang="en-US" altLang="zh-CN" dirty="0"/>
              <a:t>ALU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4AFE9E-24BC-4812-89EE-192FAACA8BD6}"/>
              </a:ext>
            </a:extLst>
          </p:cNvPr>
          <p:cNvSpPr txBox="1"/>
          <p:nvPr/>
        </p:nvSpPr>
        <p:spPr>
          <a:xfrm>
            <a:off x="4901938" y="3478727"/>
            <a:ext cx="424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方法一：根据原理图进行结构化描述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方法二：根据原理图进行功能性描述</a:t>
            </a:r>
          </a:p>
        </p:txBody>
      </p:sp>
    </p:spTree>
    <p:extLst>
      <p:ext uri="{BB962C8B-B14F-4D97-AF65-F5344CB8AC3E}">
        <p14:creationId xmlns:p14="http://schemas.microsoft.com/office/powerpoint/2010/main" val="129682197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数据通路的功能部件之一：</a:t>
            </a:r>
            <a:r>
              <a:rPr lang="en-US" altLang="zh-CN" dirty="0">
                <a:solidFill>
                  <a:srgbClr val="FF0000"/>
                </a:solidFill>
              </a:rPr>
              <a:t>ALU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个基本运算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整理逻辑实验的</a:t>
            </a:r>
            <a:r>
              <a:rPr lang="en-US" altLang="zh-CN" sz="2400" dirty="0">
                <a:solidFill>
                  <a:prstClr val="black"/>
                </a:solidFill>
              </a:rPr>
              <a:t>ALU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>
                <a:solidFill>
                  <a:srgbClr val="FF0000"/>
                </a:solidFill>
              </a:rPr>
              <a:t>verilog</a:t>
            </a:r>
            <a:r>
              <a:rPr lang="zh-CN" altLang="en-US" sz="2400" dirty="0">
                <a:solidFill>
                  <a:prstClr val="black"/>
                </a:solidFill>
              </a:rPr>
              <a:t>输入并仿真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拓展</a:t>
            </a:r>
            <a:r>
              <a:rPr lang="en-US" altLang="zh-CN" sz="2400" dirty="0">
                <a:solidFill>
                  <a:prstClr val="black"/>
                </a:solidFill>
              </a:rPr>
              <a:t>ALU</a:t>
            </a:r>
            <a:r>
              <a:rPr lang="zh-CN" altLang="en-US" sz="2400" dirty="0">
                <a:solidFill>
                  <a:prstClr val="black"/>
                </a:solidFill>
              </a:rPr>
              <a:t>的功能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31"/>
          <p:cNvGrpSpPr/>
          <p:nvPr/>
        </p:nvGrpSpPr>
        <p:grpSpPr>
          <a:xfrm>
            <a:off x="5652120" y="4077072"/>
            <a:ext cx="3070713" cy="2520280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5144"/>
              </p:ext>
            </p:extLst>
          </p:nvPr>
        </p:nvGraphicFramePr>
        <p:xfrm>
          <a:off x="95113" y="3219640"/>
          <a:ext cx="4521378" cy="2567622"/>
        </p:xfrm>
        <a:graphic>
          <a:graphicData uri="http://schemas.openxmlformats.org/drawingml/2006/table">
            <a:tbl>
              <a:tblPr/>
              <a:tblGrid>
                <a:gridCol w="188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/>
                          <a:ea typeface="宋体"/>
                          <a:cs typeface="Arial"/>
                        </a:rPr>
                        <a:t>ALU Control Lines</a:t>
                      </a:r>
                      <a:endParaRPr lang="zh-CN" sz="1600" b="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/>
                          <a:ea typeface="宋体"/>
                          <a:cs typeface="Arial"/>
                        </a:rPr>
                        <a:t>Function</a:t>
                      </a:r>
                      <a:endParaRPr lang="zh-CN" sz="1600" b="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2" marR="90812" marT="44411" marB="44411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latin typeface="Arial"/>
                          <a:ea typeface="宋体"/>
                          <a:cs typeface="Times New Roman"/>
                        </a:rPr>
                        <a:t>note</a:t>
                      </a:r>
                      <a:endParaRPr lang="zh-CN" sz="1600" b="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And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001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Or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Add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110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Sub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111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Set on less than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100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nor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Times New Roman"/>
                        </a:rPr>
                        <a:t>扩展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101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srl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Times New Roman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011</a:t>
                      </a:r>
                      <a:endParaRPr lang="zh-CN" sz="1600" b="1" kern="10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xor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Times New Roman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98" y="1088559"/>
            <a:ext cx="4481916" cy="29885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506CB8-4F3F-4EBD-BA7C-E5DD2459DE7D}"/>
              </a:ext>
            </a:extLst>
          </p:cNvPr>
          <p:cNvSpPr txBox="1"/>
          <p:nvPr/>
        </p:nvSpPr>
        <p:spPr>
          <a:xfrm>
            <a:off x="2987824" y="635403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overflow</a:t>
            </a:r>
            <a:r>
              <a:rPr lang="zh-CN" altLang="en-US" dirty="0">
                <a:solidFill>
                  <a:srgbClr val="FF0000"/>
                </a:solidFill>
              </a:rPr>
              <a:t>功能暂未实现</a:t>
            </a:r>
          </a:p>
        </p:txBody>
      </p:sp>
    </p:spTree>
    <p:extLst>
      <p:ext uri="{BB962C8B-B14F-4D97-AF65-F5344CB8AC3E}">
        <p14:creationId xmlns:p14="http://schemas.microsoft.com/office/powerpoint/2010/main" val="359485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636912"/>
            <a:ext cx="8686800" cy="1440160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根据原理图进行</a:t>
            </a:r>
            <a:r>
              <a:rPr lang="zh-CN" altLang="en-US" sz="4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结构化</a:t>
            </a:r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描述设计</a:t>
            </a:r>
            <a:r>
              <a:rPr lang="en-US" altLang="zh-CN" sz="44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51197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逻辑原理图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23488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信号扩展模块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995936" y="1916832"/>
            <a:ext cx="3096344" cy="12241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164288" y="1988840"/>
            <a:ext cx="504056" cy="388843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36651" y="139589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注意：加减器做减法时用补码是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±31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为了和无符号加法兼容需要扩展符号位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6" idx="0"/>
          </p:cNvCxnSpPr>
          <p:nvPr/>
        </p:nvCxnSpPr>
        <p:spPr>
          <a:xfrm flipV="1">
            <a:off x="921872" y="2750008"/>
            <a:ext cx="362470" cy="141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82464" y="1700808"/>
            <a:ext cx="2049376" cy="268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82464" y="2348880"/>
            <a:ext cx="2074488" cy="203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54472" y="4413286"/>
            <a:ext cx="1790245" cy="24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39624" y="4429818"/>
            <a:ext cx="5220142" cy="111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29232" y="4169312"/>
            <a:ext cx="1185280" cy="487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定制符号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非标准件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29397" y="4710795"/>
            <a:ext cx="1790245" cy="64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548302" y="4040731"/>
            <a:ext cx="1484221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101698" y="3602965"/>
            <a:ext cx="364282" cy="521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7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1396</Words>
  <Application>Microsoft Office PowerPoint</Application>
  <PresentationFormat>全屏显示(4:3)</PresentationFormat>
  <Paragraphs>251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黑体</vt:lpstr>
      <vt:lpstr>隶书</vt:lpstr>
      <vt:lpstr>宋体</vt:lpstr>
      <vt:lpstr>微软雅黑</vt:lpstr>
      <vt:lpstr>Algerian</vt:lpstr>
      <vt:lpstr>Arial</vt:lpstr>
      <vt:lpstr>Calibri</vt:lpstr>
      <vt:lpstr>Cambria</vt:lpstr>
      <vt:lpstr>Tahoma</vt:lpstr>
      <vt:lpstr>Times New Roman</vt:lpstr>
      <vt:lpstr>Wingdings</vt:lpstr>
      <vt:lpstr>Office 主题</vt:lpstr>
      <vt:lpstr>Computer Organization &amp; Design实验与课程设计  Lab01-1 ALU、Regfiles设计  </vt:lpstr>
      <vt:lpstr>Course Outline</vt:lpstr>
      <vt:lpstr>实验目的</vt:lpstr>
      <vt:lpstr>实验环境</vt:lpstr>
      <vt:lpstr>实验目标及任务</vt:lpstr>
      <vt:lpstr>PowerPoint 演示文稿</vt:lpstr>
      <vt:lpstr>数据通路的功能部件之一：ALU</vt:lpstr>
      <vt:lpstr>PowerPoint 演示文稿</vt:lpstr>
      <vt:lpstr>ALU逻辑原理图</vt:lpstr>
      <vt:lpstr>结构化描述输入设计ALU</vt:lpstr>
      <vt:lpstr>结构化描述输入设计ALU</vt:lpstr>
      <vt:lpstr>ALU TOP逻辑原理图</vt:lpstr>
      <vt:lpstr>ALU TOP文件编写</vt:lpstr>
      <vt:lpstr>ALU TOP文件编写</vt:lpstr>
      <vt:lpstr>PowerPoint 演示文稿</vt:lpstr>
      <vt:lpstr>ALU 功能性描述</vt:lpstr>
      <vt:lpstr>ALU testbench文件</vt:lpstr>
      <vt:lpstr>ALU仿真波形图</vt:lpstr>
      <vt:lpstr>PowerPoint 演示文稿</vt:lpstr>
      <vt:lpstr>数字系统的功能部件之一：Register files</vt:lpstr>
      <vt:lpstr>PowerPoint 演示文稿</vt:lpstr>
      <vt:lpstr>regfile仿真结果</vt:lpstr>
      <vt:lpstr>Regfile封装关键点</vt:lpstr>
      <vt:lpstr>Regfile封装关键点</vt:lpstr>
      <vt:lpstr>Regfile封装关键点--clk</vt:lpstr>
      <vt:lpstr>Regfile封装关键点--clk</vt:lpstr>
      <vt:lpstr>Regfile封装关键点--rst</vt:lpstr>
      <vt:lpstr>Regfile封装关键点--rst</vt:lpstr>
      <vt:lpstr>思考题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made</dc:creator>
  <cp:lastModifiedBy>cmzz</cp:lastModifiedBy>
  <cp:revision>425</cp:revision>
  <dcterms:created xsi:type="dcterms:W3CDTF">2013-04-10T02:56:54Z</dcterms:created>
  <dcterms:modified xsi:type="dcterms:W3CDTF">2022-02-10T08:26:10Z</dcterms:modified>
</cp:coreProperties>
</file>