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97" r:id="rId2"/>
    <p:sldId id="474" r:id="rId3"/>
    <p:sldId id="299" r:id="rId4"/>
    <p:sldId id="459" r:id="rId5"/>
    <p:sldId id="463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64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38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sp>
        <p:nvSpPr>
          <p:cNvPr id="7" name="Line 1054">
            <a:extLst>
              <a:ext uri="{FF2B5EF4-FFF2-40B4-BE49-F238E27FC236}">
                <a16:creationId xmlns:a16="http://schemas.microsoft.com/office/drawing/2014/main" id="{E120BAAA-3DE5-4EBD-8D9E-FADBF75D1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7544" y="1065373"/>
            <a:ext cx="8239944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d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805D58B-83A8-4033-99B5-EF01A4E3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3731"/>
            <a:ext cx="9144000" cy="171291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kumimoji="1" lang="en-US" altLang="zh-CN" sz="2900" dirty="0">
                <a:ea typeface="宋体" charset="-122"/>
              </a:rPr>
              <a:t>Computer Organization &amp; Design</a:t>
            </a:r>
            <a:r>
              <a:rPr kumimoji="1" lang="zh-CN" altLang="en-US" sz="2900" dirty="0">
                <a:ea typeface="宋体" charset="-122"/>
              </a:rPr>
              <a:t>实验与课程设计</a:t>
            </a:r>
            <a:br>
              <a:rPr kumimoji="1" lang="en-US" altLang="zh-CN" sz="2900" dirty="0">
                <a:ea typeface="宋体" charset="-122"/>
              </a:rPr>
            </a:br>
            <a:br>
              <a:rPr kumimoji="1" lang="en-US" altLang="zh-CN" sz="3200" dirty="0">
                <a:ea typeface="宋体" charset="-122"/>
              </a:rPr>
            </a:br>
            <a:r>
              <a:rPr kumimoji="1" lang="en-US" altLang="zh-CN" dirty="0">
                <a:solidFill>
                  <a:srgbClr val="660066"/>
                </a:solidFill>
                <a:latin typeface="Cambria" charset="0"/>
                <a:ea typeface="宋体" charset="-122"/>
              </a:rPr>
              <a:t>Lab01-2</a:t>
            </a:r>
            <a:b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  <a:t>有限状态机</a:t>
            </a:r>
            <a:b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br>
              <a:rPr kumimoji="1" lang="en-US" altLang="zh-CN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endParaRPr kumimoji="1" lang="zh-CN" altLang="en-US" sz="3200" dirty="0">
              <a:solidFill>
                <a:srgbClr val="660066"/>
              </a:solidFill>
              <a:latin typeface="Cambria" charset="0"/>
              <a:ea typeface="宋体" charset="-122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AF0BBDF2-62CF-44FB-9931-F2C9237596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00525"/>
            <a:ext cx="6400800" cy="1752600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Ma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 (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马德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  <a:hlinkClick r:id="rId2"/>
              </a:rPr>
              <a:t>made@zju.edu.cn</a:t>
            </a:r>
            <a:endParaRPr kumimoji="1"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2022</a:t>
            </a:r>
            <a:endParaRPr kumimoji="1"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367C582-380B-4E29-A78E-9A9CC2F3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31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u="none" dirty="0"/>
              <a:t>College of Computer Science, Zhejiang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状态机设计方法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99C26-6771-4AFD-B148-B034B80EA066}"/>
              </a:ext>
            </a:extLst>
          </p:cNvPr>
          <p:cNvSpPr txBox="1"/>
          <p:nvPr/>
        </p:nvSpPr>
        <p:spPr>
          <a:xfrm>
            <a:off x="-401870" y="1507069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一段式描述（即状态跳转与输出信号都在同一个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always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块里面进行描述）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F9EC2-ABE1-4558-B13C-D3A2CAF2A950}"/>
              </a:ext>
            </a:extLst>
          </p:cNvPr>
          <p:cNvSpPr txBox="1"/>
          <p:nvPr/>
        </p:nvSpPr>
        <p:spPr>
          <a:xfrm>
            <a:off x="-410610" y="2954585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二段式描述（即将输出信号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与状态跳转分开描述，便于设计代码管理）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BC193C-5628-46AC-ACC3-1BA1AC6B6A68}"/>
              </a:ext>
            </a:extLst>
          </p:cNvPr>
          <p:cNvSpPr txBox="1"/>
          <p:nvPr/>
        </p:nvSpPr>
        <p:spPr>
          <a:xfrm>
            <a:off x="-391107" y="4221088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三段式描述（即将输出信号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与状态跳转分开描述，并且状态跳转用组合逻辑来控制）</a:t>
            </a:r>
          </a:p>
        </p:txBody>
      </p:sp>
    </p:spTree>
    <p:extLst>
      <p:ext uri="{BB962C8B-B14F-4D97-AF65-F5344CB8AC3E}">
        <p14:creationId xmlns:p14="http://schemas.microsoft.com/office/powerpoint/2010/main" val="398126890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状态机设计步骤</a:t>
            </a:r>
            <a:endParaRPr sz="4800" dirty="0">
              <a:ea typeface="黑体" panose="02010609060101010101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12BE1B-0B16-4573-9C70-D2F199A9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2643"/>
              </p:ext>
            </p:extLst>
          </p:nvPr>
        </p:nvGraphicFramePr>
        <p:xfrm>
          <a:off x="3712243" y="1199621"/>
          <a:ext cx="5292080" cy="152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6040">
                  <a:extLst>
                    <a:ext uri="{9D8B030D-6E8A-4147-A177-3AD203B41FA5}">
                      <a16:colId xmlns:a16="http://schemas.microsoft.com/office/drawing/2014/main" val="503642652"/>
                    </a:ext>
                  </a:extLst>
                </a:gridCol>
                <a:gridCol w="2646040">
                  <a:extLst>
                    <a:ext uri="{9D8B030D-6E8A-4147-A177-3AD203B41FA5}">
                      <a16:colId xmlns:a16="http://schemas.microsoft.com/office/drawing/2014/main" val="2136112504"/>
                    </a:ext>
                  </a:extLst>
                </a:gridCol>
              </a:tblGrid>
              <a:tr h="305312"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接口定义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327695"/>
                  </a:ext>
                </a:extLst>
              </a:tr>
              <a:tr h="305312"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系统时钟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515596"/>
                  </a:ext>
                </a:extLst>
              </a:tr>
              <a:tr h="305312"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rst_n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系统复位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85336"/>
                  </a:ext>
                </a:extLst>
              </a:tr>
              <a:tr h="305312"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序列输入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85689"/>
                  </a:ext>
                </a:extLst>
              </a:tr>
              <a:tr h="305312"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23265" algn="l"/>
                        </a:tabLs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检测输出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30880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65111AF-23C1-45D7-B493-8BC91CFFE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68524"/>
              </p:ext>
            </p:extLst>
          </p:nvPr>
        </p:nvGraphicFramePr>
        <p:xfrm>
          <a:off x="1139360" y="4596717"/>
          <a:ext cx="6448424" cy="2103120"/>
        </p:xfrm>
        <a:graphic>
          <a:graphicData uri="http://schemas.openxmlformats.org/drawingml/2006/table">
            <a:tbl>
              <a:tblPr/>
              <a:tblGrid>
                <a:gridCol w="1612106">
                  <a:extLst>
                    <a:ext uri="{9D8B030D-6E8A-4147-A177-3AD203B41FA5}">
                      <a16:colId xmlns:a16="http://schemas.microsoft.com/office/drawing/2014/main" val="3080985424"/>
                    </a:ext>
                  </a:extLst>
                </a:gridCol>
                <a:gridCol w="1612106">
                  <a:extLst>
                    <a:ext uri="{9D8B030D-6E8A-4147-A177-3AD203B41FA5}">
                      <a16:colId xmlns:a16="http://schemas.microsoft.com/office/drawing/2014/main" val="789222622"/>
                    </a:ext>
                  </a:extLst>
                </a:gridCol>
                <a:gridCol w="1612106">
                  <a:extLst>
                    <a:ext uri="{9D8B030D-6E8A-4147-A177-3AD203B41FA5}">
                      <a16:colId xmlns:a16="http://schemas.microsoft.com/office/drawing/2014/main" val="2804738762"/>
                    </a:ext>
                  </a:extLst>
                </a:gridCol>
                <a:gridCol w="1612106">
                  <a:extLst>
                    <a:ext uri="{9D8B030D-6E8A-4147-A177-3AD203B41FA5}">
                      <a16:colId xmlns:a16="http://schemas.microsoft.com/office/drawing/2014/main" val="258987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br>
                        <a:rPr lang="zh-CN" altLang="en-US">
                          <a:effectLst/>
                        </a:rPr>
                      </a:br>
                      <a:endParaRPr lang="zh-CN" alt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>
                          <a:effectLst/>
                        </a:rPr>
                        <a:t>      二进制       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>
                          <a:effectLst/>
                        </a:rPr>
                        <a:t>格雷码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dirty="0">
                          <a:effectLst/>
                        </a:rPr>
                        <a:t>独热码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518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effectLst/>
                        </a:rPr>
                        <a:t>S0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>
                          <a:effectLst/>
                        </a:rPr>
                        <a:t>0001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1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S1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01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>
                          <a:effectLst/>
                        </a:rPr>
                        <a:t>0010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07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S2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>
                          <a:effectLst/>
                        </a:rPr>
                        <a:t>0100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68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>
                          <a:effectLst/>
                        </a:rPr>
                        <a:t>S3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dirty="0">
                          <a:effectLst/>
                        </a:rPr>
                        <a:t>1000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E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90497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46058BE-8854-4F9B-818E-61E385FE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4704" y="5603524"/>
            <a:ext cx="77768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E802B3-1757-4B42-819D-301B9FE21668}"/>
              </a:ext>
            </a:extLst>
          </p:cNvPr>
          <p:cNvSpPr txBox="1"/>
          <p:nvPr/>
        </p:nvSpPr>
        <p:spPr>
          <a:xfrm>
            <a:off x="-409363" y="1505087"/>
            <a:ext cx="4121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系统架构和接口定义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17CA41-9124-4A34-B538-D332CC015BDE}"/>
              </a:ext>
            </a:extLst>
          </p:cNvPr>
          <p:cNvSpPr txBox="1"/>
          <p:nvPr/>
        </p:nvSpPr>
        <p:spPr>
          <a:xfrm>
            <a:off x="-409363" y="2305573"/>
            <a:ext cx="4121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状态定义和编码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2B8BFA-DAF2-4896-BF0B-6B19E0A6C734}"/>
              </a:ext>
            </a:extLst>
          </p:cNvPr>
          <p:cNvSpPr txBox="1"/>
          <p:nvPr/>
        </p:nvSpPr>
        <p:spPr>
          <a:xfrm>
            <a:off x="-409363" y="2825073"/>
            <a:ext cx="954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状态机的编码方式主要包括：二进制码（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Binary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），格雷码（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gray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），独热码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(one hot)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9E152B-5F26-4656-BCE8-854E6546BAC1}"/>
              </a:ext>
            </a:extLst>
          </p:cNvPr>
          <p:cNvSpPr txBox="1"/>
          <p:nvPr/>
        </p:nvSpPr>
        <p:spPr>
          <a:xfrm>
            <a:off x="-409363" y="3115829"/>
            <a:ext cx="9545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格雷码相对于二进制码而言，在状态跳转的时候，只有单比特翻转，它的功耗相对比较低。独热码相对于格雷码或者二进制码而言，它增加了两个寄存器来表示状态，但是它会更节省组合逻辑电路，因为它在比较状态的时候，只需要比较一个比特位，那么其电路的速度和可靠性就会增加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4606C2-A8AB-468B-A461-3AD719B345DF}"/>
              </a:ext>
            </a:extLst>
          </p:cNvPr>
          <p:cNvSpPr txBox="1"/>
          <p:nvPr/>
        </p:nvSpPr>
        <p:spPr>
          <a:xfrm>
            <a:off x="2831284" y="4281811"/>
            <a:ext cx="306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四个状态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编码方式表</a:t>
            </a:r>
          </a:p>
        </p:txBody>
      </p:sp>
    </p:spTree>
    <p:extLst>
      <p:ext uri="{BB962C8B-B14F-4D97-AF65-F5344CB8AC3E}">
        <p14:creationId xmlns:p14="http://schemas.microsoft.com/office/powerpoint/2010/main" val="2166153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状态机设计步骤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F94D6D-55CA-4C72-9D12-4ACD9FB3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984" y="19981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C5A095E-D5FE-4498-99A8-040571107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019772"/>
              </p:ext>
            </p:extLst>
          </p:nvPr>
        </p:nvGraphicFramePr>
        <p:xfrm>
          <a:off x="2631318" y="1152833"/>
          <a:ext cx="5469695" cy="34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981639" imgH="2533788" progId="Visio.Drawing.15">
                  <p:embed/>
                </p:oleObj>
              </mc:Choice>
              <mc:Fallback>
                <p:oleObj name="Visio" r:id="rId3" imgW="3981639" imgH="25337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318" y="1152833"/>
                        <a:ext cx="5469695" cy="3484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1C46DBB-57C9-4228-A46D-8168B49067BD}"/>
              </a:ext>
            </a:extLst>
          </p:cNvPr>
          <p:cNvSpPr txBox="1"/>
          <p:nvPr/>
        </p:nvSpPr>
        <p:spPr>
          <a:xfrm>
            <a:off x="-396552" y="1470686"/>
            <a:ext cx="4121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状态转换图：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569ED9-D3E9-41F8-B202-68CE72B386DA}"/>
              </a:ext>
            </a:extLst>
          </p:cNvPr>
          <p:cNvSpPr txBox="1"/>
          <p:nvPr/>
        </p:nvSpPr>
        <p:spPr>
          <a:xfrm>
            <a:off x="-252536" y="5021105"/>
            <a:ext cx="8939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RTL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实现：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HDL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语言将状态转换图进行描述实现设计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2619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3375" y="2852936"/>
            <a:ext cx="8353425" cy="3048301"/>
          </a:xfrm>
        </p:spPr>
        <p:txBody>
          <a:bodyPr/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zh-CN" altLang="en-US" dirty="0"/>
              <a:t>：设计状态机解决序列检测的问题（采用三段式）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5344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endParaRPr sz="4800" dirty="0"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B1F0A3-EEE1-47F6-A2FC-3ECC13E30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0412" y="4293798"/>
            <a:ext cx="4933950" cy="1733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003DDC-F2A8-40E3-8859-00A6AC9A0704}"/>
              </a:ext>
            </a:extLst>
          </p:cNvPr>
          <p:cNvSpPr txBox="1"/>
          <p:nvPr/>
        </p:nvSpPr>
        <p:spPr>
          <a:xfrm>
            <a:off x="-362179" y="1276509"/>
            <a:ext cx="8463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设计要求：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用状态机设计序列检测器（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1110010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75196B-0E7D-46D4-849E-565AB63BDE51}"/>
              </a:ext>
            </a:extLst>
          </p:cNvPr>
          <p:cNvSpPr txBox="1"/>
          <p:nvPr/>
        </p:nvSpPr>
        <p:spPr>
          <a:xfrm>
            <a:off x="3471931" y="377583"/>
            <a:ext cx="3102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------</a:t>
            </a:r>
            <a:r>
              <a:rPr lang="zh-CN" altLang="en-US" sz="3200" b="1" dirty="0"/>
              <a:t>序列检测器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9AB7E-B5B4-4409-8591-006DA13D002E}"/>
              </a:ext>
            </a:extLst>
          </p:cNvPr>
          <p:cNvSpPr txBox="1"/>
          <p:nvPr/>
        </p:nvSpPr>
        <p:spPr>
          <a:xfrm>
            <a:off x="-362179" y="1819695"/>
            <a:ext cx="9326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设计功能：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设计一个序列检测器，检测的序列为“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1110010”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；当输入信号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依次为“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1110010”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时，输出信号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输出一个高电平，否则输出信号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为低电平。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330BCF-B7C7-4740-B83C-741141568921}"/>
              </a:ext>
            </a:extLst>
          </p:cNvPr>
          <p:cNvSpPr txBox="1"/>
          <p:nvPr/>
        </p:nvSpPr>
        <p:spPr>
          <a:xfrm>
            <a:off x="-345946" y="3015472"/>
            <a:ext cx="9326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时序图：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序列检测器是一种同步时序电路，它用于搜索，检测输入的二进制代码串中是否出现指定的代码序列，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1110010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序列检测原理图如下：</a:t>
            </a:r>
          </a:p>
        </p:txBody>
      </p:sp>
    </p:spTree>
    <p:extLst>
      <p:ext uri="{BB962C8B-B14F-4D97-AF65-F5344CB8AC3E}">
        <p14:creationId xmlns:p14="http://schemas.microsoft.com/office/powerpoint/2010/main" val="287196714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三段式摩尔状态机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4D2BFFE-5F92-4DAE-B893-1636C4DA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98" y="120705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接口定义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A4D6A4-4D8C-4D49-8263-F90F99978A75}"/>
              </a:ext>
            </a:extLst>
          </p:cNvPr>
          <p:cNvSpPr txBox="1"/>
          <p:nvPr/>
        </p:nvSpPr>
        <p:spPr>
          <a:xfrm>
            <a:off x="5408801" y="2564904"/>
            <a:ext cx="2270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//</a:t>
            </a:r>
            <a:r>
              <a:rPr lang="zh-CN" altLang="en-US" sz="2000" dirty="0"/>
              <a:t>系统时钟</a:t>
            </a:r>
            <a:endParaRPr lang="en-US" altLang="zh-CN" sz="2000" dirty="0"/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系统复位</a:t>
            </a:r>
            <a:endParaRPr lang="en-US" altLang="zh-CN" sz="2000" dirty="0"/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序列输入</a:t>
            </a:r>
            <a:endParaRPr lang="en-US" altLang="zh-CN" sz="2000" dirty="0"/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检测结果输出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99BBD0-7CD3-4CF6-95E3-8BB92601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03" y="2345771"/>
            <a:ext cx="2270998" cy="34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901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三段式摩尔状态机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33ACF2-1567-4467-8E87-026CDEB3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8" y="1387798"/>
            <a:ext cx="8229600" cy="49685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状态定义和编码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74ADC-8DAE-4577-AB26-064978FC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386746"/>
            <a:ext cx="3314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6947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三段式摩尔状态机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33ACF2-1567-4467-8E87-026CDEB3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8" y="1387798"/>
            <a:ext cx="8229600" cy="49685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第一段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67E423-5D25-45E2-8A19-6E49A4B3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314825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A78A8A-F934-421D-8ED3-E42BF80FD4BF}"/>
              </a:ext>
            </a:extLst>
          </p:cNvPr>
          <p:cNvSpPr txBox="1"/>
          <p:nvPr/>
        </p:nvSpPr>
        <p:spPr>
          <a:xfrm>
            <a:off x="2153016" y="1634176"/>
            <a:ext cx="4576396" cy="31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状态跳转（时序逻辑）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C34D9C6-A897-409C-A7F3-1BD5D99F51B5}"/>
              </a:ext>
            </a:extLst>
          </p:cNvPr>
          <p:cNvSpPr>
            <a:spLocks/>
          </p:cNvSpPr>
          <p:nvPr/>
        </p:nvSpPr>
        <p:spPr bwMode="auto">
          <a:xfrm>
            <a:off x="5651500" y="3429000"/>
            <a:ext cx="3241675" cy="466725"/>
          </a:xfrm>
          <a:prstGeom prst="accentCallout1">
            <a:avLst>
              <a:gd name="adj1" fmla="val 25000"/>
              <a:gd name="adj2" fmla="val -6250"/>
              <a:gd name="adj3" fmla="val -143750"/>
              <a:gd name="adj4" fmla="val -50000"/>
            </a:avLst>
          </a:prstGeom>
          <a:noFill/>
          <a:ln w="635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敏感列表：</a:t>
            </a:r>
            <a:endParaRPr lang="en-US" altLang="zh-CN" sz="1600" b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时钟信号以及复位信号边沿的组合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A56B6C6-2367-436C-99EA-BCD004019CFD}"/>
              </a:ext>
            </a:extLst>
          </p:cNvPr>
          <p:cNvSpPr>
            <a:spLocks/>
          </p:cNvSpPr>
          <p:nvPr/>
        </p:nvSpPr>
        <p:spPr bwMode="auto">
          <a:xfrm>
            <a:off x="4716463" y="4292600"/>
            <a:ext cx="1600200" cy="381000"/>
          </a:xfrm>
          <a:prstGeom prst="accentCallout1">
            <a:avLst>
              <a:gd name="adj1" fmla="val 30000"/>
              <a:gd name="adj2" fmla="val -4764"/>
              <a:gd name="adj3" fmla="val -175000"/>
              <a:gd name="adj4" fmla="val -97620"/>
            </a:avLst>
          </a:prstGeom>
          <a:noFill/>
          <a:ln w="635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使用非阻塞赋值</a:t>
            </a:r>
          </a:p>
        </p:txBody>
      </p:sp>
    </p:spTree>
    <p:extLst>
      <p:ext uri="{BB962C8B-B14F-4D97-AF65-F5344CB8AC3E}">
        <p14:creationId xmlns:p14="http://schemas.microsoft.com/office/powerpoint/2010/main" val="27372330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D256557-E764-441F-8026-931B3BA9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33809"/>
            <a:ext cx="3575800" cy="5741331"/>
          </a:xfrm>
          <a:prstGeom prst="rect">
            <a:avLst/>
          </a:prstGeom>
        </p:spPr>
      </p:pic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三段式摩尔状态机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33ACF2-1567-4467-8E87-026CDEB3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8" y="1387798"/>
            <a:ext cx="8229600" cy="49685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第二段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4B4D5E-579C-46FA-9EEB-48C2E3D6A40D}"/>
              </a:ext>
            </a:extLst>
          </p:cNvPr>
          <p:cNvSpPr txBox="1"/>
          <p:nvPr/>
        </p:nvSpPr>
        <p:spPr>
          <a:xfrm>
            <a:off x="-4396" y="1988840"/>
            <a:ext cx="457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下个状态判断（组合逻辑）</a:t>
            </a:r>
            <a:endParaRPr lang="zh-CN" altLang="en-US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CD4E1429-EA60-44A3-B37C-9252A2E9A371}"/>
              </a:ext>
            </a:extLst>
          </p:cNvPr>
          <p:cNvSpPr>
            <a:spLocks/>
          </p:cNvSpPr>
          <p:nvPr/>
        </p:nvSpPr>
        <p:spPr bwMode="auto">
          <a:xfrm>
            <a:off x="6870700" y="1900972"/>
            <a:ext cx="1816100" cy="457200"/>
          </a:xfrm>
          <a:prstGeom prst="accentCallout1">
            <a:avLst>
              <a:gd name="adj1" fmla="val 25000"/>
              <a:gd name="adj2" fmla="val -6250"/>
              <a:gd name="adj3" fmla="val -93750"/>
              <a:gd name="adj4" fmla="val -104690"/>
            </a:avLst>
          </a:prstGeom>
          <a:noFill/>
          <a:ln w="635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敏感信号表：</a:t>
            </a:r>
            <a:endParaRPr lang="en-US" altLang="zh-CN" sz="1600" b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所有的右边表达式中的变量以及</a:t>
            </a:r>
            <a:r>
              <a:rPr lang="en-US" altLang="zh-CN" sz="1600" b="0" dirty="0">
                <a:solidFill>
                  <a:srgbClr val="0000FF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b="0" dirty="0">
                <a:solidFill>
                  <a:srgbClr val="0000FF"/>
                </a:solidFill>
                <a:ea typeface="宋体" panose="02010600030101010101" pitchFamily="2" charset="-122"/>
              </a:rPr>
              <a:t> case</a:t>
            </a: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条件中的变量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DC6C096A-D87E-4E7B-A7D8-43BECF33BF6D}"/>
              </a:ext>
            </a:extLst>
          </p:cNvPr>
          <p:cNvSpPr>
            <a:spLocks/>
          </p:cNvSpPr>
          <p:nvPr/>
        </p:nvSpPr>
        <p:spPr bwMode="auto">
          <a:xfrm>
            <a:off x="6851284" y="3300574"/>
            <a:ext cx="1752600" cy="381000"/>
          </a:xfrm>
          <a:prstGeom prst="accentCallout1">
            <a:avLst>
              <a:gd name="adj1" fmla="val 30000"/>
              <a:gd name="adj2" fmla="val -4347"/>
              <a:gd name="adj3" fmla="val -175000"/>
              <a:gd name="adj4" fmla="val -89130"/>
            </a:avLst>
          </a:prstGeom>
          <a:noFill/>
          <a:ln w="635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使用阻塞赋值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27686A03-DF66-488F-A81C-407275D60417}"/>
              </a:ext>
            </a:extLst>
          </p:cNvPr>
          <p:cNvSpPr>
            <a:spLocks/>
          </p:cNvSpPr>
          <p:nvPr/>
        </p:nvSpPr>
        <p:spPr bwMode="auto">
          <a:xfrm>
            <a:off x="6844506" y="5599250"/>
            <a:ext cx="1728788" cy="381000"/>
          </a:xfrm>
          <a:prstGeom prst="accentCallout1">
            <a:avLst>
              <a:gd name="adj1" fmla="val 30000"/>
              <a:gd name="adj2" fmla="val -4347"/>
              <a:gd name="adj3" fmla="val -156539"/>
              <a:gd name="adj4" fmla="val -145582"/>
            </a:avLst>
          </a:prstGeom>
          <a:noFill/>
          <a:ln w="635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00FF"/>
                </a:solidFill>
                <a:ea typeface="宋体" panose="02010600030101010101" pitchFamily="2" charset="-122"/>
              </a:rPr>
              <a:t>If/else</a:t>
            </a: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要配对以避免</a:t>
            </a:r>
            <a:r>
              <a:rPr lang="en-US" altLang="zh-CN" sz="1600" b="0" dirty="0">
                <a:solidFill>
                  <a:srgbClr val="0000FF"/>
                </a:solidFill>
                <a:ea typeface="宋体" panose="02010600030101010101" pitchFamily="2" charset="-122"/>
              </a:rPr>
              <a:t>latch</a:t>
            </a:r>
            <a:r>
              <a:rPr lang="zh-CN" altLang="en-US" sz="1600" b="0" dirty="0">
                <a:solidFill>
                  <a:srgbClr val="0000FF"/>
                </a:solidFill>
                <a:ea typeface="宋体" panose="02010600030101010101" pitchFamily="2" charset="-122"/>
              </a:rPr>
              <a:t>的产生</a:t>
            </a:r>
          </a:p>
        </p:txBody>
      </p:sp>
    </p:spTree>
    <p:extLst>
      <p:ext uri="{BB962C8B-B14F-4D97-AF65-F5344CB8AC3E}">
        <p14:creationId xmlns:p14="http://schemas.microsoft.com/office/powerpoint/2010/main" val="12285949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三段式摩尔状态机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33ACF2-1567-4467-8E87-026CDEB3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8" y="1387798"/>
            <a:ext cx="8229600" cy="49685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第三段 结果输出（组合逻辑）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2F4756-76AB-467F-9956-7CB19A07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70" y="3049842"/>
            <a:ext cx="4650259" cy="7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5246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91" y="115890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BB39CD-69AE-4E13-B70C-B4C4D65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Chapter 1   </a:t>
            </a:r>
            <a:fld id="{5EFF9C44-2717-445B-8E50-0551D6089AA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E6CDF4-7B47-4A14-81DC-6ECCF7D4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44824"/>
            <a:ext cx="7772400" cy="43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一、实验目的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二、实验环境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三、实验目标及任务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三段式摩尔状态机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33ACF2-1567-4467-8E87-026CDEB3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8" y="1387798"/>
            <a:ext cx="8229600" cy="496855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三段式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A2639-D46B-4775-9340-38615DD3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92702"/>
            <a:ext cx="2637169" cy="45462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04013C-A0C8-48ED-8155-49238D7F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57" y="1271910"/>
            <a:ext cx="3317783" cy="54702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28F28C-5A2E-4B04-B8E1-FD5586166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97" y="4622984"/>
            <a:ext cx="2625464" cy="6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4535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DF44DB79-5C0E-491A-9E7B-54BE67D8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34" y="2228671"/>
            <a:ext cx="8112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1</a:t>
            </a:r>
            <a:r>
              <a:rPr lang="zh-CN" altLang="en-US" sz="1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、可以有效地滤去组合逻辑输出的毛刺；</a:t>
            </a:r>
            <a:endParaRPr lang="en-US" altLang="zh-CN" sz="1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2</a:t>
            </a:r>
            <a:r>
              <a:rPr lang="zh-CN" altLang="en-US" sz="1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、可以有效地进行时序计算与约束；</a:t>
            </a:r>
            <a:endParaRPr lang="en-US" altLang="zh-CN" sz="1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1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、另外对于总线形式的输出信号来说，容易使总线数据对齐，从而减小总线数据间  的偏移，减小接收端数据采样出错的频率。</a:t>
            </a: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374A1ECC-730A-44C3-88FB-1B846B48C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6" y="3911455"/>
            <a:ext cx="67659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E504B2B-886F-4289-9CA1-4096CA07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59" y="1362432"/>
            <a:ext cx="8229600" cy="95567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三段式可以在组合逻辑后再增加一级寄存器来实现时序逻辑输出：</a:t>
            </a:r>
          </a:p>
        </p:txBody>
      </p:sp>
    </p:spTree>
    <p:extLst>
      <p:ext uri="{BB962C8B-B14F-4D97-AF65-F5344CB8AC3E}">
        <p14:creationId xmlns:p14="http://schemas.microsoft.com/office/powerpoint/2010/main" val="112767890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三段式状态机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A68BF0-DBA9-49AF-8A08-57BDC76A4B99}"/>
              </a:ext>
            </a:extLst>
          </p:cNvPr>
          <p:cNvSpPr txBox="1"/>
          <p:nvPr/>
        </p:nvSpPr>
        <p:spPr>
          <a:xfrm>
            <a:off x="107504" y="1628800"/>
            <a:ext cx="33843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</a:rPr>
              <a:t>module</a:t>
            </a:r>
            <a:r>
              <a:rPr lang="en-US" altLang="zh-CN" dirty="0"/>
              <a:t> </a:t>
            </a:r>
            <a:r>
              <a:rPr lang="en-US" altLang="zh-CN" dirty="0" err="1"/>
              <a:t>tb_seq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  reg </a:t>
            </a:r>
            <a:r>
              <a:rPr lang="en-US" altLang="zh-CN" dirty="0" err="1"/>
              <a:t>clk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 reg reset;</a:t>
            </a:r>
          </a:p>
          <a:p>
            <a:r>
              <a:rPr lang="en-US" altLang="zh-CN" dirty="0"/>
              <a:t>	 reg in;	 </a:t>
            </a:r>
          </a:p>
          <a:p>
            <a:r>
              <a:rPr lang="en-US" altLang="zh-CN" dirty="0"/>
              <a:t>	 wire out;</a:t>
            </a:r>
          </a:p>
          <a:p>
            <a:r>
              <a:rPr lang="en-US" altLang="zh-CN" dirty="0"/>
              <a:t>		 </a:t>
            </a:r>
          </a:p>
          <a:p>
            <a:r>
              <a:rPr lang="en-US" altLang="zh-CN" dirty="0"/>
              <a:t> always #20 </a:t>
            </a:r>
            <a:r>
              <a:rPr lang="en-US" altLang="zh-CN" dirty="0" err="1"/>
              <a:t>clk</a:t>
            </a:r>
            <a:r>
              <a:rPr lang="en-US" altLang="zh-CN" dirty="0"/>
              <a:t> = ~</a:t>
            </a:r>
            <a:r>
              <a:rPr lang="en-US" altLang="zh-CN" dirty="0" err="1"/>
              <a:t>clk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initial  begin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reset = 0;</a:t>
            </a:r>
          </a:p>
          <a:p>
            <a:r>
              <a:rPr lang="en-US" altLang="zh-CN" dirty="0"/>
              <a:t> #20 reset = 1;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08ED00-9415-464D-8B06-E6BABC23B54A}"/>
              </a:ext>
            </a:extLst>
          </p:cNvPr>
          <p:cNvSpPr txBox="1"/>
          <p:nvPr/>
        </p:nvSpPr>
        <p:spPr>
          <a:xfrm>
            <a:off x="3059832" y="1772816"/>
            <a:ext cx="19442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//011100101</a:t>
            </a:r>
          </a:p>
          <a:p>
            <a:r>
              <a:rPr lang="en-US" altLang="zh-CN" dirty="0"/>
              <a:t>initial  begin</a:t>
            </a:r>
          </a:p>
          <a:p>
            <a:r>
              <a:rPr lang="en-US" altLang="zh-CN" dirty="0"/>
              <a:t>        in = 0;</a:t>
            </a:r>
          </a:p>
          <a:p>
            <a:r>
              <a:rPr lang="en-US" altLang="zh-CN" dirty="0"/>
              <a:t>#30 in = 1;</a:t>
            </a:r>
          </a:p>
          <a:p>
            <a:r>
              <a:rPr lang="en-US" altLang="zh-CN" dirty="0"/>
              <a:t>#40 in = 1;</a:t>
            </a:r>
          </a:p>
          <a:p>
            <a:r>
              <a:rPr lang="en-US" altLang="zh-CN" dirty="0"/>
              <a:t>#40 in = 1;</a:t>
            </a:r>
          </a:p>
          <a:p>
            <a:r>
              <a:rPr lang="en-US" altLang="zh-CN" dirty="0"/>
              <a:t>#40 in = 0;</a:t>
            </a:r>
          </a:p>
          <a:p>
            <a:r>
              <a:rPr lang="en-US" altLang="zh-CN" dirty="0"/>
              <a:t>#40 in = 0;</a:t>
            </a:r>
          </a:p>
          <a:p>
            <a:r>
              <a:rPr lang="en-US" altLang="zh-CN" dirty="0"/>
              <a:t>#40 in = 1;</a:t>
            </a:r>
          </a:p>
          <a:p>
            <a:r>
              <a:rPr lang="en-US" altLang="zh-CN" dirty="0"/>
              <a:t>#40in = 0;</a:t>
            </a:r>
          </a:p>
          <a:p>
            <a:r>
              <a:rPr lang="en-US" altLang="zh-CN" dirty="0"/>
              <a:t>#40 in = 1;</a:t>
            </a:r>
          </a:p>
          <a:p>
            <a:r>
              <a:rPr lang="en-US" altLang="zh-CN" dirty="0"/>
              <a:t>#40 $finish;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CDFA42-8E86-4E47-AEB5-4FDB9697CB4D}"/>
              </a:ext>
            </a:extLst>
          </p:cNvPr>
          <p:cNvSpPr txBox="1"/>
          <p:nvPr/>
        </p:nvSpPr>
        <p:spPr>
          <a:xfrm>
            <a:off x="5257426" y="3283689"/>
            <a:ext cx="2296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seq seq_u1(</a:t>
            </a:r>
          </a:p>
          <a:p>
            <a:r>
              <a:rPr lang="en-US" altLang="zh-CN" dirty="0"/>
              <a:t> .</a:t>
            </a:r>
            <a:r>
              <a:rPr lang="en-US" altLang="zh-CN" dirty="0" err="1"/>
              <a:t>clk</a:t>
            </a:r>
            <a:r>
              <a:rPr lang="en-US" altLang="zh-CN" dirty="0"/>
              <a:t>    (</a:t>
            </a:r>
            <a:r>
              <a:rPr lang="en-US" altLang="zh-CN" dirty="0" err="1"/>
              <a:t>clk</a:t>
            </a:r>
            <a:r>
              <a:rPr lang="en-US" altLang="zh-CN" dirty="0"/>
              <a:t>    ),</a:t>
            </a:r>
          </a:p>
          <a:p>
            <a:r>
              <a:rPr lang="en-US" altLang="zh-CN" dirty="0"/>
              <a:t> .reset(reset),</a:t>
            </a:r>
          </a:p>
          <a:p>
            <a:r>
              <a:rPr lang="en-US" altLang="zh-CN" dirty="0"/>
              <a:t> .in      (in     ),</a:t>
            </a:r>
          </a:p>
          <a:p>
            <a:r>
              <a:rPr lang="en-US" altLang="zh-CN" dirty="0"/>
              <a:t>.out    (out   )</a:t>
            </a:r>
          </a:p>
          <a:p>
            <a:r>
              <a:rPr lang="en-US" altLang="zh-CN" dirty="0"/>
              <a:t>	);</a:t>
            </a:r>
          </a:p>
          <a:p>
            <a:r>
              <a:rPr lang="en-US" altLang="zh-CN" b="1" dirty="0" err="1">
                <a:solidFill>
                  <a:srgbClr val="000099"/>
                </a:solidFill>
              </a:rPr>
              <a:t>endmodule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8B78BD6D-3DE5-4F0D-B433-192DA005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14393"/>
            <a:ext cx="8229600" cy="95567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测试文件</a:t>
            </a:r>
          </a:p>
        </p:txBody>
      </p:sp>
    </p:spTree>
    <p:extLst>
      <p:ext uri="{BB962C8B-B14F-4D97-AF65-F5344CB8AC3E}">
        <p14:creationId xmlns:p14="http://schemas.microsoft.com/office/powerpoint/2010/main" val="235489956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8086228" cy="955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状态机设计</a:t>
            </a:r>
            <a:r>
              <a:rPr lang="en-US" altLang="zh-CN" sz="4800" dirty="0">
                <a:ea typeface="黑体" panose="02010609060101010101" pitchFamily="49" charset="-122"/>
              </a:rPr>
              <a:t>----</a:t>
            </a:r>
            <a:r>
              <a:rPr lang="zh-CN" altLang="en-US" sz="4800" dirty="0">
                <a:ea typeface="黑体" panose="02010609060101010101" pitchFamily="49" charset="-122"/>
              </a:rPr>
              <a:t>三段式状态机</a:t>
            </a:r>
            <a:endParaRPr sz="48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7F5676-55D1-468A-BEBA-94294D6D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650"/>
            <a:ext cx="9144000" cy="1444700"/>
          </a:xfrm>
          <a:prstGeom prst="rect">
            <a:avLst/>
          </a:prstGeo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9F199A3C-CF5F-455A-9B68-FFBE0854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6" y="1218387"/>
            <a:ext cx="8229600" cy="95567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仿真波形</a:t>
            </a:r>
          </a:p>
        </p:txBody>
      </p:sp>
    </p:spTree>
    <p:extLst>
      <p:ext uri="{BB962C8B-B14F-4D97-AF65-F5344CB8AC3E}">
        <p14:creationId xmlns:p14="http://schemas.microsoft.com/office/powerpoint/2010/main" val="306265708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复习有限状态机的基本概念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掌握有限状态机的两种模型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设计有限状态机解决实际问题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</a:t>
            </a:r>
            <a:r>
              <a:rPr sz="2400" dirty="0"/>
              <a:t>计算机（</a:t>
            </a:r>
            <a:r>
              <a:rPr lang="en-US" altLang="zh-CN" sz="2400" dirty="0"/>
              <a:t>Intel Core i5</a:t>
            </a:r>
            <a:r>
              <a:rPr sz="2400" dirty="0"/>
              <a:t>以上，</a:t>
            </a:r>
            <a:r>
              <a:rPr lang="en-US" altLang="zh-CN" sz="2400" dirty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Sword2.0/Sword4.0</a:t>
            </a:r>
            <a:r>
              <a:rPr sz="2400" dirty="0"/>
              <a:t>开发板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VIVADO2017.4</a:t>
            </a:r>
            <a:r>
              <a:rPr sz="2400" dirty="0"/>
              <a:t>及以上开发工具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103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dirty="0">
                <a:ea typeface="黑体" panose="02010609060101010101" pitchFamily="49" charset="-122"/>
              </a:rPr>
              <a:t>实验</a:t>
            </a:r>
            <a:r>
              <a:rPr lang="zh-CN" altLang="en-US" sz="4800" dirty="0">
                <a:ea typeface="黑体" panose="02010609060101010101" pitchFamily="49" charset="-122"/>
              </a:rPr>
              <a:t>目标及</a:t>
            </a:r>
            <a:r>
              <a:rPr altLang="zh-CN" sz="4800" dirty="0">
                <a:ea typeface="黑体" panose="02010609060101010101" pitchFamily="49" charset="-122"/>
              </a:rPr>
              <a:t>任务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504" y="1412776"/>
            <a:ext cx="8353425" cy="3072706"/>
          </a:xfrm>
        </p:spPr>
        <p:txBody>
          <a:bodyPr/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目标</a:t>
            </a:r>
            <a:r>
              <a:rPr lang="zh-CN" altLang="en-US" dirty="0"/>
              <a:t>：熟悉有限状态机的基本原理，掌握</a:t>
            </a:r>
            <a:r>
              <a:rPr lang="en-US" altLang="zh-CN" dirty="0" err="1"/>
              <a:t>moore</a:t>
            </a:r>
            <a:r>
              <a:rPr lang="zh-CN" altLang="en-US" dirty="0"/>
              <a:t>和</a:t>
            </a:r>
            <a:r>
              <a:rPr lang="en-US" altLang="zh-CN" dirty="0"/>
              <a:t>mealy</a:t>
            </a:r>
            <a:r>
              <a:rPr lang="zh-CN" altLang="en-US" dirty="0"/>
              <a:t>两种类型状态机，设计并实现状态机解决实际问题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zh-CN" altLang="en-US" dirty="0"/>
              <a:t>：设计有限状态机完成序列检测器并测试</a:t>
            </a:r>
            <a:endParaRPr lang="en-US" altLang="zh-CN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7119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23728" y="2852936"/>
            <a:ext cx="4429472" cy="792088"/>
          </a:xfrm>
        </p:spPr>
        <p:txBody>
          <a:bodyPr/>
          <a:lstStyle/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状态机原理介绍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804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状态机基本概念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1BE93388-1FC1-48FC-AC9E-6EC65501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08" y="2827600"/>
            <a:ext cx="8064896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EBD8A1-6734-4B9B-9797-9F261DF4B4D7}"/>
              </a:ext>
            </a:extLst>
          </p:cNvPr>
          <p:cNvSpPr txBox="1"/>
          <p:nvPr/>
        </p:nvSpPr>
        <p:spPr>
          <a:xfrm>
            <a:off x="-180528" y="1412776"/>
            <a:ext cx="907300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状态机（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State Machine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有限状态机（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Finite State Machine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，简称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FSM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）在有限个状态之间按一定规律转换的时序电路。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eaLnBrk="0" fontAlgn="base" hangingPunct="0"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有限状态机通常是由寄存器组和组合逻辑组成时序电路，根据当前状态和输入信号可以控制下一个状态的跳转，有限状态机在电路中通常是作为控制模块，作为整个电路模块的核心而存在。</a:t>
            </a:r>
            <a:endParaRPr lang="zh-CN" altLang="en-US" sz="240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74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状态机基本概念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761817D4-6FCA-4A42-8D4C-04EC3F4E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13" y="2896982"/>
            <a:ext cx="15652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Mealy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9200A215-E420-4F11-A12E-EFA7C24F5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505" y="5213062"/>
            <a:ext cx="15652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Moore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</a:t>
            </a:r>
          </a:p>
        </p:txBody>
      </p:sp>
      <p:pic>
        <p:nvPicPr>
          <p:cNvPr id="11" name="图片 3">
            <a:extLst>
              <a:ext uri="{FF2B5EF4-FFF2-40B4-BE49-F238E27FC236}">
                <a16:creationId xmlns:a16="http://schemas.microsoft.com/office/drawing/2014/main" id="{99B4BF8E-22CC-4737-A206-87CB51EB6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00472"/>
            <a:ext cx="53308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">
            <a:extLst>
              <a:ext uri="{FF2B5EF4-FFF2-40B4-BE49-F238E27FC236}">
                <a16:creationId xmlns:a16="http://schemas.microsoft.com/office/drawing/2014/main" id="{F705A43C-755E-4512-9371-C85AF19C6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35" y="4710112"/>
            <a:ext cx="53308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1378C9E-C528-405D-83D5-D7D30CBA242F}"/>
              </a:ext>
            </a:extLst>
          </p:cNvPr>
          <p:cNvSpPr txBox="1"/>
          <p:nvPr/>
        </p:nvSpPr>
        <p:spPr>
          <a:xfrm>
            <a:off x="-396552" y="1136938"/>
            <a:ext cx="10297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它主要包括两大类：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Mealy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型状态机和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Moore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型状态机。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31193B-A2EA-4774-9324-48C02941FE62}"/>
              </a:ext>
            </a:extLst>
          </p:cNvPr>
          <p:cNvSpPr txBox="1"/>
          <p:nvPr/>
        </p:nvSpPr>
        <p:spPr>
          <a:xfrm>
            <a:off x="-401870" y="1712643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Mealy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型状态机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其组合逻辑的输出不仅与当前状态有关，还与输入有关。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3A077A-BDB5-4AE1-80A1-5230C7C81017}"/>
              </a:ext>
            </a:extLst>
          </p:cNvPr>
          <p:cNvSpPr txBox="1"/>
          <p:nvPr/>
        </p:nvSpPr>
        <p:spPr>
          <a:xfrm>
            <a:off x="-401870" y="4218636"/>
            <a:ext cx="9545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型状态机：其组合逻辑的输出只与当前的状态有关。</a:t>
            </a:r>
          </a:p>
        </p:txBody>
      </p:sp>
    </p:spTree>
    <p:extLst>
      <p:ext uri="{BB962C8B-B14F-4D97-AF65-F5344CB8AC3E}">
        <p14:creationId xmlns:p14="http://schemas.microsoft.com/office/powerpoint/2010/main" val="28650186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FC9432-C05C-4E9F-B0AA-C221BAC106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ea typeface="黑体" panose="02010609060101010101" pitchFamily="49" charset="-122"/>
              </a:rPr>
              <a:t>状态机基本概念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13" name="矩形 9">
            <a:extLst>
              <a:ext uri="{FF2B5EF4-FFF2-40B4-BE49-F238E27FC236}">
                <a16:creationId xmlns:a16="http://schemas.microsoft.com/office/drawing/2014/main" id="{D7F71D72-563D-44DD-9C3E-C9F3394D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48" y="2073636"/>
            <a:ext cx="15652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Mealy 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状态机</a:t>
            </a:r>
          </a:p>
        </p:txBody>
      </p:sp>
      <p:pic>
        <p:nvPicPr>
          <p:cNvPr id="16" name="图片 1">
            <a:extLst>
              <a:ext uri="{FF2B5EF4-FFF2-40B4-BE49-F238E27FC236}">
                <a16:creationId xmlns:a16="http://schemas.microsoft.com/office/drawing/2014/main" id="{FEC123CB-7682-401E-B7CC-A6E05866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35617"/>
            <a:ext cx="5332413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E65410-E53C-42CD-B9AB-2A6A27578C1E}"/>
              </a:ext>
            </a:extLst>
          </p:cNvPr>
          <p:cNvSpPr txBox="1"/>
          <p:nvPr/>
        </p:nvSpPr>
        <p:spPr>
          <a:xfrm>
            <a:off x="-412073" y="3617774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状态寄存器由一组触发器组成，用来记忆状态机当前所处的状态，状态的改变只发生在时钟的跳变沿。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4BF1C-FE6A-4129-89F4-B58C8629E241}"/>
              </a:ext>
            </a:extLst>
          </p:cNvPr>
          <p:cNvSpPr txBox="1"/>
          <p:nvPr/>
        </p:nvSpPr>
        <p:spPr>
          <a:xfrm>
            <a:off x="-412074" y="4448771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状态是否改变、如何改变，取决于组合逻辑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的输出，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是当前状态和输入信号的函数。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8E183B-37D9-440C-8171-8842FB73E1D2}"/>
              </a:ext>
            </a:extLst>
          </p:cNvPr>
          <p:cNvSpPr txBox="1"/>
          <p:nvPr/>
        </p:nvSpPr>
        <p:spPr>
          <a:xfrm>
            <a:off x="-396756" y="5279768"/>
            <a:ext cx="9545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状态机的输出是由输出组合逻辑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提供的，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也是当前状态和输入信号的函数。 。</a:t>
            </a:r>
          </a:p>
        </p:txBody>
      </p:sp>
    </p:spTree>
    <p:extLst>
      <p:ext uri="{BB962C8B-B14F-4D97-AF65-F5344CB8AC3E}">
        <p14:creationId xmlns:p14="http://schemas.microsoft.com/office/powerpoint/2010/main" val="41171373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1122</Words>
  <Application>Microsoft Office PowerPoint</Application>
  <PresentationFormat>全屏显示(4:3)</PresentationFormat>
  <Paragraphs>188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-apple-system</vt:lpstr>
      <vt:lpstr>等线</vt:lpstr>
      <vt:lpstr>黑体</vt:lpstr>
      <vt:lpstr>宋体</vt:lpstr>
      <vt:lpstr>微软雅黑</vt:lpstr>
      <vt:lpstr>Algerian</vt:lpstr>
      <vt:lpstr>Arial</vt:lpstr>
      <vt:lpstr>Calibri</vt:lpstr>
      <vt:lpstr>Cambria</vt:lpstr>
      <vt:lpstr>Times New Roman</vt:lpstr>
      <vt:lpstr>Verdana</vt:lpstr>
      <vt:lpstr>Wingdings</vt:lpstr>
      <vt:lpstr>Office 主题</vt:lpstr>
      <vt:lpstr>Visio</vt:lpstr>
      <vt:lpstr>Computer Organization &amp; Design实验与课程设计  Lab01-2 有限状态机  </vt:lpstr>
      <vt:lpstr>Course Outline</vt:lpstr>
      <vt:lpstr>实验目的</vt:lpstr>
      <vt:lpstr>实验环境</vt:lpstr>
      <vt:lpstr>实验目标及任务</vt:lpstr>
      <vt:lpstr>PowerPoint 演示文稿</vt:lpstr>
      <vt:lpstr>状态机基本概念</vt:lpstr>
      <vt:lpstr>状态机基本概念</vt:lpstr>
      <vt:lpstr>状态机基本概念</vt:lpstr>
      <vt:lpstr>状态机设计方法</vt:lpstr>
      <vt:lpstr>状态机设计步骤</vt:lpstr>
      <vt:lpstr>状态机设计步骤</vt:lpstr>
      <vt:lpstr>PowerPoint 演示文稿</vt:lpstr>
      <vt:lpstr>状态机设计</vt:lpstr>
      <vt:lpstr>状态机设计----三段式摩尔状态机</vt:lpstr>
      <vt:lpstr>状态机设计----三段式摩尔状态机</vt:lpstr>
      <vt:lpstr>状态机设计----三段式摩尔状态机</vt:lpstr>
      <vt:lpstr>状态机设计----三段式摩尔状态机</vt:lpstr>
      <vt:lpstr>状态机设计----三段式摩尔状态机</vt:lpstr>
      <vt:lpstr>状态机设计----三段式摩尔状态机</vt:lpstr>
      <vt:lpstr>状态机设计----三段式状态机</vt:lpstr>
      <vt:lpstr>状态机设计----三段式状态机</vt:lpstr>
      <vt:lpstr>状态机设计----三段式状态机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made</dc:creator>
  <cp:lastModifiedBy>cmzz</cp:lastModifiedBy>
  <cp:revision>422</cp:revision>
  <dcterms:created xsi:type="dcterms:W3CDTF">2013-04-10T02:56:54Z</dcterms:created>
  <dcterms:modified xsi:type="dcterms:W3CDTF">2022-02-10T02:27:27Z</dcterms:modified>
</cp:coreProperties>
</file>