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4" r:id="rId2"/>
  </p:sldMasterIdLst>
  <p:notesMasterIdLst>
    <p:notesMasterId r:id="rId54"/>
  </p:notesMasterIdLst>
  <p:sldIdLst>
    <p:sldId id="694" r:id="rId3"/>
    <p:sldId id="695" r:id="rId4"/>
    <p:sldId id="299" r:id="rId5"/>
    <p:sldId id="478" r:id="rId6"/>
    <p:sldId id="696" r:id="rId7"/>
    <p:sldId id="697" r:id="rId8"/>
    <p:sldId id="745" r:id="rId9"/>
    <p:sldId id="746" r:id="rId10"/>
    <p:sldId id="748" r:id="rId11"/>
    <p:sldId id="763" r:id="rId12"/>
    <p:sldId id="749" r:id="rId13"/>
    <p:sldId id="750" r:id="rId14"/>
    <p:sldId id="751" r:id="rId15"/>
    <p:sldId id="752" r:id="rId16"/>
    <p:sldId id="753" r:id="rId17"/>
    <p:sldId id="756" r:id="rId18"/>
    <p:sldId id="757" r:id="rId19"/>
    <p:sldId id="758" r:id="rId20"/>
    <p:sldId id="759" r:id="rId21"/>
    <p:sldId id="760" r:id="rId22"/>
    <p:sldId id="761" r:id="rId23"/>
    <p:sldId id="762" r:id="rId24"/>
    <p:sldId id="717" r:id="rId25"/>
    <p:sldId id="764" r:id="rId26"/>
    <p:sldId id="526" r:id="rId27"/>
    <p:sldId id="765" r:id="rId28"/>
    <p:sldId id="773" r:id="rId29"/>
    <p:sldId id="774" r:id="rId30"/>
    <p:sldId id="767" r:id="rId31"/>
    <p:sldId id="766" r:id="rId32"/>
    <p:sldId id="775" r:id="rId33"/>
    <p:sldId id="776" r:id="rId34"/>
    <p:sldId id="777" r:id="rId35"/>
    <p:sldId id="778" r:id="rId36"/>
    <p:sldId id="779" r:id="rId37"/>
    <p:sldId id="780" r:id="rId38"/>
    <p:sldId id="768" r:id="rId39"/>
    <p:sldId id="769" r:id="rId40"/>
    <p:sldId id="783" r:id="rId41"/>
    <p:sldId id="786" r:id="rId42"/>
    <p:sldId id="785" r:id="rId43"/>
    <p:sldId id="781" r:id="rId44"/>
    <p:sldId id="784" r:id="rId45"/>
    <p:sldId id="787" r:id="rId46"/>
    <p:sldId id="788" r:id="rId47"/>
    <p:sldId id="789" r:id="rId48"/>
    <p:sldId id="790" r:id="rId49"/>
    <p:sldId id="792" r:id="rId50"/>
    <p:sldId id="791" r:id="rId51"/>
    <p:sldId id="456" r:id="rId52"/>
    <p:sldId id="386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mzz" initials="c" lastIdx="2" clrIdx="0">
    <p:extLst>
      <p:ext uri="{19B8F6BF-5375-455C-9EA6-DF929625EA0E}">
        <p15:presenceInfo xmlns:p15="http://schemas.microsoft.com/office/powerpoint/2012/main" userId="cmz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FF"/>
    <a:srgbClr val="FF505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407" autoAdjust="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2022/2/23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242CE225-86DE-4393-90F1-A78D18AE8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E0C9679F-7A84-43F0-B224-5428072C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A8231BF8-6A10-46FC-91C1-06BF24F81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04888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4888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4888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4888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4888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D10D8A-0181-42EC-A258-7EA406449492}" type="slidenum">
              <a:rPr kumimoji="1" lang="zh-CN" altLang="en-US" sz="1500" u="none" baseline="0" smtClean="0"/>
              <a:pPr/>
              <a:t>1</a:t>
            </a:fld>
            <a:endParaRPr kumimoji="1" lang="zh-CN" altLang="en-US" sz="1500" u="none" baseline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8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5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6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7845D-4CC6-46FE-B2F1-454F0828D0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45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CBF24AF-F035-4446-B631-B6DEEC3FF625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7DE41CF-C5E8-46B6-8EE4-33CEC5BF64F7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992BC3F-B2E6-4DBD-8F3E-2B4B6E0F06F3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2329E9E-23CF-40EB-8B40-4FA7717CF4A2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F9454-F659-4A36-BBB8-415045559708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7BC0-8C4E-471D-B181-AB8FB11F2EAB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537322A-A0D4-40B9-B179-B9ECA0E2D6E3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9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0983BA6-143C-454F-A45E-47A709B80374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37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F624676-7ABD-4DE9-999F-1EE04DCB0F94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35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D8C7D46-FD5A-465A-BA6B-9D00BB0176ED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C3924D0-E5F2-463D-BD66-CE66DDAE84B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3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9465C19-5C15-451A-A871-9D3A8C82C2B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85C4B13-0D4C-43A2-9591-EFDA3EA93BC3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65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7DA427A-7390-467F-AA3A-46DF618754DB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88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56F21E-6E31-402D-805D-4AF5F8D9B8E3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7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F6AA05E-FAD6-43BF-BA66-D2B3D6669DF5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45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3FD0801-61E1-42D9-A975-9E80233B35B4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80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0A97D0E-24E9-4FCE-BB28-B8F5DC8F8B5F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945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11FEECA-AAC4-49C8-9B66-83B4E2707D30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42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5EE1-0FAE-4A85-8FC1-A000CFB1E91E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939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5CEDB-DF51-4D74-8214-9931A5EDF62B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28C725E-6C69-4C06-9FF8-FFFB88E506CF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62C5441-ABD0-4A1D-9000-874242A9B78D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3BBAA71-B967-4E00-BDBA-3CDF5E0F7E8C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E31D44A-2B0D-4333-9AE0-F9DFAA23E0A0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B53BA4D-08B3-48D0-B498-88DCA3911FA2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A4FD013-16F8-4E25-85FC-ABD9F4674701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1E0FDD-2106-4E7E-ACB0-EC101DCD1638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B689CBB3-768F-4FC8-934B-110558B456F4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87403" y="6356350"/>
            <a:ext cx="123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sp>
        <p:nvSpPr>
          <p:cNvPr id="7" name="Line 1054">
            <a:extLst>
              <a:ext uri="{FF2B5EF4-FFF2-40B4-BE49-F238E27FC236}">
                <a16:creationId xmlns:a16="http://schemas.microsoft.com/office/drawing/2014/main" id="{67B49615-2D3B-45BD-8724-768628BEF6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7544" y="1065373"/>
            <a:ext cx="8239944" cy="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D20E7E1A-41AF-4C93-806F-051D8B718503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444680" y="6356350"/>
            <a:ext cx="943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r>
              <a:rPr lang="en-US" altLang="zh-CN"/>
              <a:t>Chapter 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29837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sp>
        <p:nvSpPr>
          <p:cNvPr id="7" name="Line 1054">
            <a:extLst>
              <a:ext uri="{FF2B5EF4-FFF2-40B4-BE49-F238E27FC236}">
                <a16:creationId xmlns:a16="http://schemas.microsoft.com/office/drawing/2014/main" id="{59E570B6-87E7-4C04-B65E-2782DC4BEA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7544" y="1065373"/>
            <a:ext cx="8239944" cy="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de@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4BDCB-6DC4-49B7-8D50-6D35E8F64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512" y="1556792"/>
            <a:ext cx="9144000" cy="171291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kumimoji="1" lang="en-US" altLang="zh-CN" sz="2900" dirty="0">
                <a:ea typeface="宋体" charset="-122"/>
              </a:rPr>
              <a:t>Computer Organization &amp; Design</a:t>
            </a:r>
            <a:r>
              <a:rPr kumimoji="1" lang="zh-CN" altLang="en-US" sz="2900" dirty="0">
                <a:ea typeface="宋体" charset="-122"/>
              </a:rPr>
              <a:t>实验与课程设计</a:t>
            </a:r>
            <a:br>
              <a:rPr kumimoji="1" lang="en-US" altLang="zh-CN" sz="2900" dirty="0">
                <a:ea typeface="宋体" charset="-122"/>
              </a:rPr>
            </a:br>
            <a:br>
              <a:rPr kumimoji="1" lang="en-US" altLang="zh-CN" sz="3200" dirty="0">
                <a:ea typeface="宋体" charset="-122"/>
              </a:rPr>
            </a:br>
            <a:r>
              <a:rPr kumimoji="1" lang="en-US" altLang="zh-CN" sz="4000" dirty="0">
                <a:solidFill>
                  <a:srgbClr val="660066"/>
                </a:solidFill>
                <a:latin typeface="Cambria" charset="0"/>
                <a:ea typeface="宋体" charset="-122"/>
              </a:rPr>
              <a:t>Lab06</a:t>
            </a:r>
            <a:r>
              <a:rPr kumimoji="1" lang="zh-CN" altLang="en-US" sz="3200" dirty="0">
                <a:solidFill>
                  <a:srgbClr val="660066"/>
                </a:solidFill>
                <a:latin typeface="Cambria" charset="0"/>
                <a:ea typeface="宋体" charset="-122"/>
              </a:rPr>
              <a:t> </a:t>
            </a:r>
            <a:br>
              <a:rPr kumimoji="1" lang="zh-CN" altLang="en-US" dirty="0">
                <a:solidFill>
                  <a:srgbClr val="660066"/>
                </a:solidFill>
                <a:latin typeface="Cambria" charset="0"/>
                <a:ea typeface="宋体" charset="-122"/>
              </a:rPr>
            </a:br>
            <a:r>
              <a:rPr kumimoji="1" lang="zh-CN" altLang="en-US" dirty="0">
                <a:solidFill>
                  <a:srgbClr val="FF0000"/>
                </a:solidFill>
                <a:latin typeface="Cambria" charset="0"/>
                <a:ea typeface="宋体" charset="-122"/>
              </a:rPr>
              <a:t>缓存设计</a:t>
            </a:r>
            <a:endParaRPr kumimoji="1" lang="zh-CN" altLang="en-US" sz="3200" dirty="0">
              <a:solidFill>
                <a:srgbClr val="660066"/>
              </a:solidFill>
              <a:latin typeface="Cambria" charset="0"/>
              <a:ea typeface="宋体" charset="-122"/>
            </a:endParaRPr>
          </a:p>
        </p:txBody>
      </p:sp>
      <p:sp>
        <p:nvSpPr>
          <p:cNvPr id="16386" name="副标题 2">
            <a:extLst>
              <a:ext uri="{FF2B5EF4-FFF2-40B4-BE49-F238E27FC236}">
                <a16:creationId xmlns:a16="http://schemas.microsoft.com/office/drawing/2014/main" id="{63EAEB79-5BB8-4AE3-AD93-4D5691C910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00525"/>
            <a:ext cx="6400800" cy="1752600"/>
          </a:xfrm>
        </p:spPr>
        <p:txBody>
          <a:bodyPr/>
          <a:lstStyle/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Ma</a:t>
            </a:r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 (</a:t>
            </a:r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马德</a:t>
            </a:r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ea typeface="宋体" panose="02010600030101010101" pitchFamily="2" charset="-122"/>
                <a:hlinkClick r:id="rId3"/>
              </a:rPr>
              <a:t>made@zju.edu.cn</a:t>
            </a:r>
            <a:endParaRPr kumimoji="1"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2022</a:t>
            </a:r>
            <a:endParaRPr kumimoji="1"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矩形 3">
            <a:extLst>
              <a:ext uri="{FF2B5EF4-FFF2-40B4-BE49-F238E27FC236}">
                <a16:creationId xmlns:a16="http://schemas.microsoft.com/office/drawing/2014/main" id="{F3795BA3-3C89-4438-9FB1-A4B0A1E7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531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u="none" dirty="0"/>
              <a:t>College of Computer Science, Zhejiang University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8C1F21-DE9C-4707-9137-E175FF4C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73A716-2B10-483A-8442-850815F407B2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7315C-CB77-40CA-8D44-E9229A85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CD696E-9307-418B-B57D-0C268890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5D64D-F604-4DCF-B2A4-DAB4CDF7158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的工作原理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263525" y="1340768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在访问内存时，首先判断所要访问的内容是否在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</a:rPr>
              <a:t>中，如果在，则称为</a:t>
            </a:r>
            <a:r>
              <a:rPr lang="zh-CN" altLang="en-US" sz="2800" dirty="0">
                <a:solidFill>
                  <a:srgbClr val="FF0000"/>
                </a:solidFill>
              </a:rPr>
              <a:t>命中（</a:t>
            </a:r>
            <a:r>
              <a:rPr lang="en-US" altLang="zh-CN" sz="2800" dirty="0">
                <a:solidFill>
                  <a:srgbClr val="FF0000"/>
                </a:solidFill>
              </a:rPr>
              <a:t>hit</a:t>
            </a:r>
            <a:r>
              <a:rPr lang="zh-CN" altLang="en-US" sz="2800" dirty="0">
                <a:solidFill>
                  <a:srgbClr val="FF0000"/>
                </a:solidFill>
              </a:rPr>
              <a:t>），</a:t>
            </a:r>
            <a:r>
              <a:rPr lang="zh-CN" altLang="en-US" sz="2800" dirty="0">
                <a:solidFill>
                  <a:schemeClr val="tx1"/>
                </a:solidFill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直接从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</a:rPr>
              <a:t>中调用该内容；否则称为</a:t>
            </a:r>
            <a:r>
              <a:rPr lang="zh-CN" altLang="en-US" sz="2800" dirty="0">
                <a:solidFill>
                  <a:srgbClr val="FF0000"/>
                </a:solidFill>
              </a:rPr>
              <a:t>未命中（</a:t>
            </a:r>
            <a:r>
              <a:rPr lang="en-US" altLang="zh-CN" sz="2800" dirty="0">
                <a:solidFill>
                  <a:srgbClr val="FF0000"/>
                </a:solidFill>
              </a:rPr>
              <a:t>miss</a:t>
            </a:r>
            <a:r>
              <a:rPr lang="zh-CN" altLang="en-US" sz="2800" dirty="0">
                <a:solidFill>
                  <a:srgbClr val="FF0000"/>
                </a:solidFill>
              </a:rPr>
              <a:t>）， 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会通过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</a:rPr>
              <a:t>对主存中的相应内容进行操作。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12573568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的映射方式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9100" y="1124744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</a:rPr>
              <a:t>与主存之间可以采取的地址映射方式有以下三种：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b="1" dirty="0"/>
              <a:t>全相联映射方式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/>
              <a:t>直接相联映射方式</a:t>
            </a:r>
            <a:endParaRPr lang="en-US" altLang="zh-CN" b="1" dirty="0"/>
          </a:p>
          <a:p>
            <a:pPr lvl="1"/>
            <a:endParaRPr lang="zh-CN" altLang="en-US" b="1" dirty="0"/>
          </a:p>
          <a:p>
            <a:pPr lvl="1"/>
            <a:r>
              <a:rPr lang="zh-CN" altLang="en-US" b="1" dirty="0"/>
              <a:t>组相联映射方式</a:t>
            </a:r>
          </a:p>
        </p:txBody>
      </p:sp>
    </p:spTree>
    <p:extLst>
      <p:ext uri="{BB962C8B-B14F-4D97-AF65-F5344CB8AC3E}">
        <p14:creationId xmlns:p14="http://schemas.microsoft.com/office/powerpoint/2010/main" val="328076271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的映射方式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263525" y="1185068"/>
            <a:ext cx="8700963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全相联方式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地址映射规则：主存的任意一块可以映射到</a:t>
            </a:r>
            <a:r>
              <a:rPr lang="en-US" altLang="zh-CN" sz="2000" dirty="0">
                <a:solidFill>
                  <a:schemeClr val="tx1"/>
                </a:solidFill>
              </a:rPr>
              <a:t>cache</a:t>
            </a:r>
            <a:r>
              <a:rPr lang="zh-CN" altLang="en-US" sz="2000" dirty="0">
                <a:solidFill>
                  <a:schemeClr val="tx1"/>
                </a:solidFill>
              </a:rPr>
              <a:t>中的任意一块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/>
              <a:t>    (1) </a:t>
            </a:r>
            <a:r>
              <a:rPr lang="zh-CN" altLang="en-US" sz="2000" dirty="0"/>
              <a:t>主存与</a:t>
            </a:r>
            <a:r>
              <a:rPr lang="en-US" altLang="zh-CN" sz="2000" dirty="0"/>
              <a:t>cache</a:t>
            </a:r>
            <a:r>
              <a:rPr lang="zh-CN" altLang="en-US" sz="2000" dirty="0"/>
              <a:t>分成相同大小的数据块。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/>
              <a:t>    (2) </a:t>
            </a:r>
            <a:r>
              <a:rPr lang="zh-CN" altLang="en-US" sz="2000" dirty="0"/>
              <a:t>主存的某一数据块可以装入</a:t>
            </a:r>
            <a:r>
              <a:rPr lang="en-US" altLang="zh-CN" sz="2000" dirty="0"/>
              <a:t>cache</a:t>
            </a:r>
            <a:r>
              <a:rPr lang="zh-CN" altLang="en-US" sz="2000" dirty="0"/>
              <a:t>的任意一块空间中。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优点：命中率比较高，</a:t>
            </a:r>
            <a:r>
              <a:rPr lang="en-US" altLang="zh-CN" sz="2000" dirty="0">
                <a:solidFill>
                  <a:schemeClr val="tx1"/>
                </a:solidFill>
              </a:rPr>
              <a:t>cache</a:t>
            </a:r>
            <a:r>
              <a:rPr lang="zh-CN" altLang="en-US" sz="2000" dirty="0">
                <a:solidFill>
                  <a:schemeClr val="tx1"/>
                </a:solidFill>
              </a:rPr>
              <a:t>存储空间利用率高。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缺点：速度低，成本高，访问相关存储器时，每次都要与全部内容比较。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zh-CN" altLang="en-US" sz="2800" dirty="0"/>
          </a:p>
        </p:txBody>
      </p:sp>
      <p:pic>
        <p:nvPicPr>
          <p:cNvPr id="7" name="Picture 20">
            <a:extLst>
              <a:ext uri="{FF2B5EF4-FFF2-40B4-BE49-F238E27FC236}">
                <a16:creationId xmlns:a16="http://schemas.microsoft.com/office/drawing/2014/main" id="{5AD29D04-9460-48E5-B518-93D797C2064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" t="28148" r="8764" b="8986"/>
          <a:stretch/>
        </p:blipFill>
        <p:spPr bwMode="auto">
          <a:xfrm>
            <a:off x="4611817" y="3759324"/>
            <a:ext cx="3960405" cy="296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64520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的映射方式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263525" y="1185068"/>
            <a:ext cx="8540750" cy="310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b="1" dirty="0"/>
              <a:t>直接相联方式</a:t>
            </a:r>
            <a:endParaRPr lang="zh-CN" altLang="en-US" dirty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地址映射规则： 主存储器中一块只能映射到</a:t>
            </a:r>
            <a:r>
              <a:rPr lang="en-US" altLang="zh-CN" sz="2000" dirty="0">
                <a:solidFill>
                  <a:schemeClr val="tx1"/>
                </a:solidFill>
              </a:rPr>
              <a:t>cache</a:t>
            </a:r>
            <a:r>
              <a:rPr lang="zh-CN" altLang="en-US" sz="2000" dirty="0">
                <a:solidFill>
                  <a:schemeClr val="tx1"/>
                </a:solidFill>
              </a:rPr>
              <a:t>的一个特定的块中。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    (1)</a:t>
            </a:r>
            <a:r>
              <a:rPr lang="zh-CN" altLang="en-US" sz="2000" dirty="0"/>
              <a:t>主存与</a:t>
            </a:r>
            <a:r>
              <a:rPr lang="en-US" altLang="zh-CN" sz="2000" dirty="0"/>
              <a:t>cache</a:t>
            </a:r>
            <a:r>
              <a:rPr lang="zh-CN" altLang="en-US" sz="2000" dirty="0"/>
              <a:t>分成相同大小的数据块。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    (2)</a:t>
            </a:r>
            <a:r>
              <a:rPr lang="zh-CN" altLang="en-US" sz="2000" dirty="0"/>
              <a:t>主存容量应是</a:t>
            </a:r>
            <a:r>
              <a:rPr lang="en-US" altLang="zh-CN" sz="2000" dirty="0"/>
              <a:t>cache</a:t>
            </a:r>
            <a:r>
              <a:rPr lang="zh-CN" altLang="en-US" sz="2000" dirty="0"/>
              <a:t>容量的整数倍，将主存空间按</a:t>
            </a:r>
            <a:r>
              <a:rPr lang="en-US" altLang="zh-CN" sz="2000" dirty="0"/>
              <a:t>cache</a:t>
            </a:r>
            <a:r>
              <a:rPr lang="zh-CN" altLang="en-US" sz="2000" dirty="0"/>
              <a:t>的容量分成区，主存中每一区的块数与</a:t>
            </a:r>
            <a:r>
              <a:rPr lang="en-US" altLang="zh-CN" sz="2000" dirty="0"/>
              <a:t>cache</a:t>
            </a:r>
            <a:r>
              <a:rPr lang="zh-CN" altLang="en-US" sz="2000" dirty="0"/>
              <a:t>的总块数相等。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    (3)</a:t>
            </a:r>
            <a:r>
              <a:rPr lang="zh-CN" altLang="en-US" sz="2000" dirty="0"/>
              <a:t>主存中某区的一块存入</a:t>
            </a:r>
            <a:r>
              <a:rPr lang="en-US" altLang="zh-CN" sz="2000" dirty="0"/>
              <a:t>cache</a:t>
            </a:r>
            <a:r>
              <a:rPr lang="zh-CN" altLang="en-US" sz="2000" dirty="0"/>
              <a:t>时只能存入缓存中块号相同的位置。</a:t>
            </a:r>
          </a:p>
          <a:p>
            <a:pPr marL="32400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1600" dirty="0"/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优点：地址映射方式简单，数据访问时，只需检查区号是否相等即可，                    因而可以得到比较快的访问速度，硬件设备简单。</a:t>
            </a:r>
          </a:p>
          <a:p>
            <a:pPr marL="32400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缺点：替换操作频繁，命中率比较低。</a:t>
            </a:r>
          </a:p>
          <a:p>
            <a:endParaRPr lang="zh-CN" altLang="en-US" sz="2800" dirty="0"/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A2D345FA-49BB-400A-982D-CEDB916B61E7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33027" r="13316" b="11534"/>
          <a:stretch/>
        </p:blipFill>
        <p:spPr bwMode="auto">
          <a:xfrm>
            <a:off x="5085088" y="3891111"/>
            <a:ext cx="379538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03784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7">
            <a:extLst>
              <a:ext uri="{FF2B5EF4-FFF2-40B4-BE49-F238E27FC236}">
                <a16:creationId xmlns:a16="http://schemas.microsoft.com/office/drawing/2014/main" id="{8DCC13A8-1997-4C09-B9C0-FF2304A97562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" t="25737" r="9849" b="11284"/>
          <a:stretch/>
        </p:blipFill>
        <p:spPr bwMode="auto">
          <a:xfrm>
            <a:off x="4698891" y="3614399"/>
            <a:ext cx="437702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的映射方式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290223" y="1185068"/>
            <a:ext cx="8124899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99"/>
                </a:solidFill>
              </a:rPr>
              <a:t>组相联映射方式    </a:t>
            </a:r>
            <a:r>
              <a:rPr lang="zh-CN" altLang="en-US" sz="1800" dirty="0">
                <a:solidFill>
                  <a:srgbClr val="000099"/>
                </a:solidFill>
              </a:rPr>
              <a:t>地址映射规则：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(1) </a:t>
            </a:r>
            <a:r>
              <a:rPr lang="zh-CN" altLang="en-US" sz="1800" dirty="0">
                <a:solidFill>
                  <a:schemeClr val="tx1"/>
                </a:solidFill>
              </a:rPr>
              <a:t>主存和</a:t>
            </a:r>
            <a:r>
              <a:rPr lang="en-US" altLang="zh-CN" sz="1800" dirty="0">
                <a:solidFill>
                  <a:schemeClr val="tx1"/>
                </a:solidFill>
              </a:rPr>
              <a:t>cache</a:t>
            </a:r>
            <a:r>
              <a:rPr lang="zh-CN" altLang="en-US" sz="1800" dirty="0">
                <a:solidFill>
                  <a:schemeClr val="tx1"/>
                </a:solidFill>
              </a:rPr>
              <a:t>按同样大小划分成块。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(2) </a:t>
            </a:r>
            <a:r>
              <a:rPr lang="zh-CN" altLang="en-US" sz="1800" dirty="0">
                <a:solidFill>
                  <a:schemeClr val="tx1"/>
                </a:solidFill>
              </a:rPr>
              <a:t>主存和</a:t>
            </a:r>
            <a:r>
              <a:rPr lang="en-US" altLang="zh-CN" sz="1800" dirty="0">
                <a:solidFill>
                  <a:schemeClr val="tx1"/>
                </a:solidFill>
              </a:rPr>
              <a:t>cache</a:t>
            </a:r>
            <a:r>
              <a:rPr lang="zh-CN" altLang="en-US" sz="1800" dirty="0">
                <a:solidFill>
                  <a:schemeClr val="tx1"/>
                </a:solidFill>
              </a:rPr>
              <a:t>按同样大小划分成组。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(3) </a:t>
            </a:r>
            <a:r>
              <a:rPr lang="zh-CN" altLang="en-US" sz="1800" dirty="0">
                <a:solidFill>
                  <a:schemeClr val="tx1"/>
                </a:solidFill>
              </a:rPr>
              <a:t>主存容量是</a:t>
            </a:r>
            <a:r>
              <a:rPr lang="en-US" altLang="zh-CN" sz="1800" dirty="0">
                <a:solidFill>
                  <a:schemeClr val="tx1"/>
                </a:solidFill>
              </a:rPr>
              <a:t>cache</a:t>
            </a:r>
            <a:r>
              <a:rPr lang="zh-CN" altLang="en-US" sz="1800" dirty="0">
                <a:solidFill>
                  <a:schemeClr val="tx1"/>
                </a:solidFill>
              </a:rPr>
              <a:t>容量的整数倍，将主存空间按</a:t>
            </a:r>
            <a:r>
              <a:rPr lang="en-US" altLang="zh-CN" sz="1800" dirty="0">
                <a:solidFill>
                  <a:schemeClr val="tx1"/>
                </a:solidFill>
              </a:rPr>
              <a:t>cache</a:t>
            </a:r>
            <a:r>
              <a:rPr lang="zh-CN" altLang="en-US" sz="1800" dirty="0">
                <a:solidFill>
                  <a:schemeClr val="tx1"/>
                </a:solidFill>
              </a:rPr>
              <a:t>区的大小分成区，主存中每一区的组数与</a:t>
            </a:r>
            <a:r>
              <a:rPr lang="en-US" altLang="zh-CN" sz="1800" dirty="0">
                <a:solidFill>
                  <a:schemeClr val="tx1"/>
                </a:solidFill>
              </a:rPr>
              <a:t>cache</a:t>
            </a:r>
            <a:r>
              <a:rPr lang="zh-CN" altLang="en-US" sz="1800" dirty="0">
                <a:solidFill>
                  <a:schemeClr val="tx1"/>
                </a:solidFill>
              </a:rPr>
              <a:t>的组数相同。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(4) </a:t>
            </a:r>
            <a:r>
              <a:rPr lang="zh-CN" altLang="en-US" sz="1800" dirty="0">
                <a:solidFill>
                  <a:schemeClr val="tx1"/>
                </a:solidFill>
              </a:rPr>
              <a:t>当主存的数据调入</a:t>
            </a:r>
            <a:r>
              <a:rPr lang="en-US" altLang="zh-CN" sz="1800" dirty="0">
                <a:solidFill>
                  <a:schemeClr val="tx1"/>
                </a:solidFill>
              </a:rPr>
              <a:t>cache</a:t>
            </a:r>
            <a:r>
              <a:rPr lang="zh-CN" altLang="en-US" sz="1800" dirty="0">
                <a:solidFill>
                  <a:schemeClr val="tx1"/>
                </a:solidFill>
              </a:rPr>
              <a:t>时，主存与</a:t>
            </a:r>
            <a:r>
              <a:rPr lang="en-US" altLang="zh-CN" sz="1800" dirty="0">
                <a:solidFill>
                  <a:schemeClr val="tx1"/>
                </a:solidFill>
              </a:rPr>
              <a:t>cache</a:t>
            </a:r>
            <a:r>
              <a:rPr lang="zh-CN" altLang="en-US" sz="1800" dirty="0">
                <a:solidFill>
                  <a:schemeClr val="tx1"/>
                </a:solidFill>
              </a:rPr>
              <a:t>的组号应相等，也就是各区中的某一块只能存入</a:t>
            </a:r>
            <a:r>
              <a:rPr lang="en-US" altLang="zh-CN" sz="1800" dirty="0">
                <a:solidFill>
                  <a:schemeClr val="tx1"/>
                </a:solidFill>
              </a:rPr>
              <a:t>cache</a:t>
            </a:r>
            <a:r>
              <a:rPr lang="zh-CN" altLang="en-US" sz="1800" dirty="0">
                <a:solidFill>
                  <a:schemeClr val="tx1"/>
                </a:solidFill>
              </a:rPr>
              <a:t>的同组号的空间内，但组内各块地址之间则可以任意存放， 即从主存的组到</a:t>
            </a:r>
            <a:r>
              <a:rPr lang="en-US" altLang="zh-CN" sz="1800" dirty="0">
                <a:solidFill>
                  <a:schemeClr val="tx1"/>
                </a:solidFill>
              </a:rPr>
              <a:t>cache</a:t>
            </a:r>
            <a:r>
              <a:rPr lang="zh-CN" altLang="en-US" sz="1800" dirty="0">
                <a:solidFill>
                  <a:schemeClr val="tx1"/>
                </a:solidFill>
              </a:rPr>
              <a:t>的组之间采用直接映射方式；在两个对应的组内部采用全相联映射方式。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99"/>
                </a:solidFill>
              </a:rPr>
              <a:t>优点：</a:t>
            </a:r>
            <a:r>
              <a:rPr lang="zh-CN" altLang="en-US" sz="1800" dirty="0">
                <a:solidFill>
                  <a:schemeClr val="tx1"/>
                </a:solidFill>
              </a:rPr>
              <a:t>块的冲突概率比较低，块的利用率大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幅度提高，块失效率明显降低。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99"/>
                </a:solidFill>
              </a:rPr>
              <a:t>缺点：</a:t>
            </a:r>
            <a:r>
              <a:rPr lang="zh-CN" altLang="en-US" sz="1800" dirty="0">
                <a:solidFill>
                  <a:schemeClr val="tx1"/>
                </a:solidFill>
              </a:rPr>
              <a:t>实现难度和造价要比直接映射方式高。</a:t>
            </a:r>
          </a:p>
          <a:p>
            <a:endParaRPr lang="zh-CN" altLang="en-US" sz="2800" dirty="0"/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2785369B-B539-4403-B2CD-B54D078C5291}"/>
              </a:ext>
            </a:extLst>
          </p:cNvPr>
          <p:cNvSpPr/>
          <p:nvPr/>
        </p:nvSpPr>
        <p:spPr>
          <a:xfrm>
            <a:off x="5910123" y="284163"/>
            <a:ext cx="1954560" cy="1080120"/>
          </a:xfrm>
          <a:prstGeom prst="cloudCallout">
            <a:avLst>
              <a:gd name="adj1" fmla="val -81793"/>
              <a:gd name="adj2" fmla="val 8430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本实验采用此方式</a:t>
            </a:r>
          </a:p>
        </p:txBody>
      </p:sp>
    </p:spTree>
    <p:extLst>
      <p:ext uri="{BB962C8B-B14F-4D97-AF65-F5344CB8AC3E}">
        <p14:creationId xmlns:p14="http://schemas.microsoft.com/office/powerpoint/2010/main" val="376680007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的映射方式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7" name="Picture 5" descr="f05-13-P374493">
            <a:extLst>
              <a:ext uri="{FF2B5EF4-FFF2-40B4-BE49-F238E27FC236}">
                <a16:creationId xmlns:a16="http://schemas.microsoft.com/office/drawing/2014/main" id="{E75822BF-A962-40CD-85E2-53A05E0A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" y="1830387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306D71-3E2B-4A80-BFFE-657BBD791B7C}"/>
              </a:ext>
            </a:extLst>
          </p:cNvPr>
          <p:cNvSpPr txBox="1"/>
          <p:nvPr/>
        </p:nvSpPr>
        <p:spPr>
          <a:xfrm>
            <a:off x="16709" y="5156021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块</a:t>
            </a:r>
            <a:r>
              <a:rPr lang="en-US" altLang="zh-CN" dirty="0"/>
              <a:t>12</a:t>
            </a:r>
            <a:r>
              <a:rPr lang="zh-CN" altLang="en-US" dirty="0"/>
              <a:t>可能被放置的地方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E59D6B-7D12-46ED-A5E5-68E14E5F002A}"/>
              </a:ext>
            </a:extLst>
          </p:cNvPr>
          <p:cNvSpPr txBox="1"/>
          <p:nvPr/>
        </p:nvSpPr>
        <p:spPr>
          <a:xfrm>
            <a:off x="7385484" y="531485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任意</a:t>
            </a:r>
            <a:endParaRPr lang="en-US" altLang="zh-CN" dirty="0"/>
          </a:p>
          <a:p>
            <a:r>
              <a:rPr lang="zh-CN" altLang="en-US" dirty="0"/>
              <a:t>位置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D6046B-37AC-4D90-9EFC-EEF12245BC81}"/>
              </a:ext>
            </a:extLst>
          </p:cNvPr>
          <p:cNvSpPr txBox="1"/>
          <p:nvPr/>
        </p:nvSpPr>
        <p:spPr>
          <a:xfrm>
            <a:off x="1433737" y="5268693"/>
            <a:ext cx="1409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         第</a:t>
            </a:r>
            <a:r>
              <a:rPr lang="en-US" altLang="zh-CN" dirty="0"/>
              <a:t>4</a:t>
            </a:r>
            <a:r>
              <a:rPr lang="zh-CN" altLang="en-US" dirty="0"/>
              <a:t>块</a:t>
            </a:r>
            <a:endParaRPr lang="en-US" altLang="zh-CN" dirty="0"/>
          </a:p>
          <a:p>
            <a:pPr algn="just"/>
            <a:r>
              <a:rPr lang="zh-CN" altLang="en-US" dirty="0"/>
              <a:t>（</a:t>
            </a:r>
            <a:r>
              <a:rPr lang="en-US" altLang="zh-CN" dirty="0"/>
              <a:t>12mod8</a:t>
            </a:r>
            <a:r>
              <a:rPr lang="zh-CN" altLang="en-US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E45C16-D129-4309-BB9E-60EC98A2EBF9}"/>
              </a:ext>
            </a:extLst>
          </p:cNvPr>
          <p:cNvSpPr txBox="1"/>
          <p:nvPr/>
        </p:nvSpPr>
        <p:spPr>
          <a:xfrm>
            <a:off x="4157854" y="5268692"/>
            <a:ext cx="214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组任意位置</a:t>
            </a:r>
            <a:endParaRPr lang="en-US" altLang="zh-CN" dirty="0"/>
          </a:p>
          <a:p>
            <a:pPr algn="just"/>
            <a:r>
              <a:rPr lang="zh-CN" altLang="en-US" dirty="0"/>
              <a:t>  （</a:t>
            </a:r>
            <a:r>
              <a:rPr lang="en-US" altLang="zh-CN" dirty="0"/>
              <a:t>12mod4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8540620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的组织结构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6E7C2AC-BDB8-47A6-8DCA-7AFC808F15EB}"/>
              </a:ext>
            </a:extLst>
          </p:cNvPr>
          <p:cNvSpPr txBox="1">
            <a:spLocks/>
          </p:cNvSpPr>
          <p:nvPr/>
        </p:nvSpPr>
        <p:spPr bwMode="auto">
          <a:xfrm>
            <a:off x="179896" y="1187144"/>
            <a:ext cx="8784207" cy="415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块（</a:t>
            </a:r>
            <a:r>
              <a:rPr lang="en-US" altLang="zh-CN" sz="2400" dirty="0"/>
              <a:t>block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块是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en-US" sz="2400" dirty="0">
                <a:solidFill>
                  <a:schemeClr val="tx1"/>
                </a:solidFill>
              </a:rPr>
              <a:t>与主存的传输单位。</a:t>
            </a:r>
          </a:p>
          <a:p>
            <a:r>
              <a:rPr lang="zh-CN" altLang="en-US" sz="2400" dirty="0"/>
              <a:t>路（</a:t>
            </a:r>
            <a:r>
              <a:rPr lang="en-US" altLang="zh-CN" sz="2400" dirty="0"/>
              <a:t>way</a:t>
            </a:r>
            <a:r>
              <a:rPr lang="zh-CN" altLang="en-US" sz="2400" dirty="0"/>
              <a:t>）</a:t>
            </a:r>
            <a:r>
              <a:rPr lang="en-US" altLang="zh-CN" sz="2400" dirty="0"/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路是组相联映射方式的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en-US" sz="2400" dirty="0">
                <a:solidFill>
                  <a:schemeClr val="tx1"/>
                </a:solidFill>
              </a:rPr>
              <a:t>结构中的基本存储单位，每一路存储一个块的数据。</a:t>
            </a:r>
          </a:p>
          <a:p>
            <a:r>
              <a:rPr lang="zh-CN" altLang="en-US" sz="2400" dirty="0"/>
              <a:t>组（</a:t>
            </a:r>
            <a:r>
              <a:rPr lang="en-US" altLang="zh-CN" sz="2400" dirty="0"/>
              <a:t>set/entry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组是组相联映射方式的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en-US" sz="2400" dirty="0">
                <a:solidFill>
                  <a:schemeClr val="tx1"/>
                </a:solidFill>
              </a:rPr>
              <a:t>对块进行管理的单位。</a:t>
            </a:r>
          </a:p>
          <a:p>
            <a:r>
              <a:rPr lang="zh-CN" altLang="en-US" sz="2400" dirty="0"/>
              <a:t>区（</a:t>
            </a:r>
            <a:r>
              <a:rPr lang="en-US" altLang="zh-CN" sz="2400" dirty="0"/>
              <a:t>tag</a:t>
            </a:r>
            <a:r>
              <a:rPr lang="zh-CN" altLang="en-US" sz="2400" dirty="0"/>
              <a:t>） </a:t>
            </a:r>
            <a:r>
              <a:rPr lang="en-US" altLang="zh-CN" sz="2400" dirty="0"/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块的地址对应的主存储器中的区。</a:t>
            </a:r>
          </a:p>
          <a:p>
            <a:r>
              <a:rPr lang="zh-CN" altLang="en-US" sz="2400" dirty="0"/>
              <a:t>块内偏移地址（</a:t>
            </a:r>
            <a:r>
              <a:rPr lang="en-US" altLang="zh-CN" sz="2400" dirty="0"/>
              <a:t>offset</a:t>
            </a:r>
            <a:r>
              <a:rPr lang="zh-CN" altLang="en-US" sz="2400" dirty="0"/>
              <a:t>）</a:t>
            </a:r>
            <a:r>
              <a:rPr lang="en-US" altLang="zh-CN" sz="2400" dirty="0"/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用来标示块内一个字（节）的地址。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组相联映射方式下主存储器的地址空间由，区，组和块内偏移地址组成：</a:t>
            </a:r>
          </a:p>
        </p:txBody>
      </p:sp>
      <p:graphicFrame>
        <p:nvGraphicFramePr>
          <p:cNvPr id="42" name="Object 14">
            <a:extLst>
              <a:ext uri="{FF2B5EF4-FFF2-40B4-BE49-F238E27FC236}">
                <a16:creationId xmlns:a16="http://schemas.microsoft.com/office/drawing/2014/main" id="{E0FDEFFC-8F25-4E13-A690-43F4FC886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38611"/>
              </p:ext>
            </p:extLst>
          </p:nvPr>
        </p:nvGraphicFramePr>
        <p:xfrm>
          <a:off x="1043608" y="5209147"/>
          <a:ext cx="6707504" cy="80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4219546" imgH="504863" progId="Visio.Drawing.11">
                  <p:embed/>
                </p:oleObj>
              </mc:Choice>
              <mc:Fallback>
                <p:oleObj name="Visio" r:id="rId3" imgW="4219546" imgH="504863" progId="Visio.Drawing.11">
                  <p:embed/>
                  <p:pic>
                    <p:nvPicPr>
                      <p:cNvPr id="33806" name="Object 14">
                        <a:extLst>
                          <a:ext uri="{FF2B5EF4-FFF2-40B4-BE49-F238E27FC236}">
                            <a16:creationId xmlns:a16="http://schemas.microsoft.com/office/drawing/2014/main" id="{0126CC22-CD0C-4817-B5C7-24DE9F356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209147"/>
                        <a:ext cx="6707504" cy="806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66222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的组织结构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6E7C2AC-BDB8-47A6-8DCA-7AFC808F15EB}"/>
              </a:ext>
            </a:extLst>
          </p:cNvPr>
          <p:cNvSpPr txBox="1">
            <a:spLocks/>
          </p:cNvSpPr>
          <p:nvPr/>
        </p:nvSpPr>
        <p:spPr bwMode="auto">
          <a:xfrm>
            <a:off x="158697" y="1196752"/>
            <a:ext cx="821848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组相联映射方式下</a:t>
            </a:r>
            <a:r>
              <a:rPr lang="en-US" altLang="zh-CN" sz="2800" dirty="0"/>
              <a:t>cache</a:t>
            </a:r>
            <a:r>
              <a:rPr lang="zh-CN" altLang="en-US" sz="2800" dirty="0"/>
              <a:t>的内部结构。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E44E81C-4455-4903-8006-9FC04D14F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45476"/>
              </p:ext>
            </p:extLst>
          </p:nvPr>
        </p:nvGraphicFramePr>
        <p:xfrm>
          <a:off x="1835696" y="2060848"/>
          <a:ext cx="4897437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3781555" imgH="2714584" progId="Visio.Drawing.11">
                  <p:embed/>
                </p:oleObj>
              </mc:Choice>
              <mc:Fallback>
                <p:oleObj name="Visio" r:id="rId3" imgW="3781555" imgH="2714584" progId="Visio.Drawing.11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509BA446-5368-40F0-8D25-546DC1384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060848"/>
                        <a:ext cx="4897437" cy="350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45983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的替换算法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6E7C2AC-BDB8-47A6-8DCA-7AFC808F15EB}"/>
              </a:ext>
            </a:extLst>
          </p:cNvPr>
          <p:cNvSpPr txBox="1">
            <a:spLocks/>
          </p:cNvSpPr>
          <p:nvPr/>
        </p:nvSpPr>
        <p:spPr bwMode="auto">
          <a:xfrm>
            <a:off x="263525" y="1395506"/>
            <a:ext cx="8218487" cy="50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Cache</a:t>
            </a:r>
            <a:r>
              <a:rPr lang="zh-CN" altLang="en-US" sz="2400" dirty="0"/>
              <a:t>可以采用的替换算法主要有以下几种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1E2897-98AA-4C07-979A-AE963F2F79C7}"/>
              </a:ext>
            </a:extLst>
          </p:cNvPr>
          <p:cNvSpPr txBox="1"/>
          <p:nvPr/>
        </p:nvSpPr>
        <p:spPr>
          <a:xfrm>
            <a:off x="971600" y="2352316"/>
            <a:ext cx="4572000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先入后出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(FILO)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算法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随机替换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(RAND)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算法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先入先出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(FIFO)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算法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近期最少使用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(LRU)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算法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81CC58-EF2C-4860-8D16-C115262A13E3}"/>
              </a:ext>
            </a:extLst>
          </p:cNvPr>
          <p:cNvSpPr txBox="1"/>
          <p:nvPr/>
        </p:nvSpPr>
        <p:spPr>
          <a:xfrm>
            <a:off x="4042652" y="501317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所要解决的问题：当新调入一块，而</a:t>
            </a:r>
            <a:r>
              <a:rPr lang="en-US" altLang="zh-CN" dirty="0"/>
              <a:t>Cache</a:t>
            </a:r>
            <a:br>
              <a:rPr lang="en-US" altLang="zh-CN" dirty="0"/>
            </a:br>
            <a:r>
              <a:rPr lang="zh-CN" altLang="en-US" dirty="0"/>
              <a:t>又已被占满时，替换哪一块？</a:t>
            </a:r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E789AD1F-D5B3-4439-B642-08A189619AA2}"/>
              </a:ext>
            </a:extLst>
          </p:cNvPr>
          <p:cNvSpPr/>
          <p:nvPr/>
        </p:nvSpPr>
        <p:spPr>
          <a:xfrm>
            <a:off x="6883420" y="2352316"/>
            <a:ext cx="1731232" cy="1056699"/>
          </a:xfrm>
          <a:prstGeom prst="cloudCallout">
            <a:avLst>
              <a:gd name="adj1" fmla="val -110463"/>
              <a:gd name="adj2" fmla="val 8085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实验采用</a:t>
            </a:r>
            <a:r>
              <a:rPr lang="en-US" altLang="zh-CN" b="1" dirty="0">
                <a:solidFill>
                  <a:srgbClr val="FF0000"/>
                </a:solidFill>
              </a:rPr>
              <a:t>LRU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5027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的替换算法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DFFA932-566E-44FB-B303-6E34EC697180}"/>
              </a:ext>
            </a:extLst>
          </p:cNvPr>
          <p:cNvSpPr txBox="1">
            <a:spLocks/>
          </p:cNvSpPr>
          <p:nvPr/>
        </p:nvSpPr>
        <p:spPr bwMode="auto">
          <a:xfrm>
            <a:off x="180408" y="1242070"/>
            <a:ext cx="8229600" cy="561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/>
              <a:t>随机</a:t>
            </a:r>
            <a:r>
              <a:rPr lang="en-US" altLang="zh-CN" sz="2400" dirty="0"/>
              <a:t>(RAND)</a:t>
            </a:r>
            <a:r>
              <a:rPr lang="zh-CN" altLang="en-US" sz="2400" dirty="0"/>
              <a:t>法</a:t>
            </a:r>
            <a:r>
              <a:rPr lang="zh-CN" altLang="en-US" sz="2400" dirty="0">
                <a:solidFill>
                  <a:schemeClr val="tx1"/>
                </a:solidFill>
              </a:rPr>
              <a:t>是随机地确定替换的存储块。设置一个随机数产生器，依据所产生的随机数，确定替换块。这种方法简单、易于实现，但命中率比较低。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/>
            <a:endParaRPr lang="zh-CN" altLang="en-US" sz="24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400" dirty="0"/>
              <a:t>先进先出</a:t>
            </a:r>
            <a:r>
              <a:rPr lang="en-US" altLang="zh-CN" sz="2400" dirty="0"/>
              <a:t>(FIFO)</a:t>
            </a:r>
            <a:r>
              <a:rPr lang="zh-CN" altLang="en-US" sz="2400" dirty="0"/>
              <a:t>法</a:t>
            </a:r>
            <a:r>
              <a:rPr lang="zh-CN" altLang="en-US" sz="2400" dirty="0">
                <a:solidFill>
                  <a:schemeClr val="tx1"/>
                </a:solidFill>
              </a:rPr>
              <a:t>是选择那个最先调入的那个块进行替换。当最先调入并被多次命中的块，很可能被优先替换，因而不符合局部性规律。这种方法的命中率比随机法好些，但还不满足要求。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/>
            <a:endParaRPr lang="zh-CN" altLang="en-US" sz="24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400" dirty="0"/>
              <a:t>近期最少使用</a:t>
            </a:r>
            <a:r>
              <a:rPr lang="en-US" altLang="zh-CN" sz="2400" dirty="0"/>
              <a:t>(LRU)</a:t>
            </a:r>
            <a:r>
              <a:rPr lang="zh-CN" altLang="en-US" sz="2400" dirty="0"/>
              <a:t>法</a:t>
            </a:r>
            <a:r>
              <a:rPr lang="zh-CN" altLang="en-US" sz="2400" dirty="0">
                <a:solidFill>
                  <a:schemeClr val="tx1"/>
                </a:solidFill>
              </a:rPr>
              <a:t>是依据各块使用的情况，总是选择那个最近最少使用的块被替换。这种方法比较好地反映了程序局部性规律，命中率最高。</a:t>
            </a:r>
          </a:p>
        </p:txBody>
      </p:sp>
    </p:spTree>
    <p:extLst>
      <p:ext uri="{BB962C8B-B14F-4D97-AF65-F5344CB8AC3E}">
        <p14:creationId xmlns:p14="http://schemas.microsoft.com/office/powerpoint/2010/main" val="348055788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91" y="115890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E6CDF4-7B47-4A14-81DC-6ECCF7D4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44824"/>
            <a:ext cx="7772400" cy="431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一、实验目的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二、实验环境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三、实验目标及任务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1A0C3D-A08E-4059-A004-E288AAAB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F100DC-A647-43A6-8F52-AA795FE12D94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ABC9F-8B64-49F5-A344-4A9DBCCB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96536" y="6356350"/>
            <a:ext cx="1235904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89F665-7490-42D1-9ADE-85573AF5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F9C44-2717-445B-8E50-0551D6089AA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2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的性能评估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DFFA932-566E-44FB-B303-6E34EC697180}"/>
              </a:ext>
            </a:extLst>
          </p:cNvPr>
          <p:cNvSpPr txBox="1">
            <a:spLocks/>
          </p:cNvSpPr>
          <p:nvPr/>
        </p:nvSpPr>
        <p:spPr bwMode="auto">
          <a:xfrm>
            <a:off x="30941" y="1340768"/>
            <a:ext cx="82296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solidFill>
                  <a:schemeClr val="tx1"/>
                </a:solidFill>
              </a:rPr>
              <a:t>提高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en-US" sz="2400" dirty="0">
                <a:solidFill>
                  <a:schemeClr val="tx1"/>
                </a:solidFill>
              </a:rPr>
              <a:t>的性能也就是要降低主存的平均存取时间</a:t>
            </a:r>
          </a:p>
          <a:p>
            <a:pPr marL="0" indent="0" algn="just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主存平均存取时间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zh-CN" altLang="en-US" sz="2400" dirty="0">
                <a:solidFill>
                  <a:schemeClr val="tx1"/>
                </a:solidFill>
              </a:rPr>
              <a:t>命中时间</a:t>
            </a:r>
            <a:r>
              <a:rPr lang="en-US" altLang="zh-CN" sz="2400" dirty="0">
                <a:solidFill>
                  <a:schemeClr val="tx1"/>
                </a:solidFill>
              </a:rPr>
              <a:t>+</a:t>
            </a:r>
            <a:r>
              <a:rPr lang="zh-CN" altLang="en-US" sz="2400" dirty="0">
                <a:solidFill>
                  <a:schemeClr val="tx1"/>
                </a:solidFill>
              </a:rPr>
              <a:t>未命中率*未命中惩罚</a:t>
            </a:r>
          </a:p>
          <a:p>
            <a:pPr algn="just"/>
            <a:r>
              <a:rPr lang="zh-CN" altLang="en-US" sz="2400" dirty="0">
                <a:solidFill>
                  <a:schemeClr val="tx1"/>
                </a:solidFill>
              </a:rPr>
              <a:t>提高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en-US" sz="2400" dirty="0">
                <a:solidFill>
                  <a:schemeClr val="tx1"/>
                </a:solidFill>
              </a:rPr>
              <a:t>的性能有以下三种方法：减少命中时间，减少未命中率，减少未命中惩罚。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6EB94B-2F90-4D62-BDD7-3065DF65C3EA}"/>
              </a:ext>
            </a:extLst>
          </p:cNvPr>
          <p:cNvSpPr txBox="1"/>
          <p:nvPr/>
        </p:nvSpPr>
        <p:spPr>
          <a:xfrm>
            <a:off x="263525" y="3429000"/>
            <a:ext cx="8347075" cy="22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影响命中率的硬件因素主要有以下四点：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Cache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的容量。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Cache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与主存储器交换信息的单位量（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cache line size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Cache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的组织方式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Cache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的替换算法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23879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的一致性问题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B7924B2-A7A3-4771-821D-71F3D5F94FAE}"/>
              </a:ext>
            </a:extLst>
          </p:cNvPr>
          <p:cNvSpPr>
            <a:spLocks/>
          </p:cNvSpPr>
          <p:nvPr/>
        </p:nvSpPr>
        <p:spPr bwMode="auto">
          <a:xfrm>
            <a:off x="419100" y="1401979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在采用</a:t>
            </a:r>
            <a:r>
              <a:rPr lang="en-US" altLang="zh-CN" dirty="0"/>
              <a:t>cache</a:t>
            </a:r>
            <a:r>
              <a:rPr lang="zh-CN" altLang="en-US" dirty="0"/>
              <a:t>的系统中，同样一个数据可能既存在于</a:t>
            </a:r>
            <a:r>
              <a:rPr lang="en-US" altLang="zh-CN" dirty="0"/>
              <a:t>cache</a:t>
            </a:r>
            <a:r>
              <a:rPr lang="zh-CN" altLang="en-US" dirty="0"/>
              <a:t>中，也存在于主存中，两者数据相同则具有一致性，数据不相同就叫做不一致。</a:t>
            </a:r>
          </a:p>
          <a:p>
            <a:endParaRPr lang="zh-CN" altLang="en-US" dirty="0"/>
          </a:p>
          <a:p>
            <a:r>
              <a:rPr lang="en-US" altLang="zh-CN" dirty="0"/>
              <a:t>Cache</a:t>
            </a:r>
            <a:r>
              <a:rPr lang="zh-CN" altLang="en-US" dirty="0"/>
              <a:t>主要有两种写策略写直达法（</a:t>
            </a:r>
            <a:r>
              <a:rPr lang="en-US" altLang="zh-CN" dirty="0"/>
              <a:t>write through</a:t>
            </a:r>
            <a:r>
              <a:rPr lang="zh-CN" altLang="en-US" dirty="0"/>
              <a:t>）和写回法（</a:t>
            </a:r>
            <a:r>
              <a:rPr lang="en-US" altLang="zh-CN" dirty="0"/>
              <a:t>write back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pPr>
              <a:buFont typeface="Arial" panose="020B0604020202020204" pitchFamily="34" charset="0"/>
              <a:buNone/>
            </a:pPr>
            <a:endParaRPr lang="zh-CN" altLang="en-US" dirty="0"/>
          </a:p>
          <a:p>
            <a:pPr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A3030E14-48AD-4750-907E-FEC55396DF84}"/>
              </a:ext>
            </a:extLst>
          </p:cNvPr>
          <p:cNvSpPr/>
          <p:nvPr/>
        </p:nvSpPr>
        <p:spPr>
          <a:xfrm>
            <a:off x="6369160" y="4411363"/>
            <a:ext cx="1731232" cy="1056699"/>
          </a:xfrm>
          <a:prstGeom prst="cloudCallout">
            <a:avLst>
              <a:gd name="adj1" fmla="val -145675"/>
              <a:gd name="adj2" fmla="val -55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实验采用</a:t>
            </a:r>
            <a:r>
              <a:rPr lang="en-US" altLang="zh-CN" b="1" dirty="0">
                <a:solidFill>
                  <a:srgbClr val="FF0000"/>
                </a:solidFill>
              </a:rPr>
              <a:t>write back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80590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的一致性问题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385082-3467-451B-9EF5-DBEC1561031C}"/>
              </a:ext>
            </a:extLst>
          </p:cNvPr>
          <p:cNvSpPr txBox="1">
            <a:spLocks/>
          </p:cNvSpPr>
          <p:nvPr/>
        </p:nvSpPr>
        <p:spPr bwMode="auto">
          <a:xfrm>
            <a:off x="457200" y="1196975"/>
            <a:ext cx="843528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写直达法（</a:t>
            </a:r>
            <a:r>
              <a:rPr lang="en-US" altLang="zh-CN" sz="2400" dirty="0"/>
              <a:t>write through</a:t>
            </a:r>
            <a:r>
              <a:rPr lang="zh-CN" altLang="en-US" sz="2400" dirty="0"/>
              <a:t>）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方法：在对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en-US" sz="2400" dirty="0">
                <a:solidFill>
                  <a:schemeClr val="tx1"/>
                </a:solidFill>
              </a:rPr>
              <a:t>进行写操作的同时，也将内容写到主存中。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优点：可靠性较高，操作过程比较简单。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缺点：写操作速度得不到改善，与写主存的速度相同。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 dirty="0"/>
          </a:p>
          <a:p>
            <a:r>
              <a:rPr lang="zh-CN" altLang="en-US" sz="2400" dirty="0"/>
              <a:t>写回法（</a:t>
            </a:r>
            <a:r>
              <a:rPr lang="en-US" altLang="zh-CN" sz="2400" dirty="0"/>
              <a:t>write back</a:t>
            </a:r>
            <a:r>
              <a:rPr lang="zh-CN" altLang="en-US" sz="2400" dirty="0"/>
              <a:t>）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方法：在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执行写操作时，只写入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en-US" sz="2400" dirty="0">
                <a:solidFill>
                  <a:schemeClr val="tx1"/>
                </a:solidFill>
              </a:rPr>
              <a:t>，不写入主存。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优点：速度较高。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缺点：可靠性较差，控制操作比较复杂。</a:t>
            </a:r>
          </a:p>
        </p:txBody>
      </p:sp>
    </p:spTree>
    <p:extLst>
      <p:ext uri="{BB962C8B-B14F-4D97-AF65-F5344CB8AC3E}">
        <p14:creationId xmlns:p14="http://schemas.microsoft.com/office/powerpoint/2010/main" val="417712444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58577" y="2780928"/>
            <a:ext cx="8065563" cy="1764196"/>
          </a:xfr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3200" dirty="0">
                <a:solidFill>
                  <a:srgbClr val="FF0000"/>
                </a:solidFill>
              </a:rPr>
              <a:t>任务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zh-CN" altLang="en-US" sz="3200" dirty="0"/>
              <a:t>：数据缓存模块的设计</a:t>
            </a:r>
            <a:endParaRPr lang="en-US" altLang="zh-CN" sz="3200" dirty="0"/>
          </a:p>
          <a:p>
            <a:pPr marL="457200" lvl="1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3200" dirty="0"/>
              <a:t>                                   </a:t>
            </a: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endParaRPr lang="en-US" altLang="zh-CN" sz="2200" dirty="0"/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C90A85-E14D-4F20-B164-3D054860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01DA2C-954C-47BF-9009-50A9DAB86D0E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C8F0B-7812-4F1C-A657-EB98B732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52678-30FD-4CFB-8A69-98E259B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FE3FB1-5666-42EE-9F7B-B2CA2100224F}"/>
              </a:ext>
            </a:extLst>
          </p:cNvPr>
          <p:cNvSpPr txBox="1"/>
          <p:nvPr/>
        </p:nvSpPr>
        <p:spPr>
          <a:xfrm>
            <a:off x="4572000" y="436045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-----Cache</a:t>
            </a:r>
            <a:r>
              <a:rPr lang="zh-CN" altLang="en-US" dirty="0"/>
              <a:t>存储体（</a:t>
            </a:r>
            <a:r>
              <a:rPr lang="en-US" altLang="zh-CN" dirty="0"/>
              <a:t>cache memory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1BF01B-EA2E-4813-B4F6-3ACE964F5911}"/>
              </a:ext>
            </a:extLst>
          </p:cNvPr>
          <p:cNvSpPr txBox="1"/>
          <p:nvPr/>
        </p:nvSpPr>
        <p:spPr>
          <a:xfrm>
            <a:off x="4572953" y="489673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-----Cache</a:t>
            </a:r>
            <a:r>
              <a:rPr lang="zh-CN" altLang="en-US" dirty="0"/>
              <a:t>控制器（</a:t>
            </a:r>
            <a:r>
              <a:rPr lang="en-US" altLang="zh-CN" dirty="0"/>
              <a:t>cache controller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6483525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6F0A0-10BD-46E0-83D3-19F66946B851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-21348" y="1248147"/>
            <a:ext cx="6868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如图，为两路四组的组织结构：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36FF556-517A-4B59-8EE3-F4C4EA2CF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942"/>
          <a:stretch/>
        </p:blipFill>
        <p:spPr>
          <a:xfrm>
            <a:off x="1323462" y="1948522"/>
            <a:ext cx="5544616" cy="347232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56EB0E-7838-4247-B6B9-94ED3E3A7B1A}"/>
              </a:ext>
            </a:extLst>
          </p:cNvPr>
          <p:cNvSpPr txBox="1"/>
          <p:nvPr/>
        </p:nvSpPr>
        <p:spPr>
          <a:xfrm>
            <a:off x="2411760" y="5332566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0C15D7-4801-4063-A0F9-0543D78E091C}"/>
              </a:ext>
            </a:extLst>
          </p:cNvPr>
          <p:cNvSpPr txBox="1"/>
          <p:nvPr/>
        </p:nvSpPr>
        <p:spPr>
          <a:xfrm>
            <a:off x="4860032" y="5346788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72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6F0A0-10BD-46E0-83D3-19F66946B851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497707" y="439474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two-way set associate cache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744EBFA4-44DB-4FD3-8F13-38BB8495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222" y="2375798"/>
            <a:ext cx="576064" cy="609600"/>
          </a:xfrm>
          <a:prstGeom prst="rect">
            <a:avLst/>
          </a:prstGeom>
          <a:solidFill>
            <a:srgbClr val="FF5050"/>
          </a:solidFill>
          <a:ln w="19050" cap="flat" algn="ctr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17" name="Rectangle 50">
            <a:extLst>
              <a:ext uri="{FF2B5EF4-FFF2-40B4-BE49-F238E27FC236}">
                <a16:creationId xmlns:a16="http://schemas.microsoft.com/office/drawing/2014/main" id="{F105CC19-B4CA-482C-874F-DFD06E5E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622" y="2375798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algn="ctr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Rectangle 50">
            <a:extLst>
              <a:ext uri="{FF2B5EF4-FFF2-40B4-BE49-F238E27FC236}">
                <a16:creationId xmlns:a16="http://schemas.microsoft.com/office/drawing/2014/main" id="{C225D71E-2A18-4B74-9C0C-DC3F4A4B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422" y="2375798"/>
            <a:ext cx="2341240" cy="609600"/>
          </a:xfrm>
          <a:prstGeom prst="rect">
            <a:avLst/>
          </a:prstGeom>
          <a:solidFill>
            <a:srgbClr val="92D050"/>
          </a:solidFill>
          <a:ln w="19050" cap="flat" algn="ctr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77C304-8622-4034-9577-ECA9C4957A91}"/>
              </a:ext>
            </a:extLst>
          </p:cNvPr>
          <p:cNvSpPr txBox="1"/>
          <p:nvPr/>
        </p:nvSpPr>
        <p:spPr>
          <a:xfrm>
            <a:off x="5139502" y="2467793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B60291-C765-4787-8C05-5AB0512CD9E8}"/>
              </a:ext>
            </a:extLst>
          </p:cNvPr>
          <p:cNvSpPr txBox="1"/>
          <p:nvPr/>
        </p:nvSpPr>
        <p:spPr>
          <a:xfrm>
            <a:off x="3466130" y="2453977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826742-AFCC-41C3-9836-1C3385F2C90A}"/>
              </a:ext>
            </a:extLst>
          </p:cNvPr>
          <p:cNvSpPr txBox="1"/>
          <p:nvPr/>
        </p:nvSpPr>
        <p:spPr>
          <a:xfrm>
            <a:off x="2721082" y="2458541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D3FCA2-74D5-4F7F-928A-92A36C02912F}"/>
              </a:ext>
            </a:extLst>
          </p:cNvPr>
          <p:cNvSpPr txBox="1"/>
          <p:nvPr/>
        </p:nvSpPr>
        <p:spPr>
          <a:xfrm>
            <a:off x="-8919" y="3544077"/>
            <a:ext cx="96004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+mn-ea"/>
              </a:rPr>
              <a:t>Tag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zh-CN" altLang="en-US" sz="2000" b="1" i="0" dirty="0">
                <a:effectLst/>
                <a:latin typeface="+mn-ea"/>
              </a:rPr>
              <a:t>标签位</a:t>
            </a:r>
            <a:r>
              <a:rPr lang="zh-CN" altLang="en-US" sz="2000" b="0" i="0" dirty="0">
                <a:effectLst/>
                <a:latin typeface="+mn-ea"/>
              </a:rPr>
              <a:t>用于比较在</a:t>
            </a:r>
            <a:r>
              <a:rPr lang="en-US" altLang="zh-CN" sz="2000" b="0" i="0" dirty="0">
                <a:effectLst/>
                <a:latin typeface="+mn-ea"/>
              </a:rPr>
              <a:t>way1</a:t>
            </a:r>
            <a:r>
              <a:rPr lang="zh-CN" altLang="en-US" sz="2000" b="0" i="0" dirty="0">
                <a:effectLst/>
                <a:latin typeface="+mn-ea"/>
              </a:rPr>
              <a:t>和</a:t>
            </a:r>
            <a:r>
              <a:rPr lang="en-US" altLang="zh-CN" sz="2000" b="0" i="0" dirty="0">
                <a:effectLst/>
                <a:latin typeface="+mn-ea"/>
              </a:rPr>
              <a:t>way0</a:t>
            </a:r>
            <a:r>
              <a:rPr lang="zh-CN" altLang="en-US" sz="2000" b="0" i="0" dirty="0">
                <a:effectLst/>
                <a:latin typeface="+mn-ea"/>
              </a:rPr>
              <a:t>两路中，哪一个</a:t>
            </a:r>
            <a:r>
              <a:rPr lang="en-US" altLang="zh-CN" sz="2000" b="0" i="0" dirty="0">
                <a:effectLst/>
                <a:latin typeface="+mn-ea"/>
              </a:rPr>
              <a:t>cache</a:t>
            </a:r>
            <a:r>
              <a:rPr lang="zh-CN" altLang="en-US" sz="2000" b="0" i="0" dirty="0">
                <a:effectLst/>
                <a:latin typeface="+mn-ea"/>
              </a:rPr>
              <a:t>块存了我们的目的数据</a:t>
            </a:r>
            <a:endParaRPr lang="en-US" altLang="zh-CN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+mn-ea"/>
              </a:rPr>
              <a:t>data block</a:t>
            </a:r>
            <a:r>
              <a:rPr lang="zh-CN" altLang="en-US" sz="2000" b="1" i="0" dirty="0">
                <a:effectLst/>
                <a:latin typeface="+mn-ea"/>
              </a:rPr>
              <a:t>：数据位</a:t>
            </a:r>
            <a:r>
              <a:rPr lang="zh-CN" altLang="en-US" sz="2000" b="0" i="0" dirty="0">
                <a:effectLst/>
                <a:latin typeface="+mn-ea"/>
              </a:rPr>
              <a:t>用来存储（内存和</a:t>
            </a:r>
            <a:r>
              <a:rPr lang="en-US" altLang="zh-CN" sz="2000" b="0" i="0" dirty="0">
                <a:effectLst/>
                <a:latin typeface="+mn-ea"/>
              </a:rPr>
              <a:t>cache</a:t>
            </a:r>
            <a:r>
              <a:rPr lang="zh-CN" altLang="en-US" sz="2000" b="0" i="0" dirty="0">
                <a:effectLst/>
                <a:latin typeface="+mn-ea"/>
              </a:rPr>
              <a:t>交换的数据块）目标</a:t>
            </a:r>
            <a:r>
              <a:rPr lang="en-US" altLang="zh-CN" sz="2000" b="0" i="0" dirty="0">
                <a:effectLst/>
                <a:latin typeface="+mn-ea"/>
              </a:rPr>
              <a:t>tag</a:t>
            </a:r>
            <a:r>
              <a:rPr lang="zh-CN" altLang="en-US" sz="2000" b="0" i="0" dirty="0">
                <a:effectLst/>
                <a:latin typeface="+mn-ea"/>
              </a:rPr>
              <a:t>的数据块。</a:t>
            </a:r>
            <a:endParaRPr lang="en-US" altLang="zh-CN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20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+mn-ea"/>
              </a:rPr>
              <a:t>v</a:t>
            </a:r>
            <a:r>
              <a:rPr lang="zh-CN" altLang="en-US" sz="2000" b="1" i="0" dirty="0">
                <a:effectLst/>
                <a:latin typeface="+mn-ea"/>
              </a:rPr>
              <a:t>：有效位</a:t>
            </a:r>
            <a:r>
              <a:rPr lang="zh-CN" altLang="en-US" sz="2000" b="0" i="0" dirty="0">
                <a:effectLst/>
                <a:latin typeface="+mn-ea"/>
              </a:rPr>
              <a:t>用来 表示该</a:t>
            </a:r>
            <a:r>
              <a:rPr lang="en-US" altLang="zh-CN" sz="2000" b="0" i="0" dirty="0">
                <a:effectLst/>
                <a:latin typeface="+mn-ea"/>
              </a:rPr>
              <a:t>cache</a:t>
            </a:r>
            <a:r>
              <a:rPr lang="zh-CN" altLang="en-US" sz="2000" b="0" i="0" dirty="0">
                <a:effectLst/>
                <a:latin typeface="+mn-ea"/>
              </a:rPr>
              <a:t>块是否有效。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A381CD-89C3-4C73-9D60-C90025D90737}"/>
              </a:ext>
            </a:extLst>
          </p:cNvPr>
          <p:cNvSpPr txBox="1"/>
          <p:nvPr/>
        </p:nvSpPr>
        <p:spPr>
          <a:xfrm>
            <a:off x="-296594" y="1370442"/>
            <a:ext cx="687625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Cache</a:t>
            </a: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的一行构成（</a:t>
            </a: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cache line</a:t>
            </a: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）</a:t>
            </a:r>
            <a:endParaRPr lang="en-US" altLang="zh-CN" sz="2800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4900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6F0A0-10BD-46E0-83D3-19F66946B851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two-way set associate cache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744EBFA4-44DB-4FD3-8F13-38BB8495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449" y="2129599"/>
            <a:ext cx="2341239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algn="ctr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17" name="Rectangle 50">
            <a:extLst>
              <a:ext uri="{FF2B5EF4-FFF2-40B4-BE49-F238E27FC236}">
                <a16:creationId xmlns:a16="http://schemas.microsoft.com/office/drawing/2014/main" id="{F105CC19-B4CA-482C-874F-DFD06E5E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301" y="2129599"/>
            <a:ext cx="106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algn="ctr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Rectangle 50">
            <a:extLst>
              <a:ext uri="{FF2B5EF4-FFF2-40B4-BE49-F238E27FC236}">
                <a16:creationId xmlns:a16="http://schemas.microsoft.com/office/drawing/2014/main" id="{C225D71E-2A18-4B74-9C0C-DC3F4A4B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101" y="2129599"/>
            <a:ext cx="2341240" cy="609600"/>
          </a:xfrm>
          <a:prstGeom prst="rect">
            <a:avLst/>
          </a:prstGeom>
          <a:solidFill>
            <a:srgbClr val="FF5050"/>
          </a:solidFill>
          <a:ln w="19050" cap="flat" algn="ctr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77C304-8622-4034-9577-ECA9C4957A91}"/>
              </a:ext>
            </a:extLst>
          </p:cNvPr>
          <p:cNvSpPr txBox="1"/>
          <p:nvPr/>
        </p:nvSpPr>
        <p:spPr>
          <a:xfrm>
            <a:off x="3847181" y="2221594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B60291-C765-4787-8C05-5AB0512CD9E8}"/>
              </a:ext>
            </a:extLst>
          </p:cNvPr>
          <p:cNvSpPr txBox="1"/>
          <p:nvPr/>
        </p:nvSpPr>
        <p:spPr>
          <a:xfrm>
            <a:off x="2173809" y="2207778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826742-AFCC-41C3-9836-1C3385F2C90A}"/>
              </a:ext>
            </a:extLst>
          </p:cNvPr>
          <p:cNvSpPr txBox="1"/>
          <p:nvPr/>
        </p:nvSpPr>
        <p:spPr>
          <a:xfrm>
            <a:off x="5652022" y="2224937"/>
            <a:ext cx="15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offset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D3FCA2-74D5-4F7F-928A-92A36C02912F}"/>
              </a:ext>
            </a:extLst>
          </p:cNvPr>
          <p:cNvSpPr txBox="1"/>
          <p:nvPr/>
        </p:nvSpPr>
        <p:spPr>
          <a:xfrm>
            <a:off x="106871" y="3081382"/>
            <a:ext cx="903649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+mn-ea"/>
              </a:rPr>
              <a:t>Block offset</a:t>
            </a:r>
            <a:r>
              <a:rPr lang="zh-CN" altLang="en-US" sz="2000" b="1" i="0" dirty="0">
                <a:effectLst/>
                <a:latin typeface="+mn-ea"/>
              </a:rPr>
              <a:t>：</a:t>
            </a:r>
            <a:r>
              <a:rPr lang="zh-CN" altLang="en-US" sz="2000" b="0" i="0" dirty="0">
                <a:effectLst/>
                <a:latin typeface="+mn-ea"/>
              </a:rPr>
              <a:t> 对于内存地址</a:t>
            </a:r>
            <a:r>
              <a:rPr lang="zh-CN" altLang="en-US" sz="2000" dirty="0">
                <a:latin typeface="+mn-ea"/>
              </a:rPr>
              <a:t>而言</a:t>
            </a:r>
            <a:r>
              <a:rPr lang="zh-CN" altLang="en-US" sz="2000" b="0" i="0" dirty="0">
                <a:effectLst/>
                <a:latin typeface="+mn-ea"/>
              </a:rPr>
              <a:t>，其后</a:t>
            </a:r>
            <a:r>
              <a:rPr lang="en-US" altLang="zh-CN" sz="2000" b="0" i="0" dirty="0">
                <a:effectLst/>
                <a:latin typeface="+mn-ea"/>
              </a:rPr>
              <a:t>block offset</a:t>
            </a:r>
            <a:r>
              <a:rPr lang="zh-CN" altLang="en-US" sz="2000" b="0" i="0" dirty="0">
                <a:effectLst/>
                <a:latin typeface="+mn-ea"/>
              </a:rPr>
              <a:t>个字节的数据会构成一个和</a:t>
            </a:r>
            <a:r>
              <a:rPr lang="en-US" altLang="zh-CN" sz="2000" b="0" i="0" dirty="0">
                <a:effectLst/>
                <a:latin typeface="+mn-ea"/>
              </a:rPr>
              <a:t>cache</a:t>
            </a:r>
            <a:r>
              <a:rPr lang="zh-CN" altLang="en-US" sz="2000" b="0" i="0" dirty="0">
                <a:effectLst/>
                <a:latin typeface="+mn-ea"/>
              </a:rPr>
              <a:t>做数据交换的块，</a:t>
            </a:r>
            <a:r>
              <a:rPr lang="zh-CN" altLang="en-US" sz="2000" dirty="0">
                <a:latin typeface="+mn-ea"/>
              </a:rPr>
              <a:t>即</a:t>
            </a:r>
            <a:r>
              <a:rPr lang="en-US" altLang="zh-CN" sz="2000" b="0" i="0" dirty="0">
                <a:effectLst/>
                <a:latin typeface="+mn-ea"/>
              </a:rPr>
              <a:t>cache</a:t>
            </a:r>
            <a:r>
              <a:rPr lang="zh-CN" altLang="en-US" sz="2000" b="0" i="0" dirty="0">
                <a:effectLst/>
                <a:latin typeface="+mn-ea"/>
              </a:rPr>
              <a:t>块的大小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b="0" i="0" dirty="0">
              <a:effectLst/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sz="2000" b="0" i="0" dirty="0">
              <a:effectLst/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+mn-ea"/>
              </a:rPr>
              <a:t>index</a:t>
            </a:r>
            <a:r>
              <a:rPr lang="zh-CN" altLang="en-US" sz="2000" b="1" i="0" dirty="0">
                <a:effectLst/>
                <a:latin typeface="+mn-ea"/>
              </a:rPr>
              <a:t>：</a:t>
            </a:r>
            <a:r>
              <a:rPr lang="zh-CN" altLang="en-US" sz="2000" b="0" i="0" dirty="0">
                <a:effectLst/>
                <a:latin typeface="+mn-ea"/>
              </a:rPr>
              <a:t> 对于内存地址</a:t>
            </a:r>
            <a:r>
              <a:rPr lang="zh-CN" altLang="en-US" sz="2000" dirty="0">
                <a:latin typeface="+mn-ea"/>
              </a:rPr>
              <a:t>而言</a:t>
            </a:r>
            <a:r>
              <a:rPr lang="zh-CN" altLang="en-US" sz="2000" b="0" i="0" dirty="0">
                <a:effectLst/>
                <a:latin typeface="+mn-ea"/>
              </a:rPr>
              <a:t>，其应该被映射到</a:t>
            </a:r>
            <a:r>
              <a:rPr lang="en-US" altLang="zh-CN" sz="2000" b="0" i="0" dirty="0">
                <a:effectLst/>
                <a:latin typeface="+mn-ea"/>
              </a:rPr>
              <a:t>cache</a:t>
            </a:r>
            <a:r>
              <a:rPr lang="zh-CN" altLang="en-US" sz="2000" b="0" i="0" dirty="0">
                <a:effectLst/>
                <a:latin typeface="+mn-ea"/>
              </a:rPr>
              <a:t>里的哪一组，故该部分的位数代表的是整个</a:t>
            </a:r>
            <a:r>
              <a:rPr lang="en-US" altLang="zh-CN" sz="2000" b="0" i="0" dirty="0">
                <a:effectLst/>
                <a:latin typeface="+mn-ea"/>
              </a:rPr>
              <a:t>cache</a:t>
            </a:r>
            <a:r>
              <a:rPr lang="zh-CN" altLang="en-US" sz="2000" b="0" i="0" dirty="0">
                <a:effectLst/>
                <a:latin typeface="+mn-ea"/>
              </a:rPr>
              <a:t>能容纳多少组；上图，</a:t>
            </a:r>
            <a:r>
              <a:rPr lang="en-US" altLang="zh-CN" sz="2000" b="0" i="0" dirty="0">
                <a:effectLst/>
                <a:latin typeface="+mn-ea"/>
              </a:rPr>
              <a:t>2</a:t>
            </a:r>
            <a:r>
              <a:rPr lang="zh-CN" altLang="en-US" sz="2000" b="0" i="0" dirty="0">
                <a:effectLst/>
                <a:latin typeface="+mn-ea"/>
              </a:rPr>
              <a:t>路组相连，其中的</a:t>
            </a:r>
            <a:r>
              <a:rPr lang="en-US" altLang="zh-CN" sz="2000" b="0" i="0" dirty="0" err="1">
                <a:effectLst/>
                <a:latin typeface="+mn-ea"/>
              </a:rPr>
              <a:t>MemoryAddress</a:t>
            </a:r>
            <a:r>
              <a:rPr lang="zh-CN" altLang="en-US" sz="2000" b="0" i="0" dirty="0">
                <a:effectLst/>
                <a:latin typeface="+mn-ea"/>
              </a:rPr>
              <a:t>里的</a:t>
            </a:r>
            <a:r>
              <a:rPr lang="en-US" altLang="zh-CN" sz="2000" b="0" i="0" dirty="0">
                <a:effectLst/>
                <a:latin typeface="+mn-ea"/>
              </a:rPr>
              <a:t>set</a:t>
            </a:r>
            <a:r>
              <a:rPr lang="zh-CN" altLang="en-US" sz="2000" b="0" i="0" dirty="0">
                <a:effectLst/>
                <a:latin typeface="+mn-ea"/>
              </a:rPr>
              <a:t>是</a:t>
            </a:r>
            <a:r>
              <a:rPr lang="en-US" altLang="zh-CN" sz="2000" b="0" i="0" dirty="0">
                <a:effectLst/>
                <a:latin typeface="+mn-ea"/>
              </a:rPr>
              <a:t>2</a:t>
            </a:r>
            <a:r>
              <a:rPr lang="zh-CN" altLang="en-US" sz="2000" b="0" i="0" dirty="0">
                <a:effectLst/>
                <a:latin typeface="+mn-ea"/>
              </a:rPr>
              <a:t>位，那么这个内存地址就可以根据</a:t>
            </a:r>
            <a:r>
              <a:rPr lang="en-US" altLang="zh-CN" sz="2000" b="0" i="0" dirty="0">
                <a:effectLst/>
                <a:latin typeface="+mn-ea"/>
              </a:rPr>
              <a:t>set</a:t>
            </a:r>
            <a:r>
              <a:rPr lang="zh-CN" altLang="en-US" sz="2000" b="0" i="0" dirty="0">
                <a:effectLst/>
                <a:latin typeface="+mn-ea"/>
              </a:rPr>
              <a:t>的两位去找到自己在</a:t>
            </a:r>
            <a:r>
              <a:rPr lang="en-US" altLang="zh-CN" sz="2000" b="0" i="0" dirty="0">
                <a:effectLst/>
                <a:latin typeface="+mn-ea"/>
              </a:rPr>
              <a:t>cache</a:t>
            </a:r>
            <a:r>
              <a:rPr lang="zh-CN" altLang="en-US" sz="2000" b="0" i="0" dirty="0">
                <a:effectLst/>
                <a:latin typeface="+mn-ea"/>
              </a:rPr>
              <a:t>中对应的组是哪一组，如</a:t>
            </a:r>
            <a:r>
              <a:rPr lang="en-US" altLang="zh-CN" sz="2000" b="0" i="0" dirty="0">
                <a:effectLst/>
                <a:latin typeface="+mn-ea"/>
              </a:rPr>
              <a:t>:</a:t>
            </a:r>
            <a:r>
              <a:rPr lang="zh-CN" altLang="en-US" sz="2000" b="0" i="0" dirty="0">
                <a:effectLst/>
                <a:latin typeface="+mn-ea"/>
              </a:rPr>
              <a:t>当</a:t>
            </a:r>
            <a:r>
              <a:rPr lang="en-US" altLang="zh-CN" sz="2000" b="0" i="0" dirty="0">
                <a:effectLst/>
                <a:latin typeface="+mn-ea"/>
              </a:rPr>
              <a:t>set</a:t>
            </a:r>
            <a:r>
              <a:rPr lang="zh-CN" altLang="en-US" sz="2000" b="0" i="0" dirty="0">
                <a:effectLst/>
                <a:latin typeface="+mn-ea"/>
              </a:rPr>
              <a:t>的两位为</a:t>
            </a:r>
            <a:r>
              <a:rPr lang="en-US" altLang="zh-CN" sz="2000" b="0" i="0" dirty="0">
                <a:effectLst/>
                <a:latin typeface="+mn-ea"/>
              </a:rPr>
              <a:t>10</a:t>
            </a:r>
            <a:r>
              <a:rPr lang="zh-CN" altLang="en-US" sz="2000" b="0" i="0" dirty="0">
                <a:effectLst/>
                <a:latin typeface="+mn-ea"/>
              </a:rPr>
              <a:t>时，那么对应到第</a:t>
            </a:r>
            <a:r>
              <a:rPr lang="en-US" altLang="zh-CN" sz="2000" b="0" i="0" dirty="0">
                <a:effectLst/>
                <a:latin typeface="+mn-ea"/>
              </a:rPr>
              <a:t>3</a:t>
            </a:r>
            <a:r>
              <a:rPr lang="zh-CN" altLang="en-US" sz="2000" b="0" i="0" dirty="0">
                <a:effectLst/>
                <a:latin typeface="+mn-ea"/>
              </a:rPr>
              <a:t>组</a:t>
            </a:r>
            <a:r>
              <a:rPr lang="en-US" altLang="zh-CN" sz="2000" b="0" i="0" dirty="0">
                <a:effectLst/>
                <a:latin typeface="+mn-ea"/>
              </a:rPr>
              <a:t>set2</a:t>
            </a:r>
            <a:r>
              <a:rPr lang="zh-CN" altLang="en-US" sz="2000" b="0" i="0" dirty="0">
                <a:effectLst/>
                <a:latin typeface="+mn-ea"/>
              </a:rPr>
              <a:t>。</a:t>
            </a:r>
            <a:endParaRPr lang="en-US" altLang="zh-CN" sz="2000" b="0" i="0" dirty="0">
              <a:effectLst/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sz="2000" b="0" i="0" dirty="0">
              <a:effectLst/>
              <a:latin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tag</a:t>
            </a:r>
            <a:r>
              <a:rPr lang="zh-CN" altLang="en-US" sz="2000" b="1" i="0" dirty="0">
                <a:effectLst/>
                <a:latin typeface="+mn-ea"/>
              </a:rPr>
              <a:t>：</a:t>
            </a:r>
            <a:r>
              <a:rPr lang="zh-CN" altLang="en-US" sz="2000" b="0" i="0" dirty="0">
                <a:effectLst/>
                <a:latin typeface="+mn-ea"/>
              </a:rPr>
              <a:t>在使用</a:t>
            </a:r>
            <a:r>
              <a:rPr lang="en-US" altLang="zh-CN" sz="2000" b="0" i="0" dirty="0">
                <a:effectLst/>
                <a:latin typeface="+mn-ea"/>
              </a:rPr>
              <a:t>index</a:t>
            </a:r>
            <a:r>
              <a:rPr lang="zh-CN" altLang="en-US" sz="2000" b="0" i="0" dirty="0">
                <a:effectLst/>
                <a:latin typeface="+mn-ea"/>
              </a:rPr>
              <a:t>选出</a:t>
            </a:r>
            <a:r>
              <a:rPr lang="en-US" altLang="zh-CN" sz="2000" b="0" i="0" dirty="0">
                <a:effectLst/>
                <a:latin typeface="+mn-ea"/>
              </a:rPr>
              <a:t>cache</a:t>
            </a:r>
            <a:r>
              <a:rPr lang="zh-CN" altLang="en-US" sz="2000" b="0" i="0" dirty="0">
                <a:effectLst/>
                <a:latin typeface="+mn-ea"/>
              </a:rPr>
              <a:t>位于哪一组后去比较具体的</a:t>
            </a:r>
            <a:r>
              <a:rPr lang="en-US" altLang="zh-CN" sz="2000" b="0" i="0" dirty="0">
                <a:effectLst/>
                <a:latin typeface="+mn-ea"/>
              </a:rPr>
              <a:t>cache</a:t>
            </a:r>
            <a:r>
              <a:rPr lang="zh-CN" altLang="en-US" sz="2000" b="0" i="0" dirty="0">
                <a:effectLst/>
                <a:latin typeface="+mn-ea"/>
              </a:rPr>
              <a:t>块位于哪一路。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314FEC-BE76-4D44-976D-D2CE1EB3DEB5}"/>
              </a:ext>
            </a:extLst>
          </p:cNvPr>
          <p:cNvSpPr txBox="1"/>
          <p:nvPr/>
        </p:nvSpPr>
        <p:spPr>
          <a:xfrm>
            <a:off x="1619278" y="1787416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MSB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A1CC2F-0D3F-4437-B5FC-0CE81F032C09}"/>
              </a:ext>
            </a:extLst>
          </p:cNvPr>
          <p:cNvSpPr txBox="1"/>
          <p:nvPr/>
        </p:nvSpPr>
        <p:spPr>
          <a:xfrm>
            <a:off x="7227447" y="1760267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LSB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B5B3EB-7EDA-4CA2-8BA4-8E56C501F181}"/>
              </a:ext>
            </a:extLst>
          </p:cNvPr>
          <p:cNvSpPr txBox="1"/>
          <p:nvPr/>
        </p:nvSpPr>
        <p:spPr>
          <a:xfrm>
            <a:off x="-355115" y="1176194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cache</a:t>
            </a: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的数据对应的内存地址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31168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6F0A0-10BD-46E0-83D3-19F66946B851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two-way set associate cache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C73E7F-D676-4268-87F1-C784A0F732EA}"/>
              </a:ext>
            </a:extLst>
          </p:cNvPr>
          <p:cNvSpPr txBox="1"/>
          <p:nvPr/>
        </p:nvSpPr>
        <p:spPr>
          <a:xfrm>
            <a:off x="-126209" y="1213487"/>
            <a:ext cx="7013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本实验所实现的</a:t>
            </a: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Data Cache</a:t>
            </a: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功能</a:t>
            </a:r>
            <a:r>
              <a:rPr lang="zh-CN" altLang="en-US" sz="2800" b="1" dirty="0">
                <a:solidFill>
                  <a:srgbClr val="222226"/>
                </a:solidFill>
                <a:latin typeface="PingFang SC"/>
              </a:rPr>
              <a:t>要求</a:t>
            </a: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：</a:t>
            </a:r>
            <a:endParaRPr lang="en-US" altLang="zh-CN" sz="28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55B187D-7433-450E-89F6-4ED6B4FFF8E0}"/>
              </a:ext>
            </a:extLst>
          </p:cNvPr>
          <p:cNvSpPr txBox="1"/>
          <p:nvPr/>
        </p:nvSpPr>
        <p:spPr>
          <a:xfrm>
            <a:off x="539552" y="4848204"/>
            <a:ext cx="5436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87E5281C-6B1D-4E81-96E4-75780303DFF5}"/>
              </a:ext>
            </a:extLst>
          </p:cNvPr>
          <p:cNvSpPr txBox="1">
            <a:spLocks/>
          </p:cNvSpPr>
          <p:nvPr/>
        </p:nvSpPr>
        <p:spPr>
          <a:xfrm>
            <a:off x="624302" y="20322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华文细黑" pitchFamily="2" charset="-122"/>
                <a:cs typeface="+mn-cs"/>
              </a:rPr>
              <a:t>two-way set associate cache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华文细黑" pitchFamily="2" charset="-122"/>
                <a:cs typeface="+mn-cs"/>
              </a:rPr>
              <a:t>Write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华文细黑" pitchFamily="2" charset="-122"/>
                <a:cs typeface="+mn-cs"/>
              </a:rPr>
              <a:t>Write Allocate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/>
              </a:rPr>
              <a:t>Block size is four words(16bytes or 128bits)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/>
              </a:rPr>
              <a:t>Cache size is 4KiB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en-US" altLang="zh-CN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Replacement Policy: Least Recently Used </a:t>
            </a:r>
            <a:br>
              <a:rPr lang="en-US" altLang="zh-CN" dirty="0"/>
            </a:br>
            <a:endParaRPr lang="en-US" altLang="zh-CN" dirty="0">
              <a:solidFill>
                <a:sysClr val="windowText" lastClr="000000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华文细黑" pitchFamily="2" charset="-122"/>
              <a:cs typeface="+mn-cs"/>
            </a:endParaRPr>
          </a:p>
        </p:txBody>
      </p:sp>
      <p:sp>
        <p:nvSpPr>
          <p:cNvPr id="50" name="思想气泡: 云 49">
            <a:extLst>
              <a:ext uri="{FF2B5EF4-FFF2-40B4-BE49-F238E27FC236}">
                <a16:creationId xmlns:a16="http://schemas.microsoft.com/office/drawing/2014/main" id="{A195EF46-B71D-4EC7-A9D1-A475593AB848}"/>
              </a:ext>
            </a:extLst>
          </p:cNvPr>
          <p:cNvSpPr/>
          <p:nvPr/>
        </p:nvSpPr>
        <p:spPr>
          <a:xfrm>
            <a:off x="6926436" y="2492896"/>
            <a:ext cx="2051720" cy="1239069"/>
          </a:xfrm>
          <a:prstGeom prst="cloudCallout">
            <a:avLst>
              <a:gd name="adj1" fmla="val -145675"/>
              <a:gd name="adj2" fmla="val -55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组数目、索引字段等为多少？</a:t>
            </a:r>
          </a:p>
        </p:txBody>
      </p:sp>
      <p:sp>
        <p:nvSpPr>
          <p:cNvPr id="51" name="思想气泡: 云 50">
            <a:extLst>
              <a:ext uri="{FF2B5EF4-FFF2-40B4-BE49-F238E27FC236}">
                <a16:creationId xmlns:a16="http://schemas.microsoft.com/office/drawing/2014/main" id="{EB979C06-2896-46FB-BCED-7C1D0421CA96}"/>
              </a:ext>
            </a:extLst>
          </p:cNvPr>
          <p:cNvSpPr/>
          <p:nvPr/>
        </p:nvSpPr>
        <p:spPr>
          <a:xfrm>
            <a:off x="6660232" y="4532838"/>
            <a:ext cx="2193670" cy="1239069"/>
          </a:xfrm>
          <a:prstGeom prst="cloudCallout">
            <a:avLst>
              <a:gd name="adj1" fmla="val -145675"/>
              <a:gd name="adj2" fmla="val -55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实现方法不限定，以下仅提供一种思路参考</a:t>
            </a:r>
          </a:p>
        </p:txBody>
      </p:sp>
    </p:spTree>
    <p:extLst>
      <p:ext uri="{BB962C8B-B14F-4D97-AF65-F5344CB8AC3E}">
        <p14:creationId xmlns:p14="http://schemas.microsoft.com/office/powerpoint/2010/main" val="3095364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two-way set associate cache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32DF9B-1E53-4218-A713-5478E1E9F01E}"/>
              </a:ext>
            </a:extLst>
          </p:cNvPr>
          <p:cNvSpPr txBox="1"/>
          <p:nvPr/>
        </p:nvSpPr>
        <p:spPr>
          <a:xfrm>
            <a:off x="119215" y="2433853"/>
            <a:ext cx="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0A04BE-4E51-454E-829C-F621DCA0FE84}"/>
              </a:ext>
            </a:extLst>
          </p:cNvPr>
          <p:cNvSpPr txBox="1"/>
          <p:nvPr/>
        </p:nvSpPr>
        <p:spPr>
          <a:xfrm>
            <a:off x="203949" y="2709454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CCC309D-40F8-49FA-A8B1-E7AB7B07BD30}"/>
              </a:ext>
            </a:extLst>
          </p:cNvPr>
          <p:cNvSpPr txBox="1"/>
          <p:nvPr/>
        </p:nvSpPr>
        <p:spPr>
          <a:xfrm>
            <a:off x="203949" y="3031914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C2C922-92EC-4243-B0A5-086ED5EC32F2}"/>
              </a:ext>
            </a:extLst>
          </p:cNvPr>
          <p:cNvSpPr txBox="1"/>
          <p:nvPr/>
        </p:nvSpPr>
        <p:spPr>
          <a:xfrm>
            <a:off x="203949" y="3368043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7E2D1F-70FB-4DEC-836A-2C1EADC6BB68}"/>
              </a:ext>
            </a:extLst>
          </p:cNvPr>
          <p:cNvSpPr txBox="1"/>
          <p:nvPr/>
        </p:nvSpPr>
        <p:spPr>
          <a:xfrm rot="5400000">
            <a:off x="-27790" y="4302056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5A5FD7-C1AE-4198-AA04-DF4D4B482FAD}"/>
              </a:ext>
            </a:extLst>
          </p:cNvPr>
          <p:cNvSpPr txBox="1"/>
          <p:nvPr/>
        </p:nvSpPr>
        <p:spPr>
          <a:xfrm>
            <a:off x="1212977" y="4083421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EF46C5-B9DC-466C-8167-F55477D2DE9A}"/>
              </a:ext>
            </a:extLst>
          </p:cNvPr>
          <p:cNvSpPr txBox="1"/>
          <p:nvPr/>
        </p:nvSpPr>
        <p:spPr>
          <a:xfrm>
            <a:off x="125530" y="5624752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127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682DD3-3109-4B06-862A-36C3F9D617A1}"/>
              </a:ext>
            </a:extLst>
          </p:cNvPr>
          <p:cNvSpPr txBox="1"/>
          <p:nvPr/>
        </p:nvSpPr>
        <p:spPr>
          <a:xfrm>
            <a:off x="530991" y="5968879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8E04EE-6654-4D9C-94E1-DB956E094CC3}"/>
              </a:ext>
            </a:extLst>
          </p:cNvPr>
          <p:cNvSpPr txBox="1"/>
          <p:nvPr/>
        </p:nvSpPr>
        <p:spPr>
          <a:xfrm>
            <a:off x="1443289" y="5975517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D4179A-1263-444D-B2F9-6C2390D76BD5}"/>
              </a:ext>
            </a:extLst>
          </p:cNvPr>
          <p:cNvSpPr txBox="1"/>
          <p:nvPr/>
        </p:nvSpPr>
        <p:spPr>
          <a:xfrm>
            <a:off x="2973535" y="5975517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DATA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7" name="表格 7">
            <a:extLst>
              <a:ext uri="{FF2B5EF4-FFF2-40B4-BE49-F238E27FC236}">
                <a16:creationId xmlns:a16="http://schemas.microsoft.com/office/drawing/2014/main" id="{1737B0EB-4F75-4D77-9E5D-8346C18E6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70757"/>
              </p:ext>
            </p:extLst>
          </p:nvPr>
        </p:nvGraphicFramePr>
        <p:xfrm>
          <a:off x="2445769" y="2606497"/>
          <a:ext cx="17040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05">
                  <a:extLst>
                    <a:ext uri="{9D8B030D-6E8A-4147-A177-3AD203B41FA5}">
                      <a16:colId xmlns:a16="http://schemas.microsoft.com/office/drawing/2014/main" val="719201145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338473308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2499426550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1544060299"/>
                    </a:ext>
                  </a:extLst>
                </a:gridCol>
              </a:tblGrid>
              <a:tr h="2200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53026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12653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37024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69786"/>
                  </a:ext>
                </a:extLst>
              </a:tr>
            </a:tbl>
          </a:graphicData>
        </a:graphic>
      </p:graphicFrame>
      <p:graphicFrame>
        <p:nvGraphicFramePr>
          <p:cNvPr id="45" name="表格 7">
            <a:extLst>
              <a:ext uri="{FF2B5EF4-FFF2-40B4-BE49-F238E27FC236}">
                <a16:creationId xmlns:a16="http://schemas.microsoft.com/office/drawing/2014/main" id="{194802CC-7933-49DF-AF27-1DD8D867B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53246"/>
              </p:ext>
            </p:extLst>
          </p:nvPr>
        </p:nvGraphicFramePr>
        <p:xfrm>
          <a:off x="2461592" y="4533570"/>
          <a:ext cx="17040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05">
                  <a:extLst>
                    <a:ext uri="{9D8B030D-6E8A-4147-A177-3AD203B41FA5}">
                      <a16:colId xmlns:a16="http://schemas.microsoft.com/office/drawing/2014/main" val="719201145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338473308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2499426550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1544060299"/>
                    </a:ext>
                  </a:extLst>
                </a:gridCol>
              </a:tblGrid>
              <a:tr h="2200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53026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12653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37024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69786"/>
                  </a:ext>
                </a:extLst>
              </a:tr>
            </a:tbl>
          </a:graphicData>
        </a:graphic>
      </p:graphicFrame>
      <p:graphicFrame>
        <p:nvGraphicFramePr>
          <p:cNvPr id="46" name="表格 7">
            <a:extLst>
              <a:ext uri="{FF2B5EF4-FFF2-40B4-BE49-F238E27FC236}">
                <a16:creationId xmlns:a16="http://schemas.microsoft.com/office/drawing/2014/main" id="{33C143F8-E8CD-4F72-BCD2-B0D388CAE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45577"/>
              </p:ext>
            </p:extLst>
          </p:nvPr>
        </p:nvGraphicFramePr>
        <p:xfrm>
          <a:off x="641386" y="2591471"/>
          <a:ext cx="17040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192011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473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9426550"/>
                    </a:ext>
                  </a:extLst>
                </a:gridCol>
                <a:gridCol w="1079180">
                  <a:extLst>
                    <a:ext uri="{9D8B030D-6E8A-4147-A177-3AD203B41FA5}">
                      <a16:colId xmlns:a16="http://schemas.microsoft.com/office/drawing/2014/main" val="1544060299"/>
                    </a:ext>
                  </a:extLst>
                </a:gridCol>
              </a:tblGrid>
              <a:tr h="2200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53026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12653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37024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69786"/>
                  </a:ext>
                </a:extLst>
              </a:tr>
            </a:tbl>
          </a:graphicData>
        </a:graphic>
      </p:graphicFrame>
      <p:graphicFrame>
        <p:nvGraphicFramePr>
          <p:cNvPr id="50" name="表格 7">
            <a:extLst>
              <a:ext uri="{FF2B5EF4-FFF2-40B4-BE49-F238E27FC236}">
                <a16:creationId xmlns:a16="http://schemas.microsoft.com/office/drawing/2014/main" id="{04DAB662-7F5A-468B-B9BD-6A6F9CF74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07661"/>
              </p:ext>
            </p:extLst>
          </p:nvPr>
        </p:nvGraphicFramePr>
        <p:xfrm>
          <a:off x="611559" y="4512477"/>
          <a:ext cx="17040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192011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473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9426550"/>
                    </a:ext>
                  </a:extLst>
                </a:gridCol>
                <a:gridCol w="1079180">
                  <a:extLst>
                    <a:ext uri="{9D8B030D-6E8A-4147-A177-3AD203B41FA5}">
                      <a16:colId xmlns:a16="http://schemas.microsoft.com/office/drawing/2014/main" val="1544060299"/>
                    </a:ext>
                  </a:extLst>
                </a:gridCol>
              </a:tblGrid>
              <a:tr h="2200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53026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12653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37024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69786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DD526F0D-BD60-405D-9EC2-D7C5789B0403}"/>
              </a:ext>
            </a:extLst>
          </p:cNvPr>
          <p:cNvSpPr txBox="1"/>
          <p:nvPr/>
        </p:nvSpPr>
        <p:spPr>
          <a:xfrm>
            <a:off x="3076707" y="4093498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B4E933F-FF3D-4D96-8F18-06184181DEB5}"/>
              </a:ext>
            </a:extLst>
          </p:cNvPr>
          <p:cNvSpPr txBox="1"/>
          <p:nvPr/>
        </p:nvSpPr>
        <p:spPr>
          <a:xfrm>
            <a:off x="994294" y="5965925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E20DE33-9331-423F-8696-11F852876571}"/>
              </a:ext>
            </a:extLst>
          </p:cNvPr>
          <p:cNvSpPr txBox="1"/>
          <p:nvPr/>
        </p:nvSpPr>
        <p:spPr>
          <a:xfrm>
            <a:off x="749460" y="5977949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C422E631-DE00-40AB-9F48-BE9AB2509255}"/>
              </a:ext>
            </a:extLst>
          </p:cNvPr>
          <p:cNvSpPr/>
          <p:nvPr/>
        </p:nvSpPr>
        <p:spPr>
          <a:xfrm rot="5400000">
            <a:off x="2227921" y="4603423"/>
            <a:ext cx="288032" cy="3585302"/>
          </a:xfrm>
          <a:prstGeom prst="rightBrace">
            <a:avLst>
              <a:gd name="adj1" fmla="val 173777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F70C91-A922-42C5-B515-0AA04FBD1117}"/>
              </a:ext>
            </a:extLst>
          </p:cNvPr>
          <p:cNvSpPr txBox="1"/>
          <p:nvPr/>
        </p:nvSpPr>
        <p:spPr>
          <a:xfrm>
            <a:off x="2053981" y="6460643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way0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E3158B-FF0E-4BFA-9D41-04D982FB1977}"/>
              </a:ext>
            </a:extLst>
          </p:cNvPr>
          <p:cNvSpPr txBox="1"/>
          <p:nvPr/>
        </p:nvSpPr>
        <p:spPr>
          <a:xfrm>
            <a:off x="4329952" y="2719028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3B1047D-60C2-42F2-BBB7-A0AC3C44DB02}"/>
              </a:ext>
            </a:extLst>
          </p:cNvPr>
          <p:cNvSpPr txBox="1"/>
          <p:nvPr/>
        </p:nvSpPr>
        <p:spPr>
          <a:xfrm>
            <a:off x="4329952" y="3041488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2E7D9F-DB72-4998-BB65-88442F4150CA}"/>
              </a:ext>
            </a:extLst>
          </p:cNvPr>
          <p:cNvSpPr txBox="1"/>
          <p:nvPr/>
        </p:nvSpPr>
        <p:spPr>
          <a:xfrm>
            <a:off x="4329952" y="3377617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F8F067C-B9E9-48EB-BC78-B0D0C601FA7A}"/>
              </a:ext>
            </a:extLst>
          </p:cNvPr>
          <p:cNvSpPr txBox="1"/>
          <p:nvPr/>
        </p:nvSpPr>
        <p:spPr>
          <a:xfrm rot="5400000">
            <a:off x="4098213" y="4311630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20B54F9-0880-430E-B988-9A1BCBE1829F}"/>
              </a:ext>
            </a:extLst>
          </p:cNvPr>
          <p:cNvSpPr txBox="1"/>
          <p:nvPr/>
        </p:nvSpPr>
        <p:spPr>
          <a:xfrm>
            <a:off x="5338980" y="4092995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8594E9E-21EC-45DE-9AE2-A26EA067FB17}"/>
              </a:ext>
            </a:extLst>
          </p:cNvPr>
          <p:cNvSpPr txBox="1"/>
          <p:nvPr/>
        </p:nvSpPr>
        <p:spPr>
          <a:xfrm>
            <a:off x="4656994" y="5978453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DABADBA-8018-4D0A-B165-F172A9F1F030}"/>
              </a:ext>
            </a:extLst>
          </p:cNvPr>
          <p:cNvSpPr txBox="1"/>
          <p:nvPr/>
        </p:nvSpPr>
        <p:spPr>
          <a:xfrm>
            <a:off x="5569292" y="5985091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3672DDD-4C12-4F86-AF95-99C058E3B7A7}"/>
              </a:ext>
            </a:extLst>
          </p:cNvPr>
          <p:cNvSpPr txBox="1"/>
          <p:nvPr/>
        </p:nvSpPr>
        <p:spPr>
          <a:xfrm>
            <a:off x="7099538" y="5985091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DATA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4" name="表格 7">
            <a:extLst>
              <a:ext uri="{FF2B5EF4-FFF2-40B4-BE49-F238E27FC236}">
                <a16:creationId xmlns:a16="http://schemas.microsoft.com/office/drawing/2014/main" id="{A84C52AB-2CF1-4A48-9F2E-D143C5D5F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31304"/>
              </p:ext>
            </p:extLst>
          </p:nvPr>
        </p:nvGraphicFramePr>
        <p:xfrm>
          <a:off x="6571772" y="2616071"/>
          <a:ext cx="17040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05">
                  <a:extLst>
                    <a:ext uri="{9D8B030D-6E8A-4147-A177-3AD203B41FA5}">
                      <a16:colId xmlns:a16="http://schemas.microsoft.com/office/drawing/2014/main" val="719201145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338473308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2499426550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1544060299"/>
                    </a:ext>
                  </a:extLst>
                </a:gridCol>
              </a:tblGrid>
              <a:tr h="2200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53026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12653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37024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69786"/>
                  </a:ext>
                </a:extLst>
              </a:tr>
            </a:tbl>
          </a:graphicData>
        </a:graphic>
      </p:graphicFrame>
      <p:graphicFrame>
        <p:nvGraphicFramePr>
          <p:cNvPr id="65" name="表格 7">
            <a:extLst>
              <a:ext uri="{FF2B5EF4-FFF2-40B4-BE49-F238E27FC236}">
                <a16:creationId xmlns:a16="http://schemas.microsoft.com/office/drawing/2014/main" id="{5634CA0F-E009-4C3E-9EA8-A2986F809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14907"/>
              </p:ext>
            </p:extLst>
          </p:nvPr>
        </p:nvGraphicFramePr>
        <p:xfrm>
          <a:off x="6587595" y="4543144"/>
          <a:ext cx="17040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05">
                  <a:extLst>
                    <a:ext uri="{9D8B030D-6E8A-4147-A177-3AD203B41FA5}">
                      <a16:colId xmlns:a16="http://schemas.microsoft.com/office/drawing/2014/main" val="719201145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338473308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2499426550"/>
                    </a:ext>
                  </a:extLst>
                </a:gridCol>
                <a:gridCol w="426005">
                  <a:extLst>
                    <a:ext uri="{9D8B030D-6E8A-4147-A177-3AD203B41FA5}">
                      <a16:colId xmlns:a16="http://schemas.microsoft.com/office/drawing/2014/main" val="1544060299"/>
                    </a:ext>
                  </a:extLst>
                </a:gridCol>
              </a:tblGrid>
              <a:tr h="2200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53026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12653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37024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69786"/>
                  </a:ext>
                </a:extLst>
              </a:tr>
            </a:tbl>
          </a:graphicData>
        </a:graphic>
      </p:graphicFrame>
      <p:graphicFrame>
        <p:nvGraphicFramePr>
          <p:cNvPr id="66" name="表格 7">
            <a:extLst>
              <a:ext uri="{FF2B5EF4-FFF2-40B4-BE49-F238E27FC236}">
                <a16:creationId xmlns:a16="http://schemas.microsoft.com/office/drawing/2014/main" id="{63D97FFB-481B-46DB-BD75-080EB92D5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32575"/>
              </p:ext>
            </p:extLst>
          </p:nvPr>
        </p:nvGraphicFramePr>
        <p:xfrm>
          <a:off x="4767389" y="2601045"/>
          <a:ext cx="17040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192011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473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9426550"/>
                    </a:ext>
                  </a:extLst>
                </a:gridCol>
                <a:gridCol w="1079180">
                  <a:extLst>
                    <a:ext uri="{9D8B030D-6E8A-4147-A177-3AD203B41FA5}">
                      <a16:colId xmlns:a16="http://schemas.microsoft.com/office/drawing/2014/main" val="1544060299"/>
                    </a:ext>
                  </a:extLst>
                </a:gridCol>
              </a:tblGrid>
              <a:tr h="2200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53026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12653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37024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69786"/>
                  </a:ext>
                </a:extLst>
              </a:tr>
            </a:tbl>
          </a:graphicData>
        </a:graphic>
      </p:graphicFrame>
      <p:graphicFrame>
        <p:nvGraphicFramePr>
          <p:cNvPr id="67" name="表格 7">
            <a:extLst>
              <a:ext uri="{FF2B5EF4-FFF2-40B4-BE49-F238E27FC236}">
                <a16:creationId xmlns:a16="http://schemas.microsoft.com/office/drawing/2014/main" id="{57C35C17-7E9E-4852-8E56-980E5B8B9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1542"/>
              </p:ext>
            </p:extLst>
          </p:nvPr>
        </p:nvGraphicFramePr>
        <p:xfrm>
          <a:off x="4737562" y="4522051"/>
          <a:ext cx="17040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192011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473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9426550"/>
                    </a:ext>
                  </a:extLst>
                </a:gridCol>
                <a:gridCol w="1079180">
                  <a:extLst>
                    <a:ext uri="{9D8B030D-6E8A-4147-A177-3AD203B41FA5}">
                      <a16:colId xmlns:a16="http://schemas.microsoft.com/office/drawing/2014/main" val="1544060299"/>
                    </a:ext>
                  </a:extLst>
                </a:gridCol>
              </a:tblGrid>
              <a:tr h="2200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53026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12653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37024"/>
                  </a:ext>
                </a:extLst>
              </a:tr>
              <a:tr h="2725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69786"/>
                  </a:ext>
                </a:extLst>
              </a:tr>
            </a:tbl>
          </a:graphicData>
        </a:graphic>
      </p:graphicFrame>
      <p:sp>
        <p:nvSpPr>
          <p:cNvPr id="68" name="文本框 67">
            <a:extLst>
              <a:ext uri="{FF2B5EF4-FFF2-40B4-BE49-F238E27FC236}">
                <a16:creationId xmlns:a16="http://schemas.microsoft.com/office/drawing/2014/main" id="{1EFAC2E6-1082-4A69-BFB2-B3E2887BE9FA}"/>
              </a:ext>
            </a:extLst>
          </p:cNvPr>
          <p:cNvSpPr txBox="1"/>
          <p:nvPr/>
        </p:nvSpPr>
        <p:spPr>
          <a:xfrm>
            <a:off x="7202710" y="4103072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472F4DA-597A-42DE-B217-9B3BEF417728}"/>
              </a:ext>
            </a:extLst>
          </p:cNvPr>
          <p:cNvSpPr txBox="1"/>
          <p:nvPr/>
        </p:nvSpPr>
        <p:spPr>
          <a:xfrm>
            <a:off x="5120297" y="5975499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C378C4A-6CB8-4559-B5B9-E48198BD5DA1}"/>
              </a:ext>
            </a:extLst>
          </p:cNvPr>
          <p:cNvSpPr txBox="1"/>
          <p:nvPr/>
        </p:nvSpPr>
        <p:spPr>
          <a:xfrm>
            <a:off x="4875463" y="5987523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右大括号 70">
            <a:extLst>
              <a:ext uri="{FF2B5EF4-FFF2-40B4-BE49-F238E27FC236}">
                <a16:creationId xmlns:a16="http://schemas.microsoft.com/office/drawing/2014/main" id="{660BE7EE-C4C4-49D3-A148-62BF9D40BA35}"/>
              </a:ext>
            </a:extLst>
          </p:cNvPr>
          <p:cNvSpPr/>
          <p:nvPr/>
        </p:nvSpPr>
        <p:spPr>
          <a:xfrm rot="5400000">
            <a:off x="6353924" y="4612997"/>
            <a:ext cx="288032" cy="3585302"/>
          </a:xfrm>
          <a:prstGeom prst="rightBrace">
            <a:avLst>
              <a:gd name="adj1" fmla="val 173777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31E19AB-24E4-48EE-ADAC-50D65B322828}"/>
              </a:ext>
            </a:extLst>
          </p:cNvPr>
          <p:cNvSpPr txBox="1"/>
          <p:nvPr/>
        </p:nvSpPr>
        <p:spPr>
          <a:xfrm>
            <a:off x="6228614" y="6470217"/>
            <a:ext cx="8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way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C85420BC-1785-46B3-BB06-2B06ED72C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18368"/>
              </p:ext>
            </p:extLst>
          </p:nvPr>
        </p:nvGraphicFramePr>
        <p:xfrm>
          <a:off x="670326" y="1398590"/>
          <a:ext cx="7700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06">
                  <a:extLst>
                    <a:ext uri="{9D8B030D-6E8A-4147-A177-3AD203B41FA5}">
                      <a16:colId xmlns:a16="http://schemas.microsoft.com/office/drawing/2014/main" val="1537209089"/>
                    </a:ext>
                  </a:extLst>
                </a:gridCol>
                <a:gridCol w="3004242">
                  <a:extLst>
                    <a:ext uri="{9D8B030D-6E8A-4147-A177-3AD203B41FA5}">
                      <a16:colId xmlns:a16="http://schemas.microsoft.com/office/drawing/2014/main" val="2201119127"/>
                    </a:ext>
                  </a:extLst>
                </a:gridCol>
                <a:gridCol w="513364">
                  <a:extLst>
                    <a:ext uri="{9D8B030D-6E8A-4147-A177-3AD203B41FA5}">
                      <a16:colId xmlns:a16="http://schemas.microsoft.com/office/drawing/2014/main" val="2886524570"/>
                    </a:ext>
                  </a:extLst>
                </a:gridCol>
                <a:gridCol w="513364">
                  <a:extLst>
                    <a:ext uri="{9D8B030D-6E8A-4147-A177-3AD203B41FA5}">
                      <a16:colId xmlns:a16="http://schemas.microsoft.com/office/drawing/2014/main" val="653424816"/>
                    </a:ext>
                  </a:extLst>
                </a:gridCol>
                <a:gridCol w="1540092">
                  <a:extLst>
                    <a:ext uri="{9D8B030D-6E8A-4147-A177-3AD203B41FA5}">
                      <a16:colId xmlns:a16="http://schemas.microsoft.com/office/drawing/2014/main" val="598616146"/>
                    </a:ext>
                  </a:extLst>
                </a:gridCol>
                <a:gridCol w="513364">
                  <a:extLst>
                    <a:ext uri="{9D8B030D-6E8A-4147-A177-3AD203B41FA5}">
                      <a16:colId xmlns:a16="http://schemas.microsoft.com/office/drawing/2014/main" val="24846342"/>
                    </a:ext>
                  </a:extLst>
                </a:gridCol>
                <a:gridCol w="513364">
                  <a:extLst>
                    <a:ext uri="{9D8B030D-6E8A-4147-A177-3AD203B41FA5}">
                      <a16:colId xmlns:a16="http://schemas.microsoft.com/office/drawing/2014/main" val="280393244"/>
                    </a:ext>
                  </a:extLst>
                </a:gridCol>
                <a:gridCol w="513364">
                  <a:extLst>
                    <a:ext uri="{9D8B030D-6E8A-4147-A177-3AD203B41FA5}">
                      <a16:colId xmlns:a16="http://schemas.microsoft.com/office/drawing/2014/main" val="205790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A31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A9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A8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16081"/>
                  </a:ext>
                </a:extLst>
              </a:tr>
            </a:tbl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2BC3A705-204C-4D24-9229-7E2A1BEBACA9}"/>
              </a:ext>
            </a:extLst>
          </p:cNvPr>
          <p:cNvSpPr txBox="1"/>
          <p:nvPr/>
        </p:nvSpPr>
        <p:spPr>
          <a:xfrm>
            <a:off x="-91388" y="141272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address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6147A16-9AC7-4BD7-B574-E31E7B4DDBBD}"/>
              </a:ext>
            </a:extLst>
          </p:cNvPr>
          <p:cNvSpPr txBox="1"/>
          <p:nvPr/>
        </p:nvSpPr>
        <p:spPr>
          <a:xfrm>
            <a:off x="7240525" y="1098166"/>
            <a:ext cx="130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Word offset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BBEAFD-4E86-4264-95EF-3A6D3653B179}"/>
              </a:ext>
            </a:extLst>
          </p:cNvPr>
          <p:cNvCxnSpPr>
            <a:cxnSpLocks/>
          </p:cNvCxnSpPr>
          <p:nvPr/>
        </p:nvCxnSpPr>
        <p:spPr>
          <a:xfrm>
            <a:off x="7872586" y="1750308"/>
            <a:ext cx="0" cy="662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060C647-6488-4EA4-8CF4-7F7CC17755B9}"/>
              </a:ext>
            </a:extLst>
          </p:cNvPr>
          <p:cNvCxnSpPr>
            <a:cxnSpLocks/>
          </p:cNvCxnSpPr>
          <p:nvPr/>
        </p:nvCxnSpPr>
        <p:spPr>
          <a:xfrm>
            <a:off x="3293669" y="2250263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289149C-F1CA-4BA8-AFBA-3108ED374920}"/>
              </a:ext>
            </a:extLst>
          </p:cNvPr>
          <p:cNvSpPr txBox="1"/>
          <p:nvPr/>
        </p:nvSpPr>
        <p:spPr>
          <a:xfrm>
            <a:off x="2471573" y="2374439"/>
            <a:ext cx="3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F8D8D35-B000-41CF-983A-CD624A834202}"/>
              </a:ext>
            </a:extLst>
          </p:cNvPr>
          <p:cNvSpPr txBox="1"/>
          <p:nvPr/>
        </p:nvSpPr>
        <p:spPr>
          <a:xfrm>
            <a:off x="2903794" y="2361305"/>
            <a:ext cx="3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E1424E0-A3DD-4298-A7DD-A16A66403143}"/>
              </a:ext>
            </a:extLst>
          </p:cNvPr>
          <p:cNvSpPr txBox="1"/>
          <p:nvPr/>
        </p:nvSpPr>
        <p:spPr>
          <a:xfrm>
            <a:off x="3401783" y="2361305"/>
            <a:ext cx="3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4D33D3A-5241-4D32-B440-8684DBAC32A3}"/>
              </a:ext>
            </a:extLst>
          </p:cNvPr>
          <p:cNvSpPr txBox="1"/>
          <p:nvPr/>
        </p:nvSpPr>
        <p:spPr>
          <a:xfrm>
            <a:off x="3786758" y="2350530"/>
            <a:ext cx="3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40360A6-E6BF-448B-AA32-BC019ABF6FA2}"/>
              </a:ext>
            </a:extLst>
          </p:cNvPr>
          <p:cNvSpPr txBox="1"/>
          <p:nvPr/>
        </p:nvSpPr>
        <p:spPr>
          <a:xfrm>
            <a:off x="6614377" y="2412684"/>
            <a:ext cx="3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4CDB325-8EB9-418F-8263-D44DB4F977E6}"/>
              </a:ext>
            </a:extLst>
          </p:cNvPr>
          <p:cNvSpPr txBox="1"/>
          <p:nvPr/>
        </p:nvSpPr>
        <p:spPr>
          <a:xfrm>
            <a:off x="7026729" y="2412684"/>
            <a:ext cx="3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DFBDB58-DA68-4CB6-B721-531BC98DA9FC}"/>
              </a:ext>
            </a:extLst>
          </p:cNvPr>
          <p:cNvSpPr txBox="1"/>
          <p:nvPr/>
        </p:nvSpPr>
        <p:spPr>
          <a:xfrm>
            <a:off x="7466952" y="2412684"/>
            <a:ext cx="3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E181242-D0A2-4931-B952-66055F1C08C3}"/>
              </a:ext>
            </a:extLst>
          </p:cNvPr>
          <p:cNvSpPr txBox="1"/>
          <p:nvPr/>
        </p:nvSpPr>
        <p:spPr>
          <a:xfrm>
            <a:off x="7872586" y="2412684"/>
            <a:ext cx="3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左中括号 14">
            <a:extLst>
              <a:ext uri="{FF2B5EF4-FFF2-40B4-BE49-F238E27FC236}">
                <a16:creationId xmlns:a16="http://schemas.microsoft.com/office/drawing/2014/main" id="{3D2EFBDC-298D-45F2-A867-862E114DED82}"/>
              </a:ext>
            </a:extLst>
          </p:cNvPr>
          <p:cNvSpPr/>
          <p:nvPr/>
        </p:nvSpPr>
        <p:spPr>
          <a:xfrm rot="5400000">
            <a:off x="3212477" y="1633816"/>
            <a:ext cx="179833" cy="1694788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中括号 84">
            <a:extLst>
              <a:ext uri="{FF2B5EF4-FFF2-40B4-BE49-F238E27FC236}">
                <a16:creationId xmlns:a16="http://schemas.microsoft.com/office/drawing/2014/main" id="{611C8DF3-D70C-4AFF-87F3-9E9121FCC713}"/>
              </a:ext>
            </a:extLst>
          </p:cNvPr>
          <p:cNvSpPr/>
          <p:nvPr/>
        </p:nvSpPr>
        <p:spPr>
          <a:xfrm rot="5400000">
            <a:off x="7347793" y="1663352"/>
            <a:ext cx="179833" cy="1694788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1532110-6059-4BA3-BA16-7BAEF14CBD21}"/>
              </a:ext>
            </a:extLst>
          </p:cNvPr>
          <p:cNvCxnSpPr>
            <a:cxnSpLocks/>
          </p:cNvCxnSpPr>
          <p:nvPr/>
        </p:nvCxnSpPr>
        <p:spPr>
          <a:xfrm>
            <a:off x="3297787" y="2249723"/>
            <a:ext cx="4582549" cy="5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C32F1858-98D0-4AED-9E65-147912D45171}"/>
              </a:ext>
            </a:extLst>
          </p:cNvPr>
          <p:cNvSpPr txBox="1"/>
          <p:nvPr/>
        </p:nvSpPr>
        <p:spPr>
          <a:xfrm>
            <a:off x="5502777" y="1110402"/>
            <a:ext cx="130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Set Index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1BA4A3A9-1A92-482E-A41C-FE7749F03F36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V="1">
            <a:off x="376664" y="2111427"/>
            <a:ext cx="5715452" cy="32242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741038F-2C41-450E-9A4A-917DC8AE017C}"/>
              </a:ext>
            </a:extLst>
          </p:cNvPr>
          <p:cNvCxnSpPr>
            <a:cxnSpLocks/>
          </p:cNvCxnSpPr>
          <p:nvPr/>
        </p:nvCxnSpPr>
        <p:spPr>
          <a:xfrm>
            <a:off x="6092116" y="1750308"/>
            <a:ext cx="0" cy="3611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213CFFA-3DE2-4841-9260-FDB53A487C96}"/>
              </a:ext>
            </a:extLst>
          </p:cNvPr>
          <p:cNvCxnSpPr>
            <a:cxnSpLocks/>
          </p:cNvCxnSpPr>
          <p:nvPr/>
        </p:nvCxnSpPr>
        <p:spPr>
          <a:xfrm>
            <a:off x="4465411" y="2102665"/>
            <a:ext cx="0" cy="6623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EF2E8A6-0838-400F-A95D-EEE86C871136}"/>
              </a:ext>
            </a:extLst>
          </p:cNvPr>
          <p:cNvSpPr txBox="1"/>
          <p:nvPr/>
        </p:nvSpPr>
        <p:spPr>
          <a:xfrm>
            <a:off x="2085121" y="1112711"/>
            <a:ext cx="130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Tag bits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E60F5BB-9406-48DB-BDF2-F58DF0BBC7A5}"/>
              </a:ext>
            </a:extLst>
          </p:cNvPr>
          <p:cNvCxnSpPr>
            <a:cxnSpLocks/>
          </p:cNvCxnSpPr>
          <p:nvPr/>
        </p:nvCxnSpPr>
        <p:spPr>
          <a:xfrm>
            <a:off x="1763688" y="1750308"/>
            <a:ext cx="0" cy="84116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DF9001E3-ED31-4C78-AC63-A7FBFB47288D}"/>
              </a:ext>
            </a:extLst>
          </p:cNvPr>
          <p:cNvCxnSpPr>
            <a:cxnSpLocks/>
          </p:cNvCxnSpPr>
          <p:nvPr/>
        </p:nvCxnSpPr>
        <p:spPr>
          <a:xfrm>
            <a:off x="1755035" y="1970220"/>
            <a:ext cx="3889853" cy="643419"/>
          </a:xfrm>
          <a:prstGeom prst="bentConnector3">
            <a:avLst>
              <a:gd name="adj1" fmla="val 99953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0283A769-05B6-4DC9-9C39-760DF11600B3}"/>
              </a:ext>
            </a:extLst>
          </p:cNvPr>
          <p:cNvSpPr txBox="1"/>
          <p:nvPr/>
        </p:nvSpPr>
        <p:spPr>
          <a:xfrm>
            <a:off x="8218748" y="39101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Valid bit</a:t>
            </a: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:V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1D3FBA4-EF8E-4011-8C00-EEBE5716D6ED}"/>
              </a:ext>
            </a:extLst>
          </p:cNvPr>
          <p:cNvSpPr txBox="1"/>
          <p:nvPr/>
        </p:nvSpPr>
        <p:spPr>
          <a:xfrm>
            <a:off x="8218748" y="413309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Dirty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bit</a:t>
            </a: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:D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3E3F8B3-AEE2-415F-B2E5-8FEF9888B2EF}"/>
              </a:ext>
            </a:extLst>
          </p:cNvPr>
          <p:cNvSpPr txBox="1"/>
          <p:nvPr/>
        </p:nvSpPr>
        <p:spPr>
          <a:xfrm>
            <a:off x="8219958" y="436229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LRU  bit</a:t>
            </a: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:U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0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A67DF0E6-27E3-4E7D-BDEE-28D3803582EB}"/>
              </a:ext>
            </a:extLst>
          </p:cNvPr>
          <p:cNvSpPr/>
          <p:nvPr/>
        </p:nvSpPr>
        <p:spPr>
          <a:xfrm>
            <a:off x="6575951" y="2594320"/>
            <a:ext cx="1594520" cy="2553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MEM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9297F06-936A-4D85-8CDE-5B45F3F4DEA8}"/>
              </a:ext>
            </a:extLst>
          </p:cNvPr>
          <p:cNvSpPr/>
          <p:nvPr/>
        </p:nvSpPr>
        <p:spPr>
          <a:xfrm>
            <a:off x="3636583" y="2594320"/>
            <a:ext cx="1594520" cy="2553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CACHE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789D66-1F7C-4994-AA99-31F80475ACF9}"/>
              </a:ext>
            </a:extLst>
          </p:cNvPr>
          <p:cNvSpPr/>
          <p:nvPr/>
        </p:nvSpPr>
        <p:spPr>
          <a:xfrm>
            <a:off x="725431" y="2594320"/>
            <a:ext cx="1594520" cy="2520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CPU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B9D6AC-8892-4676-8180-1A56AA4A9224}"/>
              </a:ext>
            </a:extLst>
          </p:cNvPr>
          <p:cNvSpPr txBox="1"/>
          <p:nvPr/>
        </p:nvSpPr>
        <p:spPr>
          <a:xfrm>
            <a:off x="2579891" y="3185728"/>
            <a:ext cx="867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3333FF"/>
                </a:solidFill>
                <a:effectLst/>
                <a:latin typeface="Source Code Pro"/>
              </a:rPr>
              <a:t>Wr_cpu</a:t>
            </a:r>
            <a:endParaRPr lang="zh-CN" altLang="en-US" sz="1400" dirty="0">
              <a:solidFill>
                <a:srgbClr val="3333FF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373AECF-057E-43B5-9A3B-4799062ACB67}"/>
              </a:ext>
            </a:extLst>
          </p:cNvPr>
          <p:cNvSpPr txBox="1"/>
          <p:nvPr/>
        </p:nvSpPr>
        <p:spPr>
          <a:xfrm>
            <a:off x="2597764" y="2813421"/>
            <a:ext cx="936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3333FF"/>
                </a:solidFill>
                <a:effectLst/>
                <a:latin typeface="Source Code Pro"/>
              </a:rPr>
              <a:t>Rd_cpu</a:t>
            </a:r>
            <a:endParaRPr lang="zh-CN" altLang="en-US" sz="1400" dirty="0">
              <a:solidFill>
                <a:srgbClr val="3333FF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6F0A0-10BD-46E0-83D3-19F66946B851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two-way set associate cache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A0C1233-CCAB-4310-BA4A-9815D18A6630}"/>
              </a:ext>
            </a:extLst>
          </p:cNvPr>
          <p:cNvCxnSpPr/>
          <p:nvPr/>
        </p:nvCxnSpPr>
        <p:spPr>
          <a:xfrm>
            <a:off x="2319951" y="3098375"/>
            <a:ext cx="1362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C3FB186-339C-4F6D-B465-2D3283EB30BE}"/>
              </a:ext>
            </a:extLst>
          </p:cNvPr>
          <p:cNvCxnSpPr/>
          <p:nvPr/>
        </p:nvCxnSpPr>
        <p:spPr>
          <a:xfrm>
            <a:off x="2319951" y="3458415"/>
            <a:ext cx="1362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F4D40E1-D41A-4A92-8114-7A52B4C4AC0C}"/>
              </a:ext>
            </a:extLst>
          </p:cNvPr>
          <p:cNvSpPr txBox="1"/>
          <p:nvPr/>
        </p:nvSpPr>
        <p:spPr>
          <a:xfrm>
            <a:off x="2418834" y="3711268"/>
            <a:ext cx="1828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3333FF"/>
                </a:solidFill>
                <a:effectLst/>
                <a:latin typeface="Source Code Pro"/>
              </a:rPr>
              <a:t>Addr_cpu</a:t>
            </a:r>
            <a:endParaRPr lang="zh-CN" altLang="en-US" sz="1400" dirty="0">
              <a:solidFill>
                <a:srgbClr val="3333FF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252A5A3-E377-4486-80D9-A1CC38EA1195}"/>
              </a:ext>
            </a:extLst>
          </p:cNvPr>
          <p:cNvCxnSpPr/>
          <p:nvPr/>
        </p:nvCxnSpPr>
        <p:spPr>
          <a:xfrm>
            <a:off x="2298253" y="4019045"/>
            <a:ext cx="1362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145D9E7-A2C5-49DF-B8B7-EAC863F09BCE}"/>
              </a:ext>
            </a:extLst>
          </p:cNvPr>
          <p:cNvCxnSpPr/>
          <p:nvPr/>
        </p:nvCxnSpPr>
        <p:spPr>
          <a:xfrm>
            <a:off x="2319951" y="4466527"/>
            <a:ext cx="1362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28D633C-8418-4F20-BDF2-F9A209136E88}"/>
              </a:ext>
            </a:extLst>
          </p:cNvPr>
          <p:cNvSpPr txBox="1"/>
          <p:nvPr/>
        </p:nvSpPr>
        <p:spPr>
          <a:xfrm>
            <a:off x="2231486" y="4204933"/>
            <a:ext cx="2015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3333FF"/>
                </a:solidFill>
                <a:latin typeface="Source Code Pro"/>
              </a:rPr>
              <a:t>data</a:t>
            </a:r>
            <a:r>
              <a:rPr lang="en-US" altLang="zh-CN" sz="1200" b="0" i="0" dirty="0" err="1">
                <a:solidFill>
                  <a:srgbClr val="3333FF"/>
                </a:solidFill>
                <a:effectLst/>
                <a:latin typeface="Source Code Pro"/>
              </a:rPr>
              <a:t>_cpu_write</a:t>
            </a:r>
            <a:endParaRPr lang="zh-CN" altLang="en-US" sz="1200" dirty="0">
              <a:solidFill>
                <a:srgbClr val="3333FF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6ED20F2-010E-4C63-A56A-38A39FCB4DE0}"/>
              </a:ext>
            </a:extLst>
          </p:cNvPr>
          <p:cNvCxnSpPr>
            <a:cxnSpLocks/>
          </p:cNvCxnSpPr>
          <p:nvPr/>
        </p:nvCxnSpPr>
        <p:spPr>
          <a:xfrm flipH="1">
            <a:off x="2307251" y="4970583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F56FDA0-A176-44DD-8237-E5378CB0FE77}"/>
              </a:ext>
            </a:extLst>
          </p:cNvPr>
          <p:cNvSpPr txBox="1"/>
          <p:nvPr/>
        </p:nvSpPr>
        <p:spPr>
          <a:xfrm>
            <a:off x="2266156" y="4663384"/>
            <a:ext cx="1696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3333FF"/>
                </a:solidFill>
                <a:latin typeface="Source Code Pro"/>
              </a:rPr>
              <a:t>data</a:t>
            </a:r>
            <a:r>
              <a:rPr lang="en-US" altLang="zh-CN" sz="1200" b="0" i="0" dirty="0" err="1">
                <a:solidFill>
                  <a:srgbClr val="3333FF"/>
                </a:solidFill>
                <a:effectLst/>
                <a:latin typeface="Source Code Pro"/>
              </a:rPr>
              <a:t>_cpu_read</a:t>
            </a:r>
            <a:endParaRPr lang="zh-CN" altLang="en-US" sz="1200" dirty="0">
              <a:solidFill>
                <a:srgbClr val="3333FF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C4EC41-8D54-420A-87D5-F8B9D904221E}"/>
              </a:ext>
            </a:extLst>
          </p:cNvPr>
          <p:cNvSpPr txBox="1"/>
          <p:nvPr/>
        </p:nvSpPr>
        <p:spPr>
          <a:xfrm>
            <a:off x="5512183" y="2810015"/>
            <a:ext cx="936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3333FF"/>
                </a:solidFill>
                <a:effectLst/>
                <a:latin typeface="Source Code Pro"/>
              </a:rPr>
              <a:t>Rd_</a:t>
            </a:r>
            <a:r>
              <a:rPr lang="en-US" altLang="zh-CN" sz="1400" dirty="0" err="1">
                <a:solidFill>
                  <a:srgbClr val="3333FF"/>
                </a:solidFill>
                <a:latin typeface="Source Code Pro"/>
              </a:rPr>
              <a:t>mem</a:t>
            </a:r>
            <a:endParaRPr lang="zh-CN" altLang="en-US" sz="1400" dirty="0">
              <a:solidFill>
                <a:srgbClr val="3333FF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8D77D4C-4D5C-4739-9332-690BE963A6CD}"/>
              </a:ext>
            </a:extLst>
          </p:cNvPr>
          <p:cNvCxnSpPr/>
          <p:nvPr/>
        </p:nvCxnSpPr>
        <p:spPr>
          <a:xfrm>
            <a:off x="5234370" y="3094969"/>
            <a:ext cx="1362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3639F1D-F0AC-4C6F-BA1F-60BC7AB3AC8F}"/>
              </a:ext>
            </a:extLst>
          </p:cNvPr>
          <p:cNvSpPr txBox="1"/>
          <p:nvPr/>
        </p:nvSpPr>
        <p:spPr>
          <a:xfrm>
            <a:off x="5469949" y="3184574"/>
            <a:ext cx="867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3333FF"/>
                </a:solidFill>
                <a:effectLst/>
                <a:latin typeface="Source Code Pro"/>
              </a:rPr>
              <a:t>Wr_</a:t>
            </a:r>
            <a:r>
              <a:rPr lang="en-US" altLang="zh-CN" sz="1400" dirty="0" err="1">
                <a:solidFill>
                  <a:srgbClr val="3333FF"/>
                </a:solidFill>
                <a:latin typeface="Source Code Pro"/>
              </a:rPr>
              <a:t>mem</a:t>
            </a:r>
            <a:endParaRPr lang="zh-CN" altLang="en-US" sz="1400" dirty="0">
              <a:solidFill>
                <a:srgbClr val="3333FF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A9C15B7-E138-44F5-9CB3-7D8BC3107455}"/>
              </a:ext>
            </a:extLst>
          </p:cNvPr>
          <p:cNvCxnSpPr/>
          <p:nvPr/>
        </p:nvCxnSpPr>
        <p:spPr>
          <a:xfrm>
            <a:off x="5210009" y="3457261"/>
            <a:ext cx="1362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F08544A-F4C1-430C-BC75-090DA93817F8}"/>
              </a:ext>
            </a:extLst>
          </p:cNvPr>
          <p:cNvSpPr txBox="1"/>
          <p:nvPr/>
        </p:nvSpPr>
        <p:spPr>
          <a:xfrm>
            <a:off x="5360969" y="3700753"/>
            <a:ext cx="1828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3333FF"/>
                </a:solidFill>
                <a:effectLst/>
                <a:latin typeface="Source Code Pro"/>
              </a:rPr>
              <a:t>Addr_</a:t>
            </a:r>
            <a:r>
              <a:rPr lang="en-US" altLang="zh-CN" sz="1400" dirty="0" err="1">
                <a:solidFill>
                  <a:srgbClr val="3333FF"/>
                </a:solidFill>
                <a:latin typeface="Source Code Pro"/>
              </a:rPr>
              <a:t>mem</a:t>
            </a:r>
            <a:endParaRPr lang="zh-CN" altLang="en-US" sz="1400" dirty="0">
              <a:solidFill>
                <a:srgbClr val="3333FF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493FDDD-D4C5-4AD0-9D0F-6A23AA641AEA}"/>
              </a:ext>
            </a:extLst>
          </p:cNvPr>
          <p:cNvCxnSpPr/>
          <p:nvPr/>
        </p:nvCxnSpPr>
        <p:spPr>
          <a:xfrm>
            <a:off x="5240388" y="4008530"/>
            <a:ext cx="1362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4E71605-1107-4551-BB5D-267E85227532}"/>
              </a:ext>
            </a:extLst>
          </p:cNvPr>
          <p:cNvCxnSpPr/>
          <p:nvPr/>
        </p:nvCxnSpPr>
        <p:spPr>
          <a:xfrm>
            <a:off x="5236777" y="4466868"/>
            <a:ext cx="1362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18E5507-9E81-4F37-9385-D1FC22D365FE}"/>
              </a:ext>
            </a:extLst>
          </p:cNvPr>
          <p:cNvSpPr txBox="1"/>
          <p:nvPr/>
        </p:nvSpPr>
        <p:spPr>
          <a:xfrm>
            <a:off x="5148312" y="4205274"/>
            <a:ext cx="2015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3333FF"/>
                </a:solidFill>
                <a:latin typeface="Source Code Pro"/>
              </a:rPr>
              <a:t>data</a:t>
            </a:r>
            <a:r>
              <a:rPr lang="en-US" altLang="zh-CN" sz="1200" b="0" i="0" dirty="0" err="1">
                <a:solidFill>
                  <a:srgbClr val="3333FF"/>
                </a:solidFill>
                <a:effectLst/>
                <a:latin typeface="Source Code Pro"/>
              </a:rPr>
              <a:t>_</a:t>
            </a:r>
            <a:r>
              <a:rPr lang="en-US" altLang="zh-CN" sz="1200" dirty="0" err="1">
                <a:solidFill>
                  <a:srgbClr val="3333FF"/>
                </a:solidFill>
                <a:latin typeface="Source Code Pro"/>
              </a:rPr>
              <a:t>mem</a:t>
            </a:r>
            <a:r>
              <a:rPr lang="en-US" altLang="zh-CN" sz="1200" b="0" i="0" dirty="0" err="1">
                <a:solidFill>
                  <a:srgbClr val="3333FF"/>
                </a:solidFill>
                <a:effectLst/>
                <a:latin typeface="Source Code Pro"/>
              </a:rPr>
              <a:t>_write</a:t>
            </a:r>
            <a:endParaRPr lang="zh-CN" altLang="en-US" sz="1200" dirty="0">
              <a:solidFill>
                <a:srgbClr val="3333FF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43C9A9A-E3D0-4F15-9EF8-9D2705906B35}"/>
              </a:ext>
            </a:extLst>
          </p:cNvPr>
          <p:cNvCxnSpPr>
            <a:cxnSpLocks/>
          </p:cNvCxnSpPr>
          <p:nvPr/>
        </p:nvCxnSpPr>
        <p:spPr>
          <a:xfrm flipH="1">
            <a:off x="5251104" y="492524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DBD9B93-050F-4B05-B901-F61F3B6968C1}"/>
              </a:ext>
            </a:extLst>
          </p:cNvPr>
          <p:cNvSpPr txBox="1"/>
          <p:nvPr/>
        </p:nvSpPr>
        <p:spPr>
          <a:xfrm>
            <a:off x="5210009" y="4618042"/>
            <a:ext cx="1696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3333FF"/>
                </a:solidFill>
                <a:latin typeface="Source Code Pro"/>
              </a:rPr>
              <a:t>data</a:t>
            </a:r>
            <a:r>
              <a:rPr lang="en-US" altLang="zh-CN" sz="1200" b="0" i="0" dirty="0" err="1">
                <a:solidFill>
                  <a:srgbClr val="3333FF"/>
                </a:solidFill>
                <a:effectLst/>
                <a:latin typeface="Source Code Pro"/>
              </a:rPr>
              <a:t>_</a:t>
            </a:r>
            <a:r>
              <a:rPr lang="en-US" altLang="zh-CN" sz="1200" dirty="0" err="1">
                <a:solidFill>
                  <a:srgbClr val="3333FF"/>
                </a:solidFill>
                <a:latin typeface="Source Code Pro"/>
              </a:rPr>
              <a:t>mem</a:t>
            </a:r>
            <a:r>
              <a:rPr lang="en-US" altLang="zh-CN" sz="1200" b="0" i="0" dirty="0" err="1">
                <a:solidFill>
                  <a:srgbClr val="3333FF"/>
                </a:solidFill>
                <a:effectLst/>
                <a:latin typeface="Source Code Pro"/>
              </a:rPr>
              <a:t>_read</a:t>
            </a:r>
            <a:endParaRPr lang="zh-CN" altLang="en-US" sz="1200" dirty="0">
              <a:solidFill>
                <a:srgbClr val="3333FF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06C2459-8D44-4660-A479-EB1885EC3DB8}"/>
              </a:ext>
            </a:extLst>
          </p:cNvPr>
          <p:cNvSpPr/>
          <p:nvPr/>
        </p:nvSpPr>
        <p:spPr>
          <a:xfrm>
            <a:off x="4034416" y="3217194"/>
            <a:ext cx="872076" cy="4295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Cache memory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190DE1C-0286-4BD1-94FA-7CF458C1347E}"/>
              </a:ext>
            </a:extLst>
          </p:cNvPr>
          <p:cNvSpPr/>
          <p:nvPr/>
        </p:nvSpPr>
        <p:spPr>
          <a:xfrm>
            <a:off x="4007071" y="4242582"/>
            <a:ext cx="964091" cy="4295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Cache controller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5999EC5-0569-4043-B0A6-6AB885C6807C}"/>
              </a:ext>
            </a:extLst>
          </p:cNvPr>
          <p:cNvCxnSpPr>
            <a:cxnSpLocks/>
          </p:cNvCxnSpPr>
          <p:nvPr/>
        </p:nvCxnSpPr>
        <p:spPr>
          <a:xfrm flipH="1">
            <a:off x="5232351" y="2806419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DFFB32A-4AA7-4E34-84EA-44B658B8697A}"/>
              </a:ext>
            </a:extLst>
          </p:cNvPr>
          <p:cNvSpPr txBox="1"/>
          <p:nvPr/>
        </p:nvSpPr>
        <p:spPr>
          <a:xfrm>
            <a:off x="5191256" y="2499220"/>
            <a:ext cx="1696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3333FF"/>
                </a:solidFill>
                <a:effectLst/>
                <a:latin typeface="Source Code Pro"/>
              </a:rPr>
              <a:t>  </a:t>
            </a:r>
            <a:r>
              <a:rPr lang="en-US" altLang="zh-CN" sz="1200" dirty="0" err="1">
                <a:solidFill>
                  <a:srgbClr val="3333FF"/>
                </a:solidFill>
                <a:latin typeface="Source Code Pro"/>
              </a:rPr>
              <a:t>R</a:t>
            </a:r>
            <a:r>
              <a:rPr lang="en-US" altLang="zh-CN" sz="1200" b="0" i="0" dirty="0" err="1">
                <a:solidFill>
                  <a:srgbClr val="3333FF"/>
                </a:solidFill>
                <a:effectLst/>
                <a:latin typeface="Source Code Pro"/>
              </a:rPr>
              <a:t>eady_</a:t>
            </a:r>
            <a:r>
              <a:rPr lang="en-US" altLang="zh-CN" sz="1200" dirty="0" err="1">
                <a:solidFill>
                  <a:srgbClr val="3333FF"/>
                </a:solidFill>
                <a:latin typeface="Source Code Pro"/>
              </a:rPr>
              <a:t>mem</a:t>
            </a:r>
            <a:endParaRPr lang="zh-CN" altLang="en-US" sz="1200" dirty="0">
              <a:solidFill>
                <a:srgbClr val="3333FF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9D58AEA-987B-4ED1-9A36-C556543289F9}"/>
              </a:ext>
            </a:extLst>
          </p:cNvPr>
          <p:cNvSpPr txBox="1"/>
          <p:nvPr/>
        </p:nvSpPr>
        <p:spPr>
          <a:xfrm>
            <a:off x="-126209" y="1339439"/>
            <a:ext cx="7013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Data Cache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·CPU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Memory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接口：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55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理解高速缓存的基本概念和作用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掌握缓存的组织结构和映射方式、替换策略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理解缓存的工作原理、命中率和一致性问题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4.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设计缓存的控制器模块和存储模块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E770A7-A758-4C2E-A6C9-D4D74532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84E7D3-AC88-4348-8890-D3A8079DCC5C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C8D5F-B1CB-4C0C-BD6D-1A652A87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6F0A0-10BD-46E0-83D3-19F66946B851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two-way set associate cache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C9044776-832C-4A76-8B1F-16F9FA6F6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04560"/>
              </p:ext>
            </p:extLst>
          </p:nvPr>
        </p:nvGraphicFramePr>
        <p:xfrm>
          <a:off x="1422204" y="1664313"/>
          <a:ext cx="6096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384856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0335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3706393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  <a:endParaRPr lang="en-US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1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 of 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4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Associativity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2-way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3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 of Sets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2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Blocks/Cache line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Address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2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TAG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1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1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 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Valid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Dirty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LRU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8604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7DE407-6520-4DE3-A856-08391B4207B5}"/>
              </a:ext>
            </a:extLst>
          </p:cNvPr>
          <p:cNvSpPr/>
          <p:nvPr/>
        </p:nvSpPr>
        <p:spPr>
          <a:xfrm>
            <a:off x="7934589" y="1924482"/>
            <a:ext cx="918014" cy="4295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11C26DE-159F-4FDB-9962-78DC9E85DA79}"/>
              </a:ext>
            </a:extLst>
          </p:cNvPr>
          <p:cNvSpPr txBox="1"/>
          <p:nvPr/>
        </p:nvSpPr>
        <p:spPr>
          <a:xfrm>
            <a:off x="-324544" y="1070992"/>
            <a:ext cx="7013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Data Cache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基本参数：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438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6F0A0-10BD-46E0-83D3-19F66946B8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 Memory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C87844-3203-4C25-9223-9EDBDFB87DC9}"/>
              </a:ext>
            </a:extLst>
          </p:cNvPr>
          <p:cNvSpPr txBox="1"/>
          <p:nvPr/>
        </p:nvSpPr>
        <p:spPr>
          <a:xfrm>
            <a:off x="-108520" y="1268760"/>
            <a:ext cx="8880240" cy="4716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400" b="1" i="0" dirty="0">
                <a:solidFill>
                  <a:srgbClr val="222226"/>
                </a:solidFill>
                <a:effectLst/>
                <a:latin typeface="PingFang SC"/>
              </a:rPr>
              <a:t>Cache Memory</a:t>
            </a:r>
            <a:r>
              <a:rPr lang="zh-CN" altLang="en-US" sz="2400" b="1" i="0" dirty="0">
                <a:solidFill>
                  <a:srgbClr val="222226"/>
                </a:solidFill>
                <a:effectLst/>
                <a:latin typeface="PingFang SC"/>
              </a:rPr>
              <a:t>由</a:t>
            </a:r>
            <a:r>
              <a:rPr lang="en-US" altLang="zh-CN" sz="2400" b="1" i="0" dirty="0">
                <a:solidFill>
                  <a:srgbClr val="222226"/>
                </a:solidFill>
                <a:effectLst/>
                <a:latin typeface="PingFang SC"/>
              </a:rPr>
              <a:t>Cache line</a:t>
            </a:r>
            <a:r>
              <a:rPr lang="zh-CN" altLang="en-US" sz="2400" b="1" i="0" dirty="0">
                <a:solidFill>
                  <a:srgbClr val="222226"/>
                </a:solidFill>
                <a:effectLst/>
                <a:latin typeface="PingFang SC"/>
              </a:rPr>
              <a:t>构成，包含存储的数据字段，标签字段以及是否有效位；而本实验中还需设置脏位和</a:t>
            </a:r>
            <a:r>
              <a:rPr lang="en-US" altLang="zh-CN" sz="2400" b="1" i="0" dirty="0">
                <a:solidFill>
                  <a:srgbClr val="222226"/>
                </a:solidFill>
                <a:effectLst/>
                <a:latin typeface="PingFang SC"/>
              </a:rPr>
              <a:t>LRU</a:t>
            </a:r>
            <a:r>
              <a:rPr lang="zh-CN" altLang="en-US" sz="2400" b="1" i="0" dirty="0">
                <a:solidFill>
                  <a:srgbClr val="222226"/>
                </a:solidFill>
                <a:effectLst/>
                <a:latin typeface="PingFang SC"/>
              </a:rPr>
              <a:t>标志位。</a:t>
            </a:r>
            <a:endParaRPr lang="en-US" altLang="zh-CN" sz="2400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marL="742950" lvl="1" indent="-285750" algn="just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2400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marL="742950" lvl="1" indent="-285750" algn="just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由前</a:t>
            </a:r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two-way set associate cache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的示意图得知，依据存储地址的</a:t>
            </a:r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Index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索引到</a:t>
            </a:r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Cache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中具体的哪一组，得到两路中的两个</a:t>
            </a:r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Cache line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；而后通过</a:t>
            </a:r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Tag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比较确定最终选择</a:t>
            </a:r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line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；最后由</a:t>
            </a:r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Block offset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定位所需数据。</a:t>
            </a:r>
            <a:endParaRPr lang="en-US" altLang="zh-CN" sz="2400" b="1" dirty="0">
              <a:solidFill>
                <a:srgbClr val="222226"/>
              </a:solidFill>
              <a:latin typeface="PingFang SC"/>
            </a:endParaRPr>
          </a:p>
          <a:p>
            <a:pPr marL="742950" lvl="1" indent="-285750" algn="just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2400" b="1" dirty="0">
              <a:solidFill>
                <a:srgbClr val="222226"/>
              </a:solidFill>
              <a:latin typeface="PingFang SC"/>
            </a:endParaRPr>
          </a:p>
          <a:p>
            <a:pPr marL="742950" lvl="1" indent="-285750" algn="just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此处将</a:t>
            </a:r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TAG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和</a:t>
            </a:r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Data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部分开存储，可以同时并行访问</a:t>
            </a:r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TAG Ram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，</a:t>
            </a:r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Data Ram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。</a:t>
            </a:r>
            <a:endParaRPr lang="en-US" altLang="zh-CN" sz="2400" b="1" dirty="0">
              <a:solidFill>
                <a:srgbClr val="222226"/>
              </a:solidFill>
              <a:latin typeface="PingFang SC"/>
            </a:endParaRPr>
          </a:p>
          <a:p>
            <a:pPr marL="742950" lvl="1" indent="-285750" algn="just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24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739154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6F0A0-10BD-46E0-83D3-19F66946B8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 Memory:Data_ram0/1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05AC0AE-904E-43C9-8D94-6D9B0CC73E2B}"/>
              </a:ext>
            </a:extLst>
          </p:cNvPr>
          <p:cNvSpPr txBox="1">
            <a:spLocks/>
          </p:cNvSpPr>
          <p:nvPr/>
        </p:nvSpPr>
        <p:spPr>
          <a:xfrm>
            <a:off x="107504" y="1210320"/>
            <a:ext cx="9145016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module  Data_ram0(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clock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en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enable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[Index_width-1:0]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address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[Block_width-1:0] din,  // data write in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reg [Block_width-1:0]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dout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data read out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zh-CN" altLang="en-US" b="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9" name="思想气泡: 云 8">
            <a:extLst>
              <a:ext uri="{FF2B5EF4-FFF2-40B4-BE49-F238E27FC236}">
                <a16:creationId xmlns:a16="http://schemas.microsoft.com/office/drawing/2014/main" id="{9E1337CF-2FAF-4E72-81DC-1C4A3C854D1D}"/>
              </a:ext>
            </a:extLst>
          </p:cNvPr>
          <p:cNvSpPr/>
          <p:nvPr/>
        </p:nvSpPr>
        <p:spPr>
          <a:xfrm>
            <a:off x="5925509" y="4092621"/>
            <a:ext cx="2193670" cy="1239069"/>
          </a:xfrm>
          <a:prstGeom prst="cloudCallout">
            <a:avLst>
              <a:gd name="adj1" fmla="val -145675"/>
              <a:gd name="adj2" fmla="val -55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也可参照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lab0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使用工具生成</a:t>
            </a:r>
          </a:p>
        </p:txBody>
      </p:sp>
    </p:spTree>
    <p:extLst>
      <p:ext uri="{BB962C8B-B14F-4D97-AF65-F5344CB8AC3E}">
        <p14:creationId xmlns:p14="http://schemas.microsoft.com/office/powerpoint/2010/main" val="321488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6F0A0-10BD-46E0-83D3-19F66946B8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 Memory:Data_ram0/1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05AC0AE-904E-43C9-8D94-6D9B0CC73E2B}"/>
              </a:ext>
            </a:extLst>
          </p:cNvPr>
          <p:cNvSpPr txBox="1">
            <a:spLocks/>
          </p:cNvSpPr>
          <p:nvPr/>
        </p:nvSpPr>
        <p:spPr>
          <a:xfrm>
            <a:off x="107504" y="1210320"/>
            <a:ext cx="9145016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……………………………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//cache line memory: data for way0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reg [Block_width-1:0]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cache_data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[0:NUM_of_sets-1];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//memory</a:t>
            </a:r>
            <a:r>
              <a:rPr lang="zh-CN" altLang="en-US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initial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Initial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$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readmemh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(“……..",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cache_data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//Read and Write data to Cache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&lt;= 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cache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_data[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cache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_data[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] &lt;= din;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FAB7FEC9-1BEE-4F3E-B186-FA15C922C191}"/>
              </a:ext>
            </a:extLst>
          </p:cNvPr>
          <p:cNvSpPr/>
          <p:nvPr/>
        </p:nvSpPr>
        <p:spPr>
          <a:xfrm>
            <a:off x="5237604" y="5143496"/>
            <a:ext cx="2164355" cy="1314436"/>
          </a:xfrm>
          <a:prstGeom prst="cloudCallout">
            <a:avLst>
              <a:gd name="adj1" fmla="val -111090"/>
              <a:gd name="adj2" fmla="val -787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Way1</a:t>
            </a:r>
            <a:r>
              <a:rPr lang="zh-CN" altLang="en-US" b="1" dirty="0">
                <a:solidFill>
                  <a:srgbClr val="FF0000"/>
                </a:solidFill>
              </a:rPr>
              <a:t>的数据存储实现过程相同</a:t>
            </a:r>
          </a:p>
        </p:txBody>
      </p:sp>
      <p:sp>
        <p:nvSpPr>
          <p:cNvPr id="10" name="思想气泡: 云 9">
            <a:extLst>
              <a:ext uri="{FF2B5EF4-FFF2-40B4-BE49-F238E27FC236}">
                <a16:creationId xmlns:a16="http://schemas.microsoft.com/office/drawing/2014/main" id="{42A3AAC5-300A-466A-809C-D611F2CFC24C}"/>
              </a:ext>
            </a:extLst>
          </p:cNvPr>
          <p:cNvSpPr/>
          <p:nvPr/>
        </p:nvSpPr>
        <p:spPr>
          <a:xfrm>
            <a:off x="6837528" y="3308561"/>
            <a:ext cx="2164355" cy="1314436"/>
          </a:xfrm>
          <a:prstGeom prst="cloudCallout">
            <a:avLst>
              <a:gd name="adj1" fmla="val -126453"/>
              <a:gd name="adj2" fmla="val -523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初始化操作可参见</a:t>
            </a:r>
            <a:r>
              <a:rPr lang="en-US" altLang="zh-CN" b="1" dirty="0">
                <a:solidFill>
                  <a:srgbClr val="FF0000"/>
                </a:solidFill>
              </a:rPr>
              <a:t>VGA</a:t>
            </a:r>
            <a:r>
              <a:rPr lang="zh-CN" altLang="en-US" b="1" dirty="0">
                <a:solidFill>
                  <a:srgbClr val="FF0000"/>
                </a:solidFill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185759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6F0A0-10BD-46E0-83D3-19F66946B8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 Memory:Tag_ram0/1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05AC0AE-904E-43C9-8D94-6D9B0CC73E2B}"/>
              </a:ext>
            </a:extLst>
          </p:cNvPr>
          <p:cNvSpPr txBox="1">
            <a:spLocks/>
          </p:cNvSpPr>
          <p:nvPr/>
        </p:nvSpPr>
        <p:spPr>
          <a:xfrm>
            <a:off x="107504" y="1210320"/>
            <a:ext cx="9145016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module  Tag_ram0(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clk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// clock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// enable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[Index_width-1:0]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//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[TAG_width+V+U+D-1:0] din,  // data write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output reg [</a:t>
            </a:r>
            <a:r>
              <a:rPr kumimoji="0" lang="de-DE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TAG_width+V+U+D-1:0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// data read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27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6F0A0-10BD-46E0-83D3-19F66946B8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 Memory:Tag_ram0/1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05AC0AE-904E-43C9-8D94-6D9B0CC73E2B}"/>
              </a:ext>
            </a:extLst>
          </p:cNvPr>
          <p:cNvSpPr txBox="1">
            <a:spLocks/>
          </p:cNvSpPr>
          <p:nvPr/>
        </p:nvSpPr>
        <p:spPr>
          <a:xfrm>
            <a:off x="107504" y="1210320"/>
            <a:ext cx="9145016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//cache line memory: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tag,V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,D for way0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reg [</a:t>
            </a:r>
            <a:r>
              <a:rPr kumimoji="0" lang="de-DE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TAG_width+V+U+D-1:0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] cache_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TAG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[0:NUM_of_sets-1];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//memory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initial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Initial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$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readmemb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(“……..",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cache_data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//Read and Write TAG to Cache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&lt;=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cache_TAG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cache_TAG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] &lt;= din;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FAB7FEC9-1BEE-4F3E-B186-FA15C922C191}"/>
              </a:ext>
            </a:extLst>
          </p:cNvPr>
          <p:cNvSpPr/>
          <p:nvPr/>
        </p:nvSpPr>
        <p:spPr>
          <a:xfrm>
            <a:off x="5237604" y="5143496"/>
            <a:ext cx="2164355" cy="1314436"/>
          </a:xfrm>
          <a:prstGeom prst="cloudCallout">
            <a:avLst>
              <a:gd name="adj1" fmla="val -111090"/>
              <a:gd name="adj2" fmla="val -787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Way1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TAG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存储实现过程相同</a:t>
            </a:r>
          </a:p>
        </p:txBody>
      </p:sp>
      <p:sp>
        <p:nvSpPr>
          <p:cNvPr id="10" name="思想气泡: 云 9">
            <a:extLst>
              <a:ext uri="{FF2B5EF4-FFF2-40B4-BE49-F238E27FC236}">
                <a16:creationId xmlns:a16="http://schemas.microsoft.com/office/drawing/2014/main" id="{42A3AAC5-300A-466A-809C-D611F2CFC24C}"/>
              </a:ext>
            </a:extLst>
          </p:cNvPr>
          <p:cNvSpPr/>
          <p:nvPr/>
        </p:nvSpPr>
        <p:spPr>
          <a:xfrm>
            <a:off x="6837528" y="3308561"/>
            <a:ext cx="2164355" cy="1314436"/>
          </a:xfrm>
          <a:prstGeom prst="cloudCallout">
            <a:avLst>
              <a:gd name="adj1" fmla="val -126453"/>
              <a:gd name="adj2" fmla="val -523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初始化操作可参见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VGA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65129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6F0A0-10BD-46E0-83D3-19F66946B8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776F5-F2D4-45A0-90D6-EB3FA462454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 Controller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126AE6-D32B-483C-858E-0C858D5BE33E}"/>
              </a:ext>
            </a:extLst>
          </p:cNvPr>
          <p:cNvSpPr txBox="1"/>
          <p:nvPr/>
        </p:nvSpPr>
        <p:spPr>
          <a:xfrm>
            <a:off x="-127248" y="1234671"/>
            <a:ext cx="9105404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控制采用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FSM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实现。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实现标签比较，检测读写命中与否。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zh-CN" altLang="en-US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实现</a:t>
            </a:r>
            <a:r>
              <a:rPr lang="en-US" altLang="zh-CN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Cache</a:t>
            </a:r>
            <a:r>
              <a:rPr lang="zh-CN" altLang="en-US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的数据更新，当</a:t>
            </a:r>
            <a:r>
              <a:rPr lang="en-US" altLang="zh-CN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miss</a:t>
            </a:r>
            <a:r>
              <a:rPr lang="zh-CN" altLang="en-US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后采用</a:t>
            </a:r>
            <a:r>
              <a:rPr lang="en-US" altLang="zh-CN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LRU</a:t>
            </a:r>
            <a:r>
              <a:rPr lang="zh-CN" altLang="en-US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完成数据替换。</a:t>
            </a:r>
            <a:endParaRPr lang="en-US" altLang="zh-CN" sz="2800" b="1" dirty="0">
              <a:solidFill>
                <a:srgbClr val="222226"/>
              </a:solidFill>
              <a:latin typeface="PingFang SC"/>
              <a:ea typeface="宋体" panose="02010600030101010101" pitchFamily="2" charset="-12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lang="en-US" altLang="zh-CN" sz="2800" b="1" dirty="0">
              <a:solidFill>
                <a:srgbClr val="222226"/>
              </a:solidFill>
              <a:latin typeface="PingFang SC"/>
              <a:ea typeface="宋体" panose="02010600030101010101" pitchFamily="2" charset="-12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实现</a:t>
            </a:r>
            <a:r>
              <a:rPr lang="en-US" altLang="zh-CN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Mem</a:t>
            </a:r>
            <a:r>
              <a:rPr lang="zh-CN" altLang="en-US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的数据更新，当</a:t>
            </a:r>
            <a:r>
              <a:rPr lang="en-US" altLang="zh-CN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write miss</a:t>
            </a:r>
            <a:r>
              <a:rPr lang="zh-CN" altLang="en-US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后采用</a:t>
            </a:r>
            <a:r>
              <a:rPr lang="en-US" altLang="zh-CN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Write Back</a:t>
            </a:r>
            <a:r>
              <a:rPr lang="zh-CN" altLang="en-US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，被改写的数据块在被替换出</a:t>
            </a:r>
            <a:r>
              <a:rPr lang="en-US" altLang="zh-CN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cache</a:t>
            </a:r>
            <a:r>
              <a:rPr lang="zh-CN" altLang="en-US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时写回到</a:t>
            </a:r>
            <a:r>
              <a:rPr lang="en-US" altLang="zh-CN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Mem</a:t>
            </a:r>
            <a:r>
              <a:rPr lang="zh-CN" altLang="en-US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。同时实现</a:t>
            </a:r>
            <a:r>
              <a:rPr lang="en-US" altLang="zh-CN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Write Allocate</a:t>
            </a:r>
            <a:r>
              <a:rPr lang="zh-CN" altLang="en-US" sz="2800" b="1" dirty="0">
                <a:solidFill>
                  <a:srgbClr val="222226"/>
                </a:solidFill>
                <a:latin typeface="PingFang SC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rgbClr val="222226"/>
              </a:solidFill>
              <a:latin typeface="PingFang SC"/>
              <a:ea typeface="宋体" panose="02010600030101010101" pitchFamily="2" charset="-12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00348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6F0A0-10BD-46E0-83D3-19F66946B851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126AE6-D32B-483C-858E-0C858D5BE33E}"/>
              </a:ext>
            </a:extLst>
          </p:cNvPr>
          <p:cNvSpPr txBox="1"/>
          <p:nvPr/>
        </p:nvSpPr>
        <p:spPr>
          <a:xfrm>
            <a:off x="-127248" y="1234671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Cache</a:t>
            </a: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控制采用</a:t>
            </a: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FSM</a:t>
            </a: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实现</a:t>
            </a:r>
            <a:endParaRPr lang="en-US" altLang="zh-CN" sz="2800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pic>
        <p:nvPicPr>
          <p:cNvPr id="35" name="Picture 6" descr="f05-33-P374493">
            <a:extLst>
              <a:ext uri="{FF2B5EF4-FFF2-40B4-BE49-F238E27FC236}">
                <a16:creationId xmlns:a16="http://schemas.microsoft.com/office/drawing/2014/main" id="{D5769314-1E5B-4E16-B63C-BF87344C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2" y="2291166"/>
            <a:ext cx="379571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 descr="f05-34-P374493">
            <a:extLst>
              <a:ext uri="{FF2B5EF4-FFF2-40B4-BE49-F238E27FC236}">
                <a16:creationId xmlns:a16="http://schemas.microsoft.com/office/drawing/2014/main" id="{A92F857A-B2A4-44DB-997C-8B987D77F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23" y="2005460"/>
            <a:ext cx="4458907" cy="408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A5B290-D5B0-4240-AB8E-84912D3A8AF2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 Controller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4034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6F0A0-10BD-46E0-83D3-19F66946B851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126AE6-D32B-483C-858E-0C858D5BE33E}"/>
              </a:ext>
            </a:extLst>
          </p:cNvPr>
          <p:cNvSpPr txBox="1"/>
          <p:nvPr/>
        </p:nvSpPr>
        <p:spPr>
          <a:xfrm>
            <a:off x="-127248" y="1179793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Cache</a:t>
            </a: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控制部分采用</a:t>
            </a:r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FSM</a:t>
            </a: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实现</a:t>
            </a:r>
            <a:endParaRPr lang="en-US" altLang="zh-CN" sz="2800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643B35-C893-47AA-9899-A89B1115BB03}"/>
              </a:ext>
            </a:extLst>
          </p:cNvPr>
          <p:cNvSpPr txBox="1"/>
          <p:nvPr/>
        </p:nvSpPr>
        <p:spPr>
          <a:xfrm>
            <a:off x="190252" y="1766721"/>
            <a:ext cx="4635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always@(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rst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state&lt;=IDLE;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state&lt;=</a:t>
            </a:r>
            <a:r>
              <a:rPr lang="en-US" altLang="zh-CN" dirty="0" err="1"/>
              <a:t>next_state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707A63-0439-45AF-A13F-8FA7DB046BB0}"/>
              </a:ext>
            </a:extLst>
          </p:cNvPr>
          <p:cNvSpPr txBox="1"/>
          <p:nvPr/>
        </p:nvSpPr>
        <p:spPr>
          <a:xfrm>
            <a:off x="230832" y="3303126"/>
            <a:ext cx="84559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always@(*)</a:t>
            </a:r>
          </a:p>
          <a:p>
            <a:r>
              <a:rPr lang="en-US" altLang="zh-CN" dirty="0"/>
              <a:t>case(state)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IDLE:if</a:t>
            </a:r>
            <a:r>
              <a:rPr lang="en-US" altLang="zh-CN" dirty="0"/>
              <a:t>(</a:t>
            </a:r>
            <a:r>
              <a:rPr lang="en-US" altLang="zh-CN" dirty="0" err="1"/>
              <a:t>cpu_req_valid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……;</a:t>
            </a:r>
          </a:p>
          <a:p>
            <a:r>
              <a:rPr lang="en-US" altLang="zh-CN" dirty="0"/>
              <a:t>         else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=IDLE;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CompareTag:if</a:t>
            </a:r>
            <a:r>
              <a:rPr lang="en-US" altLang="zh-CN" dirty="0"/>
              <a:t>(hit)                     //</a:t>
            </a:r>
            <a:r>
              <a:rPr lang="zh-CN" altLang="en-US" dirty="0"/>
              <a:t>若</a:t>
            </a:r>
            <a:r>
              <a:rPr lang="en-US" altLang="zh-CN" dirty="0"/>
              <a:t>hit</a:t>
            </a:r>
          </a:p>
          <a:p>
            <a:r>
              <a:rPr lang="en-US" altLang="zh-CN" dirty="0"/>
              <a:t>                  …………</a:t>
            </a:r>
          </a:p>
          <a:p>
            <a:r>
              <a:rPr lang="en-US" altLang="zh-CN" dirty="0"/>
              <a:t>               else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=Allocate;</a:t>
            </a: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3F4A82-85F0-48F6-BDED-542FB56A40E9}"/>
              </a:ext>
            </a:extLst>
          </p:cNvPr>
          <p:cNvSpPr txBox="1"/>
          <p:nvPr/>
        </p:nvSpPr>
        <p:spPr>
          <a:xfrm>
            <a:off x="5161260" y="1997839"/>
            <a:ext cx="3751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Allocate:if</a:t>
            </a:r>
            <a:r>
              <a:rPr lang="en-US" altLang="zh-CN" dirty="0"/>
              <a:t>(</a:t>
            </a:r>
            <a:r>
              <a:rPr lang="en-US" altLang="zh-CN" dirty="0" err="1"/>
              <a:t>mem_ready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=</a:t>
            </a:r>
            <a:r>
              <a:rPr lang="en-US" altLang="zh-CN" dirty="0" err="1"/>
              <a:t>CompareTag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else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next_state</a:t>
            </a:r>
            <a:r>
              <a:rPr lang="en-US" altLang="zh-CN" dirty="0"/>
              <a:t>=Allocate;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WriteBack:if</a:t>
            </a:r>
            <a:r>
              <a:rPr lang="en-US" altLang="zh-CN" dirty="0"/>
              <a:t>(</a:t>
            </a:r>
            <a:r>
              <a:rPr lang="en-US" altLang="zh-CN" dirty="0" err="1"/>
              <a:t>mem_ready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…………</a:t>
            </a:r>
          </a:p>
          <a:p>
            <a:r>
              <a:rPr lang="en-US" altLang="zh-CN" dirty="0"/>
              <a:t>…………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default:next_state</a:t>
            </a:r>
            <a:r>
              <a:rPr lang="en-US" altLang="zh-CN" dirty="0"/>
              <a:t>=IDLE;</a:t>
            </a:r>
          </a:p>
          <a:p>
            <a:r>
              <a:rPr lang="en-US" altLang="zh-CN" dirty="0" err="1"/>
              <a:t>Endcase</a:t>
            </a:r>
            <a:endParaRPr lang="en-US" altLang="zh-CN" dirty="0"/>
          </a:p>
          <a:p>
            <a:r>
              <a:rPr lang="en-US" altLang="zh-CN" dirty="0"/>
              <a:t>…………</a:t>
            </a:r>
            <a:endParaRPr lang="zh-CN" altLang="en-US" dirty="0"/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CB64F446-2B7B-404A-B051-84008EBD5469}"/>
              </a:ext>
            </a:extLst>
          </p:cNvPr>
          <p:cNvSpPr/>
          <p:nvPr/>
        </p:nvSpPr>
        <p:spPr>
          <a:xfrm>
            <a:off x="6606314" y="4850221"/>
            <a:ext cx="2193670" cy="1239069"/>
          </a:xfrm>
          <a:prstGeom prst="cloudCallout">
            <a:avLst>
              <a:gd name="adj1" fmla="val -95781"/>
              <a:gd name="adj2" fmla="val -2083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FSM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的具体步骤可参照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lab01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C245E5-1417-4695-8D25-6EBF8C7B0EE9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 Controller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2954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6F0A0-10BD-46E0-83D3-19F66946B8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126AE6-D32B-483C-858E-0C858D5BE33E}"/>
              </a:ext>
            </a:extLst>
          </p:cNvPr>
          <p:cNvSpPr txBox="1"/>
          <p:nvPr/>
        </p:nvSpPr>
        <p:spPr>
          <a:xfrm>
            <a:off x="-108520" y="1100994"/>
            <a:ext cx="7507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顶层完成存储体的调用和控制器模块模块的实现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C245E5-1417-4695-8D25-6EBF8C7B0EE9}"/>
              </a:ext>
            </a:extLst>
          </p:cNvPr>
          <p:cNvSpPr txBox="1"/>
          <p:nvPr/>
        </p:nvSpPr>
        <p:spPr>
          <a:xfrm>
            <a:off x="3542060" y="400068"/>
            <a:ext cx="5436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Cache.v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顶层端口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248F65D-5D98-4285-A631-DEC817D59AB2}"/>
              </a:ext>
            </a:extLst>
          </p:cNvPr>
          <p:cNvSpPr txBox="1">
            <a:spLocks/>
          </p:cNvSpPr>
          <p:nvPr/>
        </p:nvSpPr>
        <p:spPr>
          <a:xfrm>
            <a:off x="200031" y="1375537"/>
            <a:ext cx="8943969" cy="518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module  cache(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clk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// clock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// reset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[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1:0]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data_cpu_write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	// data write in</a:t>
            </a:r>
          </a:p>
          <a:p>
            <a:pPr marL="0" indent="0">
              <a:lnSpc>
                <a:spcPct val="100000"/>
              </a:lnSpc>
              <a:buClr>
                <a:prstClr val="black">
                  <a:lumMod val="50000"/>
                  <a:lumOff val="50000"/>
                </a:prstClr>
              </a:buClr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[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1:0] data_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_read,  // data 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read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in</a:t>
            </a:r>
          </a:p>
          <a:p>
            <a:pPr marL="0" indent="0">
              <a:lnSpc>
                <a:spcPct val="100000"/>
              </a:lnSpc>
              <a:buClr>
                <a:prstClr val="black">
                  <a:lumMod val="50000"/>
                  <a:lumOff val="50000"/>
                </a:prstClr>
              </a:buClr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[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1:0] </a:t>
            </a:r>
            <a:r>
              <a:rPr lang="en-US" altLang="zh-CN" b="0" dirty="0" err="1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	//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prstClr val="black">
                  <a:lumMod val="50000"/>
                  <a:lumOff val="50000"/>
                </a:prstClr>
              </a:buClr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 	w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	//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write enable</a:t>
            </a:r>
          </a:p>
          <a:p>
            <a:pPr marL="0" indent="0">
              <a:lnSpc>
                <a:spcPct val="100000"/>
              </a:lnSpc>
              <a:buClr>
                <a:prstClr val="black">
                  <a:lumMod val="50000"/>
                  <a:lumOff val="50000"/>
                </a:prstClr>
              </a:buClr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 	</a:t>
            </a:r>
            <a:r>
              <a:rPr lang="en-US" altLang="zh-CN" b="0" dirty="0" err="1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rd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		//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read enable</a:t>
            </a:r>
          </a:p>
          <a:p>
            <a:pPr marL="0" indent="0">
              <a:lnSpc>
                <a:spcPct val="100000"/>
              </a:lnSpc>
              <a:buClr>
                <a:prstClr val="black">
                  <a:lumMod val="50000"/>
                  <a:lumOff val="50000"/>
                </a:prstClr>
              </a:buClr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input wire  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ready_mem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	// memory ready</a:t>
            </a:r>
          </a:p>
          <a:p>
            <a:pPr marL="0" indent="0">
              <a:lnSpc>
                <a:spcPct val="100000"/>
              </a:lnSpc>
              <a:buClr>
                <a:prstClr val="black">
                  <a:lumMod val="50000"/>
                  <a:lumOff val="50000"/>
                </a:prstClr>
              </a:buClr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output reg 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wr_mem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	// memory write enable</a:t>
            </a:r>
          </a:p>
          <a:p>
            <a:pPr marL="0" indent="0">
              <a:lnSpc>
                <a:spcPct val="100000"/>
              </a:lnSpc>
              <a:buClr>
                <a:prstClr val="black">
                  <a:lumMod val="50000"/>
                  <a:lumOff val="50000"/>
                </a:prstClr>
              </a:buClr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output reg 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rd_mem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 memory read enable</a:t>
            </a:r>
          </a:p>
          <a:p>
            <a:pPr marL="0" indent="0">
              <a:lnSpc>
                <a:spcPct val="100000"/>
              </a:lnSpc>
              <a:buClr>
                <a:prstClr val="black">
                  <a:lumMod val="50000"/>
                  <a:lumOff val="50000"/>
                </a:prstClr>
              </a:buClr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output reg [</a:t>
            </a:r>
            <a:r>
              <a:rPr lang="de-DE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3</a:t>
            </a:r>
            <a:r>
              <a:rPr kumimoji="0" lang="de-DE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1:0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] data_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_write,  // data 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to mem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output reg [</a:t>
            </a:r>
            <a:r>
              <a:rPr lang="de-DE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3</a:t>
            </a:r>
            <a:r>
              <a:rPr kumimoji="0" lang="de-DE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1:0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data_cpu_read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,  	  // data 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to </a:t>
            </a:r>
            <a:r>
              <a:rPr lang="en-US" altLang="zh-CN" b="0" dirty="0" err="1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cpu</a:t>
            </a:r>
            <a:endParaRPr lang="en-US" altLang="zh-CN" b="0" dirty="0">
              <a:solidFill>
                <a:prstClr val="black"/>
              </a:solidFill>
              <a:latin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prstClr val="black">
                  <a:lumMod val="50000"/>
                  <a:lumOff val="50000"/>
                </a:prstClr>
              </a:buClr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output reg [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1:0] </a:t>
            </a:r>
            <a:r>
              <a:rPr lang="en-US" altLang="zh-CN" b="0" dirty="0" err="1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_mem,  	// memory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9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1. </a:t>
            </a:r>
            <a:r>
              <a:rPr sz="2400" dirty="0"/>
              <a:t>计算机（</a:t>
            </a:r>
            <a:r>
              <a:rPr lang="en-US" altLang="zh-CN" sz="2400" dirty="0"/>
              <a:t>Intel Core i5</a:t>
            </a:r>
            <a:r>
              <a:rPr sz="2400" dirty="0"/>
              <a:t>以上，</a:t>
            </a:r>
            <a:r>
              <a:rPr lang="en-US" altLang="zh-CN" sz="2400" dirty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2. Sword 2.0/Sword 4.0</a:t>
            </a:r>
            <a:r>
              <a:rPr sz="2400" dirty="0"/>
              <a:t>开发板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3. VIVADO 2017.4</a:t>
            </a:r>
            <a:r>
              <a:rPr sz="2400" dirty="0"/>
              <a:t>及以上开发工具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0A278B-2A2B-4D3A-9303-6766E821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F73C46-32C2-4657-8B54-984F73DA1365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7E062D-A83E-494F-B237-149B2B6C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84172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6F0A0-10BD-46E0-83D3-19F66946B8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设计实现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CB64F446-2B7B-404A-B051-84008EBD5469}"/>
              </a:ext>
            </a:extLst>
          </p:cNvPr>
          <p:cNvSpPr/>
          <p:nvPr/>
        </p:nvSpPr>
        <p:spPr>
          <a:xfrm>
            <a:off x="6406456" y="1740255"/>
            <a:ext cx="2193670" cy="1239069"/>
          </a:xfrm>
          <a:prstGeom prst="cloudCallout">
            <a:avLst>
              <a:gd name="adj1" fmla="val -66097"/>
              <a:gd name="adj2" fmla="val 831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Way1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的存储例化过程相同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C245E5-1417-4695-8D25-6EBF8C7B0EE9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Cache.v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顶层端口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248F65D-5D98-4285-A631-DEC817D59AB2}"/>
              </a:ext>
            </a:extLst>
          </p:cNvPr>
          <p:cNvSpPr txBox="1">
            <a:spLocks/>
          </p:cNvSpPr>
          <p:nvPr/>
        </p:nvSpPr>
        <p:spPr>
          <a:xfrm>
            <a:off x="200031" y="1717646"/>
            <a:ext cx="8943969" cy="518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 Cache Controller State Machine and Logic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always@(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posedge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clk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or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posedge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if(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   state&lt;=IDLE;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   state&lt;=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next_state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 Instantiation Data RAM for Way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Data_ram0 d0 (.clock(clock),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           .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(index),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.din(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wdata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(en0),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	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.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(rdata0));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7D8874-1240-4EAD-B810-249667B873AD}"/>
              </a:ext>
            </a:extLst>
          </p:cNvPr>
          <p:cNvSpPr txBox="1"/>
          <p:nvPr/>
        </p:nvSpPr>
        <p:spPr>
          <a:xfrm>
            <a:off x="-127248" y="1179793"/>
            <a:ext cx="7507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顶层完成存储体的调用和控制器模块模块的实现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B0B614-3205-4A47-AC43-1F655A82F20A}"/>
              </a:ext>
            </a:extLst>
          </p:cNvPr>
          <p:cNvSpPr txBox="1"/>
          <p:nvPr/>
        </p:nvSpPr>
        <p:spPr>
          <a:xfrm>
            <a:off x="4570231" y="4034717"/>
            <a:ext cx="41165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Tag_ram0        t0 (.clock(clock),</a:t>
            </a:r>
          </a:p>
          <a:p>
            <a:r>
              <a:rPr lang="en-US" altLang="zh-CN" dirty="0"/>
              <a:t>	              .</a:t>
            </a:r>
            <a:r>
              <a:rPr lang="en-US" altLang="zh-CN" dirty="0" err="1"/>
              <a:t>addr</a:t>
            </a:r>
            <a:r>
              <a:rPr lang="en-US" altLang="zh-CN" dirty="0"/>
              <a:t>(index),</a:t>
            </a:r>
          </a:p>
          <a:p>
            <a:r>
              <a:rPr lang="en-US" altLang="zh-CN" dirty="0"/>
              <a:t>		.din(wtag0),</a:t>
            </a:r>
          </a:p>
          <a:p>
            <a:r>
              <a:rPr lang="en-US" altLang="zh-CN" dirty="0"/>
              <a:t>		.</a:t>
            </a:r>
            <a:r>
              <a:rPr lang="en-US" altLang="zh-CN" dirty="0" err="1"/>
              <a:t>en</a:t>
            </a:r>
            <a:r>
              <a:rPr lang="en-US" altLang="zh-CN" dirty="0"/>
              <a:t>(ent0),</a:t>
            </a:r>
          </a:p>
          <a:p>
            <a:r>
              <a:rPr lang="en-US" altLang="zh-CN" dirty="0"/>
              <a:t>		.</a:t>
            </a:r>
            <a:r>
              <a:rPr lang="en-US" altLang="zh-CN" dirty="0" err="1"/>
              <a:t>dout</a:t>
            </a:r>
            <a:r>
              <a:rPr lang="en-US" altLang="zh-CN" dirty="0"/>
              <a:t>(rtag0)</a:t>
            </a:r>
          </a:p>
          <a:p>
            <a:r>
              <a:rPr lang="en-US" altLang="zh-CN" dirty="0"/>
              <a:t>			);</a:t>
            </a:r>
          </a:p>
          <a:p>
            <a:r>
              <a:rPr lang="en-US" altLang="zh-CN" dirty="0"/>
              <a:t>……………………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EC0FF8-D0F1-44F2-83DF-716EA2D63677}"/>
              </a:ext>
            </a:extLst>
          </p:cNvPr>
          <p:cNvSpPr txBox="1"/>
          <p:nvPr/>
        </p:nvSpPr>
        <p:spPr>
          <a:xfrm>
            <a:off x="4531538" y="3665385"/>
            <a:ext cx="3686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// Instantiation of Tag RAM for Way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47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58577" y="2780928"/>
            <a:ext cx="8065563" cy="1764196"/>
          </a:xfr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3200" dirty="0">
                <a:solidFill>
                  <a:srgbClr val="FF0000"/>
                </a:solidFill>
              </a:rPr>
              <a:t>任务</a:t>
            </a:r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r>
              <a:rPr lang="zh-CN" altLang="en-US" sz="3200" dirty="0"/>
              <a:t>：数据缓存模块的仿真验证</a:t>
            </a:r>
            <a:endParaRPr lang="en-US" altLang="zh-CN" sz="3200" dirty="0"/>
          </a:p>
          <a:p>
            <a:pPr marL="457200" lvl="1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3200" dirty="0"/>
              <a:t>                                   </a:t>
            </a: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endParaRPr lang="en-US" altLang="zh-CN" sz="2200" dirty="0"/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C90A85-E14D-4F20-B164-3D054860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01DA2C-954C-47BF-9009-50A9DAB86D0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C8F0B-7812-4F1C-A657-EB98B732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6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52678-30FD-4CFB-8A69-98E259B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994897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4B27-0562-4791-88F8-28BE6BE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6F0A0-10BD-46E0-83D3-19F66946B8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仿真验证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C73E7F-D676-4268-87F1-C784A0F732EA}"/>
              </a:ext>
            </a:extLst>
          </p:cNvPr>
          <p:cNvSpPr txBox="1"/>
          <p:nvPr/>
        </p:nvSpPr>
        <p:spPr>
          <a:xfrm>
            <a:off x="-126209" y="1213487"/>
            <a:ext cx="7013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本实验所实现的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Data Cache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测试要求：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55B187D-7433-450E-89F6-4ED6B4FFF8E0}"/>
              </a:ext>
            </a:extLst>
          </p:cNvPr>
          <p:cNvSpPr txBox="1"/>
          <p:nvPr/>
        </p:nvSpPr>
        <p:spPr>
          <a:xfrm>
            <a:off x="539552" y="4848204"/>
            <a:ext cx="5436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87E5281C-6B1D-4E81-96E4-75780303DFF5}"/>
              </a:ext>
            </a:extLst>
          </p:cNvPr>
          <p:cNvSpPr txBox="1">
            <a:spLocks/>
          </p:cNvSpPr>
          <p:nvPr/>
        </p:nvSpPr>
        <p:spPr>
          <a:xfrm>
            <a:off x="900545" y="2332925"/>
            <a:ext cx="8229600" cy="30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华文细黑" pitchFamily="2" charset="-122"/>
                <a:cs typeface="+mn-cs"/>
              </a:rPr>
              <a:t>Read hit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华文细黑" pitchFamily="2" charset="-122"/>
                <a:cs typeface="+mn-cs"/>
              </a:rPr>
              <a:t>Write hit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华文细黑" pitchFamily="2" charset="-122"/>
                <a:cs typeface="+mn-cs"/>
              </a:rPr>
              <a:t>Read miss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华文细黑" pitchFamily="2" charset="-122"/>
                <a:cs typeface="+mn-cs"/>
              </a:rPr>
              <a:t>Write miss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华文细黑" pitchFamily="2" charset="-122"/>
              <a:cs typeface="+mn-cs"/>
            </a:endParaRPr>
          </a:p>
        </p:txBody>
      </p:sp>
      <p:sp>
        <p:nvSpPr>
          <p:cNvPr id="51" name="思想气泡: 云 50">
            <a:extLst>
              <a:ext uri="{FF2B5EF4-FFF2-40B4-BE49-F238E27FC236}">
                <a16:creationId xmlns:a16="http://schemas.microsoft.com/office/drawing/2014/main" id="{EB979C06-2896-46FB-BCED-7C1D0421CA96}"/>
              </a:ext>
            </a:extLst>
          </p:cNvPr>
          <p:cNvSpPr/>
          <p:nvPr/>
        </p:nvSpPr>
        <p:spPr>
          <a:xfrm>
            <a:off x="5790567" y="3852175"/>
            <a:ext cx="2193670" cy="1239069"/>
          </a:xfrm>
          <a:prstGeom prst="cloudCallout">
            <a:avLst>
              <a:gd name="adj1" fmla="val -145675"/>
              <a:gd name="adj2" fmla="val -55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各种情况测试至少一组</a:t>
            </a:r>
          </a:p>
        </p:txBody>
      </p:sp>
    </p:spTree>
    <p:extLst>
      <p:ext uri="{BB962C8B-B14F-4D97-AF65-F5344CB8AC3E}">
        <p14:creationId xmlns:p14="http://schemas.microsoft.com/office/powerpoint/2010/main" val="148312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仿真测试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CB64F446-2B7B-404A-B051-84008EBD5469}"/>
              </a:ext>
            </a:extLst>
          </p:cNvPr>
          <p:cNvSpPr/>
          <p:nvPr/>
        </p:nvSpPr>
        <p:spPr>
          <a:xfrm>
            <a:off x="5940152" y="3134018"/>
            <a:ext cx="2557026" cy="1360626"/>
          </a:xfrm>
          <a:prstGeom prst="cloudCallout">
            <a:avLst>
              <a:gd name="adj1" fmla="val -124152"/>
              <a:gd name="adj2" fmla="val -396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读的目的数据已在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cache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存储体中初始化过，读命中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C245E5-1417-4695-8D25-6EBF8C7B0EE9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Cache_tb.v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11C7D18-7EB7-4772-8B72-10CAAFEDB2A7}"/>
              </a:ext>
            </a:extLst>
          </p:cNvPr>
          <p:cNvSpPr txBox="1">
            <a:spLocks/>
          </p:cNvSpPr>
          <p:nvPr/>
        </p:nvSpPr>
        <p:spPr>
          <a:xfrm>
            <a:off x="344016" y="1119266"/>
            <a:ext cx="8943969" cy="5683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module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cache_tb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//read hit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rd_cpu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1’d1;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addr_cpu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32’h00000207;</a:t>
            </a:r>
            <a:endParaRPr lang="en-US" altLang="zh-CN" b="0" dirty="0">
              <a:solidFill>
                <a:prstClr val="black"/>
              </a:solidFill>
              <a:latin typeface="Calibri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  Write to same location</a:t>
            </a:r>
            <a:endParaRPr lang="en-US" altLang="zh-CN" b="0" dirty="0">
              <a:solidFill>
                <a:prstClr val="black"/>
              </a:solidFill>
              <a:latin typeface="Calibri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wr_cpu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1’d1;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wcpu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32'habababab;</a:t>
            </a:r>
            <a:endParaRPr lang="en-US" altLang="zh-CN" b="0" dirty="0">
              <a:solidFill>
                <a:prstClr val="black"/>
              </a:solidFill>
              <a:latin typeface="Calibri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addr_cpu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32’h00000207;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 Read from same location to check updated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rd_cpu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1’d1;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addr_cpu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32’h00000207;</a:t>
            </a:r>
            <a:endParaRPr lang="en-US" altLang="zh-CN" b="0" dirty="0">
              <a:solidFill>
                <a:prstClr val="black"/>
              </a:solidFill>
              <a:latin typeface="Calibri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38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仿真测试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CB64F446-2B7B-404A-B051-84008EBD5469}"/>
              </a:ext>
            </a:extLst>
          </p:cNvPr>
          <p:cNvSpPr/>
          <p:nvPr/>
        </p:nvSpPr>
        <p:spPr>
          <a:xfrm>
            <a:off x="5940152" y="3134018"/>
            <a:ext cx="2557026" cy="1360626"/>
          </a:xfrm>
          <a:prstGeom prst="cloudCallout">
            <a:avLst>
              <a:gd name="adj1" fmla="val -124152"/>
              <a:gd name="adj2" fmla="val -396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读的目的数据已在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cache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存储体中初始化过，读命中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559545-F5EE-422E-A30A-35644CDF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333386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B6383-A945-4E79-A87F-ADA19A83B673}"/>
              </a:ext>
            </a:extLst>
          </p:cNvPr>
          <p:cNvSpPr txBox="1">
            <a:spLocks/>
          </p:cNvSpPr>
          <p:nvPr/>
        </p:nvSpPr>
        <p:spPr>
          <a:xfrm>
            <a:off x="370124" y="1160776"/>
            <a:ext cx="6938180" cy="515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Read hit at 0x000000207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DE7862-857F-48D8-970D-50187AEAC349}"/>
              </a:ext>
            </a:extLst>
          </p:cNvPr>
          <p:cNvSpPr/>
          <p:nvPr/>
        </p:nvSpPr>
        <p:spPr>
          <a:xfrm>
            <a:off x="5724128" y="280501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208F6C-F8B8-4E21-AC4A-A3D47E087B67}"/>
              </a:ext>
            </a:extLst>
          </p:cNvPr>
          <p:cNvSpPr/>
          <p:nvPr/>
        </p:nvSpPr>
        <p:spPr>
          <a:xfrm>
            <a:off x="6156176" y="43506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7934ED-F56E-44EA-BC8E-6DA589B9D283}"/>
              </a:ext>
            </a:extLst>
          </p:cNvPr>
          <p:cNvSpPr/>
          <p:nvPr/>
        </p:nvSpPr>
        <p:spPr>
          <a:xfrm>
            <a:off x="6336196" y="2367307"/>
            <a:ext cx="828092" cy="2880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2113AA-C320-47B0-BB79-5BF7765D508B}"/>
              </a:ext>
            </a:extLst>
          </p:cNvPr>
          <p:cNvSpPr/>
          <p:nvPr/>
        </p:nvSpPr>
        <p:spPr>
          <a:xfrm>
            <a:off x="5328084" y="4063859"/>
            <a:ext cx="828092" cy="2880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00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69A9772-F988-41D2-A37F-21721B31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" y="2062734"/>
            <a:ext cx="9144000" cy="3340092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仿真测试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B6383-A945-4E79-A87F-ADA19A83B673}"/>
              </a:ext>
            </a:extLst>
          </p:cNvPr>
          <p:cNvSpPr txBox="1">
            <a:spLocks/>
          </p:cNvSpPr>
          <p:nvPr/>
        </p:nvSpPr>
        <p:spPr>
          <a:xfrm>
            <a:off x="370124" y="1160776"/>
            <a:ext cx="6938180" cy="515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Write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hit at 0x000000207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DE7862-857F-48D8-970D-50187AEAC349}"/>
              </a:ext>
            </a:extLst>
          </p:cNvPr>
          <p:cNvSpPr/>
          <p:nvPr/>
        </p:nvSpPr>
        <p:spPr>
          <a:xfrm>
            <a:off x="3159977" y="2996952"/>
            <a:ext cx="112399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208F6C-F8B8-4E21-AC4A-A3D47E087B67}"/>
              </a:ext>
            </a:extLst>
          </p:cNvPr>
          <p:cNvSpPr/>
          <p:nvPr/>
        </p:nvSpPr>
        <p:spPr>
          <a:xfrm>
            <a:off x="6156176" y="4437112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669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11C7D18-7EB7-4772-8B72-10CAAFEDB2A7}"/>
              </a:ext>
            </a:extLst>
          </p:cNvPr>
          <p:cNvSpPr txBox="1">
            <a:spLocks/>
          </p:cNvSpPr>
          <p:nvPr/>
        </p:nvSpPr>
        <p:spPr>
          <a:xfrm>
            <a:off x="165844" y="903836"/>
            <a:ext cx="8943969" cy="5837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//Read Miss with dirty bit 0 policy check, reads data from Main 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rd_cpu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1’d1;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addr_cpu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32’h0000020A;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= 32’h11111111;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delay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= 32’h22222222;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delay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= 32’h33333333;</a:t>
            </a:r>
            <a:endParaRPr lang="en-US" altLang="zh-CN" b="0" dirty="0">
              <a:solidFill>
                <a:prstClr val="black"/>
              </a:solidFill>
              <a:latin typeface="Calibri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delay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= 32’h44444444;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 Read from same location to check updated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rd_cpu = 1’d1;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addr_cpu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32’h0000020A;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仿真测试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CB64F446-2B7B-404A-B051-84008EBD5469}"/>
              </a:ext>
            </a:extLst>
          </p:cNvPr>
          <p:cNvSpPr/>
          <p:nvPr/>
        </p:nvSpPr>
        <p:spPr>
          <a:xfrm>
            <a:off x="5940152" y="3134018"/>
            <a:ext cx="2557026" cy="1360626"/>
          </a:xfrm>
          <a:prstGeom prst="cloudCallout">
            <a:avLst>
              <a:gd name="adj1" fmla="val -124152"/>
              <a:gd name="adj2" fmla="val -396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Please verify read miss with dirty bit 1 additionally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C245E5-1417-4695-8D25-6EBF8C7B0EE9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Cache_tb.v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0050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1E707A-205F-4503-BB77-2F242EF7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493"/>
            <a:ext cx="9144000" cy="3633790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仿真测试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B6383-A945-4E79-A87F-ADA19A83B673}"/>
              </a:ext>
            </a:extLst>
          </p:cNvPr>
          <p:cNvSpPr txBox="1">
            <a:spLocks/>
          </p:cNvSpPr>
          <p:nvPr/>
        </p:nvSpPr>
        <p:spPr>
          <a:xfrm>
            <a:off x="370124" y="1160776"/>
            <a:ext cx="8594364" cy="515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Read miss at 0x00000020A  and after read from RAM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read  hit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DE7862-857F-48D8-970D-50187AEAC349}"/>
              </a:ext>
            </a:extLst>
          </p:cNvPr>
          <p:cNvSpPr/>
          <p:nvPr/>
        </p:nvSpPr>
        <p:spPr>
          <a:xfrm>
            <a:off x="7308304" y="2924944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208F6C-F8B8-4E21-AC4A-A3D47E087B67}"/>
              </a:ext>
            </a:extLst>
          </p:cNvPr>
          <p:cNvSpPr/>
          <p:nvPr/>
        </p:nvSpPr>
        <p:spPr>
          <a:xfrm>
            <a:off x="7020272" y="4437112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7934ED-F56E-44EA-BC8E-6DA589B9D283}"/>
              </a:ext>
            </a:extLst>
          </p:cNvPr>
          <p:cNvSpPr/>
          <p:nvPr/>
        </p:nvSpPr>
        <p:spPr>
          <a:xfrm>
            <a:off x="5328084" y="2430494"/>
            <a:ext cx="900100" cy="2880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2113AA-C320-47B0-BB79-5BF7765D508B}"/>
              </a:ext>
            </a:extLst>
          </p:cNvPr>
          <p:cNvSpPr/>
          <p:nvPr/>
        </p:nvSpPr>
        <p:spPr>
          <a:xfrm>
            <a:off x="3923928" y="4212465"/>
            <a:ext cx="1080120" cy="2880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013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11C7D18-7EB7-4772-8B72-10CAAFEDB2A7}"/>
              </a:ext>
            </a:extLst>
          </p:cNvPr>
          <p:cNvSpPr txBox="1">
            <a:spLocks/>
          </p:cNvSpPr>
          <p:nvPr/>
        </p:nvSpPr>
        <p:spPr>
          <a:xfrm>
            <a:off x="165844" y="903836"/>
            <a:ext cx="8943969" cy="5837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//Write Miss with dirty bit 0 policy check, reads data from Main 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CN" b="0" dirty="0" err="1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wr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1’d1;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CN" b="0" dirty="0" err="1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wcpu</a:t>
            </a:r>
            <a:r>
              <a:rPr lang="en-US" altLang="zh-CN" b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=32’h5a5a5a5a;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addr_cpu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32’h0000020D;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= 32’hAAAAAAAA;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delay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= 32’hBBBBBBBB;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delay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= 32’hCCCCCCCC;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delay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dmem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= 32’hDDDDDDDD;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细黑" pitchFamily="2" charset="-122"/>
              <a:cs typeface="Consolas" panose="020B0609020204030204" pitchFamily="49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仿真测试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CB64F446-2B7B-404A-B051-84008EBD5469}"/>
              </a:ext>
            </a:extLst>
          </p:cNvPr>
          <p:cNvSpPr/>
          <p:nvPr/>
        </p:nvSpPr>
        <p:spPr>
          <a:xfrm>
            <a:off x="5833268" y="2424264"/>
            <a:ext cx="2557026" cy="1360626"/>
          </a:xfrm>
          <a:prstGeom prst="cloudCallout">
            <a:avLst>
              <a:gd name="adj1" fmla="val -124152"/>
              <a:gd name="adj2" fmla="val -396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Please verify write miss with dirty bit 1 additionally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C245E5-1417-4695-8D25-6EBF8C7B0EE9}"/>
              </a:ext>
            </a:extLst>
          </p:cNvPr>
          <p:cNvSpPr txBox="1"/>
          <p:nvPr/>
        </p:nvSpPr>
        <p:spPr>
          <a:xfrm>
            <a:off x="3542060" y="400068"/>
            <a:ext cx="543609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Cache_tb.v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22226"/>
              </a:solidFill>
              <a:effectLst/>
              <a:uLnTx/>
              <a:uFillTx/>
              <a:latin typeface="PingFang SC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767D49-109C-4059-9F4F-DA1AD774E571}"/>
              </a:ext>
            </a:extLst>
          </p:cNvPr>
          <p:cNvSpPr txBox="1"/>
          <p:nvPr/>
        </p:nvSpPr>
        <p:spPr>
          <a:xfrm>
            <a:off x="3528392" y="3925711"/>
            <a:ext cx="5158408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// write  the same address again, write hit</a:t>
            </a:r>
          </a:p>
          <a:p>
            <a:r>
              <a:rPr lang="en-US" altLang="zh-CN" dirty="0" err="1"/>
              <a:t>wr_cpu</a:t>
            </a:r>
            <a:r>
              <a:rPr lang="en-US" altLang="zh-CN" dirty="0"/>
              <a:t> = 1’d1;</a:t>
            </a:r>
          </a:p>
          <a:p>
            <a:r>
              <a:rPr lang="en-US" altLang="zh-CN" dirty="0" err="1"/>
              <a:t>wcpu</a:t>
            </a:r>
            <a:r>
              <a:rPr lang="en-US" altLang="zh-CN" dirty="0"/>
              <a:t>=32’h5a5a5a5a;</a:t>
            </a:r>
          </a:p>
          <a:p>
            <a:r>
              <a:rPr lang="en-US" altLang="zh-CN" dirty="0" err="1"/>
              <a:t>addr_cpu</a:t>
            </a:r>
            <a:r>
              <a:rPr lang="en-US" altLang="zh-CN" dirty="0"/>
              <a:t> = 32’h0000020D;</a:t>
            </a:r>
          </a:p>
          <a:p>
            <a:r>
              <a:rPr lang="en-US" altLang="zh-CN" dirty="0"/>
              <a:t>……………………………………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// Read from same location to check the writing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rd_cpu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1’d1;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addr_cpu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细黑" pitchFamily="2" charset="-122"/>
                <a:cs typeface="Consolas" panose="020B0609020204030204" pitchFamily="49" charset="0"/>
              </a:rPr>
              <a:t> = 32’h0000020D;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310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AC0358-4CDA-4B83-B5A2-C3AEB7DD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64" y="2178533"/>
            <a:ext cx="9144000" cy="3635978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7807-2775-453B-88C1-BF4AFF14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CE8-0383-4546-93D3-17F8ED7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7CA392-3A6E-434D-BE87-545DC8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仿真测试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DE7862-857F-48D8-970D-50187AEAC349}"/>
              </a:ext>
            </a:extLst>
          </p:cNvPr>
          <p:cNvSpPr/>
          <p:nvPr/>
        </p:nvSpPr>
        <p:spPr>
          <a:xfrm>
            <a:off x="6012161" y="3068960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208F6C-F8B8-4E21-AC4A-A3D47E087B67}"/>
              </a:ext>
            </a:extLst>
          </p:cNvPr>
          <p:cNvSpPr/>
          <p:nvPr/>
        </p:nvSpPr>
        <p:spPr>
          <a:xfrm>
            <a:off x="7164288" y="45811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8288FE9-82E7-4D49-A292-6C4238BA3A7E}"/>
              </a:ext>
            </a:extLst>
          </p:cNvPr>
          <p:cNvSpPr txBox="1">
            <a:spLocks/>
          </p:cNvSpPr>
          <p:nvPr/>
        </p:nvSpPr>
        <p:spPr>
          <a:xfrm>
            <a:off x="370124" y="1160776"/>
            <a:ext cx="8594364" cy="515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ysClr val="windowText" lastClr="000000">
                  <a:lumMod val="50000"/>
                  <a:lumOff val="50000"/>
                </a:sys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Write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miss at 0x00000020D  and after write allocate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write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hit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29ED6F-E988-4CA1-AEC1-C541BDB7D74D}"/>
              </a:ext>
            </a:extLst>
          </p:cNvPr>
          <p:cNvSpPr/>
          <p:nvPr/>
        </p:nvSpPr>
        <p:spPr>
          <a:xfrm>
            <a:off x="7956376" y="302648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F1096D-E17B-4334-8380-A9E38479D50B}"/>
              </a:ext>
            </a:extLst>
          </p:cNvPr>
          <p:cNvSpPr/>
          <p:nvPr/>
        </p:nvSpPr>
        <p:spPr>
          <a:xfrm>
            <a:off x="5004048" y="2564904"/>
            <a:ext cx="864096" cy="2880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363A4A-282E-4475-9A7E-F25365D422D1}"/>
              </a:ext>
            </a:extLst>
          </p:cNvPr>
          <p:cNvSpPr/>
          <p:nvPr/>
        </p:nvSpPr>
        <p:spPr>
          <a:xfrm>
            <a:off x="3270510" y="4365104"/>
            <a:ext cx="864096" cy="2880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F92916-DF52-41DA-886F-CBDEB3A13E78}"/>
              </a:ext>
            </a:extLst>
          </p:cNvPr>
          <p:cNvSpPr/>
          <p:nvPr/>
        </p:nvSpPr>
        <p:spPr>
          <a:xfrm>
            <a:off x="6912260" y="4293096"/>
            <a:ext cx="864096" cy="21602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0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dirty="0">
                <a:ea typeface="黑体" panose="02010609060101010101" pitchFamily="49" charset="-122"/>
              </a:rPr>
              <a:t>实验</a:t>
            </a:r>
            <a:r>
              <a:rPr lang="zh-CN" altLang="en-US" sz="4800" dirty="0">
                <a:ea typeface="黑体" panose="02010609060101010101" pitchFamily="49" charset="-122"/>
              </a:rPr>
              <a:t>目标及</a:t>
            </a:r>
            <a:r>
              <a:rPr altLang="zh-CN" sz="4800" dirty="0">
                <a:ea typeface="黑体" panose="02010609060101010101" pitchFamily="49" charset="-122"/>
              </a:rPr>
              <a:t>任务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-180528" y="1628800"/>
            <a:ext cx="9217024" cy="3600400"/>
          </a:xfr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目标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熟悉数据缓存的工作原理，了解存储单元的组织结构，掌握缓存控制器的设计方法，设计并测试两路组关联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Cache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lang="en-US" altLang="zh-CN" sz="32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任务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数据缓存模块的设计（</a:t>
            </a:r>
            <a:r>
              <a:rPr lang="en-US" altLang="zh-CN" sz="2000" dirty="0">
                <a:ea typeface="宋体" panose="02010600030101010101" pitchFamily="2" charset="-122"/>
              </a:rPr>
              <a:t>---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6"/>
                </a:solidFill>
                <a:effectLst/>
                <a:uLnTx/>
                <a:uFillTx/>
                <a:latin typeface="PingFang SC"/>
                <a:ea typeface="宋体" panose="02010600030101010101" pitchFamily="2" charset="-122"/>
                <a:cs typeface="+mn-cs"/>
              </a:rPr>
              <a:t>two-way set associate cache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任务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数据缓存模块的仿真验证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None/>
              <a:tabLst/>
              <a:defRPr/>
            </a:pPr>
            <a:r>
              <a:rPr lang="en-US" altLang="zh-CN" sz="3200" dirty="0">
                <a:ea typeface="宋体" panose="02010600030101010101" pitchFamily="2" charset="-122"/>
              </a:rPr>
              <a:t>                                   </a:t>
            </a:r>
          </a:p>
          <a:p>
            <a:pPr marL="45720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  <a:defRPr/>
            </a:pPr>
            <a:endParaRPr lang="en-US" altLang="zh-CN" sz="36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C90A85-E14D-4F20-B164-3D054860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01DA2C-954C-47BF-9009-50A9DAB86D0E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C8F0B-7812-4F1C-A657-EB98B732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52678-30FD-4CFB-8A69-98E259B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13118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968552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实验只设计实现数据缓存，若实现指令缓存，设计方法是否一样？指令缓存也会存在写回、写分派现象吗？指令缓存的内容如果需要修改，如何操作？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带缓存的流水线</a:t>
            </a:r>
            <a:r>
              <a:rPr lang="en-US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如何实现，当发生缺失的情况时</a:t>
            </a:r>
            <a:r>
              <a:rPr lang="en-US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应该如何应对？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F210D-8A5A-4CA5-A621-C88181C3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8CA88F-E321-4E19-87C1-19A50D88FE2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4BE89-07E0-428C-B61A-1DD7F77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6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C80C5-5FFB-4485-BF3A-4E028C76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810CB-AC11-4554-8373-2B85EB7A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A9047A-907D-4BDF-BE49-4543F8896654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0D63F-7072-4A29-B6FE-8157B051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37BCB-029B-456A-98E7-75489AA2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691680" y="2768835"/>
            <a:ext cx="5473105" cy="677859"/>
          </a:xfrm>
        </p:spPr>
        <p:txBody>
          <a:bodyPr/>
          <a:lstStyle/>
          <a:p>
            <a:pPr marL="457200" lvl="1" indent="0" algn="ct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缓存的原理介绍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/>
          </a:p>
          <a:p>
            <a:pPr marL="45720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/>
              <a:t>	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  <a:tabLst/>
              <a:defRPr/>
            </a:pP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A41879-17C8-4D93-9F66-5EFE8AA5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B4F94E-92F1-4CE0-9346-BF8EF10BC371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F36D92EE-72A8-4B82-84EF-1693E700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152128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Chapter 6   </a:t>
            </a:r>
            <a:fld id="{5EFF9C44-2717-445B-8E50-0551D6089AA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43915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的基本概念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9099" y="1218038"/>
            <a:ext cx="8385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</a:rPr>
              <a:t>又叫高速缓冲存储器，位于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与内存之间，是一种特殊的存储器子系统。</a:t>
            </a:r>
          </a:p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目前比较常见的是两极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</a:rPr>
              <a:t>结构，即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</a:rPr>
              <a:t>系统由一级高速缓存</a:t>
            </a:r>
            <a:r>
              <a:rPr lang="en-US" altLang="zh-CN" sz="2800" dirty="0">
                <a:solidFill>
                  <a:schemeClr val="tx1"/>
                </a:solidFill>
              </a:rPr>
              <a:t>L1 cache</a:t>
            </a:r>
            <a:r>
              <a:rPr lang="zh-CN" altLang="en-US" sz="2800" dirty="0">
                <a:solidFill>
                  <a:schemeClr val="tx1"/>
                </a:solidFill>
              </a:rPr>
              <a:t>和二级高速缓存</a:t>
            </a:r>
            <a:r>
              <a:rPr lang="en-US" altLang="zh-CN" sz="2800" dirty="0">
                <a:solidFill>
                  <a:schemeClr val="tx1"/>
                </a:solidFill>
              </a:rPr>
              <a:t>L2 cache</a:t>
            </a:r>
            <a:r>
              <a:rPr lang="zh-CN" altLang="en-US" sz="2800" dirty="0">
                <a:solidFill>
                  <a:schemeClr val="tx1"/>
                </a:solidFill>
              </a:rPr>
              <a:t>组成，</a:t>
            </a:r>
            <a:r>
              <a:rPr lang="en-US" altLang="zh-CN" sz="2800" dirty="0">
                <a:solidFill>
                  <a:schemeClr val="tx1"/>
                </a:solidFill>
              </a:rPr>
              <a:t>L1 cache</a:t>
            </a:r>
            <a:r>
              <a:rPr lang="zh-CN" altLang="en-US" sz="2800" dirty="0">
                <a:solidFill>
                  <a:schemeClr val="tx1"/>
                </a:solidFill>
              </a:rPr>
              <a:t>通常又分为数据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D-Cache</a:t>
            </a:r>
            <a:r>
              <a:rPr lang="zh-CN" altLang="en-US" sz="2800" dirty="0">
                <a:solidFill>
                  <a:schemeClr val="tx1"/>
                </a:solidFill>
              </a:rPr>
              <a:t>）和指令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I-Cache</a:t>
            </a:r>
            <a:r>
              <a:rPr lang="zh-CN" altLang="en-US" sz="2800" dirty="0">
                <a:solidFill>
                  <a:schemeClr val="tx1"/>
                </a:solidFill>
              </a:rPr>
              <a:t>），它们分别用来存放数据和执行这些数据的指令。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C7E4A15-54A7-4CFB-8866-F474F052F5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769566"/>
              </p:ext>
            </p:extLst>
          </p:nvPr>
        </p:nvGraphicFramePr>
        <p:xfrm>
          <a:off x="2060658" y="4643437"/>
          <a:ext cx="5472113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3408045" imgH="1066800" progId="Visio.Drawing.11">
                  <p:embed/>
                </p:oleObj>
              </mc:Choice>
              <mc:Fallback>
                <p:oleObj name="Visio" r:id="rId3" imgW="3408045" imgH="1066800" progId="Visio.Drawing.11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B75C9B7F-00F4-4B9D-B01C-57D8CBA97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658" y="4643437"/>
                        <a:ext cx="5472113" cy="171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14902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的作用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9100" y="1185068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</a:rPr>
              <a:t>的作用就是为了提高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对存储器的访问速度。</a:t>
            </a:r>
          </a:p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电脑的内存是以系统总线的时钟频率工作的，这个频率通常也就是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的外频。但是，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的工作频率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>
                <a:solidFill>
                  <a:schemeClr val="tx1"/>
                </a:solidFill>
              </a:rPr>
              <a:t>主频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en-US" sz="2800" dirty="0">
                <a:solidFill>
                  <a:schemeClr val="tx1"/>
                </a:solidFill>
              </a:rPr>
              <a:t>是外频与倍频因子的乘积。因此，内存的工作频率就远低于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的工作频率了。导致的直接结果是：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在执行完一条指令后，常常需要“等待”一些时间才能再次访问内存，极大降了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工作效率。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                                           ---------cache</a:t>
            </a:r>
            <a:r>
              <a:rPr lang="zh-CN" altLang="en-US" sz="2800" dirty="0">
                <a:solidFill>
                  <a:schemeClr val="tx1"/>
                </a:solidFill>
              </a:rPr>
              <a:t> 诞生！</a:t>
            </a:r>
          </a:p>
        </p:txBody>
      </p:sp>
    </p:spTree>
    <p:extLst>
      <p:ext uri="{BB962C8B-B14F-4D97-AF65-F5344CB8AC3E}">
        <p14:creationId xmlns:p14="http://schemas.microsoft.com/office/powerpoint/2010/main" val="169719083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的工作原理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322262" y="1185068"/>
            <a:ext cx="84232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运行程序是一条指令一条指令地执行的，而且指令地址往往是连续的，即</a:t>
            </a: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在访问内存时，在较短的一段时间内往往集中于某个局部，这时候可能会碰到一些需要反复调用的子程序。系统在工作时，可把这些活跃的子程序存入比主存快得多的</a:t>
            </a:r>
            <a:r>
              <a:rPr lang="en-US" altLang="zh-CN" sz="2800" dirty="0">
                <a:solidFill>
                  <a:schemeClr val="tx1"/>
                </a:solidFill>
              </a:rPr>
              <a:t>cache </a:t>
            </a:r>
            <a:r>
              <a:rPr lang="zh-CN" altLang="en-US" sz="2800" dirty="0">
                <a:solidFill>
                  <a:schemeClr val="tx1"/>
                </a:solidFill>
              </a:rPr>
              <a:t>中。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266AA8-10D6-4EFC-9EBB-865D1214E6CC}"/>
              </a:ext>
            </a:extLst>
          </p:cNvPr>
          <p:cNvSpPr txBox="1"/>
          <p:nvPr/>
        </p:nvSpPr>
        <p:spPr>
          <a:xfrm>
            <a:off x="322262" y="4349911"/>
            <a:ext cx="8216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i="0" dirty="0">
                <a:solidFill>
                  <a:srgbClr val="3333FF"/>
                </a:solidFill>
                <a:effectLst/>
                <a:latin typeface="-apple-system"/>
              </a:rPr>
              <a:t>时间相关性（</a:t>
            </a:r>
            <a:r>
              <a:rPr lang="en-US" altLang="zh-CN" sz="2000" b="1" i="0" dirty="0">
                <a:solidFill>
                  <a:srgbClr val="3333FF"/>
                </a:solidFill>
                <a:effectLst/>
                <a:latin typeface="-apple-system"/>
              </a:rPr>
              <a:t>temporal locality</a:t>
            </a:r>
            <a:r>
              <a:rPr lang="zh-CN" altLang="en-US" sz="2000" b="1" i="0" dirty="0">
                <a:solidFill>
                  <a:srgbClr val="3333FF"/>
                </a:solidFill>
                <a:effectLst/>
                <a:latin typeface="-apple-system"/>
              </a:rPr>
              <a:t>）</a:t>
            </a:r>
            <a:r>
              <a:rPr lang="zh-CN" altLang="en-US" b="1" i="0" dirty="0">
                <a:solidFill>
                  <a:srgbClr val="212529"/>
                </a:solidFill>
                <a:effectLst/>
                <a:latin typeface="-apple-system"/>
              </a:rPr>
              <a:t>：如果一个数据现在被访问了，那么以后很有可能也会被访问；</a:t>
            </a:r>
            <a:endParaRPr lang="en-US" altLang="zh-CN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/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pPr algn="just"/>
            <a:br>
              <a:rPr lang="zh-CN" altLang="en-US" b="1" dirty="0"/>
            </a:br>
            <a:r>
              <a:rPr lang="zh-CN" altLang="en-US" sz="2000" b="1" i="0" dirty="0">
                <a:solidFill>
                  <a:srgbClr val="3333FF"/>
                </a:solidFill>
                <a:effectLst/>
                <a:latin typeface="-apple-system"/>
              </a:rPr>
              <a:t>空间相关性（</a:t>
            </a:r>
            <a:r>
              <a:rPr lang="en-US" altLang="zh-CN" sz="2000" b="1" dirty="0">
                <a:solidFill>
                  <a:srgbClr val="3333FF"/>
                </a:solidFill>
                <a:latin typeface="-apple-system"/>
              </a:rPr>
              <a:t>spatial</a:t>
            </a:r>
            <a:r>
              <a:rPr lang="en-US" altLang="zh-CN" sz="2000" b="1" i="0" dirty="0">
                <a:solidFill>
                  <a:srgbClr val="3333FF"/>
                </a:solidFill>
                <a:effectLst/>
                <a:latin typeface="-apple-system"/>
              </a:rPr>
              <a:t> locally</a:t>
            </a:r>
            <a:r>
              <a:rPr lang="zh-CN" altLang="en-US" sz="2000" b="1" i="0" dirty="0">
                <a:solidFill>
                  <a:srgbClr val="3333FF"/>
                </a:solidFill>
                <a:effectLst/>
                <a:latin typeface="-apple-system"/>
              </a:rPr>
              <a:t>）</a:t>
            </a:r>
            <a:r>
              <a:rPr lang="zh-CN" altLang="en-US" b="1" i="0" dirty="0">
                <a:solidFill>
                  <a:srgbClr val="212529"/>
                </a:solidFill>
                <a:effectLst/>
                <a:latin typeface="-apple-system"/>
              </a:rPr>
              <a:t>：如果一个数据现在被访问了，那么它周围的数据在以后可能也会被访问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7473335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17540</TotalTime>
  <Words>3914</Words>
  <Application>Microsoft Office PowerPoint</Application>
  <PresentationFormat>全屏显示(4:3)</PresentationFormat>
  <Paragraphs>703</Paragraphs>
  <Slides>51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7" baseType="lpstr">
      <vt:lpstr>-apple-system</vt:lpstr>
      <vt:lpstr>PingFang SC</vt:lpstr>
      <vt:lpstr>黑体</vt:lpstr>
      <vt:lpstr>华文细黑</vt:lpstr>
      <vt:lpstr>宋体</vt:lpstr>
      <vt:lpstr>微软雅黑</vt:lpstr>
      <vt:lpstr>Algerian</vt:lpstr>
      <vt:lpstr>Arial</vt:lpstr>
      <vt:lpstr>Calibri</vt:lpstr>
      <vt:lpstr>Cambria</vt:lpstr>
      <vt:lpstr>Source Code Pro</vt:lpstr>
      <vt:lpstr>Times New Roman</vt:lpstr>
      <vt:lpstr>Wingdings</vt:lpstr>
      <vt:lpstr>Office 主题</vt:lpstr>
      <vt:lpstr>1_Office 主题</vt:lpstr>
      <vt:lpstr>Visio</vt:lpstr>
      <vt:lpstr>Computer Organization &amp; Design实验与课程设计  Lab06  缓存设计</vt:lpstr>
      <vt:lpstr>Course Outline</vt:lpstr>
      <vt:lpstr>实验目的</vt:lpstr>
      <vt:lpstr>实验环境</vt:lpstr>
      <vt:lpstr>实验目标及任务</vt:lpstr>
      <vt:lpstr>PowerPoint 演示文稿</vt:lpstr>
      <vt:lpstr>Cache的基本概念</vt:lpstr>
      <vt:lpstr>Cache的作用</vt:lpstr>
      <vt:lpstr>Cache的工作原理</vt:lpstr>
      <vt:lpstr>Cache的工作原理</vt:lpstr>
      <vt:lpstr>Cache的映射方式</vt:lpstr>
      <vt:lpstr>Cache的映射方式</vt:lpstr>
      <vt:lpstr>Cache的映射方式</vt:lpstr>
      <vt:lpstr>Cache的映射方式</vt:lpstr>
      <vt:lpstr>Cache的映射方式</vt:lpstr>
      <vt:lpstr>Cache的组织结构</vt:lpstr>
      <vt:lpstr>Cache的组织结构</vt:lpstr>
      <vt:lpstr>Cache的替换算法</vt:lpstr>
      <vt:lpstr>Cache的替换算法</vt:lpstr>
      <vt:lpstr>Cache的性能评估</vt:lpstr>
      <vt:lpstr>Cache的一致性问题</vt:lpstr>
      <vt:lpstr>Cache的一致性问题</vt:lpstr>
      <vt:lpstr>PowerPoint 演示文稿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Cache设计实现</vt:lpstr>
      <vt:lpstr>PowerPoint 演示文稿</vt:lpstr>
      <vt:lpstr>Cache仿真验证</vt:lpstr>
      <vt:lpstr>Cache仿真测试</vt:lpstr>
      <vt:lpstr>Cache仿真测试</vt:lpstr>
      <vt:lpstr>Cache仿真测试</vt:lpstr>
      <vt:lpstr>Cache仿真测试</vt:lpstr>
      <vt:lpstr>Cache仿真测试</vt:lpstr>
      <vt:lpstr>Cache仿真测试</vt:lpstr>
      <vt:lpstr>Cache仿真测试</vt:lpstr>
      <vt:lpstr>思考题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made</dc:creator>
  <cp:lastModifiedBy>cmzz</cp:lastModifiedBy>
  <cp:revision>782</cp:revision>
  <dcterms:created xsi:type="dcterms:W3CDTF">2013-04-10T02:56:54Z</dcterms:created>
  <dcterms:modified xsi:type="dcterms:W3CDTF">2022-02-23T09:32:41Z</dcterms:modified>
</cp:coreProperties>
</file>