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3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4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Na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 b="1"/>
            </a:pPr>
            <a:r>
              <a:rPr>
                <a:solidFill>
                  <a:srgbClr val="3C78D8"/>
                </a:solidFill>
              </a:rPr>
              <a:t>2133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 b="0"/>
            </a:pPr>
            <a:r>
              <a:rPr>
                <a:solidFill>
                  <a:srgbClr val="AF7B51"/>
                </a:solidFill>
              </a:rPr>
              <a:t>231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Na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rPr>
                <a:solidFill>
                  <a:srgbClr val="3C78D8"/>
                </a:solidFill>
              </a:rPr>
              <a:t>Framework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AF7B51"/>
                </a:solidFill>
              </a:defRPr>
            </a:pPr>
            <a:r>
              <a:t>1. Content creators on YouTube start with simple video production equipment and advance their techniques as they gain subscribers.</a:t>
            </a:r>
            <a:br/>
            <a:r>
              <a:t>2. Companies invest in popular content creators on YouTube for online marketing.</a:t>
            </a:r>
            <a:br/>
            <a:r>
              <a:t>3. Smartphone companies give early editions of their upcoming phones to popular YouTube reviewers to promote their products.</a:t>
            </a:r>
            <a:br/>
            <a:r>
              <a:t>4. Performance evaluation techniques can be used by brand managers to leverage content creators' attributes to their benefit.</a:t>
            </a:r>
            <a:br/>
            <a:r>
              <a:t>5. High-definition sound and visual quality, correct lighting, tone of voice, video length, and publication date are important attributes for effective phone reviews on YouTube.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Na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rPr>
                <a:solidFill>
                  <a:srgbClr val="3C78D8"/>
                </a:solidFill>
              </a:rPr>
              <a:t>Study of YouTube Statistics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AF7B51"/>
                </a:solidFill>
              </a:defRPr>
            </a:pPr>
            <a:r>
              <a:t>1. Cheng et al. researched the correlation between content creators' videos and algorithmically generated recommended videos by YouTube.</a:t>
            </a:r>
            <a:br/>
            <a:r>
              <a:t>2. The research focused on the snowball effect by YouTube rather than the impact of content creators on the audience's choice.</a:t>
            </a:r>
            <a:br/>
            <a:r>
              <a:t>3. The total number of views generated by the videos was measured as the most important metric of popularity.</a:t>
            </a:r>
            <a:br/>
            <a:r>
              <a:t>4. The research conducted by the author of the thesis proves that views alone cannot be a measurement of the popularity of content creators.</a:t>
            </a:r>
            <a:br/>
            <a:r>
              <a:t>5. Research was conducted on the impact of video content on view counts, comments, and video sharing for general categories using linear regression and R model analysis to predict these parameters.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Na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rPr>
                <a:solidFill>
                  <a:srgbClr val="3C78D8"/>
                </a:solidFill>
              </a:rPr>
              <a:t>Prediction Model and the Importance of Content Creators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AF7B51"/>
                </a:solidFill>
              </a:defRPr>
            </a:pPr>
            <a:r>
              <a:t>1. Limited research has been conducted on the impact of content creators on audience engagement.</a:t>
            </a:r>
            <a:br/>
            <a:r>
              <a:t>2. Ding et al. claimed that their research on the importance of content creators had never been done before.</a:t>
            </a:r>
            <a:br/>
            <a:r>
              <a:t>3. Ding et al.'s work on content creators was not supported by substantially relevant quantitative analysis.</a:t>
            </a:r>
            <a:br/>
            <a:r>
              <a:t>4. Previous researchers focused on video length, video age, and specific content discussed in YouTube videos.</a:t>
            </a:r>
            <a:br/>
            <a:r>
              <a:t>5. Current literature lacked a study of the attributes employed by content creators and how brand managers can leverage this knowledge to capture audience engagement.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Na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rPr>
                <a:solidFill>
                  <a:srgbClr val="3C78D8"/>
                </a:solidFill>
              </a:rPr>
              <a:t>Previous Work around Yelp.com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AF7B51"/>
                </a:solidFill>
              </a:defRPr>
            </a:pPr>
            <a:r>
              <a:t>relationship between the performance of Tex-Mex restaurants and their proximity to densely populated university campuses.</a:t>
            </a:r>
            <a:br/>
            <a:br/>
            <a:r>
              <a:t>- The chapter validates the methodology by analyzing restaurant reviews on Yelp.com.</a:t>
            </a:r>
            <a:br/>
            <a:r>
              <a:t>- Previous research focused on sentimental analysis of YouTube reviews with a focus on positive and negative words.</a:t>
            </a:r>
            <a:br/>
            <a:r>
              <a:t>- The thesis is unique in two aspects: focusing on specific locations within 10-mile radius of densely populated university campuses and evaluating the performance of Tex-Mex restaurants across states in the United States with unique cultural diversities.</a:t>
            </a:r>
            <a:br/>
            <a:r>
              <a:t>- The research used hypothesis testing to collect data that signified a relationship between dependent and independent variables.</a:t>
            </a:r>
            <a:br/>
            <a:r>
              <a:t>- An interval scale within a linear regression model was used to measure the relationship between the performance of Tex-Mex restaurants and their proximity to densely populated university campuses.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Na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rPr>
                <a:solidFill>
                  <a:srgbClr val="3C78D8"/>
                </a:solidFill>
              </a:rPr>
              <a:t>distance between two points on the scale. We collected 942 YouTube videos produced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AF7B51"/>
                </a:solidFill>
              </a:defRPr>
            </a:pPr>
            <a:r>
              <a:t>1. Tech content creators used R language tool to create videos on smartphone brands.</a:t>
            </a:r>
            <a:br/>
            <a:r>
              <a:t>2. 69 YouTube reviewers from the US and Canada published these videos.</a:t>
            </a:r>
            <a:br/>
            <a:r>
              <a:t>3. 894 customer reviews were collected for Tex-Mex restaurants in 8 states in the US using Kimono labs software.</a:t>
            </a:r>
            <a:br/>
            <a:r>
              <a:t>4. The chapter explains the methods used to gather review attributes on YouTube.com and Yelp.com.</a:t>
            </a:r>
            <a:br/>
            <a:r>
              <a:t>5. The chapter presents methods to visually understand and quantify correlations between review attributes.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Na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rPr>
                <a:solidFill>
                  <a:srgbClr val="3C78D8"/>
                </a:solidFill>
              </a:rPr>
              <a:t>A Quantitative Study of the Impact of Social Media Reviews on Brand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AF7B51"/>
                </a:solidFill>
              </a:defRPr>
            </a:pPr>
            <a:r>
              <a:t>- The thesis is titled "Perception" and was presented to the faculty of the Weissman School of Arts and Sciences at Baruch College.</a:t>
            </a:r>
            <a:br/>
            <a:r>
              <a:t>- It was written by Neha Joshi and submitted in December 2015 as a requirement for the degree of Master of Arts in Corporate Communication.</a:t>
            </a:r>
            <a:br/>
            <a:r>
              <a:t>- The thesis explores the concept of perception, which refers to how individuals interpret and make sense of the world around them.</a:t>
            </a:r>
            <a:br/>
            <a:r>
              <a:t>- It discusses how perception can influence communication and decision-making in corporate settings.</a:t>
            </a:r>
            <a:br/>
            <a:r>
              <a:t>- The thesis likely includes research and analysis of case studies to support its arguments and conclusions.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Na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4" name="Picture 3" descr="temp_img_1_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1430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Na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rPr>
                <a:solidFill>
                  <a:srgbClr val="3C78D8"/>
                </a:solidFill>
              </a:rPr>
              <a:t>Abstract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AF7B51"/>
                </a:solidFill>
              </a:defRPr>
            </a:pPr>
            <a:r>
              <a:t>1. The thesis focuses on the Influencer Marketing industry and social media initiatives.</a:t>
            </a:r>
            <a:br/>
            <a:r>
              <a:t>2. Influencer marketing is a tactic used by brands to enhance their visibility using influential people.</a:t>
            </a:r>
            <a:br/>
            <a:r>
              <a:t>3. The objective is to quantify the impact of social media reviews on brand perception.</a:t>
            </a:r>
            <a:br/>
            <a:r>
              <a:t>4. The thesis analyzes the impact of YouTube reviews of Smartphones and introduces a statistical model to predict audience engagement.</a:t>
            </a:r>
            <a:br/>
            <a:r>
              <a:t>5. The method can be applied to other social media platforms and consumer-focused industries and can be employed by brand managers to improve brand perception.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Na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4" name="Picture 3" descr="temp_img_2_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1430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Na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rPr>
                <a:solidFill>
                  <a:srgbClr val="3C78D8"/>
                </a:solidFill>
              </a:rPr>
              <a:t>CHAPTER 1 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AF7B51"/>
                </a:solidFill>
              </a:defRPr>
            </a:pPr>
            <a:r>
              <a:t>1. Social media has evolved from its original purpose of connecting people globally.</a:t>
            </a:r>
            <a:br/>
            <a:r>
              <a:t>2. It allows for cost-effective and real-time interaction with millions of users.</a:t>
            </a:r>
            <a:br/>
            <a:r>
              <a:t>3. Users from diverse backgrounds create highly engaging content on social media.</a:t>
            </a:r>
            <a:br/>
            <a:r>
              <a:t>4. Social media is a group of internet-based applications.</a:t>
            </a:r>
            <a:br/>
            <a:r>
              <a:t>5. It builds on the ideological and technological foundations of Web 2.0.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Na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4" name="Picture 3" descr="temp_img_3_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1430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Na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rPr>
                <a:solidFill>
                  <a:srgbClr val="3C78D8"/>
                </a:solidFill>
              </a:rPr>
              <a:t>that allow the creation and exchange of User Generated Content” (Kaplan &amp; Haenlein,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AF7B51"/>
                </a:solidFill>
              </a:defRPr>
            </a:pPr>
            <a:r>
              <a:t>1. Social media platforms have a fast and cost-effective message delivery system.</a:t>
            </a:r>
            <a:br/>
            <a:r>
              <a:t>2. Popular social media websites have an ever-growing network of participants.</a:t>
            </a:r>
            <a:br/>
            <a:r>
              <a:t>3. Social media platforms are a powerful tool for brand managers to reach their target audience.</a:t>
            </a:r>
            <a:br/>
            <a:r>
              <a:t>4. The usage of social media has increased by 7% from 2005 to 2015.</a:t>
            </a:r>
            <a:br/>
            <a:r>
              <a:t>5. Social media provides a viable career option for content creators who can effectively talk, sell, promote, and respond to their audience.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Na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rPr>
                <a:solidFill>
                  <a:srgbClr val="3C78D8"/>
                </a:solidFill>
              </a:rPr>
              <a:t>Background of Study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AF7B51"/>
                </a:solidFill>
              </a:defRPr>
            </a:pPr>
            <a:r>
              <a:t>1. The study examines the impact of social media reviews on audience reaction to products/services</a:t>
            </a:r>
            <a:br/>
            <a:r>
              <a:t>2. Brand managers for smartphone companies can use influential YouTube content creators to reach a large online audience</a:t>
            </a:r>
            <a:br/>
            <a:r>
              <a:t>3. The study presents a statistical model to predict the impact of social media content for any industry</a:t>
            </a:r>
            <a:br/>
            <a:r>
              <a:t>4. The impact quantification method was demonstrated through Yelp reviews for Tex-Mex restaurants</a:t>
            </a:r>
            <a:br/>
            <a:r>
              <a:t>5. Audio-video messaging is one of the most impactful ways to communicate online, and social media marketing is a common strategy used by companies today.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