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64cce3c2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64cce3c2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64cce3c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64cce3c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64cce3c2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64cce3c2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64cce3c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64cce3c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C9DAF8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97600"/>
            <a:ext cx="8520600" cy="118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Guided Capstone </a:t>
            </a:r>
            <a:endParaRPr sz="2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75325" y="2349050"/>
            <a:ext cx="85206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Slide Deck for the Executive Team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13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800"/>
              <a:t>Slide Deck for the Executive Team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Current Pricing Challenge: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Big Mountain Resort’s adult weekend ticket price is set at </a:t>
            </a:r>
            <a:r>
              <a:rPr b="1" lang="en">
                <a:solidFill>
                  <a:schemeClr val="dk1"/>
                </a:solidFill>
              </a:rPr>
              <a:t>$81</a:t>
            </a:r>
            <a:r>
              <a:rPr lang="en">
                <a:solidFill>
                  <a:schemeClr val="dk1"/>
                </a:solidFill>
              </a:rPr>
              <a:t>, which may be underpricing the service.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resort needs to </a:t>
            </a:r>
            <a:r>
              <a:rPr b="1" lang="en">
                <a:solidFill>
                  <a:schemeClr val="dk1"/>
                </a:solidFill>
              </a:rPr>
              <a:t>optimize its pricing strategy</a:t>
            </a:r>
            <a:r>
              <a:rPr lang="en">
                <a:solidFill>
                  <a:schemeClr val="dk1"/>
                </a:solidFill>
              </a:rPr>
              <a:t> to increase revenue while maintaining competitiveness.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Operational Cost Increase: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new chair lift incurs an </a:t>
            </a:r>
            <a:r>
              <a:rPr b="1" lang="en">
                <a:solidFill>
                  <a:schemeClr val="dk1"/>
                </a:solidFill>
              </a:rPr>
              <a:t>additional $2.5 million</a:t>
            </a:r>
            <a:r>
              <a:rPr lang="en">
                <a:solidFill>
                  <a:schemeClr val="dk1"/>
                </a:solidFill>
              </a:rPr>
              <a:t> in annual operating costs.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Finding an optimal price point is crucial to cover costs without negatively impacting demand.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02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Recommendation &amp; Key Findings</a:t>
            </a:r>
            <a:endParaRPr sz="18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Recommended Price:</a:t>
            </a:r>
            <a:r>
              <a:rPr lang="en" sz="1400">
                <a:solidFill>
                  <a:schemeClr val="dk1"/>
                </a:solidFill>
              </a:rPr>
              <a:t> Increase the adult weekend ticket price to </a:t>
            </a:r>
            <a:r>
              <a:rPr b="1" lang="en" sz="1400">
                <a:solidFill>
                  <a:schemeClr val="dk1"/>
                </a:solidFill>
              </a:rPr>
              <a:t>$95.45</a:t>
            </a:r>
            <a:r>
              <a:rPr lang="en" sz="1400">
                <a:solidFill>
                  <a:schemeClr val="dk1"/>
                </a:solidFill>
              </a:rPr>
              <a:t> based on model predictions.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Revenue Optimization:</a:t>
            </a:r>
            <a:r>
              <a:rPr lang="en" sz="1400">
                <a:solidFill>
                  <a:schemeClr val="dk1"/>
                </a:solidFill>
              </a:rPr>
              <a:t> This aligns pricing with market conditions and customer expectations.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Key Model Performance: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Random Forest Regressor selected</a:t>
            </a:r>
            <a:r>
              <a:rPr lang="en">
                <a:solidFill>
                  <a:schemeClr val="dk1"/>
                </a:solidFill>
              </a:rPr>
              <a:t> for its accuracy (</a:t>
            </a:r>
            <a:r>
              <a:rPr b="1" lang="en">
                <a:solidFill>
                  <a:schemeClr val="dk1"/>
                </a:solidFill>
              </a:rPr>
              <a:t>R² = 0.86</a:t>
            </a:r>
            <a:r>
              <a:rPr lang="en">
                <a:solidFill>
                  <a:schemeClr val="dk1"/>
                </a:solidFill>
              </a:rPr>
              <a:t>) and ability to capture non-linear trends.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Other models, like Linear Regression, performed well but required extensive preprocessing.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Modeling Results &amp; Analysis</a:t>
            </a:r>
            <a:endParaRPr sz="340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Model Performance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Baseline predictor (average price) had </a:t>
            </a:r>
            <a:r>
              <a:rPr b="1" lang="en">
                <a:solidFill>
                  <a:schemeClr val="dk1"/>
                </a:solidFill>
              </a:rPr>
              <a:t>R² = 0</a:t>
            </a:r>
            <a:r>
              <a:rPr lang="en">
                <a:solidFill>
                  <a:schemeClr val="dk1"/>
                </a:solidFill>
              </a:rPr>
              <a:t>, showing no predictive power.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Linear Regression achieved </a:t>
            </a:r>
            <a:r>
              <a:rPr b="1" lang="en">
                <a:solidFill>
                  <a:schemeClr val="dk1"/>
                </a:solidFill>
              </a:rPr>
              <a:t>R² = 0.77</a:t>
            </a:r>
            <a:r>
              <a:rPr lang="en">
                <a:solidFill>
                  <a:schemeClr val="dk1"/>
                </a:solidFill>
              </a:rPr>
              <a:t> but lacked flexibility.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Random Forest Regressor excelled</a:t>
            </a:r>
            <a:r>
              <a:rPr lang="en">
                <a:solidFill>
                  <a:schemeClr val="dk1"/>
                </a:solidFill>
              </a:rPr>
              <a:t> with </a:t>
            </a:r>
            <a:r>
              <a:rPr b="1" lang="en">
                <a:solidFill>
                  <a:schemeClr val="dk1"/>
                </a:solidFill>
              </a:rPr>
              <a:t>R² = 0.88 on test data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Operational Cost Breakdown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Ticket sales:</a:t>
            </a:r>
            <a:r>
              <a:rPr lang="en">
                <a:solidFill>
                  <a:schemeClr val="dk1"/>
                </a:solidFill>
              </a:rPr>
              <a:t> 1,750,000 annually.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Cost per ticket increase needed: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$1.43</a:t>
            </a:r>
            <a:r>
              <a:rPr lang="en">
                <a:solidFill>
                  <a:schemeClr val="dk1"/>
                </a:solidFill>
              </a:rPr>
              <a:t> to cover the new chair lift.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Scenario Analysis: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Highest impact:</a:t>
            </a:r>
            <a:r>
              <a:rPr lang="en">
                <a:solidFill>
                  <a:schemeClr val="dk1"/>
                </a:solidFill>
              </a:rPr>
              <a:t> Adding a new run, increasing vertical drop, and snow-making improvements.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Minimal impact:</a:t>
            </a:r>
            <a:r>
              <a:rPr lang="en">
                <a:solidFill>
                  <a:schemeClr val="dk1"/>
                </a:solidFill>
              </a:rPr>
              <a:t> Closing least-used runs and minor trail extensions.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b="1" lang="en" sz="1400">
                <a:solidFill>
                  <a:schemeClr val="dk1"/>
                </a:solidFill>
              </a:rPr>
              <a:t>Future Considerations: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Implement </a:t>
            </a:r>
            <a:r>
              <a:rPr b="1" lang="en">
                <a:solidFill>
                  <a:schemeClr val="dk1"/>
                </a:solidFill>
              </a:rPr>
              <a:t>dynamic pricing</a:t>
            </a:r>
            <a:r>
              <a:rPr lang="en">
                <a:solidFill>
                  <a:schemeClr val="dk1"/>
                </a:solidFill>
              </a:rPr>
              <a:t> based on demand and seasonality.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Interactive dashboard</a:t>
            </a:r>
            <a:r>
              <a:rPr lang="en">
                <a:solidFill>
                  <a:schemeClr val="dk1"/>
                </a:solidFill>
              </a:rPr>
              <a:t> for ongoing price optimization.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Summary &amp; Conclusion</a:t>
            </a:r>
            <a:endParaRPr sz="180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Actionable Next Steps: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Implement </a:t>
            </a:r>
            <a:r>
              <a:rPr b="1" lang="en">
                <a:solidFill>
                  <a:schemeClr val="dk1"/>
                </a:solidFill>
              </a:rPr>
              <a:t>new ticket price</a:t>
            </a:r>
            <a:r>
              <a:rPr lang="en">
                <a:solidFill>
                  <a:schemeClr val="dk1"/>
                </a:solidFill>
              </a:rPr>
              <a:t> ($95.45) to optimize revenue.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Use predictive modeling for </a:t>
            </a:r>
            <a:r>
              <a:rPr b="1" lang="en">
                <a:solidFill>
                  <a:schemeClr val="dk1"/>
                </a:solidFill>
              </a:rPr>
              <a:t>ongoing pricing decisions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Consider </a:t>
            </a:r>
            <a:r>
              <a:rPr b="1" lang="en">
                <a:solidFill>
                  <a:schemeClr val="dk1"/>
                </a:solidFill>
              </a:rPr>
              <a:t>high-impact scenario investments</a:t>
            </a:r>
            <a:r>
              <a:rPr lang="en">
                <a:solidFill>
                  <a:schemeClr val="dk1"/>
                </a:solidFill>
              </a:rPr>
              <a:t> for long-term growth.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Business Impact: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Increased revenue while maintaining competitive pricing.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 data-driven approach ensures </a:t>
            </a:r>
            <a:r>
              <a:rPr b="1" lang="en">
                <a:solidFill>
                  <a:schemeClr val="dk1"/>
                </a:solidFill>
              </a:rPr>
              <a:t>sustainable profitability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customer retention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