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SimHei" panose="02010600030101010101" pitchFamily="2" charset="-122"/>
      <p:regular r:id="rId13"/>
    </p:embeddedFont>
    <p:embeddedFont>
      <p:font typeface="Bookman Old Style" panose="02050604050505020204" pitchFamily="18" charset="0"/>
      <p:regular r:id="rId14"/>
      <p:bold r:id="rId15"/>
      <p:italic r:id="rId16"/>
      <p:boldItalic r:id="rId17"/>
    </p:embeddedFont>
    <p:embeddedFont>
      <p:font typeface="Limelight" panose="02020500000000000000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56">
          <p15:clr>
            <a:srgbClr val="A4A3A4"/>
          </p15:clr>
        </p15:guide>
        <p15:guide id="2" pos="438">
          <p15:clr>
            <a:srgbClr val="A4A3A4"/>
          </p15:clr>
        </p15:guide>
        <p15:guide id="3" pos="3840">
          <p15:clr>
            <a:srgbClr val="A4A3A4"/>
          </p15:clr>
        </p15:guide>
        <p15:guide id="4" pos="7242">
          <p15:clr>
            <a:srgbClr val="A4A3A4"/>
          </p15:clr>
        </p15:guide>
        <p15:guide id="5" orient="horz" pos="1752">
          <p15:clr>
            <a:srgbClr val="A4A3A4"/>
          </p15:clr>
        </p15:guide>
        <p15:guide id="6" orient="horz" pos="30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pX5CJtgFHxTTJRtao7iZGCfS7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4156"/>
        <p:guide pos="438"/>
        <p:guide pos="3840"/>
        <p:guide pos="7242"/>
        <p:guide orient="horz" pos="1752"/>
        <p:guide orient="horz" pos="3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&#10;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FDFD"/>
            </a:gs>
            <a:gs pos="100000">
              <a:srgbClr val="F2F2F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1579616" y="913758"/>
            <a:ext cx="3174224" cy="2616336"/>
            <a:chOff x="1968283" y="808132"/>
            <a:chExt cx="3174224" cy="2616336"/>
          </a:xfrm>
        </p:grpSpPr>
        <p:sp>
          <p:nvSpPr>
            <p:cNvPr id="89" name="Google Shape;89;p1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>
              <a:gsLst>
                <a:gs pos="0">
                  <a:srgbClr val="FDFDFD">
                    <a:alpha val="5882"/>
                  </a:srgbClr>
                </a:gs>
                <a:gs pos="100000">
                  <a:srgbClr val="D7DBDC"/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1"/>
            <p:cNvGrpSpPr/>
            <p:nvPr/>
          </p:nvGrpSpPr>
          <p:grpSpPr>
            <a:xfrm>
              <a:off x="1968283" y="808132"/>
              <a:ext cx="1604138" cy="1452945"/>
              <a:chOff x="2525102" y="467671"/>
              <a:chExt cx="2358230" cy="2135962"/>
            </a:xfrm>
          </p:grpSpPr>
          <p:grpSp>
            <p:nvGrpSpPr>
              <p:cNvPr id="91" name="Google Shape;91;p1"/>
              <p:cNvGrpSpPr/>
              <p:nvPr/>
            </p:nvGrpSpPr>
            <p:grpSpPr>
              <a:xfrm>
                <a:off x="2525102" y="467671"/>
                <a:ext cx="730655" cy="730654"/>
                <a:chOff x="2544981" y="467671"/>
                <a:chExt cx="730655" cy="730654"/>
              </a:xfrm>
            </p:grpSpPr>
            <p:sp>
              <p:nvSpPr>
                <p:cNvPr id="92" name="Google Shape;92;p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" name="Google Shape;94;p1"/>
              <p:cNvGrpSpPr/>
              <p:nvPr/>
            </p:nvGrpSpPr>
            <p:grpSpPr>
              <a:xfrm rot="-2700000">
                <a:off x="2920247" y="618994"/>
                <a:ext cx="730655" cy="730654"/>
                <a:chOff x="2544981" y="467671"/>
                <a:chExt cx="730655" cy="730654"/>
              </a:xfrm>
            </p:grpSpPr>
            <p:sp>
              <p:nvSpPr>
                <p:cNvPr id="95" name="Google Shape;95;p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" name="Google Shape;97;p1"/>
              <p:cNvGrpSpPr/>
              <p:nvPr/>
            </p:nvGrpSpPr>
            <p:grpSpPr>
              <a:xfrm rot="-8100000">
                <a:off x="3457473" y="1149242"/>
                <a:ext cx="730655" cy="730654"/>
                <a:chOff x="2544981" y="467671"/>
                <a:chExt cx="730655" cy="730654"/>
              </a:xfrm>
            </p:grpSpPr>
            <p:sp>
              <p:nvSpPr>
                <p:cNvPr id="98" name="Google Shape;98;p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" name="Google Shape;100;p1"/>
              <p:cNvGrpSpPr/>
              <p:nvPr/>
            </p:nvGrpSpPr>
            <p:grpSpPr>
              <a:xfrm rot="2700000">
                <a:off x="3458171" y="1172778"/>
                <a:ext cx="730655" cy="730654"/>
                <a:chOff x="2544981" y="467671"/>
                <a:chExt cx="730655" cy="730654"/>
              </a:xfrm>
            </p:grpSpPr>
            <p:sp>
              <p:nvSpPr>
                <p:cNvPr id="101" name="Google Shape;101;p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" name="Google Shape;102;p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3" name="Google Shape;103;p1"/>
              <p:cNvGrpSpPr/>
              <p:nvPr/>
            </p:nvGrpSpPr>
            <p:grpSpPr>
              <a:xfrm rot="2700000">
                <a:off x="3992510" y="624829"/>
                <a:ext cx="730655" cy="730654"/>
                <a:chOff x="2544981" y="467671"/>
                <a:chExt cx="730655" cy="730654"/>
              </a:xfrm>
            </p:grpSpPr>
            <p:sp>
              <p:nvSpPr>
                <p:cNvPr id="104" name="Google Shape;104;p1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6" name="Google Shape;106;p1"/>
              <p:cNvGrpSpPr/>
              <p:nvPr/>
            </p:nvGrpSpPr>
            <p:grpSpPr>
              <a:xfrm rot="8100000">
                <a:off x="3984389" y="1704689"/>
                <a:ext cx="744710" cy="744709"/>
                <a:chOff x="2544981" y="453616"/>
                <a:chExt cx="744710" cy="744708"/>
              </a:xfrm>
            </p:grpSpPr>
            <p:sp>
              <p:nvSpPr>
                <p:cNvPr id="107" name="Google Shape;107;p1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1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09" name="Google Shape;109;p1"/>
          <p:cNvGrpSpPr/>
          <p:nvPr/>
        </p:nvGrpSpPr>
        <p:grpSpPr>
          <a:xfrm>
            <a:off x="1244159" y="2701583"/>
            <a:ext cx="3327841" cy="3002757"/>
            <a:chOff x="896918" y="1509391"/>
            <a:chExt cx="4502551" cy="4062714"/>
          </a:xfrm>
        </p:grpSpPr>
        <p:sp>
          <p:nvSpPr>
            <p:cNvPr id="110" name="Google Shape;110;p1"/>
            <p:cNvSpPr/>
            <p:nvPr/>
          </p:nvSpPr>
          <p:spPr>
            <a:xfrm>
              <a:off x="896918" y="1509391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2065961" y="1509391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235004" y="1509391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4404047" y="1509391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896918" y="2562687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2065961" y="2562687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35004" y="2562687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4404047" y="2562687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896918" y="3615983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065961" y="3615983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235004" y="3615983"/>
              <a:ext cx="995422" cy="90282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404047" y="3615983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896918" y="4669279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065961" y="4669279"/>
              <a:ext cx="995422" cy="902826"/>
            </a:xfrm>
            <a:prstGeom prst="rect">
              <a:avLst/>
            </a:prstGeom>
            <a:solidFill>
              <a:srgbClr val="CABB8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3235004" y="4669279"/>
              <a:ext cx="995422" cy="90282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4404047" y="4669279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5115396" y="2496675"/>
            <a:ext cx="7109639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 dirty="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情感分析</a:t>
            </a:r>
            <a:endParaRPr sz="5400" dirty="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400" dirty="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之遊戲</a:t>
            </a:r>
            <a:r>
              <a:rPr lang="zh-TW" altLang="en-US" sz="5400" dirty="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搜尋器</a:t>
            </a:r>
            <a:endParaRPr sz="5400" dirty="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5115396" y="4592208"/>
            <a:ext cx="141577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200">
                <a:solidFill>
                  <a:srgbClr val="7F7F7F"/>
                </a:solidFill>
                <a:latin typeface="SimHei"/>
                <a:ea typeface="SimHei"/>
                <a:cs typeface="SimHei"/>
                <a:sym typeface="SimHei"/>
              </a:rPr>
              <a:t>張芫誠</a:t>
            </a:r>
            <a:endParaRPr sz="3200">
              <a:solidFill>
                <a:srgbClr val="7F7F7F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"/>
          <p:cNvSpPr/>
          <p:nvPr/>
        </p:nvSpPr>
        <p:spPr>
          <a:xfrm rot="10800000">
            <a:off x="11266026" y="2539539"/>
            <a:ext cx="925974" cy="1851948"/>
          </a:xfrm>
          <a:custGeom>
            <a:avLst/>
            <a:gdLst/>
            <a:ahLst/>
            <a:cxnLst/>
            <a:rect l="l" t="t" r="r" b="b"/>
            <a:pathLst>
              <a:path w="925974" h="1851948" extrusionOk="0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4378275" y="1999887"/>
            <a:ext cx="2945154" cy="2945154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4903975" y="2588093"/>
            <a:ext cx="1877437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End</a:t>
            </a:r>
            <a:endParaRPr sz="66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cxnSp>
        <p:nvCxnSpPr>
          <p:cNvPr id="291" name="Google Shape;291;p10"/>
          <p:cNvCxnSpPr/>
          <p:nvPr/>
        </p:nvCxnSpPr>
        <p:spPr>
          <a:xfrm>
            <a:off x="4931738" y="3556442"/>
            <a:ext cx="1838227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2" name="Google Shape;292;p10"/>
          <p:cNvSpPr txBox="1"/>
          <p:nvPr/>
        </p:nvSpPr>
        <p:spPr>
          <a:xfrm>
            <a:off x="5145397" y="3654755"/>
            <a:ext cx="141577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SimHei"/>
                <a:ea typeface="SimHei"/>
                <a:cs typeface="SimHei"/>
                <a:sym typeface="SimHei"/>
              </a:rPr>
              <a:t>謝謝大家</a:t>
            </a:r>
            <a:endParaRPr sz="2400">
              <a:solidFill>
                <a:schemeClr val="lt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0" y="2539539"/>
            <a:ext cx="925974" cy="1851948"/>
          </a:xfrm>
          <a:custGeom>
            <a:avLst/>
            <a:gdLst/>
            <a:ahLst/>
            <a:cxnLst/>
            <a:rect l="l" t="t" r="r" b="b"/>
            <a:pathLst>
              <a:path w="925974" h="1851948" extrusionOk="0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FDFD"/>
            </a:gs>
            <a:gs pos="100000">
              <a:srgbClr val="F2F2F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2"/>
          <p:cNvGrpSpPr/>
          <p:nvPr/>
        </p:nvGrpSpPr>
        <p:grpSpPr>
          <a:xfrm>
            <a:off x="766762" y="1808277"/>
            <a:ext cx="6101743" cy="5029327"/>
            <a:chOff x="1968283" y="808132"/>
            <a:chExt cx="3174224" cy="2616336"/>
          </a:xfrm>
        </p:grpSpPr>
        <p:sp>
          <p:nvSpPr>
            <p:cNvPr id="133" name="Google Shape;133;p2"/>
            <p:cNvSpPr/>
            <p:nvPr/>
          </p:nvSpPr>
          <p:spPr>
            <a:xfrm rot="2656728">
              <a:off x="2916744" y="1773523"/>
              <a:ext cx="2170624" cy="1041095"/>
            </a:xfrm>
            <a:prstGeom prst="rect">
              <a:avLst/>
            </a:prstGeom>
            <a:gradFill>
              <a:gsLst>
                <a:gs pos="0">
                  <a:srgbClr val="FDFDFD">
                    <a:alpha val="5882"/>
                  </a:srgbClr>
                </a:gs>
                <a:gs pos="100000">
                  <a:srgbClr val="D7DBDC"/>
                </a:gs>
              </a:gsLst>
              <a:lin ang="81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" name="Google Shape;134;p2"/>
            <p:cNvGrpSpPr/>
            <p:nvPr/>
          </p:nvGrpSpPr>
          <p:grpSpPr>
            <a:xfrm>
              <a:off x="1968283" y="808132"/>
              <a:ext cx="1604138" cy="1452945"/>
              <a:chOff x="2525102" y="467671"/>
              <a:chExt cx="2358230" cy="2135962"/>
            </a:xfrm>
          </p:grpSpPr>
          <p:grpSp>
            <p:nvGrpSpPr>
              <p:cNvPr id="135" name="Google Shape;135;p2"/>
              <p:cNvGrpSpPr/>
              <p:nvPr/>
            </p:nvGrpSpPr>
            <p:grpSpPr>
              <a:xfrm>
                <a:off x="2525102" y="467671"/>
                <a:ext cx="730655" cy="730654"/>
                <a:chOff x="2544981" y="467671"/>
                <a:chExt cx="730655" cy="730654"/>
              </a:xfrm>
            </p:grpSpPr>
            <p:sp>
              <p:nvSpPr>
                <p:cNvPr id="136" name="Google Shape;136;p2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8" name="Google Shape;138;p2"/>
              <p:cNvGrpSpPr/>
              <p:nvPr/>
            </p:nvGrpSpPr>
            <p:grpSpPr>
              <a:xfrm rot="-2700000">
                <a:off x="2920247" y="618994"/>
                <a:ext cx="730655" cy="730654"/>
                <a:chOff x="2544981" y="467671"/>
                <a:chExt cx="730655" cy="730654"/>
              </a:xfrm>
            </p:grpSpPr>
            <p:sp>
              <p:nvSpPr>
                <p:cNvPr id="139" name="Google Shape;139;p2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1" name="Google Shape;141;p2"/>
              <p:cNvGrpSpPr/>
              <p:nvPr/>
            </p:nvGrpSpPr>
            <p:grpSpPr>
              <a:xfrm rot="-8100000">
                <a:off x="3457473" y="1149242"/>
                <a:ext cx="730655" cy="730654"/>
                <a:chOff x="2544981" y="467671"/>
                <a:chExt cx="730655" cy="730654"/>
              </a:xfrm>
            </p:grpSpPr>
            <p:sp>
              <p:nvSpPr>
                <p:cNvPr id="142" name="Google Shape;142;p2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" name="Google Shape;144;p2"/>
              <p:cNvGrpSpPr/>
              <p:nvPr/>
            </p:nvGrpSpPr>
            <p:grpSpPr>
              <a:xfrm rot="2700000">
                <a:off x="3458171" y="1172778"/>
                <a:ext cx="730655" cy="730654"/>
                <a:chOff x="2544981" y="467671"/>
                <a:chExt cx="730655" cy="730654"/>
              </a:xfrm>
            </p:grpSpPr>
            <p:sp>
              <p:nvSpPr>
                <p:cNvPr id="145" name="Google Shape;145;p2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7" name="Google Shape;147;p2"/>
              <p:cNvGrpSpPr/>
              <p:nvPr/>
            </p:nvGrpSpPr>
            <p:grpSpPr>
              <a:xfrm rot="2700000">
                <a:off x="3992510" y="624829"/>
                <a:ext cx="730655" cy="730654"/>
                <a:chOff x="2544981" y="467671"/>
                <a:chExt cx="730655" cy="730654"/>
              </a:xfrm>
            </p:grpSpPr>
            <p:sp>
              <p:nvSpPr>
                <p:cNvPr id="148" name="Google Shape;148;p2"/>
                <p:cNvSpPr/>
                <p:nvPr/>
              </p:nvSpPr>
              <p:spPr>
                <a:xfrm flipH="1">
                  <a:off x="2910308" y="467671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0" name="Google Shape;150;p2"/>
              <p:cNvGrpSpPr/>
              <p:nvPr/>
            </p:nvGrpSpPr>
            <p:grpSpPr>
              <a:xfrm rot="8100000">
                <a:off x="3984389" y="1704689"/>
                <a:ext cx="744710" cy="744709"/>
                <a:chOff x="2544981" y="453616"/>
                <a:chExt cx="744710" cy="744708"/>
              </a:xfrm>
            </p:grpSpPr>
            <p:sp>
              <p:nvSpPr>
                <p:cNvPr id="151" name="Google Shape;151;p2"/>
                <p:cNvSpPr/>
                <p:nvPr/>
              </p:nvSpPr>
              <p:spPr>
                <a:xfrm flipH="1">
                  <a:off x="2924363" y="453616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CABB8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 rot="5400000" flipH="1">
                  <a:off x="2727644" y="650334"/>
                  <a:ext cx="365327" cy="73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5974" h="1851948" extrusionOk="0">
                      <a:moveTo>
                        <a:pt x="0" y="0"/>
                      </a:moveTo>
                      <a:lnTo>
                        <a:pt x="925974" y="925974"/>
                      </a:lnTo>
                      <a:lnTo>
                        <a:pt x="0" y="1851948"/>
                      </a:lnTo>
                      <a:close/>
                    </a:path>
                  </a:pathLst>
                </a:custGeom>
                <a:solidFill>
                  <a:srgbClr val="E6B87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53" name="Google Shape;153;p2"/>
          <p:cNvGrpSpPr/>
          <p:nvPr/>
        </p:nvGrpSpPr>
        <p:grpSpPr>
          <a:xfrm>
            <a:off x="5480430" y="871640"/>
            <a:ext cx="1037979" cy="3739597"/>
            <a:chOff x="5480430" y="1562107"/>
            <a:chExt cx="1037979" cy="3739597"/>
          </a:xfrm>
        </p:grpSpPr>
        <p:sp>
          <p:nvSpPr>
            <p:cNvPr id="154" name="Google Shape;154;p2"/>
            <p:cNvSpPr/>
            <p:nvPr/>
          </p:nvSpPr>
          <p:spPr>
            <a:xfrm>
              <a:off x="5480430" y="1562107"/>
              <a:ext cx="1037979" cy="1037979"/>
            </a:xfrm>
            <a:prstGeom prst="diamond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480430" y="2912916"/>
              <a:ext cx="1037979" cy="1037979"/>
            </a:xfrm>
            <a:prstGeom prst="diamond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5480430" y="4263725"/>
              <a:ext cx="1037979" cy="1037979"/>
            </a:xfrm>
            <a:prstGeom prst="diamond">
              <a:avLst/>
            </a:prstGeom>
            <a:solidFill>
              <a:srgbClr val="6F8683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 txBox="1"/>
            <p:nvPr/>
          </p:nvSpPr>
          <p:spPr>
            <a:xfrm>
              <a:off x="5708313" y="1606137"/>
              <a:ext cx="582211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800">
                  <a:solidFill>
                    <a:schemeClr val="lt1"/>
                  </a:solidFill>
                  <a:latin typeface="Limelight"/>
                  <a:ea typeface="Limelight"/>
                  <a:cs typeface="Limelight"/>
                  <a:sym typeface="Limelight"/>
                </a:rPr>
                <a:t>1</a:t>
              </a:r>
              <a:endParaRPr sz="4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58" name="Google Shape;158;p2"/>
            <p:cNvSpPr txBox="1"/>
            <p:nvPr/>
          </p:nvSpPr>
          <p:spPr>
            <a:xfrm>
              <a:off x="5708313" y="2987598"/>
              <a:ext cx="582211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800">
                  <a:solidFill>
                    <a:schemeClr val="lt1"/>
                  </a:solidFill>
                  <a:latin typeface="Limelight"/>
                  <a:ea typeface="Limelight"/>
                  <a:cs typeface="Limelight"/>
                  <a:sym typeface="Limelight"/>
                </a:rPr>
                <a:t>2</a:t>
              </a:r>
              <a:endParaRPr sz="4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5708313" y="4295140"/>
              <a:ext cx="582211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4800">
                  <a:solidFill>
                    <a:schemeClr val="lt1"/>
                  </a:solidFill>
                  <a:latin typeface="Limelight"/>
                  <a:ea typeface="Limelight"/>
                  <a:cs typeface="Limelight"/>
                  <a:sym typeface="Limelight"/>
                </a:rPr>
                <a:t>3</a:t>
              </a:r>
              <a:endParaRPr sz="4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endParaRPr>
            </a:p>
          </p:txBody>
        </p:sp>
      </p:grpSp>
      <p:grpSp>
        <p:nvGrpSpPr>
          <p:cNvPr id="160" name="Google Shape;160;p2"/>
          <p:cNvGrpSpPr/>
          <p:nvPr/>
        </p:nvGrpSpPr>
        <p:grpSpPr>
          <a:xfrm>
            <a:off x="6738730" y="1038942"/>
            <a:ext cx="3935896" cy="795416"/>
            <a:chOff x="6738730" y="1729409"/>
            <a:chExt cx="3935896" cy="795416"/>
          </a:xfrm>
        </p:grpSpPr>
        <p:sp>
          <p:nvSpPr>
            <p:cNvPr id="161" name="Google Shape;161;p2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solidFill>
              <a:srgbClr val="7D755D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6971048" y="1887937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背景說明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" name="Google Shape;163;p2"/>
          <p:cNvGrpSpPr/>
          <p:nvPr/>
        </p:nvGrpSpPr>
        <p:grpSpPr>
          <a:xfrm>
            <a:off x="6738730" y="2397653"/>
            <a:ext cx="3935896" cy="795416"/>
            <a:chOff x="6738730" y="1729409"/>
            <a:chExt cx="3935896" cy="795416"/>
          </a:xfrm>
        </p:grpSpPr>
        <p:sp>
          <p:nvSpPr>
            <p:cNvPr id="164" name="Google Shape;164;p2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6971048" y="1887937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方法概述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2"/>
          <p:cNvGrpSpPr/>
          <p:nvPr/>
        </p:nvGrpSpPr>
        <p:grpSpPr>
          <a:xfrm>
            <a:off x="6738730" y="3694539"/>
            <a:ext cx="3935896" cy="795416"/>
            <a:chOff x="6738730" y="1729409"/>
            <a:chExt cx="3935896" cy="795416"/>
          </a:xfrm>
        </p:grpSpPr>
        <p:sp>
          <p:nvSpPr>
            <p:cNvPr id="167" name="Google Shape;167;p2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solidFill>
              <a:srgbClr val="6F8683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6971048" y="1887937"/>
              <a:ext cx="141577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結果展示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2"/>
          <p:cNvSpPr/>
          <p:nvPr/>
        </p:nvSpPr>
        <p:spPr>
          <a:xfrm>
            <a:off x="5488728" y="4949272"/>
            <a:ext cx="1037979" cy="1037979"/>
          </a:xfrm>
          <a:prstGeom prst="diamond">
            <a:avLst/>
          </a:prstGeom>
          <a:solidFill>
            <a:srgbClr val="E6B875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 txBox="1"/>
          <p:nvPr/>
        </p:nvSpPr>
        <p:spPr>
          <a:xfrm>
            <a:off x="5716611" y="4993302"/>
            <a:ext cx="5822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4</a:t>
            </a:r>
            <a:endParaRPr sz="480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grpSp>
        <p:nvGrpSpPr>
          <p:cNvPr id="171" name="Google Shape;171;p2"/>
          <p:cNvGrpSpPr/>
          <p:nvPr/>
        </p:nvGrpSpPr>
        <p:grpSpPr>
          <a:xfrm>
            <a:off x="6763987" y="5070553"/>
            <a:ext cx="3935896" cy="795416"/>
            <a:chOff x="6738730" y="1729409"/>
            <a:chExt cx="3935896" cy="795416"/>
          </a:xfrm>
        </p:grpSpPr>
        <p:sp>
          <p:nvSpPr>
            <p:cNvPr id="172" name="Google Shape;172;p2"/>
            <p:cNvSpPr/>
            <p:nvPr/>
          </p:nvSpPr>
          <p:spPr>
            <a:xfrm>
              <a:off x="6738730" y="1729409"/>
              <a:ext cx="3935896" cy="79541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"/>
            <p:cNvSpPr txBox="1"/>
            <p:nvPr/>
          </p:nvSpPr>
          <p:spPr>
            <a:xfrm>
              <a:off x="6971048" y="1887937"/>
              <a:ext cx="2263761" cy="461665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結論&amp;未來方向</a:t>
              </a:r>
              <a:endPara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/>
          <p:nvPr/>
        </p:nvSpPr>
        <p:spPr>
          <a:xfrm>
            <a:off x="1087933" y="2407298"/>
            <a:ext cx="2187113" cy="2183175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1792568" y="2564697"/>
            <a:ext cx="559283" cy="821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1</a:t>
            </a:r>
            <a:endParaRPr sz="660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180" name="Google Shape;180;p3"/>
          <p:cNvCxnSpPr/>
          <p:nvPr/>
        </p:nvCxnSpPr>
        <p:spPr>
          <a:xfrm>
            <a:off x="1492554" y="3526879"/>
            <a:ext cx="140585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1" name="Google Shape;181;p3"/>
          <p:cNvSpPr txBox="1"/>
          <p:nvPr/>
        </p:nvSpPr>
        <p:spPr>
          <a:xfrm>
            <a:off x="1533307" y="3584987"/>
            <a:ext cx="13131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SimHei"/>
                <a:ea typeface="SimHei"/>
                <a:cs typeface="SimHei"/>
                <a:sym typeface="SimHei"/>
              </a:rPr>
              <a:t>背景說明</a:t>
            </a:r>
            <a:endParaRPr sz="2200">
              <a:solidFill>
                <a:schemeClr val="lt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0" y="2715207"/>
            <a:ext cx="925974" cy="1539551"/>
          </a:xfrm>
          <a:custGeom>
            <a:avLst/>
            <a:gdLst/>
            <a:ahLst/>
            <a:cxnLst/>
            <a:rect l="l" t="t" r="r" b="b"/>
            <a:pathLst>
              <a:path w="925974" h="1851948" extrusionOk="0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3881535" y="3719725"/>
            <a:ext cx="6830008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FF0000"/>
                </a:solidFill>
                <a:latin typeface="SimHei"/>
                <a:ea typeface="SimHei"/>
                <a:cs typeface="SimHei"/>
                <a:sym typeface="SimHei"/>
              </a:rPr>
              <a:t>缺點</a:t>
            </a:r>
            <a:r>
              <a:rPr lang="zh-TW" sz="24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：</a:t>
            </a:r>
            <a:r>
              <a:rPr lang="zh-TW" sz="22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標籤定義過於廣泛、類型相似度太高</a:t>
            </a:r>
            <a:endParaRPr sz="22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2400" b="1">
                <a:solidFill>
                  <a:srgbClr val="548135"/>
                </a:solidFill>
                <a:latin typeface="SimHei"/>
                <a:ea typeface="SimHei"/>
                <a:cs typeface="SimHei"/>
                <a:sym typeface="SimHei"/>
              </a:rPr>
              <a:t>解決方案</a:t>
            </a:r>
            <a:r>
              <a:rPr lang="zh-TW" sz="24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：</a:t>
            </a:r>
            <a:r>
              <a:rPr lang="zh-TW" sz="22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玩家提供更詳細的描述來當推薦基礎</a:t>
            </a:r>
            <a:endParaRPr/>
          </a:p>
        </p:txBody>
      </p:sp>
      <p:sp>
        <p:nvSpPr>
          <p:cNvPr id="184" name="Google Shape;184;p3"/>
          <p:cNvSpPr txBox="1"/>
          <p:nvPr/>
        </p:nvSpPr>
        <p:spPr>
          <a:xfrm>
            <a:off x="3881535" y="1667313"/>
            <a:ext cx="5337110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傳統推薦方法：</a:t>
            </a:r>
            <a:endParaRPr sz="36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marL="360000" marR="0" lvl="0" indent="-360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標籤</a:t>
            </a:r>
            <a:endParaRPr sz="28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marL="360000" marR="0" lvl="0" indent="-3600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zh-TW" sz="28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歷史紀錄</a:t>
            </a:r>
            <a:endParaRPr sz="28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grpSp>
        <p:nvGrpSpPr>
          <p:cNvPr id="185" name="Google Shape;185;p3"/>
          <p:cNvGrpSpPr/>
          <p:nvPr/>
        </p:nvGrpSpPr>
        <p:grpSpPr>
          <a:xfrm>
            <a:off x="4749140" y="919129"/>
            <a:ext cx="1767288" cy="281324"/>
            <a:chOff x="306609" y="643766"/>
            <a:chExt cx="5671594" cy="902826"/>
          </a:xfrm>
        </p:grpSpPr>
        <p:sp>
          <p:nvSpPr>
            <p:cNvPr id="186" name="Google Shape;186;p3"/>
            <p:cNvSpPr/>
            <p:nvPr/>
          </p:nvSpPr>
          <p:spPr>
            <a:xfrm>
              <a:off x="306609" y="643766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475652" y="643766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2644695" y="643766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3813738" y="643766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982781" y="643766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4"/>
          <p:cNvGrpSpPr/>
          <p:nvPr/>
        </p:nvGrpSpPr>
        <p:grpSpPr>
          <a:xfrm>
            <a:off x="4749140" y="919129"/>
            <a:ext cx="1767288" cy="281324"/>
            <a:chOff x="306609" y="643766"/>
            <a:chExt cx="5671594" cy="902826"/>
          </a:xfrm>
        </p:grpSpPr>
        <p:sp>
          <p:nvSpPr>
            <p:cNvPr id="196" name="Google Shape;196;p4"/>
            <p:cNvSpPr/>
            <p:nvPr/>
          </p:nvSpPr>
          <p:spPr>
            <a:xfrm>
              <a:off x="306609" y="643766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475652" y="643766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2644695" y="643766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813738" y="643766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4982781" y="643766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4"/>
          <p:cNvSpPr txBox="1"/>
          <p:nvPr/>
        </p:nvSpPr>
        <p:spPr>
          <a:xfrm>
            <a:off x="3662438" y="1910354"/>
            <a:ext cx="84432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資料收集：Boutifulsoup,Selenium</a:t>
            </a:r>
            <a:endParaRPr sz="28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文字結構化：Jieba(分詞),stop word(停用詞)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情感分析：Word2Vec(向量化),LSTM(模型)</a:t>
            </a:r>
            <a:endParaRPr sz="28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文本相似度：Word2Vec(向量化),餘弦相似度</a:t>
            </a:r>
            <a:endParaRPr sz="28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GUI介面：tkinter</a:t>
            </a:r>
            <a:endParaRPr sz="28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202" name="Google Shape;202;p4"/>
          <p:cNvSpPr/>
          <p:nvPr/>
        </p:nvSpPr>
        <p:spPr>
          <a:xfrm>
            <a:off x="0" y="2715207"/>
            <a:ext cx="925974" cy="1539551"/>
          </a:xfrm>
          <a:custGeom>
            <a:avLst/>
            <a:gdLst/>
            <a:ahLst/>
            <a:cxnLst/>
            <a:rect l="l" t="t" r="r" b="b"/>
            <a:pathLst>
              <a:path w="925974" h="1851948" extrusionOk="0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4"/>
          <p:cNvSpPr/>
          <p:nvPr/>
        </p:nvSpPr>
        <p:spPr>
          <a:xfrm>
            <a:off x="1087933" y="2332657"/>
            <a:ext cx="2187113" cy="2323134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4"/>
          <p:cNvSpPr txBox="1"/>
          <p:nvPr/>
        </p:nvSpPr>
        <p:spPr>
          <a:xfrm>
            <a:off x="1389260" y="2648676"/>
            <a:ext cx="157447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2-1</a:t>
            </a:r>
            <a:endParaRPr sz="660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05" name="Google Shape;205;p4"/>
          <p:cNvCxnSpPr/>
          <p:nvPr/>
        </p:nvCxnSpPr>
        <p:spPr>
          <a:xfrm>
            <a:off x="1492554" y="3620189"/>
            <a:ext cx="140585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" name="Google Shape;206;p4"/>
          <p:cNvSpPr txBox="1"/>
          <p:nvPr/>
        </p:nvSpPr>
        <p:spPr>
          <a:xfrm>
            <a:off x="1551967" y="3650304"/>
            <a:ext cx="13131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SimHei"/>
                <a:ea typeface="SimHei"/>
                <a:cs typeface="SimHei"/>
                <a:sym typeface="SimHei"/>
              </a:rPr>
              <a:t>方法概述</a:t>
            </a:r>
            <a:endParaRPr sz="2200">
              <a:solidFill>
                <a:schemeClr val="lt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/>
          <p:nvPr/>
        </p:nvSpPr>
        <p:spPr>
          <a:xfrm>
            <a:off x="102637" y="2295332"/>
            <a:ext cx="2267339" cy="2425958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"/>
          <p:cNvSpPr txBox="1"/>
          <p:nvPr/>
        </p:nvSpPr>
        <p:spPr>
          <a:xfrm>
            <a:off x="446868" y="2648676"/>
            <a:ext cx="157447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2-2</a:t>
            </a:r>
            <a:endParaRPr sz="660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13" name="Google Shape;213;p5"/>
          <p:cNvCxnSpPr/>
          <p:nvPr/>
        </p:nvCxnSpPr>
        <p:spPr>
          <a:xfrm>
            <a:off x="550162" y="3620189"/>
            <a:ext cx="140585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4" name="Google Shape;214;p5"/>
          <p:cNvSpPr txBox="1"/>
          <p:nvPr/>
        </p:nvSpPr>
        <p:spPr>
          <a:xfrm>
            <a:off x="609575" y="3650304"/>
            <a:ext cx="13131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SimHei"/>
                <a:ea typeface="SimHei"/>
                <a:cs typeface="SimHei"/>
                <a:sym typeface="SimHei"/>
              </a:rPr>
              <a:t>情感分析</a:t>
            </a:r>
            <a:endParaRPr sz="2200">
              <a:solidFill>
                <a:schemeClr val="lt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pic>
        <p:nvPicPr>
          <p:cNvPr id="215" name="Google Shape;2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936" y="1464906"/>
            <a:ext cx="4456250" cy="40770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5"/>
          <p:cNvGrpSpPr/>
          <p:nvPr/>
        </p:nvGrpSpPr>
        <p:grpSpPr>
          <a:xfrm>
            <a:off x="7154918" y="1358032"/>
            <a:ext cx="4765729" cy="4279940"/>
            <a:chOff x="7481491" y="1050115"/>
            <a:chExt cx="4765729" cy="4279940"/>
          </a:xfrm>
        </p:grpSpPr>
        <p:pic>
          <p:nvPicPr>
            <p:cNvPr id="217" name="Google Shape;217;p5"/>
            <p:cNvPicPr preferRelativeResize="0"/>
            <p:nvPr/>
          </p:nvPicPr>
          <p:blipFill rotWithShape="1">
            <a:blip r:embed="rId4">
              <a:alphaModFix/>
            </a:blip>
            <a:srcRect r="-1171"/>
            <a:stretch/>
          </p:blipFill>
          <p:spPr>
            <a:xfrm>
              <a:off x="7481491" y="1050115"/>
              <a:ext cx="4765729" cy="3671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581068" y="4655627"/>
              <a:ext cx="1950889" cy="3810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602741" y="5124297"/>
              <a:ext cx="3528366" cy="20575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0" name="Google Shape;220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62959" y="1050115"/>
            <a:ext cx="9748970" cy="470424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5"/>
          <p:cNvSpPr/>
          <p:nvPr/>
        </p:nvSpPr>
        <p:spPr>
          <a:xfrm>
            <a:off x="6406158" y="2636848"/>
            <a:ext cx="471900" cy="288900"/>
          </a:xfrm>
          <a:prstGeom prst="rect">
            <a:avLst/>
          </a:prstGeom>
          <a:noFill/>
          <a:ln w="57150" cap="flat" cmpd="sng">
            <a:solidFill>
              <a:srgbClr val="06A2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4740458" y="2636848"/>
            <a:ext cx="471900" cy="288900"/>
          </a:xfrm>
          <a:prstGeom prst="rect">
            <a:avLst/>
          </a:prstGeom>
          <a:noFill/>
          <a:ln w="57150" cap="flat" cmpd="sng">
            <a:solidFill>
              <a:srgbClr val="06A2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3208408" y="3058223"/>
            <a:ext cx="471900" cy="288900"/>
          </a:xfrm>
          <a:prstGeom prst="rect">
            <a:avLst/>
          </a:prstGeom>
          <a:noFill/>
          <a:ln w="57150" cap="flat" cmpd="sng">
            <a:solidFill>
              <a:srgbClr val="06A2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6"/>
          <p:cNvGrpSpPr/>
          <p:nvPr/>
        </p:nvGrpSpPr>
        <p:grpSpPr>
          <a:xfrm>
            <a:off x="4749140" y="919129"/>
            <a:ext cx="1767288" cy="281324"/>
            <a:chOff x="306609" y="643766"/>
            <a:chExt cx="5671594" cy="902826"/>
          </a:xfrm>
        </p:grpSpPr>
        <p:sp>
          <p:nvSpPr>
            <p:cNvPr id="229" name="Google Shape;229;p6"/>
            <p:cNvSpPr/>
            <p:nvPr/>
          </p:nvSpPr>
          <p:spPr>
            <a:xfrm>
              <a:off x="306609" y="643766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1475652" y="643766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2644695" y="643766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3813738" y="643766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982781" y="643766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4" name="Google Shape;234;p6"/>
          <p:cNvSpPr/>
          <p:nvPr/>
        </p:nvSpPr>
        <p:spPr>
          <a:xfrm>
            <a:off x="102637" y="2295332"/>
            <a:ext cx="2267339" cy="2425958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6"/>
          <p:cNvSpPr txBox="1"/>
          <p:nvPr/>
        </p:nvSpPr>
        <p:spPr>
          <a:xfrm>
            <a:off x="446868" y="2648676"/>
            <a:ext cx="157447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2-3</a:t>
            </a:r>
            <a:endParaRPr sz="660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36" name="Google Shape;236;p6"/>
          <p:cNvCxnSpPr/>
          <p:nvPr/>
        </p:nvCxnSpPr>
        <p:spPr>
          <a:xfrm>
            <a:off x="550162" y="3620189"/>
            <a:ext cx="140585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p6"/>
          <p:cNvSpPr txBox="1"/>
          <p:nvPr/>
        </p:nvSpPr>
        <p:spPr>
          <a:xfrm>
            <a:off x="497606" y="3650304"/>
            <a:ext cx="159530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SimHei"/>
                <a:ea typeface="SimHei"/>
                <a:cs typeface="SimHei"/>
                <a:sym typeface="SimHei"/>
              </a:rPr>
              <a:t>文本相似度</a:t>
            </a:r>
            <a:endParaRPr sz="2200">
              <a:solidFill>
                <a:schemeClr val="lt1"/>
              </a:solidFill>
              <a:latin typeface="SimHei"/>
              <a:ea typeface="SimHei"/>
              <a:cs typeface="SimHei"/>
              <a:sym typeface="SimHe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SimHei"/>
                <a:ea typeface="SimHei"/>
                <a:cs typeface="SimHei"/>
                <a:sym typeface="SimHei"/>
              </a:rPr>
              <a:t>計算</a:t>
            </a:r>
            <a:endParaRPr sz="2200">
              <a:solidFill>
                <a:schemeClr val="lt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pic>
        <p:nvPicPr>
          <p:cNvPr id="238" name="Google Shape;238;p6"/>
          <p:cNvPicPr preferRelativeResize="0"/>
          <p:nvPr/>
        </p:nvPicPr>
        <p:blipFill rotWithShape="1">
          <a:blip r:embed="rId3">
            <a:alphaModFix/>
          </a:blip>
          <a:srcRect l="1748"/>
          <a:stretch/>
        </p:blipFill>
        <p:spPr>
          <a:xfrm>
            <a:off x="2752746" y="1653494"/>
            <a:ext cx="9250159" cy="436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3546" y="1024428"/>
            <a:ext cx="4799688" cy="556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7"/>
          <p:cNvPicPr preferRelativeResize="0"/>
          <p:nvPr/>
        </p:nvPicPr>
        <p:blipFill rotWithShape="1">
          <a:blip r:embed="rId4">
            <a:alphaModFix/>
          </a:blip>
          <a:srcRect r="1927"/>
          <a:stretch/>
        </p:blipFill>
        <p:spPr>
          <a:xfrm>
            <a:off x="7447098" y="1045920"/>
            <a:ext cx="4530293" cy="547471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7"/>
          <p:cNvSpPr/>
          <p:nvPr/>
        </p:nvSpPr>
        <p:spPr>
          <a:xfrm>
            <a:off x="102637" y="2295332"/>
            <a:ext cx="2267339" cy="2425958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7"/>
          <p:cNvSpPr txBox="1"/>
          <p:nvPr/>
        </p:nvSpPr>
        <p:spPr>
          <a:xfrm>
            <a:off x="876076" y="2648676"/>
            <a:ext cx="73129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3</a:t>
            </a:r>
            <a:endParaRPr sz="660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47" name="Google Shape;247;p7"/>
          <p:cNvCxnSpPr/>
          <p:nvPr/>
        </p:nvCxnSpPr>
        <p:spPr>
          <a:xfrm>
            <a:off x="550162" y="3620189"/>
            <a:ext cx="140585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7"/>
          <p:cNvSpPr txBox="1"/>
          <p:nvPr/>
        </p:nvSpPr>
        <p:spPr>
          <a:xfrm>
            <a:off x="601347" y="3659635"/>
            <a:ext cx="1313181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SimHei"/>
                <a:ea typeface="SimHei"/>
                <a:cs typeface="SimHei"/>
                <a:sym typeface="SimHei"/>
              </a:rPr>
              <a:t>結果展示</a:t>
            </a:r>
            <a:endParaRPr sz="2200">
              <a:solidFill>
                <a:schemeClr val="lt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7809833" y="2962748"/>
            <a:ext cx="471762" cy="288966"/>
          </a:xfrm>
          <a:prstGeom prst="rect">
            <a:avLst/>
          </a:prstGeom>
          <a:noFill/>
          <a:ln w="57150" cap="flat" cmpd="sng">
            <a:solidFill>
              <a:srgbClr val="06A2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7"/>
          <p:cNvSpPr/>
          <p:nvPr/>
        </p:nvSpPr>
        <p:spPr>
          <a:xfrm>
            <a:off x="8905800" y="5358667"/>
            <a:ext cx="471762" cy="326337"/>
          </a:xfrm>
          <a:prstGeom prst="rect">
            <a:avLst/>
          </a:prstGeom>
          <a:noFill/>
          <a:ln w="57150" cap="flat" cmpd="sng">
            <a:solidFill>
              <a:srgbClr val="06A2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7468736" y="5475157"/>
            <a:ext cx="564915" cy="326337"/>
          </a:xfrm>
          <a:prstGeom prst="rect">
            <a:avLst/>
          </a:prstGeom>
          <a:noFill/>
          <a:ln w="57150" cap="flat" cmpd="sng">
            <a:solidFill>
              <a:srgbClr val="06A2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8"/>
          <p:cNvGrpSpPr/>
          <p:nvPr/>
        </p:nvGrpSpPr>
        <p:grpSpPr>
          <a:xfrm>
            <a:off x="4749140" y="919129"/>
            <a:ext cx="1767288" cy="281324"/>
            <a:chOff x="306609" y="643766"/>
            <a:chExt cx="5671594" cy="902826"/>
          </a:xfrm>
        </p:grpSpPr>
        <p:sp>
          <p:nvSpPr>
            <p:cNvPr id="257" name="Google Shape;257;p8"/>
            <p:cNvSpPr/>
            <p:nvPr/>
          </p:nvSpPr>
          <p:spPr>
            <a:xfrm>
              <a:off x="306609" y="643766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>
              <a:off x="1475652" y="643766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>
              <a:off x="2644695" y="643766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>
              <a:off x="3813738" y="643766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8"/>
            <p:cNvSpPr/>
            <p:nvPr/>
          </p:nvSpPr>
          <p:spPr>
            <a:xfrm>
              <a:off x="4982781" y="643766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8"/>
          <p:cNvSpPr txBox="1"/>
          <p:nvPr/>
        </p:nvSpPr>
        <p:spPr>
          <a:xfrm>
            <a:off x="3867714" y="2836530"/>
            <a:ext cx="6288901" cy="118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可在範圍內取得對應於描述內容的遊戲</a:t>
            </a:r>
            <a:endParaRPr sz="28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但準確度待加強</a:t>
            </a:r>
            <a:endParaRPr sz="28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263" name="Google Shape;263;p8"/>
          <p:cNvSpPr/>
          <p:nvPr/>
        </p:nvSpPr>
        <p:spPr>
          <a:xfrm>
            <a:off x="1087933" y="2332657"/>
            <a:ext cx="2187113" cy="2323134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8"/>
          <p:cNvSpPr txBox="1"/>
          <p:nvPr/>
        </p:nvSpPr>
        <p:spPr>
          <a:xfrm>
            <a:off x="1323943" y="2630014"/>
            <a:ext cx="157447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4-1</a:t>
            </a:r>
            <a:endParaRPr sz="660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65" name="Google Shape;265;p8"/>
          <p:cNvCxnSpPr/>
          <p:nvPr/>
        </p:nvCxnSpPr>
        <p:spPr>
          <a:xfrm>
            <a:off x="1492554" y="3592196"/>
            <a:ext cx="140585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" name="Google Shape;266;p8"/>
          <p:cNvSpPr txBox="1"/>
          <p:nvPr/>
        </p:nvSpPr>
        <p:spPr>
          <a:xfrm>
            <a:off x="1803896" y="3650304"/>
            <a:ext cx="74892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SimHei"/>
                <a:ea typeface="SimHei"/>
                <a:cs typeface="SimHei"/>
                <a:sym typeface="SimHei"/>
              </a:rPr>
              <a:t>結論</a:t>
            </a:r>
            <a:endParaRPr sz="2200">
              <a:solidFill>
                <a:schemeClr val="lt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267" name="Google Shape;267;p8"/>
          <p:cNvSpPr/>
          <p:nvPr/>
        </p:nvSpPr>
        <p:spPr>
          <a:xfrm>
            <a:off x="0" y="2715207"/>
            <a:ext cx="925974" cy="1539551"/>
          </a:xfrm>
          <a:custGeom>
            <a:avLst/>
            <a:gdLst/>
            <a:ahLst/>
            <a:cxnLst/>
            <a:rect l="l" t="t" r="r" b="b"/>
            <a:pathLst>
              <a:path w="925974" h="1851948" extrusionOk="0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9"/>
          <p:cNvGrpSpPr/>
          <p:nvPr/>
        </p:nvGrpSpPr>
        <p:grpSpPr>
          <a:xfrm>
            <a:off x="4749140" y="919129"/>
            <a:ext cx="1767288" cy="281324"/>
            <a:chOff x="306609" y="643766"/>
            <a:chExt cx="5671594" cy="902826"/>
          </a:xfrm>
        </p:grpSpPr>
        <p:sp>
          <p:nvSpPr>
            <p:cNvPr id="273" name="Google Shape;273;p9"/>
            <p:cNvSpPr/>
            <p:nvPr/>
          </p:nvSpPr>
          <p:spPr>
            <a:xfrm>
              <a:off x="306609" y="643766"/>
              <a:ext cx="995422" cy="902826"/>
            </a:xfrm>
            <a:prstGeom prst="rect">
              <a:avLst/>
            </a:prstGeom>
            <a:solidFill>
              <a:srgbClr val="CB7D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1475652" y="643766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2644695" y="643766"/>
              <a:ext cx="995422" cy="902826"/>
            </a:xfrm>
            <a:prstGeom prst="rect">
              <a:avLst/>
            </a:prstGeom>
            <a:solidFill>
              <a:srgbClr val="E6B87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3813738" y="643766"/>
              <a:ext cx="995422" cy="902826"/>
            </a:xfrm>
            <a:prstGeom prst="rect">
              <a:avLst/>
            </a:prstGeom>
            <a:solidFill>
              <a:srgbClr val="6F4D3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4982781" y="643766"/>
              <a:ext cx="995422" cy="902826"/>
            </a:xfrm>
            <a:prstGeom prst="rect">
              <a:avLst/>
            </a:prstGeom>
            <a:solidFill>
              <a:srgbClr val="A292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p9"/>
          <p:cNvSpPr txBox="1"/>
          <p:nvPr/>
        </p:nvSpPr>
        <p:spPr>
          <a:xfrm>
            <a:off x="3982325" y="2267143"/>
            <a:ext cx="4339800" cy="29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800">
                <a:solidFill>
                  <a:schemeClr val="dk1"/>
                </a:solidFill>
                <a:latin typeface="SimHei"/>
                <a:ea typeface="SimHei"/>
                <a:cs typeface="SimHei"/>
                <a:sym typeface="SimHei"/>
              </a:rPr>
              <a:t>提升推薦準確度：</a:t>
            </a:r>
            <a:endParaRPr sz="2800">
              <a:solidFill>
                <a:schemeClr val="dk1"/>
              </a:solidFill>
              <a:latin typeface="SimHei"/>
              <a:ea typeface="SimHei"/>
              <a:cs typeface="SimHei"/>
              <a:sym typeface="SimHei"/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•建立自定義詞典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•針對欲分析目標挑選停用詞</a:t>
            </a: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400">
                <a:solidFill>
                  <a:schemeClr val="dk1"/>
                </a:solidFill>
              </a:rPr>
              <a:t>•擴大資料量(建資料庫)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9"/>
          <p:cNvSpPr/>
          <p:nvPr/>
        </p:nvSpPr>
        <p:spPr>
          <a:xfrm>
            <a:off x="1087933" y="2332657"/>
            <a:ext cx="2187113" cy="2323134"/>
          </a:xfrm>
          <a:prstGeom prst="diamond">
            <a:avLst/>
          </a:prstGeom>
          <a:solidFill>
            <a:srgbClr val="CB7D4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9"/>
          <p:cNvSpPr txBox="1"/>
          <p:nvPr/>
        </p:nvSpPr>
        <p:spPr>
          <a:xfrm>
            <a:off x="1323942" y="2630014"/>
            <a:ext cx="184846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>
                <a:solidFill>
                  <a:schemeClr val="lt1"/>
                </a:solidFill>
                <a:latin typeface="Limelight"/>
                <a:ea typeface="Limelight"/>
                <a:cs typeface="Limelight"/>
                <a:sym typeface="Limelight"/>
              </a:rPr>
              <a:t>4-2</a:t>
            </a:r>
            <a:endParaRPr sz="6600">
              <a:solidFill>
                <a:schemeClr val="lt1"/>
              </a:solidFill>
              <a:latin typeface="Limelight"/>
              <a:ea typeface="Limelight"/>
              <a:cs typeface="Limelight"/>
              <a:sym typeface="Limelight"/>
            </a:endParaRPr>
          </a:p>
        </p:txBody>
      </p:sp>
      <p:cxnSp>
        <p:nvCxnSpPr>
          <p:cNvPr id="281" name="Google Shape;281;p9"/>
          <p:cNvCxnSpPr/>
          <p:nvPr/>
        </p:nvCxnSpPr>
        <p:spPr>
          <a:xfrm>
            <a:off x="1492554" y="3592196"/>
            <a:ext cx="1405859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2" name="Google Shape;282;p9"/>
          <p:cNvSpPr txBox="1"/>
          <p:nvPr/>
        </p:nvSpPr>
        <p:spPr>
          <a:xfrm>
            <a:off x="1561294" y="3650304"/>
            <a:ext cx="131318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lt1"/>
                </a:solidFill>
                <a:latin typeface="SimHei"/>
                <a:ea typeface="SimHei"/>
                <a:cs typeface="SimHei"/>
                <a:sym typeface="SimHei"/>
              </a:rPr>
              <a:t>未來方向</a:t>
            </a:r>
            <a:endParaRPr sz="2200">
              <a:solidFill>
                <a:schemeClr val="lt1"/>
              </a:solidFill>
              <a:latin typeface="SimHei"/>
              <a:ea typeface="SimHei"/>
              <a:cs typeface="SimHei"/>
              <a:sym typeface="SimHei"/>
            </a:endParaRPr>
          </a:p>
        </p:txBody>
      </p:sp>
      <p:sp>
        <p:nvSpPr>
          <p:cNvPr id="283" name="Google Shape;283;p9"/>
          <p:cNvSpPr/>
          <p:nvPr/>
        </p:nvSpPr>
        <p:spPr>
          <a:xfrm>
            <a:off x="0" y="2715207"/>
            <a:ext cx="925974" cy="1539551"/>
          </a:xfrm>
          <a:custGeom>
            <a:avLst/>
            <a:gdLst/>
            <a:ahLst/>
            <a:cxnLst/>
            <a:rect l="l" t="t" r="r" b="b"/>
            <a:pathLst>
              <a:path w="925974" h="1851948" extrusionOk="0">
                <a:moveTo>
                  <a:pt x="0" y="0"/>
                </a:moveTo>
                <a:lnTo>
                  <a:pt x="925974" y="925974"/>
                </a:lnTo>
                <a:lnTo>
                  <a:pt x="0" y="1851948"/>
                </a:lnTo>
                <a:close/>
              </a:path>
            </a:pathLst>
          </a:custGeom>
          <a:solidFill>
            <a:srgbClr val="6F868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寬螢幕</PresentationFormat>
  <Paragraphs>44</Paragraphs>
  <Slides>10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Limelight</vt:lpstr>
      <vt:lpstr>Calibri</vt:lpstr>
      <vt:lpstr>Arial</vt:lpstr>
      <vt:lpstr>Bookman Old Style</vt:lpstr>
      <vt:lpstr>SimHei</vt:lpstr>
      <vt:lpstr>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江杰</dc:creator>
  <cp:lastModifiedBy>芫誠 張</cp:lastModifiedBy>
  <cp:revision>1</cp:revision>
  <dcterms:created xsi:type="dcterms:W3CDTF">2015-07-09T13:49:26Z</dcterms:created>
  <dcterms:modified xsi:type="dcterms:W3CDTF">2024-07-08T03:53:37Z</dcterms:modified>
</cp:coreProperties>
</file>