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C10-80AE-8FC9-7DA0-4E08F8835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TOOL COMMAND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0FBC0-243D-4A14-D85D-98A211D5E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CHETHAN KUMAR A C G15 VLSI FRONTEND </a:t>
            </a:r>
          </a:p>
        </p:txBody>
      </p:sp>
    </p:spTree>
    <p:extLst>
      <p:ext uri="{BB962C8B-B14F-4D97-AF65-F5344CB8AC3E}">
        <p14:creationId xmlns:p14="http://schemas.microsoft.com/office/powerpoint/2010/main" val="27579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0198-DBE6-002E-745E-C3B0A690C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6680"/>
            <a:ext cx="10058400" cy="5762414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 Naming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name of variables can contain any characters and length. You can even have white spaces by enclosing the variable in curly braces, but it is not preferred.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Variable names in </a:t>
            </a:r>
            <a:r>
              <a:rPr lang="en-US" sz="2400" dirty="0" err="1"/>
              <a:t>Tcl</a:t>
            </a:r>
            <a:r>
              <a:rPr lang="en-US" sz="2400" dirty="0"/>
              <a:t> can consist of letters, digits, and underscores.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They must start with a letter or an underscore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myVar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42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_counter 0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userName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"John“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cs typeface="Cascadia Mono" panose="020B0609020000020004" pitchFamily="49" charset="0"/>
              </a:rPr>
              <a:t>Invalid variable names: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123var "Invalid" ;# starts with a digit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my-Var "Invalid" ;# contains a hyphen</a:t>
            </a:r>
          </a:p>
          <a:p>
            <a:pPr marL="0" indent="0">
              <a:buNone/>
            </a:pPr>
            <a:endParaRPr lang="en-US" sz="2400" dirty="0"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61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348-ACBF-5075-A7D6-1CDD5ED9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DB0F-CC59-E0AD-56B0-F83A0B12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TCL contains the operators listed below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Arithmetic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Relational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Logical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Bitwise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64527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C73-3D80-43D1-7E5F-FECB2B0A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020A73D-5161-B19F-5588-630D510D3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654502"/>
              </p:ext>
            </p:extLst>
          </p:nvPr>
        </p:nvGraphicFramePr>
        <p:xfrm>
          <a:off x="5775959" y="1950720"/>
          <a:ext cx="5379400" cy="38708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63607">
                  <a:extLst>
                    <a:ext uri="{9D8B030D-6E8A-4147-A177-3AD203B41FA5}">
                      <a16:colId xmlns:a16="http://schemas.microsoft.com/office/drawing/2014/main" val="3398255400"/>
                    </a:ext>
                  </a:extLst>
                </a:gridCol>
                <a:gridCol w="2953203">
                  <a:extLst>
                    <a:ext uri="{9D8B030D-6E8A-4147-A177-3AD203B41FA5}">
                      <a16:colId xmlns:a16="http://schemas.microsoft.com/office/drawing/2014/main" val="2582392214"/>
                    </a:ext>
                  </a:extLst>
                </a:gridCol>
                <a:gridCol w="1462590">
                  <a:extLst>
                    <a:ext uri="{9D8B030D-6E8A-4147-A177-3AD203B41FA5}">
                      <a16:colId xmlns:a16="http://schemas.microsoft.com/office/drawing/2014/main" val="3373884787"/>
                    </a:ext>
                  </a:extLst>
                </a:gridCol>
              </a:tblGrid>
              <a:tr h="57409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Operator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Description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Example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3483848154"/>
                  </a:ext>
                </a:extLst>
              </a:tr>
              <a:tr h="60117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+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Adds two operands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+ B will give 30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3972938348"/>
                  </a:ext>
                </a:extLst>
              </a:tr>
              <a:tr h="60117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-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Subtracts second operand from the first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- B will give -10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3922897011"/>
                  </a:ext>
                </a:extLst>
              </a:tr>
              <a:tr h="60117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*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Multiplies both operands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 * B will give 200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3115216008"/>
                  </a:ext>
                </a:extLst>
              </a:tr>
              <a:tr h="60117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/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effectLst/>
                        </a:rPr>
                        <a:t>Divides numerator by de-numerator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 / A will give 2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4034530754"/>
                  </a:ext>
                </a:extLst>
              </a:tr>
              <a:tr h="798736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%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B % A will give 0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5032985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035066-DB67-C377-701B-4E197F661C05}"/>
              </a:ext>
            </a:extLst>
          </p:cNvPr>
          <p:cNvSpPr txBox="1"/>
          <p:nvPr/>
        </p:nvSpPr>
        <p:spPr>
          <a:xfrm>
            <a:off x="929640" y="1935480"/>
            <a:ext cx="4404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Following table shows all the arithmetic operators supported by </a:t>
            </a:r>
            <a:r>
              <a:rPr lang="en-US" sz="2400" dirty="0" err="1"/>
              <a:t>Tcl</a:t>
            </a:r>
            <a:r>
              <a:rPr lang="en-US" sz="2400" dirty="0"/>
              <a:t> language. Assume variable ‘A’ holds 10 and variable ‘B’ holds 20, then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22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3C73-3D80-43D1-7E5F-FECB2B0A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1728D-F29F-0140-B9F6-3EA7E13CB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05012"/>
            <a:ext cx="4510257" cy="41367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F6372-E9C8-EA95-173D-80D61E443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6950"/>
            <a:ext cx="3614186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880-062C-B55C-EB5D-003CAB63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43FDE3-869D-7913-D16E-A62A075CEA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49460"/>
              </p:ext>
            </p:extLst>
          </p:nvPr>
        </p:nvGraphicFramePr>
        <p:xfrm>
          <a:off x="1096963" y="1846263"/>
          <a:ext cx="10058399" cy="460447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72344">
                  <a:extLst>
                    <a:ext uri="{9D8B030D-6E8A-4147-A177-3AD203B41FA5}">
                      <a16:colId xmlns:a16="http://schemas.microsoft.com/office/drawing/2014/main" val="1546033412"/>
                    </a:ext>
                  </a:extLst>
                </a:gridCol>
                <a:gridCol w="3272344">
                  <a:extLst>
                    <a:ext uri="{9D8B030D-6E8A-4147-A177-3AD203B41FA5}">
                      <a16:colId xmlns:a16="http://schemas.microsoft.com/office/drawing/2014/main" val="165284204"/>
                    </a:ext>
                  </a:extLst>
                </a:gridCol>
                <a:gridCol w="3513711">
                  <a:extLst>
                    <a:ext uri="{9D8B030D-6E8A-4147-A177-3AD203B41FA5}">
                      <a16:colId xmlns:a16="http://schemas.microsoft.com/office/drawing/2014/main" val="380038012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Operator</a:t>
                      </a:r>
                      <a:endParaRPr lang="en-IN" sz="1800" b="1" dirty="0">
                        <a:effectLst/>
                        <a:latin typeface="inherit"/>
                      </a:endParaRP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</a:rPr>
                        <a:t>Description</a:t>
                      </a:r>
                      <a:endParaRPr lang="en-IN" sz="1800" b="1">
                        <a:effectLst/>
                        <a:latin typeface="inherit"/>
                      </a:endParaRP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effectLst/>
                        </a:rPr>
                        <a:t>Example</a:t>
                      </a:r>
                      <a:endParaRPr lang="en-IN" sz="1800" b="1">
                        <a:effectLst/>
                        <a:latin typeface="inherit"/>
                      </a:endParaRPr>
                    </a:p>
                  </a:txBody>
                  <a:tcPr marL="21535" marR="21535" marT="21535" marB="21535" anchor="ctr"/>
                </a:tc>
                <a:extLst>
                  <a:ext uri="{0D108BD9-81ED-4DB2-BD59-A6C34878D82A}">
                    <a16:rowId xmlns:a16="http://schemas.microsoft.com/office/drawing/2014/main" val="3232811406"/>
                  </a:ext>
                </a:extLst>
              </a:tr>
              <a:tr h="808836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==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(A == B) is not true.</a:t>
                      </a:r>
                    </a:p>
                  </a:txBody>
                  <a:tcPr marL="21535" marR="21535" marT="21535" marB="21535" anchor="ctr"/>
                </a:tc>
                <a:extLst>
                  <a:ext uri="{0D108BD9-81ED-4DB2-BD59-A6C34878D82A}">
                    <a16:rowId xmlns:a16="http://schemas.microsoft.com/office/drawing/2014/main" val="3848826477"/>
                  </a:ext>
                </a:extLst>
              </a:tr>
              <a:tr h="1065039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!=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(A != B) is true.</a:t>
                      </a:r>
                    </a:p>
                  </a:txBody>
                  <a:tcPr marL="21535" marR="21535" marT="21535" marB="21535" anchor="ctr"/>
                </a:tc>
                <a:extLst>
                  <a:ext uri="{0D108BD9-81ED-4DB2-BD59-A6C34878D82A}">
                    <a16:rowId xmlns:a16="http://schemas.microsoft.com/office/drawing/2014/main" val="1648426853"/>
                  </a:ext>
                </a:extLst>
              </a:tr>
              <a:tr h="1065039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&gt;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(A &gt; B) is not true.</a:t>
                      </a:r>
                    </a:p>
                  </a:txBody>
                  <a:tcPr marL="21535" marR="21535" marT="21535" marB="21535" anchor="ctr"/>
                </a:tc>
                <a:extLst>
                  <a:ext uri="{0D108BD9-81ED-4DB2-BD59-A6C34878D82A}">
                    <a16:rowId xmlns:a16="http://schemas.microsoft.com/office/drawing/2014/main" val="1951560457"/>
                  </a:ext>
                </a:extLst>
              </a:tr>
              <a:tr h="1065039"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effectLst/>
                        </a:rPr>
                        <a:t>&lt;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21535" marR="21535" marT="21535" marB="215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effectLst/>
                        </a:rPr>
                        <a:t>(A &lt; B) is true.</a:t>
                      </a:r>
                    </a:p>
                  </a:txBody>
                  <a:tcPr marL="21535" marR="21535" marT="21535" marB="21535" anchor="ctr"/>
                </a:tc>
                <a:extLst>
                  <a:ext uri="{0D108BD9-81ED-4DB2-BD59-A6C34878D82A}">
                    <a16:rowId xmlns:a16="http://schemas.microsoft.com/office/drawing/2014/main" val="3778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73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5A97-3CA4-F4C7-4416-A1C05541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0495"/>
            <a:ext cx="10058400" cy="1010702"/>
          </a:xfrm>
        </p:spPr>
        <p:txBody>
          <a:bodyPr/>
          <a:lstStyle/>
          <a:p>
            <a:r>
              <a:rPr lang="en-IN" dirty="0"/>
              <a:t>Relational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1AF45-404E-EDAF-76B6-0287EBF5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5881"/>
            <a:ext cx="4768557" cy="49091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99332B-DE93-D4DD-7DD7-C8A9D915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645" y="2545951"/>
            <a:ext cx="4564380" cy="21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22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4A6E-B02E-7C1B-3E9B-936E62E1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58" y="360996"/>
            <a:ext cx="10058400" cy="748348"/>
          </a:xfrm>
        </p:spPr>
        <p:txBody>
          <a:bodyPr>
            <a:normAutofit/>
          </a:bodyPr>
          <a:lstStyle/>
          <a:p>
            <a:r>
              <a:rPr lang="en-IN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A989D9-D7C3-914C-FD23-E692D3466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743579"/>
              </p:ext>
            </p:extLst>
          </p:nvPr>
        </p:nvGraphicFramePr>
        <p:xfrm>
          <a:off x="1066801" y="1876743"/>
          <a:ext cx="10058398" cy="41070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272343">
                  <a:extLst>
                    <a:ext uri="{9D8B030D-6E8A-4147-A177-3AD203B41FA5}">
                      <a16:colId xmlns:a16="http://schemas.microsoft.com/office/drawing/2014/main" val="1807492093"/>
                    </a:ext>
                  </a:extLst>
                </a:gridCol>
                <a:gridCol w="3272343">
                  <a:extLst>
                    <a:ext uri="{9D8B030D-6E8A-4147-A177-3AD203B41FA5}">
                      <a16:colId xmlns:a16="http://schemas.microsoft.com/office/drawing/2014/main" val="2014812518"/>
                    </a:ext>
                  </a:extLst>
                </a:gridCol>
                <a:gridCol w="3513712">
                  <a:extLst>
                    <a:ext uri="{9D8B030D-6E8A-4147-A177-3AD203B41FA5}">
                      <a16:colId xmlns:a16="http://schemas.microsoft.com/office/drawing/2014/main" val="2396490850"/>
                    </a:ext>
                  </a:extLst>
                </a:gridCol>
              </a:tblGrid>
              <a:tr h="248098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Operator</a:t>
                      </a:r>
                      <a:endParaRPr lang="en-IN" sz="1600" b="1">
                        <a:effectLst/>
                        <a:latin typeface="inherit"/>
                      </a:endParaRP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Description</a:t>
                      </a:r>
                      <a:endParaRPr lang="en-IN" sz="1600" b="1">
                        <a:effectLst/>
                        <a:latin typeface="inherit"/>
                      </a:endParaRP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Example</a:t>
                      </a:r>
                      <a:endParaRPr lang="en-IN" sz="1600" b="1">
                        <a:effectLst/>
                        <a:latin typeface="inherit"/>
                      </a:endParaRPr>
                    </a:p>
                  </a:txBody>
                  <a:tcPr marL="44303" marR="44303" marT="44303" marB="44303" anchor="ctr"/>
                </a:tc>
                <a:extLst>
                  <a:ext uri="{0D108BD9-81ED-4DB2-BD59-A6C34878D82A}">
                    <a16:rowId xmlns:a16="http://schemas.microsoft.com/office/drawing/2014/main" val="2079052152"/>
                  </a:ext>
                </a:extLst>
              </a:tr>
              <a:tr h="1045554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&amp;&amp;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Called Logical AND operator. If both the operands are non-zero, then condition becomes true.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(A &amp;&amp; B) is false.</a:t>
                      </a:r>
                    </a:p>
                  </a:txBody>
                  <a:tcPr marL="44303" marR="44303" marT="44303" marB="44303" anchor="ctr"/>
                </a:tc>
                <a:extLst>
                  <a:ext uri="{0D108BD9-81ED-4DB2-BD59-A6C34878D82A}">
                    <a16:rowId xmlns:a16="http://schemas.microsoft.com/office/drawing/2014/main" val="2861868311"/>
                  </a:ext>
                </a:extLst>
              </a:tr>
              <a:tr h="120504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||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Called Logical OR Operator. If any of the two operands is non-zero, then condition becomes true.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(A || B) is true.</a:t>
                      </a:r>
                    </a:p>
                  </a:txBody>
                  <a:tcPr marL="44303" marR="44303" marT="44303" marB="44303" anchor="ctr"/>
                </a:tc>
                <a:extLst>
                  <a:ext uri="{0D108BD9-81ED-4DB2-BD59-A6C34878D82A}">
                    <a16:rowId xmlns:a16="http://schemas.microsoft.com/office/drawing/2014/main" val="48344314"/>
                  </a:ext>
                </a:extLst>
              </a:tr>
              <a:tr h="152402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!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Called Logical NOT Operator. Use to reverses the logical state of its operand. If a condition is true then Logical NOT operator will make false.</a:t>
                      </a:r>
                    </a:p>
                  </a:txBody>
                  <a:tcPr marL="44303" marR="44303" marT="44303" marB="443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!(A &amp;&amp; B) is true.</a:t>
                      </a:r>
                    </a:p>
                  </a:txBody>
                  <a:tcPr marL="44303" marR="44303" marT="44303" marB="44303" anchor="ctr"/>
                </a:tc>
                <a:extLst>
                  <a:ext uri="{0D108BD9-81ED-4DB2-BD59-A6C34878D82A}">
                    <a16:rowId xmlns:a16="http://schemas.microsoft.com/office/drawing/2014/main" val="9227447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DE0DC-0292-3CF9-1C3B-BADE6EB77CC4}"/>
              </a:ext>
            </a:extLst>
          </p:cNvPr>
          <p:cNvSpPr txBox="1"/>
          <p:nvPr/>
        </p:nvSpPr>
        <p:spPr>
          <a:xfrm>
            <a:off x="1066801" y="1109344"/>
            <a:ext cx="992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Following table shows all the logical operators supported by </a:t>
            </a:r>
            <a:r>
              <a:rPr lang="en-US" sz="2000" dirty="0" err="1"/>
              <a:t>Tcl</a:t>
            </a:r>
            <a:r>
              <a:rPr lang="en-US" sz="2000" dirty="0"/>
              <a:t> language. Assume variable A holds 1 and variable B holds 0, then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401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D2C1066-6DF5-230E-5F5A-3DCDA56A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4172"/>
            <a:ext cx="10058400" cy="748348"/>
          </a:xfrm>
        </p:spPr>
        <p:txBody>
          <a:bodyPr/>
          <a:lstStyle/>
          <a:p>
            <a:r>
              <a:rPr lang="en-IN" dirty="0"/>
              <a:t>Logical Operators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72F9C1-23EA-EF42-571D-E245E557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31186"/>
            <a:ext cx="4033038" cy="480904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B3577F-626D-D3F4-99F8-D3A681C7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97" y="2399734"/>
            <a:ext cx="3868103" cy="267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2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15C-C831-AD9E-4FEC-53574460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1920"/>
            <a:ext cx="10058400" cy="975360"/>
          </a:xfrm>
        </p:spPr>
        <p:txBody>
          <a:bodyPr/>
          <a:lstStyle/>
          <a:p>
            <a:r>
              <a:rPr lang="en-IN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D68F-95FA-7D92-421D-8B99CC05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97280"/>
            <a:ext cx="10058400" cy="4771814"/>
          </a:xfrm>
        </p:spPr>
        <p:txBody>
          <a:bodyPr/>
          <a:lstStyle/>
          <a:p>
            <a:r>
              <a:rPr lang="en-US" dirty="0"/>
              <a:t>Bitwise operator works on bits and perform bit-by-bit operation. The truth tables for &amp;, |, and ^ are as follows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29821D-10A6-A27E-1424-740C85E5E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32955"/>
              </p:ext>
            </p:extLst>
          </p:nvPr>
        </p:nvGraphicFramePr>
        <p:xfrm>
          <a:off x="1173480" y="1950720"/>
          <a:ext cx="6176025" cy="24403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35205">
                  <a:extLst>
                    <a:ext uri="{9D8B030D-6E8A-4147-A177-3AD203B41FA5}">
                      <a16:colId xmlns:a16="http://schemas.microsoft.com/office/drawing/2014/main" val="999952852"/>
                    </a:ext>
                  </a:extLst>
                </a:gridCol>
                <a:gridCol w="1235205">
                  <a:extLst>
                    <a:ext uri="{9D8B030D-6E8A-4147-A177-3AD203B41FA5}">
                      <a16:colId xmlns:a16="http://schemas.microsoft.com/office/drawing/2014/main" val="2789877283"/>
                    </a:ext>
                  </a:extLst>
                </a:gridCol>
                <a:gridCol w="1235205">
                  <a:extLst>
                    <a:ext uri="{9D8B030D-6E8A-4147-A177-3AD203B41FA5}">
                      <a16:colId xmlns:a16="http://schemas.microsoft.com/office/drawing/2014/main" val="997849585"/>
                    </a:ext>
                  </a:extLst>
                </a:gridCol>
                <a:gridCol w="1235205">
                  <a:extLst>
                    <a:ext uri="{9D8B030D-6E8A-4147-A177-3AD203B41FA5}">
                      <a16:colId xmlns:a16="http://schemas.microsoft.com/office/drawing/2014/main" val="1146686778"/>
                    </a:ext>
                  </a:extLst>
                </a:gridCol>
                <a:gridCol w="1235205">
                  <a:extLst>
                    <a:ext uri="{9D8B030D-6E8A-4147-A177-3AD203B41FA5}">
                      <a16:colId xmlns:a16="http://schemas.microsoft.com/office/drawing/2014/main" val="2374927937"/>
                    </a:ext>
                  </a:extLst>
                </a:gridCol>
              </a:tblGrid>
              <a:tr h="488061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p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q</a:t>
                      </a:r>
                      <a:endParaRPr lang="en-IN" b="1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p &amp; q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p | q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p ^ q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92522772"/>
                  </a:ext>
                </a:extLst>
              </a:tr>
              <a:tr h="488061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68714669"/>
                  </a:ext>
                </a:extLst>
              </a:tr>
              <a:tr h="488061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80385073"/>
                  </a:ext>
                </a:extLst>
              </a:tr>
              <a:tr h="488061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14404240"/>
                  </a:ext>
                </a:extLst>
              </a:tr>
              <a:tr h="488061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465455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4A2DAAB-FE83-4581-04BB-B206416D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32" y="1950720"/>
            <a:ext cx="2136473" cy="29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603F-E84C-78BA-F831-6ACDB1BA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Ternary Operator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94B48A-F417-0225-769C-BFF9025EF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924491"/>
              </p:ext>
            </p:extLst>
          </p:nvPr>
        </p:nvGraphicFramePr>
        <p:xfrm>
          <a:off x="1096963" y="1846263"/>
          <a:ext cx="10058400" cy="1127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1927309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5358754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19596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Operator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Example</a:t>
                      </a:r>
                      <a:endParaRPr lang="en-IN" b="1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45305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? :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Ternary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If Condition is true? Then value X : Otherwise value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30120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85B76F-8966-59A8-D9ED-25676314CDCD}"/>
              </a:ext>
            </a:extLst>
          </p:cNvPr>
          <p:cNvSpPr txBox="1"/>
          <p:nvPr/>
        </p:nvSpPr>
        <p:spPr>
          <a:xfrm>
            <a:off x="1096963" y="3261360"/>
            <a:ext cx="993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ternary operator, also known as the conditional operator, is a concise way to express a conditional (if-else) statement in a single line of code.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0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DBA-67CB-A04F-1FC2-FFD52C17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TCL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55AE-C59A-DD05-44C8-AEC4FCA1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Tool Command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by John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Ousterhout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University of California, Berkeley.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initially for Unix. It was then ported to Windows, DOS, OS/2, and Mac OSX.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aims at providing ability for programs to interact with other programs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4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B621-2CB0-A471-B6DF-ACF8847F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986"/>
            <a:ext cx="10058400" cy="748454"/>
          </a:xfrm>
        </p:spPr>
        <p:txBody>
          <a:bodyPr/>
          <a:lstStyle/>
          <a:p>
            <a:r>
              <a:rPr lang="en-IN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08CD-0AEB-9448-5A76-DF6581EB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6360"/>
            <a:ext cx="10058400" cy="4634654"/>
          </a:xfrm>
        </p:spPr>
        <p:txBody>
          <a:bodyPr/>
          <a:lstStyle/>
          <a:p>
            <a:r>
              <a:rPr lang="en-IN" dirty="0"/>
              <a:t>If – Else block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if {condition}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if the condition is true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 elseif {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another_condition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if the first condition is false and this condition is true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 else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if all conditions are false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19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4D37-F001-F24F-F081-9C305D04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4800"/>
            <a:ext cx="10058400" cy="5945294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Switch Block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Tcl</a:t>
            </a:r>
            <a:r>
              <a:rPr lang="en-US" sz="2400" dirty="0">
                <a:solidFill>
                  <a:schemeClr val="tx1"/>
                </a:solidFill>
              </a:rPr>
              <a:t> also supports the "switch" statement, which allows for multi-way branching based on the value of a variable or expression. It provides a concise way to handle multiple possible cases.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switch $variable {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value1 {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# code to execute for the first case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value2 {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# code to execute for the second case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default {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# code to execute if none of the cases match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en-IN" dirty="0">
              <a:solidFill>
                <a:schemeClr val="tx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04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AEDB-34BF-EA87-B70D-9CB668D5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9746"/>
            <a:ext cx="10058400" cy="960120"/>
          </a:xfrm>
        </p:spPr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96DE-BB66-0D2D-E27D-353BC504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7506"/>
            <a:ext cx="10058400" cy="5229014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While Loop:</a:t>
            </a:r>
          </a:p>
          <a:p>
            <a:r>
              <a:rPr lang="en-US" sz="2600" dirty="0"/>
              <a:t>The "while" loop repeatedly executes a block of code as long as a specified condition is true. The syntax is as follows: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while {condition}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while the condition is true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r>
              <a:rPr lang="en-US" sz="2400" b="1" dirty="0">
                <a:cs typeface="Cascadia Mono" panose="020B0609020000020004" pitchFamily="49" charset="0"/>
              </a:rPr>
              <a:t>For Loop:</a:t>
            </a:r>
          </a:p>
          <a:p>
            <a:r>
              <a:rPr lang="en-US" sz="2400" dirty="0">
                <a:cs typeface="Cascadia Mono" panose="020B0609020000020004" pitchFamily="49" charset="0"/>
              </a:rPr>
              <a:t>The "for" loop is used for iterating a specific number of times. It has a flexible syntax and can iterate over a range of values or elements in a list. Here's a basic example: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for {set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0} {$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&lt; 5} {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incr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for each iteration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9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D6CE-5668-18D8-BBEB-90249089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8121"/>
            <a:ext cx="10058400" cy="1539240"/>
          </a:xfrm>
        </p:spPr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DED3-FA6A-0B20-58E6-5A599AB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Foreach Loop:</a:t>
            </a:r>
          </a:p>
          <a:p>
            <a:r>
              <a:rPr lang="en-US" dirty="0"/>
              <a:t>The "foreach" loop is specifically designed for iterating over elements in a list. It simplifies the process of looping through a collection. Here's an example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foreach item $list {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# code to execute for each item in the list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endParaRPr lang="en-IN" dirty="0"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483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EF10-0B2F-7F76-BE95-D40BF420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259080"/>
            <a:ext cx="10058400" cy="944880"/>
          </a:xfrm>
        </p:spPr>
        <p:txBody>
          <a:bodyPr/>
          <a:lstStyle/>
          <a:p>
            <a:r>
              <a:rPr lang="en-IN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74A0-7692-C4E1-98BE-A4F5AA4EB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r>
              <a:rPr lang="en-US" dirty="0"/>
              <a:t>An array is a systematic arrangement of a group of elements using indices.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set </a:t>
            </a:r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ArrayName</a:t>
            </a: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(Index) value</a:t>
            </a:r>
          </a:p>
          <a:p>
            <a:r>
              <a:rPr lang="en-US" dirty="0">
                <a:cs typeface="Cascadia Mono" panose="020B0609020000020004" pitchFamily="49" charset="0"/>
              </a:rPr>
              <a:t>An example for creating simple array is shown below.</a:t>
            </a:r>
          </a:p>
          <a:p>
            <a:endParaRPr lang="en-IN" dirty="0">
              <a:cs typeface="Cascadia Mono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9754F-7EF0-72D2-3D5E-9C79C7E3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7" y="3237336"/>
            <a:ext cx="4123204" cy="1868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F292F4-E366-C69F-8131-FB5F4C86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4130"/>
            <a:ext cx="3783330" cy="14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4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439D-1030-572F-3ED5-0ED99B23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"/>
            <a:ext cx="10058400" cy="6065520"/>
          </a:xfrm>
        </p:spPr>
        <p:txBody>
          <a:bodyPr/>
          <a:lstStyle/>
          <a:p>
            <a:r>
              <a:rPr lang="en-IN" b="1" dirty="0"/>
              <a:t>Size of Array</a:t>
            </a:r>
          </a:p>
          <a:p>
            <a:r>
              <a:rPr lang="en-US" dirty="0"/>
              <a:t>The syntax for calculating size array is shown below.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[array size </a:t>
            </a:r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variablename</a:t>
            </a: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endParaRPr lang="en-IN" dirty="0"/>
          </a:p>
          <a:p>
            <a:r>
              <a:rPr lang="en-US" dirty="0"/>
              <a:t>An example for printing the size is shown below.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Array Iteration :</a:t>
            </a:r>
          </a:p>
          <a:p>
            <a:r>
              <a:rPr lang="en-IN" b="1" dirty="0"/>
              <a:t> </a:t>
            </a:r>
            <a:r>
              <a:rPr lang="en-US" dirty="0"/>
              <a:t>we can use array iteration to access elements of the array.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69335-C796-9CBC-A520-72A51171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8864"/>
            <a:ext cx="3993766" cy="13849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2AD8B3-ED52-DEC2-1B84-328039B67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0" y="2700537"/>
            <a:ext cx="1491615" cy="728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EB8A7-1956-C172-5665-EE059EC8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4709160"/>
            <a:ext cx="6352066" cy="1511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778C1-B092-1436-15E2-5E229F431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570" y="5241567"/>
            <a:ext cx="2878455" cy="81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3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01A1-F02A-75EB-F54F-1483BA2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19572"/>
            <a:ext cx="10058400" cy="748454"/>
          </a:xfrm>
        </p:spPr>
        <p:txBody>
          <a:bodyPr/>
          <a:lstStyle/>
          <a:p>
            <a:r>
              <a:rPr lang="en-IN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71FF-D5CB-1500-955A-58009D04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7840"/>
            <a:ext cx="10058400" cy="4101254"/>
          </a:xfrm>
        </p:spPr>
        <p:txBody>
          <a:bodyPr>
            <a:normAutofit/>
          </a:bodyPr>
          <a:lstStyle/>
          <a:p>
            <a:r>
              <a:rPr lang="en-US" sz="2400" dirty="0"/>
              <a:t>List is one of the basic data-type available in </a:t>
            </a:r>
            <a:r>
              <a:rPr lang="en-US" sz="2400" dirty="0" err="1"/>
              <a:t>Tcl</a:t>
            </a:r>
            <a:r>
              <a:rPr lang="en-US" sz="2400" dirty="0"/>
              <a:t>. It is used for representing an ordered collection of items. It can include different types of items in the same list. Further, a list can contain another list.</a:t>
            </a:r>
          </a:p>
          <a:p>
            <a:r>
              <a:rPr lang="en-IN" sz="2400" b="1" dirty="0"/>
              <a:t>Creating a List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34053-9BC0-0B57-3D8E-A9F7DAC4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29000"/>
            <a:ext cx="6846477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2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EFAA9-712B-E112-AC00-197E2C9A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228600"/>
            <a:ext cx="10058400" cy="5640494"/>
          </a:xfrm>
        </p:spPr>
        <p:txBody>
          <a:bodyPr/>
          <a:lstStyle/>
          <a:p>
            <a:r>
              <a:rPr lang="en-US" dirty="0"/>
              <a:t>Some examples are given below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ar(--ff-lato)"/>
              </a:rPr>
              <a:t>Appending Item to a List: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var(--ff-lato)"/>
              </a:rPr>
              <a:t>The syntax for appending item to a list is given below :</a:t>
            </a:r>
            <a:endParaRPr lang="en-US" b="1" i="0" dirty="0">
              <a:solidFill>
                <a:srgbClr val="000000"/>
              </a:solidFill>
              <a:effectLst/>
              <a:latin typeface="var(--ff-lato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662A8-77E0-63AE-6E9B-A4F4EEBE6A3A}"/>
              </a:ext>
            </a:extLst>
          </p:cNvPr>
          <p:cNvSpPr txBox="1"/>
          <p:nvPr/>
        </p:nvSpPr>
        <p:spPr>
          <a:xfrm>
            <a:off x="1097280" y="853440"/>
            <a:ext cx="57054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set colorList1 {red green blue}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set colorList2 [list red green blue]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set colorList3 [split "</a:t>
            </a:r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red_green_blue</a:t>
            </a: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" _]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puts $colorList1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puts $colorList2</a:t>
            </a:r>
          </a:p>
          <a:p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puts $colorList3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ADA56-8D59-67C8-7A1A-701AFE306AB3}"/>
              </a:ext>
            </a:extLst>
          </p:cNvPr>
          <p:cNvSpPr txBox="1"/>
          <p:nvPr/>
        </p:nvSpPr>
        <p:spPr>
          <a:xfrm>
            <a:off x="7086600" y="853440"/>
            <a:ext cx="2057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red green blue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red green blue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red green blue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29338-6312-7923-4990-B88F0D65E395}"/>
              </a:ext>
            </a:extLst>
          </p:cNvPr>
          <p:cNvSpPr txBox="1"/>
          <p:nvPr/>
        </p:nvSpPr>
        <p:spPr>
          <a:xfrm>
            <a:off x="1097280" y="3901440"/>
            <a:ext cx="460248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append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listName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split_character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value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# or</a:t>
            </a:r>
          </a:p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lappend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listName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value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0B2915-71D8-DDF4-F67E-10533E00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0" y="3809527"/>
            <a:ext cx="2615565" cy="1658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3361A-E22F-64B1-BC40-D013F635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648" y="4655654"/>
            <a:ext cx="2304072" cy="5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22BF-290C-D437-213F-D5937EB5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2400"/>
            <a:ext cx="10058400" cy="5716694"/>
          </a:xfrm>
        </p:spPr>
        <p:txBody>
          <a:bodyPr>
            <a:normAutofit/>
          </a:bodyPr>
          <a:lstStyle/>
          <a:p>
            <a:r>
              <a:rPr lang="en-IN" sz="2400" b="1" dirty="0"/>
              <a:t>Length of List :</a:t>
            </a:r>
          </a:p>
          <a:p>
            <a:r>
              <a:rPr lang="en-US" sz="2400" dirty="0"/>
              <a:t>The syntax for length of list is given below:</a:t>
            </a:r>
          </a:p>
          <a:p>
            <a:endParaRPr lang="en-IN" sz="2400" dirty="0"/>
          </a:p>
          <a:p>
            <a:r>
              <a:rPr lang="en-US" sz="2400" dirty="0"/>
              <a:t>Example for length of list is given below</a:t>
            </a:r>
          </a:p>
          <a:p>
            <a:r>
              <a:rPr lang="en-IN" sz="2400" b="1" dirty="0"/>
              <a:t>List Item at Index :</a:t>
            </a:r>
          </a:p>
          <a:p>
            <a:r>
              <a:rPr lang="en-US" sz="2400" dirty="0"/>
              <a:t>Example for list item at index is given below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AFA17-4F15-D5BF-E71F-3454D4461E3A}"/>
              </a:ext>
            </a:extLst>
          </p:cNvPr>
          <p:cNvSpPr txBox="1"/>
          <p:nvPr/>
        </p:nvSpPr>
        <p:spPr>
          <a:xfrm>
            <a:off x="1295400" y="1203960"/>
            <a:ext cx="358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llength</a:t>
            </a: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listName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8AE41-E879-769B-3DD3-314F3F84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14687"/>
            <a:ext cx="5666325" cy="1509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8C96F-8265-CE3B-9570-35E26FDF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39" y="3613195"/>
            <a:ext cx="1772603" cy="71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8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6BA1-B83B-827D-FCC7-2144B6A4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960120"/>
          </a:xfrm>
        </p:spPr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B3A3-23B1-30AC-7AA0-B055C69B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0120"/>
            <a:ext cx="10058400" cy="4023360"/>
          </a:xfrm>
        </p:spPr>
        <p:txBody>
          <a:bodyPr/>
          <a:lstStyle/>
          <a:p>
            <a:r>
              <a:rPr lang="en-US" dirty="0" err="1"/>
              <a:t>Tcl</a:t>
            </a:r>
            <a:r>
              <a:rPr lang="en-US" dirty="0"/>
              <a:t> supports file handling with the help of the built in commands open, read, puts, gets, and close.</a:t>
            </a:r>
          </a:p>
          <a:p>
            <a:r>
              <a:rPr lang="en-US" dirty="0"/>
              <a:t>A file represents a sequence of bytes, does not matter if it is a text file or binary file.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A668D5-49EB-A913-1C6F-A2CF88B7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74890"/>
              </p:ext>
            </p:extLst>
          </p:nvPr>
        </p:nvGraphicFramePr>
        <p:xfrm>
          <a:off x="1478280" y="1752600"/>
          <a:ext cx="8671560" cy="48631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8183">
                  <a:extLst>
                    <a:ext uri="{9D8B030D-6E8A-4147-A177-3AD203B41FA5}">
                      <a16:colId xmlns:a16="http://schemas.microsoft.com/office/drawing/2014/main" val="2323078428"/>
                    </a:ext>
                  </a:extLst>
                </a:gridCol>
                <a:gridCol w="7843377">
                  <a:extLst>
                    <a:ext uri="{9D8B030D-6E8A-4147-A177-3AD203B41FA5}">
                      <a16:colId xmlns:a16="http://schemas.microsoft.com/office/drawing/2014/main" val="1083047171"/>
                    </a:ext>
                  </a:extLst>
                </a:gridCol>
              </a:tblGrid>
              <a:tr h="300706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effectLst/>
                        </a:rPr>
                        <a:t>Sr.No.</a:t>
                      </a:r>
                      <a:endParaRPr lang="en-IN" sz="1600" b="1">
                        <a:effectLst/>
                        <a:latin typeface="inherit"/>
                      </a:endParaRP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Mode &amp; Description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3300156505"/>
                  </a:ext>
                </a:extLst>
              </a:tr>
              <a:tr h="80219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1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r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Opens an existing text file for reading purpose and the file must exist. This is the default mode used when no accessMode is specified.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550460895"/>
                  </a:ext>
                </a:extLst>
              </a:tr>
              <a:tr h="80219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w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Opens a text file for writing, if it does not exist, then a new file is created else existing file is truncated.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3652993937"/>
                  </a:ext>
                </a:extLst>
              </a:tr>
              <a:tr h="802199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a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Opens a text file for writing in appending mode and file must exist. Here, your program will start appending content in the existing file content.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3210810340"/>
                  </a:ext>
                </a:extLst>
              </a:tr>
              <a:tr h="55145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r+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Opens a text file for reading and writing both. File must exist already.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2784059047"/>
                  </a:ext>
                </a:extLst>
              </a:tr>
              <a:tr h="80219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5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w+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Opens a text file for reading and writing both. It first truncate the file to zero length if it exists otherwise create the file if it does not exist.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1673930305"/>
                  </a:ext>
                </a:extLst>
              </a:tr>
              <a:tr h="802199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27328" marR="27328" marT="27328" marB="273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a+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Opens a text file for reading and writing both. It creates the file if it does not exist. The reading will start from the beginning, but writing can only be appended.</a:t>
                      </a:r>
                    </a:p>
                  </a:txBody>
                  <a:tcPr marL="27328" marR="27328" marT="27328" marB="27328" anchor="ctr"/>
                </a:tc>
                <a:extLst>
                  <a:ext uri="{0D108BD9-81ED-4DB2-BD59-A6C34878D82A}">
                    <a16:rowId xmlns:a16="http://schemas.microsoft.com/office/drawing/2014/main" val="251930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3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DBA-67CB-A04F-1FC2-FFD52C17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Features of </a:t>
            </a:r>
            <a:r>
              <a:rPr lang="en-IN" sz="5400" dirty="0" err="1"/>
              <a:t>Tcl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55AE-C59A-DD05-44C8-AEC4FCA1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454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Tool Command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by John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Ousterhout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the University of California, Berkeley.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initially for Unix. It was then ported to Windows, DOS, OS/2, and Mac OSX.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aims at providing ability for programs to interact with other programs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Finally, it's an open source, free, and can be used for commercial applications without any limit.</a:t>
            </a:r>
          </a:p>
        </p:txBody>
      </p:sp>
    </p:spTree>
    <p:extLst>
      <p:ext uri="{BB962C8B-B14F-4D97-AF65-F5344CB8AC3E}">
        <p14:creationId xmlns:p14="http://schemas.microsoft.com/office/powerpoint/2010/main" val="3569720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8D0B-1DF6-8D78-98FE-B99095CF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4800"/>
            <a:ext cx="10058400" cy="5989320"/>
          </a:xfrm>
        </p:spPr>
        <p:txBody>
          <a:bodyPr>
            <a:normAutofit/>
          </a:bodyPr>
          <a:lstStyle/>
          <a:p>
            <a:r>
              <a:rPr lang="en-US" b="1" u="sng" dirty="0"/>
              <a:t>Opening Files</a:t>
            </a:r>
          </a:p>
          <a:p>
            <a:r>
              <a:rPr lang="en-US" dirty="0" err="1"/>
              <a:t>Tcl</a:t>
            </a:r>
            <a:r>
              <a:rPr lang="en-US" dirty="0"/>
              <a:t> uses the open command to open files in </a:t>
            </a:r>
            <a:r>
              <a:rPr lang="en-US" dirty="0" err="1"/>
              <a:t>Tcl</a:t>
            </a:r>
            <a:r>
              <a:rPr lang="en-US" dirty="0"/>
              <a:t>. The syntax for opening a file is as follows −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open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fileName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accessMode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b="1" u="sng" dirty="0"/>
              <a:t>Closing a File</a:t>
            </a:r>
          </a:p>
          <a:p>
            <a:pPr marL="0" indent="0">
              <a:buNone/>
            </a:pPr>
            <a:r>
              <a:rPr lang="en-US" dirty="0"/>
              <a:t>To close a file, use the close command. </a:t>
            </a:r>
          </a:p>
          <a:p>
            <a:pPr marL="0" indent="0">
              <a:buNone/>
            </a:pP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close </a:t>
            </a:r>
            <a:r>
              <a:rPr lang="en-IN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fileName</a:t>
            </a:r>
            <a:r>
              <a:rPr lang="en-IN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u="sng" dirty="0"/>
              <a:t>Reading a File</a:t>
            </a:r>
          </a:p>
          <a:p>
            <a:pPr marL="0" indent="0">
              <a:buNone/>
            </a:pPr>
            <a:r>
              <a:rPr lang="en-US" dirty="0"/>
              <a:t>Following is the simple command to read from a file −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set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file_data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[read $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fp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b="1" u="sng" dirty="0"/>
              <a:t>Writing a File</a:t>
            </a:r>
          </a:p>
          <a:p>
            <a:pPr marL="0" indent="0">
              <a:buNone/>
            </a:pPr>
            <a:r>
              <a:rPr lang="en-US" dirty="0"/>
              <a:t>Puts command is used to write to an open file.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puts $filename "text to write"</a:t>
            </a:r>
            <a:endParaRPr lang="en-IN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2034-CAFA-7463-C86C-6FFF4C22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36320"/>
            <a:ext cx="10058400" cy="4832774"/>
          </a:xfrm>
        </p:spPr>
        <p:txBody>
          <a:bodyPr/>
          <a:lstStyle/>
          <a:p>
            <a:r>
              <a:rPr lang="en-US" dirty="0"/>
              <a:t>A complete example of read and write is shown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E1EF0-E1DF-63F3-DADF-B2E5C1BDA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78" y="2179321"/>
            <a:ext cx="4872202" cy="295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D061-50D6-B362-936B-955429C5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/>
          <a:lstStyle/>
          <a:p>
            <a:r>
              <a:rPr lang="en-IN" dirty="0"/>
              <a:t>Regular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82680C-F81D-9F9E-D01F-96FA8164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705581"/>
            <a:ext cx="10058400" cy="4023360"/>
          </a:xfrm>
        </p:spPr>
        <p:txBody>
          <a:bodyPr/>
          <a:lstStyle/>
          <a:p>
            <a:r>
              <a:rPr lang="en-US" dirty="0"/>
              <a:t>The "</a:t>
            </a:r>
            <a:r>
              <a:rPr lang="en-US" dirty="0" err="1"/>
              <a:t>regexp</a:t>
            </a:r>
            <a:r>
              <a:rPr lang="en-US" dirty="0"/>
              <a:t>" command is used to match a regular expression in </a:t>
            </a:r>
            <a:r>
              <a:rPr lang="en-US" dirty="0" err="1"/>
              <a:t>Tcl</a:t>
            </a:r>
            <a:r>
              <a:rPr lang="en-US" dirty="0"/>
              <a:t>. A regular expression is a sequence of characters that contains a search pattern. It consists of multiple rules and the following table explains these rules and corresponding use.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9FF62B-B2B7-45E9-BBA9-ABD83FB7D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53048"/>
              </p:ext>
            </p:extLst>
          </p:nvPr>
        </p:nvGraphicFramePr>
        <p:xfrm>
          <a:off x="1661160" y="2623879"/>
          <a:ext cx="6376746" cy="37743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3812828861"/>
                    </a:ext>
                  </a:extLst>
                </a:gridCol>
                <a:gridCol w="5111826">
                  <a:extLst>
                    <a:ext uri="{9D8B030D-6E8A-4147-A177-3AD203B41FA5}">
                      <a16:colId xmlns:a16="http://schemas.microsoft.com/office/drawing/2014/main" val="3234703411"/>
                    </a:ext>
                  </a:extLst>
                </a:gridCol>
              </a:tblGrid>
              <a:tr h="332529"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Sr.No.</a:t>
                      </a:r>
                      <a:endParaRPr lang="en-IN" sz="1600" b="1">
                        <a:effectLst/>
                        <a:latin typeface="inherit"/>
                      </a:endParaRP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effectLst/>
                        </a:rPr>
                        <a:t>Rule &amp; Description</a:t>
                      </a:r>
                      <a:endParaRPr lang="en-IN" sz="1600" b="1" dirty="0">
                        <a:effectLst/>
                        <a:latin typeface="inherit"/>
                      </a:endParaRP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1520606372"/>
                  </a:ext>
                </a:extLst>
              </a:tr>
              <a:tr h="546297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effectLst/>
                        </a:rPr>
                        <a:t>x</a:t>
                      </a:r>
                      <a:endParaRPr lang="en-IN" sz="1600" dirty="0">
                        <a:effectLst/>
                      </a:endParaRPr>
                    </a:p>
                    <a:p>
                      <a:pPr algn="l"/>
                      <a:r>
                        <a:rPr lang="en-IN" sz="1600" dirty="0">
                          <a:effectLst/>
                        </a:rPr>
                        <a:t>Exact match.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409251213"/>
                  </a:ext>
                </a:extLst>
              </a:tr>
              <a:tr h="76006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[a-z]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Any lowercase letter from a-z.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1206394809"/>
                  </a:ext>
                </a:extLst>
              </a:tr>
              <a:tr h="546297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.</a:t>
                      </a:r>
                      <a:endParaRPr lang="en-IN" sz="1600">
                        <a:effectLst/>
                      </a:endParaRPr>
                    </a:p>
                    <a:p>
                      <a:pPr algn="l"/>
                      <a:r>
                        <a:rPr lang="en-IN" sz="1600">
                          <a:effectLst/>
                        </a:rPr>
                        <a:t>Any character.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2174672677"/>
                  </a:ext>
                </a:extLst>
              </a:tr>
              <a:tr h="76006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>
                          <a:effectLst/>
                        </a:rPr>
                        <a:t>^</a:t>
                      </a:r>
                      <a:endParaRPr lang="en-IN" sz="1600">
                        <a:effectLst/>
                      </a:endParaRPr>
                    </a:p>
                    <a:p>
                      <a:pPr algn="l"/>
                      <a:r>
                        <a:rPr lang="en-IN" sz="1600">
                          <a:effectLst/>
                        </a:rPr>
                        <a:t>Beginning string should match.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3118450103"/>
                  </a:ext>
                </a:extLst>
              </a:tr>
              <a:tr h="546297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414" marR="68414" marT="68414" marB="684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1" dirty="0">
                          <a:effectLst/>
                        </a:rPr>
                        <a:t>$</a:t>
                      </a:r>
                      <a:endParaRPr lang="en-IN" sz="1600" dirty="0">
                        <a:effectLst/>
                      </a:endParaRPr>
                    </a:p>
                    <a:p>
                      <a:pPr algn="l"/>
                      <a:r>
                        <a:rPr lang="en-IN" sz="1600" dirty="0">
                          <a:effectLst/>
                        </a:rPr>
                        <a:t>Ending string should match.</a:t>
                      </a:r>
                    </a:p>
                  </a:txBody>
                  <a:tcPr marL="68414" marR="68414" marT="68414" marB="68414" anchor="ctr"/>
                </a:tc>
                <a:extLst>
                  <a:ext uri="{0D108BD9-81ED-4DB2-BD59-A6C34878D82A}">
                    <a16:rowId xmlns:a16="http://schemas.microsoft.com/office/drawing/2014/main" val="153231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8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D9FA8-982B-1827-8312-66DA58FBF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048822"/>
              </p:ext>
            </p:extLst>
          </p:nvPr>
        </p:nvGraphicFramePr>
        <p:xfrm>
          <a:off x="1066800" y="505143"/>
          <a:ext cx="10058400" cy="56245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829590394"/>
                    </a:ext>
                  </a:extLst>
                </a:gridCol>
                <a:gridCol w="8366760">
                  <a:extLst>
                    <a:ext uri="{9D8B030D-6E8A-4147-A177-3AD203B41FA5}">
                      <a16:colId xmlns:a16="http://schemas.microsoft.com/office/drawing/2014/main" val="2184647907"/>
                    </a:ext>
                  </a:extLst>
                </a:gridCol>
              </a:tblGrid>
              <a:tr h="7725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\^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Backlash sequence to match special character ^.Similarly you can use for other characters.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097691124"/>
                  </a:ext>
                </a:extLst>
              </a:tr>
              <a:tr h="6335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()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Add the above sequences inside parenthesis to make a regular expression.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3635558472"/>
                  </a:ext>
                </a:extLst>
              </a:tr>
              <a:tr h="63353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8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x*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Should match 0 or more occurrences of the preceding x.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439308085"/>
                  </a:ext>
                </a:extLst>
              </a:tr>
              <a:tr h="63353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effectLst/>
                        </a:rPr>
                        <a:t>9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x+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Should match 1 or more occurrences of the preceding x.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994259553"/>
                  </a:ext>
                </a:extLst>
              </a:tr>
              <a:tr h="63353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10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[a-z]?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Should match 0 or 1 occurrence of the preceding x.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496156774"/>
                  </a:ext>
                </a:extLst>
              </a:tr>
              <a:tr h="7725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11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{digit}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Matches exactly digit occurrences of previous regex expression. Digit that contains 0-9.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430216158"/>
                  </a:ext>
                </a:extLst>
              </a:tr>
              <a:tr h="7725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12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effectLst/>
                        </a:rPr>
                        <a:t>{digit,}</a:t>
                      </a:r>
                      <a:endParaRPr lang="en-US" sz="1600">
                        <a:effectLst/>
                      </a:endParaRPr>
                    </a:p>
                    <a:p>
                      <a:pPr algn="l"/>
                      <a:r>
                        <a:rPr lang="en-US" sz="1600">
                          <a:effectLst/>
                        </a:rPr>
                        <a:t>Matches 3 or more digit occurrences of previous regex expression. Digit that contains 0-9.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1558321488"/>
                  </a:ext>
                </a:extLst>
              </a:tr>
              <a:tr h="7725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effectLst/>
                        </a:rPr>
                        <a:t>13</a:t>
                      </a:r>
                    </a:p>
                  </a:txBody>
                  <a:tcPr marL="38630" marR="38630" marT="38630" marB="3863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{digit1,digit2}</a:t>
                      </a:r>
                      <a:endParaRPr lang="en-US" sz="1600" dirty="0">
                        <a:effectLst/>
                      </a:endParaRPr>
                    </a:p>
                    <a:p>
                      <a:pPr algn="l"/>
                      <a:r>
                        <a:rPr lang="en-US" sz="1600" dirty="0">
                          <a:effectLst/>
                        </a:rPr>
                        <a:t>Occurrences matches the range between digit1 and digit2 occurrences of previous regex expression.</a:t>
                      </a:r>
                    </a:p>
                  </a:txBody>
                  <a:tcPr marL="38630" marR="38630" marT="38630" marB="38630" anchor="ctr"/>
                </a:tc>
                <a:extLst>
                  <a:ext uri="{0D108BD9-81ED-4DB2-BD59-A6C34878D82A}">
                    <a16:rowId xmlns:a16="http://schemas.microsoft.com/office/drawing/2014/main" val="56047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37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011F-0059-5CA4-2096-38854E23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600"/>
            <a:ext cx="10058400" cy="5640494"/>
          </a:xfrm>
        </p:spPr>
        <p:txBody>
          <a:bodyPr>
            <a:normAutofit/>
          </a:bodyPr>
          <a:lstStyle/>
          <a:p>
            <a:r>
              <a:rPr lang="en-US" sz="2400" dirty="0"/>
              <a:t>When this code is executed, it produces the following result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IN" sz="2400" b="1" dirty="0"/>
              <a:t>Multiple Patterns:</a:t>
            </a:r>
          </a:p>
          <a:p>
            <a:r>
              <a:rPr lang="en-US" sz="2400" dirty="0"/>
              <a:t>The following example shows how to search for multiple patterns. This is example pattern for any alphabets followed by any character followed by any alphabets.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6B6A82-1277-5BA6-028B-FE8DBD23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4841"/>
            <a:ext cx="5552900" cy="1063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AABC34-9B0D-8CA0-6381-0519126A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00" y="624841"/>
            <a:ext cx="4058742" cy="1063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30338-47FF-B89B-6A7A-A4F662CA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566160"/>
            <a:ext cx="7237786" cy="1704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5DA4A0-61B0-FDBB-D66C-0D66B397E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6844" y="3726335"/>
            <a:ext cx="3000229" cy="12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6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93A5-18DD-F183-C77A-AAE62851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040"/>
            <a:ext cx="10058400" cy="5549054"/>
          </a:xfrm>
        </p:spPr>
        <p:txBody>
          <a:bodyPr/>
          <a:lstStyle/>
          <a:p>
            <a:r>
              <a:rPr lang="en-IN" b="1" dirty="0"/>
              <a:t>Switches for Regex Command</a:t>
            </a:r>
          </a:p>
          <a:p>
            <a:r>
              <a:rPr lang="en-US" dirty="0" err="1"/>
              <a:t>nocase</a:t>
            </a:r>
            <a:r>
              <a:rPr lang="en-US" dirty="0"/>
              <a:t> − Used to ignore case.</a:t>
            </a:r>
          </a:p>
          <a:p>
            <a:r>
              <a:rPr lang="en-US" dirty="0"/>
              <a:t>indices − Store location of matched sub patterns instead of matched characters.</a:t>
            </a:r>
          </a:p>
          <a:p>
            <a:r>
              <a:rPr lang="en-US" dirty="0"/>
              <a:t>line − New line sensitive matching. Ignores the characters after newline.</a:t>
            </a:r>
          </a:p>
          <a:p>
            <a:r>
              <a:rPr lang="en-US" dirty="0"/>
              <a:t>start index − Sets the offset of start of search pattern.</a:t>
            </a:r>
          </a:p>
          <a:p>
            <a:r>
              <a:rPr lang="en-IN" b="1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95E51-DAC2-5606-9885-A3317D14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0840"/>
            <a:ext cx="9520555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DBA-67CB-A04F-1FC2-FFD52C17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Basic </a:t>
            </a:r>
            <a:r>
              <a:rPr lang="en-IN" sz="5400" dirty="0" err="1"/>
              <a:t>Synatx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55AE-C59A-DD05-44C8-AEC4FCA1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puts command in 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output data to the console or a file.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marL="0" indent="0" algn="l">
              <a:buNone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like helping text in your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and the interpreter ignores them. Comments can be written using a hash_(#) sign in the beginning.</a:t>
            </a:r>
          </a:p>
          <a:p>
            <a:pPr marL="0" indent="0" algn="l">
              <a:buNone/>
            </a:pPr>
            <a:endParaRPr lang="en-US" sz="28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76502E-187C-2F7B-2D81-3F147EFB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63" y="2296267"/>
            <a:ext cx="5682575" cy="15611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AE9170-8087-B364-5A86-DF0423B1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78" y="2535079"/>
            <a:ext cx="4354542" cy="10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92F0-A9E4-FD22-BB5F-D74D8DA8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365760"/>
            <a:ext cx="10058400" cy="55033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There is no multiple line comments inn TCL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Multiline or block comment is written using 'if' with condition '0'. An example is shown below.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069DD-3B9D-DBAB-F4F3-028A054E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2136294"/>
            <a:ext cx="7040880" cy="30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1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E205-D93E-1003-B04B-853F828D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{} and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D518-8D1C-45C8-BD0D-93347B06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Curly Braces {}: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for grouping and quoting.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Treats everything inside the braces as a single string, preserving white spaces and preventing substitutions.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Commonly used for defining procedures, quoting strings, and grouping multiple commands.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set text {This is a string with special characters: $var}</a:t>
            </a:r>
          </a:p>
          <a:p>
            <a:pPr marL="0" indent="0">
              <a:buNone/>
            </a:pPr>
            <a:endParaRPr lang="en-US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255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E205-D93E-1003-B04B-853F828D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{} and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D518-8D1C-45C8-BD0D-93347B068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Square Brackets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for command substitution.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Executes the command inside the brackets and substitutes the result in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Often used to nest commands or capture the output of a command.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command within the square brackets is executed, and its result is assigned to the variable or used in the expression.</a:t>
            </a:r>
          </a:p>
          <a:p>
            <a:pPr marL="0" indent="0">
              <a:buNone/>
            </a:pPr>
            <a:r>
              <a:rPr lang="en-US" sz="2400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set result [expr 2 + 2]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600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2F1-7629-C573-5FA3-2158F8BE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20"/>
            <a:ext cx="10058400" cy="6050280"/>
          </a:xfrm>
        </p:spPr>
        <p:txBody>
          <a:bodyPr>
            <a:normAutofit/>
          </a:bodyPr>
          <a:lstStyle/>
          <a:p>
            <a:r>
              <a:rPr lang="en-IN" sz="2400" b="1" dirty="0"/>
              <a:t>Variable Substitution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 variable substitutions, $ is used before the variable name and this returns the contents of the variable. A simple example to set a value to a variable and print it is shown below.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When the above code is executed, it produces the following result.</a:t>
            </a:r>
          </a:p>
          <a:p>
            <a:r>
              <a:rPr lang="en-US" sz="2400" b="1" dirty="0"/>
              <a:t>Data types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Tcl</a:t>
            </a:r>
            <a:r>
              <a:rPr lang="en-US" sz="2400" dirty="0"/>
              <a:t>, whether it is an integer number, </a:t>
            </a:r>
            <a:r>
              <a:rPr lang="en-US" sz="2400" dirty="0" err="1"/>
              <a:t>boolean</a:t>
            </a:r>
            <a:r>
              <a:rPr lang="en-US" sz="2400" dirty="0"/>
              <a:t>, floating point number, or a string. When you want to use a variable, you can directly assign a value to it, there is no step of declaration in </a:t>
            </a:r>
            <a:r>
              <a:rPr lang="en-US" sz="2400" dirty="0" err="1"/>
              <a:t>Tcl</a:t>
            </a:r>
            <a:r>
              <a:rPr lang="en-US" sz="2400" dirty="0"/>
              <a:t>. There can be internal representations for these different types of objects. It can transform one data-type to another when required.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6B77-1930-E9BD-970F-79CBC263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04508"/>
            <a:ext cx="2603183" cy="1190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7381D-0513-0FDF-FD51-9960F9D8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066131"/>
            <a:ext cx="1127760" cy="66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2F1-7629-C573-5FA3-2158F8BE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36" y="0"/>
            <a:ext cx="10058400" cy="6050280"/>
          </a:xfrm>
        </p:spPr>
        <p:txBody>
          <a:bodyPr>
            <a:normAutofit/>
          </a:bodyPr>
          <a:lstStyle/>
          <a:p>
            <a:r>
              <a:rPr lang="en-IN" sz="2400" b="1" dirty="0"/>
              <a:t>String Representations</a:t>
            </a:r>
          </a:p>
          <a:p>
            <a:r>
              <a:rPr lang="en-US" sz="2400" dirty="0"/>
              <a:t>Unlike other languages, in </a:t>
            </a:r>
            <a:r>
              <a:rPr lang="en-US" sz="2400" dirty="0" err="1"/>
              <a:t>Tcl</a:t>
            </a:r>
            <a:r>
              <a:rPr lang="en-US" sz="2400" dirty="0"/>
              <a:t>, you need not include double quotes when it's only a single word.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When we want to represent multiple strings, we can use either double quotes or curly braces.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F2F13-7874-0CA8-3C2B-B2DF35932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02081"/>
            <a:ext cx="3669539" cy="1166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B01715-C265-9C78-FF8F-F0A17BAE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320" y="1628293"/>
            <a:ext cx="1905953" cy="94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9066E-B9B8-E52A-DB95-7A811AF95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3849054"/>
            <a:ext cx="3978593" cy="1786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CEF38-6194-7818-3FBC-7C3326672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247" y="3957060"/>
            <a:ext cx="2805113" cy="15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9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2259</Words>
  <Application>Microsoft Office PowerPoint</Application>
  <PresentationFormat>Widescreen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Cascadia Mono</vt:lpstr>
      <vt:lpstr>inherit</vt:lpstr>
      <vt:lpstr>Times New Roman</vt:lpstr>
      <vt:lpstr>var(--ff-lato)</vt:lpstr>
      <vt:lpstr>Retrospect</vt:lpstr>
      <vt:lpstr>TOOL COMMAND LANGUAGE</vt:lpstr>
      <vt:lpstr>TCL Overview</vt:lpstr>
      <vt:lpstr>Features of Tcl</vt:lpstr>
      <vt:lpstr>Basic Synatx</vt:lpstr>
      <vt:lpstr>PowerPoint Presentation</vt:lpstr>
      <vt:lpstr>Difference between {} and []</vt:lpstr>
      <vt:lpstr>Difference between {} and []</vt:lpstr>
      <vt:lpstr>PowerPoint Presentation</vt:lpstr>
      <vt:lpstr>PowerPoint Presentation</vt:lpstr>
      <vt:lpstr>PowerPoint Presentation</vt:lpstr>
      <vt:lpstr>Operators</vt:lpstr>
      <vt:lpstr>Arithmetic Operators</vt:lpstr>
      <vt:lpstr>Arithmetic Operators</vt:lpstr>
      <vt:lpstr>Relational Operators</vt:lpstr>
      <vt:lpstr>Relational Operators</vt:lpstr>
      <vt:lpstr>Logical Operators</vt:lpstr>
      <vt:lpstr>Logical Operators</vt:lpstr>
      <vt:lpstr>Bitwise Operators</vt:lpstr>
      <vt:lpstr>Ternary Operator</vt:lpstr>
      <vt:lpstr>Conditional Statements</vt:lpstr>
      <vt:lpstr>PowerPoint Presentation</vt:lpstr>
      <vt:lpstr>Loops</vt:lpstr>
      <vt:lpstr>LOOPS</vt:lpstr>
      <vt:lpstr>Arrays</vt:lpstr>
      <vt:lpstr>PowerPoint Presentation</vt:lpstr>
      <vt:lpstr>Lists</vt:lpstr>
      <vt:lpstr>PowerPoint Presentation</vt:lpstr>
      <vt:lpstr>PowerPoint Presentation</vt:lpstr>
      <vt:lpstr>File I/O</vt:lpstr>
      <vt:lpstr>PowerPoint Presentation</vt:lpstr>
      <vt:lpstr>PowerPoint Presentation</vt:lpstr>
      <vt:lpstr>Regular Expressions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 COMMAND LANGUAGE</dc:title>
  <dc:creator>Chethan Kumar A C</dc:creator>
  <cp:lastModifiedBy>Chethan Kumar A C</cp:lastModifiedBy>
  <cp:revision>1</cp:revision>
  <dcterms:created xsi:type="dcterms:W3CDTF">2024-01-06T12:35:36Z</dcterms:created>
  <dcterms:modified xsi:type="dcterms:W3CDTF">2024-01-06T15:59:57Z</dcterms:modified>
</cp:coreProperties>
</file>