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306" r:id="rId3"/>
    <p:sldId id="257" r:id="rId4"/>
    <p:sldId id="269" r:id="rId5"/>
    <p:sldId id="270" r:id="rId6"/>
    <p:sldId id="271" r:id="rId7"/>
    <p:sldId id="272" r:id="rId8"/>
    <p:sldId id="296" r:id="rId9"/>
    <p:sldId id="273" r:id="rId10"/>
    <p:sldId id="274" r:id="rId11"/>
    <p:sldId id="275" r:id="rId12"/>
    <p:sldId id="300" r:id="rId13"/>
    <p:sldId id="276" r:id="rId14"/>
    <p:sldId id="302" r:id="rId15"/>
    <p:sldId id="303" r:id="rId16"/>
    <p:sldId id="304" r:id="rId17"/>
    <p:sldId id="277" r:id="rId18"/>
    <p:sldId id="278" r:id="rId19"/>
    <p:sldId id="279" r:id="rId20"/>
    <p:sldId id="297" r:id="rId21"/>
    <p:sldId id="280" r:id="rId22"/>
    <p:sldId id="281" r:id="rId23"/>
    <p:sldId id="264" r:id="rId24"/>
    <p:sldId id="307" r:id="rId25"/>
    <p:sldId id="265" r:id="rId26"/>
    <p:sldId id="298" r:id="rId27"/>
    <p:sldId id="308" r:id="rId28"/>
    <p:sldId id="267" r:id="rId29"/>
    <p:sldId id="299" r:id="rId30"/>
    <p:sldId id="305" r:id="rId31"/>
    <p:sldId id="282" r:id="rId32"/>
    <p:sldId id="283" r:id="rId33"/>
    <p:sldId id="285" r:id="rId34"/>
    <p:sldId id="292" r:id="rId35"/>
    <p:sldId id="287" r:id="rId36"/>
    <p:sldId id="288" r:id="rId37"/>
    <p:sldId id="290" r:id="rId38"/>
    <p:sldId id="291" r:id="rId39"/>
    <p:sldId id="295" r:id="rId40"/>
    <p:sldId id="268" r:id="rId41"/>
    <p:sldId id="293" r:id="rId42"/>
    <p:sldId id="294" r:id="rId43"/>
    <p:sldId id="259" r:id="rId44"/>
    <p:sldId id="26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5C35F-BFE5-4C1A-A2E4-ACC10322A167}" v="16" dt="2024-01-06T15:38:43.530"/>
    <p1510:client id="{74C788F0-1A6F-482A-A8E8-29E31065D36A}" v="2536" dt="2024-01-06T17:31:55.067"/>
    <p1510:client id="{D15DD1D4-80AD-4EB8-89D1-B4931AE371E0}" v="552" dt="2024-01-06T15:23:21.029"/>
    <p1510:client id="{E35335EB-09EC-443E-8AD7-BD67D367ECD0}" v="1052" dt="2024-01-06T14:02:38.088"/>
    <p1510:client id="{EB1B8409-3DB5-43E0-A2AA-34F355091CFC}" v="257" dt="2024-01-06T08:40:11.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80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0289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395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641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639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2418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29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3388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196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120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1/6/2024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0603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559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91440" tIns="45720" rIns="91440" bIns="4572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91440" tIns="45720" rIns="91440" bIns="45720" anchor="b"/>
          <a:lstStyle>
            <a:lvl1pPr algn="r">
              <a:defRPr sz="1000">
                <a:solidFill>
                  <a:schemeClr val="tx1">
                    <a:lumMod val="75000"/>
                    <a:lumOff val="25000"/>
                  </a:schemeClr>
                </a:solidFill>
              </a:defRPr>
            </a:lvl1pPr>
          </a:lstStyle>
          <a:p>
            <a:fld id="{F6FA2B21-3FCD-4721-B95C-427943F61125}" type="datetime1">
              <a:rPr lang="en-US" smtClean="0"/>
              <a:t>1/6/2024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91440" tIns="45720" rIns="91440" bIns="4572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91440" tIns="45720" rIns="91440" bIns="4572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8829674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263520" y="1272800"/>
            <a:ext cx="6544620" cy="4312402"/>
          </a:xfrm>
        </p:spPr>
        <p:txBody>
          <a:bodyPr anchor="ctr">
            <a:normAutofit/>
          </a:bodyPr>
          <a:lstStyle/>
          <a:p>
            <a:pPr algn="r"/>
            <a:r>
              <a:rPr lang="en-US" sz="4000">
                <a:solidFill>
                  <a:schemeClr val="tx1"/>
                </a:solidFill>
              </a:rPr>
              <a:t>TCL SCRIPTING</a:t>
            </a:r>
          </a:p>
        </p:txBody>
      </p:sp>
      <p:sp>
        <p:nvSpPr>
          <p:cNvPr id="3" name="Subtitle 2"/>
          <p:cNvSpPr>
            <a:spLocks noGrp="1"/>
          </p:cNvSpPr>
          <p:nvPr>
            <p:ph type="subTitle" idx="1"/>
          </p:nvPr>
        </p:nvSpPr>
        <p:spPr>
          <a:xfrm>
            <a:off x="8301722" y="1272800"/>
            <a:ext cx="2653025" cy="4312402"/>
          </a:xfrm>
        </p:spPr>
        <p:txBody>
          <a:bodyPr anchor="ctr">
            <a:normAutofit/>
          </a:bodyPr>
          <a:lstStyle/>
          <a:p>
            <a:pPr algn="l"/>
            <a:r>
              <a:rPr lang="en-US" sz="2000" dirty="0" err="1"/>
              <a:t>Name:GOWTHAMI</a:t>
            </a:r>
          </a:p>
          <a:p>
            <a:pPr algn="l"/>
            <a:r>
              <a:rPr lang="en-US" sz="2000" dirty="0"/>
              <a:t>Organization: Sure Trust</a:t>
            </a:r>
          </a:p>
          <a:p>
            <a:pPr algn="l"/>
            <a:r>
              <a:rPr lang="en-US" sz="2000" dirty="0"/>
              <a:t>Lecturer: Nikhil sir</a:t>
            </a:r>
          </a:p>
        </p:txBody>
      </p:sp>
      <p:cxnSp>
        <p:nvCxnSpPr>
          <p:cNvPr id="14" name="Straight Connector 13">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056-E684-D29A-4B6F-CEEC5DAA2570}"/>
              </a:ext>
            </a:extLst>
          </p:cNvPr>
          <p:cNvSpPr>
            <a:spLocks noGrp="1"/>
          </p:cNvSpPr>
          <p:nvPr>
            <p:ph type="title"/>
          </p:nvPr>
        </p:nvSpPr>
        <p:spPr/>
        <p:txBody>
          <a:bodyPr/>
          <a:lstStyle/>
          <a:p>
            <a:r>
              <a:rPr lang="en-US"/>
              <a:t>              </a:t>
            </a:r>
            <a:r>
              <a:rPr lang="en-US" err="1"/>
              <a:t>Arithematic</a:t>
            </a:r>
            <a:r>
              <a:rPr lang="en-US"/>
              <a:t> operations</a:t>
            </a:r>
          </a:p>
        </p:txBody>
      </p:sp>
      <p:sp>
        <p:nvSpPr>
          <p:cNvPr id="3" name="Content Placeholder 2">
            <a:extLst>
              <a:ext uri="{FF2B5EF4-FFF2-40B4-BE49-F238E27FC236}">
                <a16:creationId xmlns:a16="http://schemas.microsoft.com/office/drawing/2014/main" id="{49C43E89-7704-224F-2181-336FEE6F1FFC}"/>
              </a:ext>
            </a:extLst>
          </p:cNvPr>
          <p:cNvSpPr>
            <a:spLocks noGrp="1"/>
          </p:cNvSpPr>
          <p:nvPr>
            <p:ph idx="1"/>
          </p:nvPr>
        </p:nvSpPr>
        <p:spPr/>
        <p:txBody>
          <a:bodyPr lIns="91440" tIns="45720" rIns="91440" bIns="45720" anchor="t"/>
          <a:lstStyle/>
          <a:p>
            <a:r>
              <a:rPr lang="en-US" sz="1800" dirty="0">
                <a:ea typeface="+mn-lt"/>
                <a:cs typeface="+mn-lt"/>
              </a:rPr>
              <a:t>set result [expr 15 % 4]</a:t>
            </a:r>
            <a:endParaRPr lang="en-US" sz="1800"/>
          </a:p>
          <a:p>
            <a:pPr marL="0" indent="0">
              <a:buClr>
                <a:srgbClr val="262626"/>
              </a:buClr>
              <a:buNone/>
            </a:pPr>
            <a:r>
              <a:rPr lang="en-US" sz="1800" dirty="0">
                <a:ea typeface="+mn-lt"/>
                <a:cs typeface="+mn-lt"/>
              </a:rPr>
              <a:t>    puts $result ;# Outputs: 3</a:t>
            </a:r>
            <a:endParaRPr lang="en-US" sz="1800"/>
          </a:p>
          <a:p>
            <a:pPr>
              <a:buClr>
                <a:srgbClr val="262626"/>
              </a:buClr>
            </a:pPr>
            <a:r>
              <a:rPr lang="en-US" sz="1800" dirty="0">
                <a:ea typeface="+mn-lt"/>
                <a:cs typeface="+mn-lt"/>
              </a:rPr>
              <a:t>set result [expr 2 ** 3]</a:t>
            </a:r>
          </a:p>
          <a:p>
            <a:pPr marL="0" indent="0">
              <a:buClr>
                <a:srgbClr val="262626"/>
              </a:buClr>
              <a:buNone/>
            </a:pPr>
            <a:r>
              <a:rPr lang="en-US" sz="1800" dirty="0">
                <a:ea typeface="+mn-lt"/>
                <a:cs typeface="+mn-lt"/>
              </a:rPr>
              <a:t>    puts $result ;# Outputs: 8</a:t>
            </a:r>
            <a:endParaRPr lang="en-US" sz="1800" dirty="0"/>
          </a:p>
          <a:p>
            <a:pPr>
              <a:buClr>
                <a:srgbClr val="262626"/>
              </a:buClr>
            </a:pPr>
            <a:endParaRPr lang="en-US" dirty="0"/>
          </a:p>
          <a:p>
            <a:pPr>
              <a:buClr>
                <a:srgbClr val="262626"/>
              </a:buClr>
            </a:pPr>
            <a:endParaRPr lang="en-US" dirty="0"/>
          </a:p>
        </p:txBody>
      </p:sp>
    </p:spTree>
    <p:extLst>
      <p:ext uri="{BB962C8B-B14F-4D97-AF65-F5344CB8AC3E}">
        <p14:creationId xmlns:p14="http://schemas.microsoft.com/office/powerpoint/2010/main" val="386789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3BD1-EC7F-8AFF-0B44-926DAF407617}"/>
              </a:ext>
            </a:extLst>
          </p:cNvPr>
          <p:cNvSpPr>
            <a:spLocks noGrp="1"/>
          </p:cNvSpPr>
          <p:nvPr>
            <p:ph type="title"/>
          </p:nvPr>
        </p:nvSpPr>
        <p:spPr/>
        <p:txBody>
          <a:bodyPr/>
          <a:lstStyle/>
          <a:p>
            <a:r>
              <a:rPr lang="en-US"/>
              <a:t>        </a:t>
            </a:r>
            <a:r>
              <a:rPr lang="en-US" dirty="0"/>
              <a:t>Boolean </a:t>
            </a:r>
            <a:r>
              <a:rPr lang="en-US"/>
              <a:t>/ logical expressions</a:t>
            </a:r>
          </a:p>
        </p:txBody>
      </p:sp>
      <p:sp>
        <p:nvSpPr>
          <p:cNvPr id="3" name="Content Placeholder 2">
            <a:extLst>
              <a:ext uri="{FF2B5EF4-FFF2-40B4-BE49-F238E27FC236}">
                <a16:creationId xmlns:a16="http://schemas.microsoft.com/office/drawing/2014/main" id="{557922A6-437C-B652-2DD2-0A42AA8BAB8F}"/>
              </a:ext>
            </a:extLst>
          </p:cNvPr>
          <p:cNvSpPr>
            <a:spLocks noGrp="1"/>
          </p:cNvSpPr>
          <p:nvPr>
            <p:ph idx="1"/>
          </p:nvPr>
        </p:nvSpPr>
        <p:spPr>
          <a:xfrm>
            <a:off x="948744" y="1759683"/>
            <a:ext cx="10058400" cy="4590159"/>
          </a:xfrm>
        </p:spPr>
        <p:txBody>
          <a:bodyPr lIns="91440" tIns="45720" rIns="91440" bIns="45720" anchor="t"/>
          <a:lstStyle/>
          <a:p>
            <a:pPr marL="0" indent="0">
              <a:buNone/>
            </a:pPr>
            <a:r>
              <a:rPr lang="en-US" sz="1800" dirty="0">
                <a:ea typeface="+mn-lt"/>
                <a:cs typeface="+mn-lt"/>
              </a:rPr>
              <a:t>Boolean expressions, also known as logical expressions, are expressions that evaluate to either true or false. In TCL, </a:t>
            </a:r>
            <a:r>
              <a:rPr lang="en-US" sz="1800" dirty="0" err="1">
                <a:ea typeface="+mn-lt"/>
                <a:cs typeface="+mn-lt"/>
              </a:rPr>
              <a:t>boolean</a:t>
            </a:r>
            <a:r>
              <a:rPr lang="en-US" sz="1800" dirty="0">
                <a:ea typeface="+mn-lt"/>
                <a:cs typeface="+mn-lt"/>
              </a:rPr>
              <a:t> expressions are often used in control flow statements (such as </a:t>
            </a:r>
            <a:r>
              <a:rPr lang="en-US" sz="1800" b="1" dirty="0">
                <a:latin typeface="Consolas"/>
              </a:rPr>
              <a:t>if</a:t>
            </a:r>
            <a:r>
              <a:rPr lang="en-US" sz="1800" dirty="0">
                <a:ea typeface="+mn-lt"/>
                <a:cs typeface="+mn-lt"/>
              </a:rPr>
              <a:t>, </a:t>
            </a:r>
            <a:r>
              <a:rPr lang="en-US" sz="1800" b="1" dirty="0">
                <a:latin typeface="Consolas"/>
              </a:rPr>
              <a:t>while</a:t>
            </a:r>
            <a:r>
              <a:rPr lang="en-US" sz="1800" dirty="0">
                <a:ea typeface="+mn-lt"/>
                <a:cs typeface="+mn-lt"/>
              </a:rPr>
              <a:t>, and </a:t>
            </a:r>
            <a:r>
              <a:rPr lang="en-US" sz="1800" b="1" dirty="0">
                <a:latin typeface="Consolas"/>
              </a:rPr>
              <a:t>for</a:t>
            </a:r>
            <a:r>
              <a:rPr lang="en-US" sz="1800" dirty="0">
                <a:ea typeface="+mn-lt"/>
                <a:cs typeface="+mn-lt"/>
              </a:rPr>
              <a:t> statements) to make decisions based on conditions. Boolean expressions typically involve relational operators and logical operators</a:t>
            </a:r>
            <a:endParaRPr lang="en-US" sz="1800" dirty="0"/>
          </a:p>
          <a:p>
            <a:pPr>
              <a:buClr>
                <a:srgbClr val="262626"/>
              </a:buClr>
            </a:pPr>
            <a:r>
              <a:rPr lang="en-US" sz="1800" dirty="0"/>
              <a:t>Boolean expressions</a:t>
            </a:r>
          </a:p>
          <a:p>
            <a:pPr>
              <a:buClr>
                <a:srgbClr val="262626"/>
              </a:buClr>
            </a:pPr>
            <a:r>
              <a:rPr lang="en-US" dirty="0"/>
              <a:t>Examples</a:t>
            </a:r>
            <a:br>
              <a:rPr lang="en-US" dirty="0"/>
            </a:br>
            <a:r>
              <a:rPr lang="en-US" dirty="0"/>
              <a:t>set x 5</a:t>
            </a:r>
          </a:p>
          <a:p>
            <a:pPr marL="0" indent="0">
              <a:buClr>
                <a:srgbClr val="262626"/>
              </a:buClr>
              <a:buNone/>
            </a:pPr>
            <a:r>
              <a:rPr lang="en-US" dirty="0"/>
              <a:t>    set y 7</a:t>
            </a:r>
          </a:p>
          <a:p>
            <a:pPr marL="0" indent="0">
              <a:buClr>
                <a:srgbClr val="262626"/>
              </a:buClr>
              <a:buNone/>
            </a:pPr>
            <a:r>
              <a:rPr lang="en-US" dirty="0"/>
              <a:t>    if {$x == $y} {</a:t>
            </a:r>
          </a:p>
          <a:p>
            <a:pPr marL="0" indent="0">
              <a:buClr>
                <a:srgbClr val="262626"/>
              </a:buClr>
              <a:buNone/>
            </a:pPr>
            <a:r>
              <a:rPr lang="en-US" dirty="0"/>
              <a:t>        puts "x is equal to y"</a:t>
            </a:r>
          </a:p>
          <a:p>
            <a:pPr marL="0" indent="0">
              <a:buClr>
                <a:srgbClr val="262626"/>
              </a:buClr>
              <a:buNone/>
            </a:pPr>
            <a:r>
              <a:rPr lang="en-US" dirty="0"/>
              <a:t>    } else {</a:t>
            </a:r>
          </a:p>
          <a:p>
            <a:pPr marL="0" indent="0">
              <a:buClr>
                <a:srgbClr val="262626"/>
              </a:buClr>
              <a:buNone/>
            </a:pPr>
            <a:r>
              <a:rPr lang="en-US" dirty="0"/>
              <a:t>       puts "x is not equal to y"</a:t>
            </a:r>
          </a:p>
          <a:p>
            <a:pPr marL="0" indent="0">
              <a:buClr>
                <a:srgbClr val="262626"/>
              </a:buClr>
              <a:buNone/>
            </a:pPr>
            <a:r>
              <a:rPr lang="en-US" dirty="0"/>
              <a:t>     }; Output is: x is not equal to y</a:t>
            </a:r>
          </a:p>
          <a:p>
            <a:pPr>
              <a:buClr>
                <a:srgbClr val="262626"/>
              </a:buClr>
            </a:pPr>
            <a:endParaRPr lang="en-US" dirty="0"/>
          </a:p>
        </p:txBody>
      </p:sp>
    </p:spTree>
    <p:extLst>
      <p:ext uri="{BB962C8B-B14F-4D97-AF65-F5344CB8AC3E}">
        <p14:creationId xmlns:p14="http://schemas.microsoft.com/office/powerpoint/2010/main" val="324572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840D-B9A8-C03D-35AD-4973AA288817}"/>
              </a:ext>
            </a:extLst>
          </p:cNvPr>
          <p:cNvSpPr>
            <a:spLocks noGrp="1"/>
          </p:cNvSpPr>
          <p:nvPr>
            <p:ph type="title"/>
          </p:nvPr>
        </p:nvSpPr>
        <p:spPr>
          <a:xfrm>
            <a:off x="1066800" y="642594"/>
            <a:ext cx="10058400" cy="1071093"/>
          </a:xfrm>
        </p:spPr>
        <p:txBody>
          <a:bodyPr/>
          <a:lstStyle/>
          <a:p>
            <a:r>
              <a:rPr lang="en-US"/>
              <a:t>          Boolean/ logical expressions</a:t>
            </a:r>
          </a:p>
        </p:txBody>
      </p:sp>
      <p:sp>
        <p:nvSpPr>
          <p:cNvPr id="3" name="Content Placeholder 2">
            <a:extLst>
              <a:ext uri="{FF2B5EF4-FFF2-40B4-BE49-F238E27FC236}">
                <a16:creationId xmlns:a16="http://schemas.microsoft.com/office/drawing/2014/main" id="{637630B9-408D-39D0-501D-63B2ED126553}"/>
              </a:ext>
            </a:extLst>
          </p:cNvPr>
          <p:cNvSpPr>
            <a:spLocks noGrp="1"/>
          </p:cNvSpPr>
          <p:nvPr>
            <p:ph idx="1"/>
          </p:nvPr>
        </p:nvSpPr>
        <p:spPr>
          <a:xfrm>
            <a:off x="1056068" y="1255262"/>
            <a:ext cx="10069132" cy="4697482"/>
          </a:xfrm>
        </p:spPr>
        <p:txBody>
          <a:bodyPr lIns="91440" tIns="45720" rIns="91440" bIns="45720" anchor="t"/>
          <a:lstStyle/>
          <a:p>
            <a:endParaRPr lang="en-US"/>
          </a:p>
          <a:p>
            <a:pPr>
              <a:buClr>
                <a:srgbClr val="262626"/>
              </a:buClr>
            </a:pPr>
            <a:r>
              <a:rPr lang="en-US" sz="1800" dirty="0"/>
              <a:t>Such that other examples like &lt;,&gt;,!=,&lt;=,&gt;= are used to control the flow of expressions</a:t>
            </a:r>
          </a:p>
          <a:p>
            <a:pPr>
              <a:buClr>
                <a:srgbClr val="262626"/>
              </a:buClr>
            </a:pPr>
            <a:r>
              <a:rPr lang="en-US" sz="1800" b="1" dirty="0">
                <a:latin typeface="Consolas"/>
              </a:rPr>
              <a:t>==</a:t>
            </a:r>
            <a:r>
              <a:rPr lang="en-US" sz="1800" dirty="0">
                <a:ea typeface="+mn-lt"/>
                <a:cs typeface="+mn-lt"/>
              </a:rPr>
              <a:t>: Equal to</a:t>
            </a:r>
            <a:endParaRPr lang="en-US" sz="1800" dirty="0"/>
          </a:p>
          <a:p>
            <a:pPr>
              <a:buClr>
                <a:srgbClr val="262626"/>
              </a:buClr>
            </a:pPr>
            <a:r>
              <a:rPr lang="en-US" sz="1800" b="1" dirty="0">
                <a:latin typeface="Consolas"/>
              </a:rPr>
              <a:t>!=</a:t>
            </a:r>
            <a:r>
              <a:rPr lang="en-US" sz="1800" dirty="0">
                <a:ea typeface="+mn-lt"/>
                <a:cs typeface="+mn-lt"/>
              </a:rPr>
              <a:t> or </a:t>
            </a:r>
            <a:r>
              <a:rPr lang="en-US" sz="1800" b="1" dirty="0">
                <a:latin typeface="Consolas"/>
              </a:rPr>
              <a:t>ne</a:t>
            </a:r>
            <a:r>
              <a:rPr lang="en-US" sz="1800" dirty="0">
                <a:ea typeface="+mn-lt"/>
                <a:cs typeface="+mn-lt"/>
              </a:rPr>
              <a:t>: Not equal to</a:t>
            </a:r>
            <a:endParaRPr lang="en-US" sz="1800" dirty="0"/>
          </a:p>
          <a:p>
            <a:pPr>
              <a:buClr>
                <a:srgbClr val="262626"/>
              </a:buClr>
            </a:pPr>
            <a:r>
              <a:rPr lang="en-US" sz="1800" b="1" dirty="0">
                <a:latin typeface="Consolas"/>
              </a:rPr>
              <a:t>&lt;</a:t>
            </a:r>
            <a:r>
              <a:rPr lang="en-US" sz="1800" dirty="0">
                <a:ea typeface="+mn-lt"/>
                <a:cs typeface="+mn-lt"/>
              </a:rPr>
              <a:t>: Less than</a:t>
            </a:r>
            <a:endParaRPr lang="en-US" sz="1800" dirty="0"/>
          </a:p>
          <a:p>
            <a:pPr>
              <a:buClr>
                <a:srgbClr val="262626"/>
              </a:buClr>
            </a:pPr>
            <a:r>
              <a:rPr lang="en-US" sz="1800" b="1" dirty="0">
                <a:latin typeface="Consolas"/>
              </a:rPr>
              <a:t>&lt;=</a:t>
            </a:r>
            <a:r>
              <a:rPr lang="en-US" sz="1800" dirty="0">
                <a:ea typeface="+mn-lt"/>
                <a:cs typeface="+mn-lt"/>
              </a:rPr>
              <a:t> or </a:t>
            </a:r>
            <a:r>
              <a:rPr lang="en-US" sz="1800" b="1" dirty="0">
                <a:latin typeface="Consolas"/>
              </a:rPr>
              <a:t>le</a:t>
            </a:r>
            <a:r>
              <a:rPr lang="en-US" sz="1800" dirty="0">
                <a:ea typeface="+mn-lt"/>
                <a:cs typeface="+mn-lt"/>
              </a:rPr>
              <a:t>: Less than or equal to</a:t>
            </a:r>
            <a:endParaRPr lang="en-US" sz="1800" dirty="0"/>
          </a:p>
          <a:p>
            <a:pPr>
              <a:buClr>
                <a:srgbClr val="262626"/>
              </a:buClr>
            </a:pPr>
            <a:r>
              <a:rPr lang="en-US" sz="1800" b="1" dirty="0">
                <a:latin typeface="Consolas"/>
              </a:rPr>
              <a:t>&gt;</a:t>
            </a:r>
            <a:r>
              <a:rPr lang="en-US" sz="1800" dirty="0">
                <a:ea typeface="+mn-lt"/>
                <a:cs typeface="+mn-lt"/>
              </a:rPr>
              <a:t>: Greater than</a:t>
            </a:r>
            <a:endParaRPr lang="en-US" sz="1800" dirty="0"/>
          </a:p>
          <a:p>
            <a:pPr>
              <a:buClr>
                <a:srgbClr val="262626"/>
              </a:buClr>
            </a:pPr>
            <a:r>
              <a:rPr lang="en-US" sz="1800" b="1" dirty="0">
                <a:latin typeface="Consolas"/>
              </a:rPr>
              <a:t>&gt;=</a:t>
            </a:r>
            <a:r>
              <a:rPr lang="en-US" sz="1800" dirty="0">
                <a:ea typeface="+mn-lt"/>
                <a:cs typeface="+mn-lt"/>
              </a:rPr>
              <a:t> or </a:t>
            </a:r>
            <a:r>
              <a:rPr lang="en-US" sz="1800" b="1" dirty="0" err="1">
                <a:latin typeface="Consolas"/>
              </a:rPr>
              <a:t>ge</a:t>
            </a:r>
            <a:r>
              <a:rPr lang="en-US" sz="1800" dirty="0">
                <a:ea typeface="+mn-lt"/>
                <a:cs typeface="+mn-lt"/>
              </a:rPr>
              <a:t>: Greater than or equal to</a:t>
            </a:r>
            <a:endParaRPr lang="en-US" sz="1800" dirty="0"/>
          </a:p>
          <a:p>
            <a:pPr>
              <a:buClr>
                <a:srgbClr val="262626"/>
              </a:buClr>
            </a:pPr>
            <a:r>
              <a:rPr lang="en-US" sz="1800" dirty="0">
                <a:ea typeface="+mn-lt"/>
                <a:cs typeface="+mn-lt"/>
              </a:rPr>
              <a:t>And here are some common logical operators in </a:t>
            </a:r>
            <a:r>
              <a:rPr lang="en-US" sz="1800" dirty="0" err="1">
                <a:ea typeface="+mn-lt"/>
                <a:cs typeface="+mn-lt"/>
              </a:rPr>
              <a:t>Tcl</a:t>
            </a:r>
            <a:r>
              <a:rPr lang="en-US" sz="1800" dirty="0">
                <a:ea typeface="+mn-lt"/>
                <a:cs typeface="+mn-lt"/>
              </a:rPr>
              <a:t>:</a:t>
            </a:r>
            <a:endParaRPr lang="en-US" sz="1800" dirty="0"/>
          </a:p>
          <a:p>
            <a:pPr>
              <a:buClr>
                <a:srgbClr val="262626"/>
              </a:buClr>
            </a:pPr>
            <a:r>
              <a:rPr lang="en-US" sz="1800" b="1" dirty="0">
                <a:latin typeface="Consolas"/>
              </a:rPr>
              <a:t>&amp;&amp;</a:t>
            </a:r>
            <a:r>
              <a:rPr lang="en-US" sz="1800" dirty="0">
                <a:ea typeface="+mn-lt"/>
                <a:cs typeface="+mn-lt"/>
              </a:rPr>
              <a:t> or </a:t>
            </a:r>
            <a:r>
              <a:rPr lang="en-US" sz="1800" b="1" dirty="0">
                <a:latin typeface="Consolas"/>
              </a:rPr>
              <a:t>and</a:t>
            </a:r>
            <a:r>
              <a:rPr lang="en-US" sz="1800" dirty="0">
                <a:ea typeface="+mn-lt"/>
                <a:cs typeface="+mn-lt"/>
              </a:rPr>
              <a:t>: Logical AND</a:t>
            </a:r>
            <a:endParaRPr lang="en-US" sz="1800" dirty="0"/>
          </a:p>
          <a:p>
            <a:pPr>
              <a:buClr>
                <a:srgbClr val="262626"/>
              </a:buClr>
            </a:pPr>
            <a:r>
              <a:rPr lang="en-US" sz="1800" b="1" dirty="0">
                <a:latin typeface="Consolas"/>
              </a:rPr>
              <a:t>||</a:t>
            </a:r>
            <a:r>
              <a:rPr lang="en-US" sz="1800" dirty="0">
                <a:ea typeface="+mn-lt"/>
                <a:cs typeface="+mn-lt"/>
              </a:rPr>
              <a:t> or </a:t>
            </a:r>
            <a:r>
              <a:rPr lang="en-US" sz="1800" b="1" dirty="0" err="1">
                <a:latin typeface="Consolas"/>
              </a:rPr>
              <a:t>or</a:t>
            </a:r>
            <a:r>
              <a:rPr lang="en-US" sz="1800" dirty="0">
                <a:ea typeface="+mn-lt"/>
                <a:cs typeface="+mn-lt"/>
              </a:rPr>
              <a:t>: Logical OR</a:t>
            </a:r>
            <a:endParaRPr lang="en-US" sz="1800" dirty="0"/>
          </a:p>
          <a:p>
            <a:pPr>
              <a:buClr>
                <a:srgbClr val="262626"/>
              </a:buClr>
            </a:pPr>
            <a:r>
              <a:rPr lang="en-US" sz="1800" b="1" dirty="0">
                <a:latin typeface="Consolas"/>
              </a:rPr>
              <a:t>!</a:t>
            </a:r>
            <a:r>
              <a:rPr lang="en-US" sz="1800" dirty="0">
                <a:ea typeface="+mn-lt"/>
                <a:cs typeface="+mn-lt"/>
              </a:rPr>
              <a:t> or </a:t>
            </a:r>
            <a:r>
              <a:rPr lang="en-US" sz="1800" b="1" dirty="0">
                <a:latin typeface="Consolas"/>
              </a:rPr>
              <a:t>not</a:t>
            </a:r>
            <a:r>
              <a:rPr lang="en-US" sz="1800" dirty="0">
                <a:ea typeface="+mn-lt"/>
                <a:cs typeface="+mn-lt"/>
              </a:rPr>
              <a:t>: Logical NOT</a:t>
            </a:r>
            <a:endParaRPr lang="en-US" sz="1800" dirty="0">
              <a:solidFill>
                <a:srgbClr val="D1D5DB"/>
              </a:solidFill>
            </a:endParaRPr>
          </a:p>
          <a:p>
            <a:pPr>
              <a:buClr>
                <a:srgbClr val="262626"/>
              </a:buClr>
            </a:pPr>
            <a:endParaRPr lang="en-US" dirty="0"/>
          </a:p>
        </p:txBody>
      </p:sp>
    </p:spTree>
    <p:extLst>
      <p:ext uri="{BB962C8B-B14F-4D97-AF65-F5344CB8AC3E}">
        <p14:creationId xmlns:p14="http://schemas.microsoft.com/office/powerpoint/2010/main" val="157365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CC88-CC6E-ED9C-EF31-8FE7BE25F2D5}"/>
              </a:ext>
            </a:extLst>
          </p:cNvPr>
          <p:cNvSpPr>
            <a:spLocks noGrp="1"/>
          </p:cNvSpPr>
          <p:nvPr>
            <p:ph type="title"/>
          </p:nvPr>
        </p:nvSpPr>
        <p:spPr/>
        <p:txBody>
          <a:bodyPr/>
          <a:lstStyle/>
          <a:p>
            <a:r>
              <a:rPr lang="en-US"/>
              <a:t>        Boolean / Logical operations</a:t>
            </a:r>
          </a:p>
        </p:txBody>
      </p:sp>
      <p:sp>
        <p:nvSpPr>
          <p:cNvPr id="3" name="Content Placeholder 2">
            <a:extLst>
              <a:ext uri="{FF2B5EF4-FFF2-40B4-BE49-F238E27FC236}">
                <a16:creationId xmlns:a16="http://schemas.microsoft.com/office/drawing/2014/main" id="{EC878C38-4E78-FBA5-F185-D5B9553AC667}"/>
              </a:ext>
            </a:extLst>
          </p:cNvPr>
          <p:cNvSpPr>
            <a:spLocks noGrp="1"/>
          </p:cNvSpPr>
          <p:nvPr>
            <p:ph idx="1"/>
          </p:nvPr>
        </p:nvSpPr>
        <p:spPr/>
        <p:txBody>
          <a:bodyPr lIns="91440" tIns="45720" rIns="91440" bIns="45720" anchor="t"/>
          <a:lstStyle/>
          <a:p>
            <a:r>
              <a:rPr lang="en-US" dirty="0"/>
              <a:t>In TCL there are logical operators like "&amp;&amp;", "||","!" Which give logical relation between one or more variables.</a:t>
            </a:r>
          </a:p>
          <a:p>
            <a:pPr>
              <a:buClr>
                <a:srgbClr val="262626"/>
              </a:buClr>
            </a:pPr>
            <a:r>
              <a:rPr lang="en-US" dirty="0"/>
              <a:t>The only result possible these operators is 1 or 0.</a:t>
            </a:r>
          </a:p>
          <a:p>
            <a:pPr>
              <a:buClr>
                <a:srgbClr val="262626"/>
              </a:buClr>
            </a:pPr>
            <a:r>
              <a:rPr lang="en-US" dirty="0"/>
              <a:t>Examples:</a:t>
            </a:r>
          </a:p>
          <a:p>
            <a:pPr>
              <a:buClr>
                <a:srgbClr val="262626"/>
              </a:buClr>
            </a:pPr>
            <a:r>
              <a:rPr lang="en-US" dirty="0">
                <a:ea typeface="+mn-lt"/>
                <a:cs typeface="+mn-lt"/>
              </a:rPr>
              <a:t>set x 8</a:t>
            </a:r>
            <a:endParaRPr lang="en-US" dirty="0"/>
          </a:p>
          <a:p>
            <a:pPr marL="0" indent="0">
              <a:buClr>
                <a:srgbClr val="262626"/>
              </a:buClr>
              <a:buNone/>
            </a:pPr>
            <a:r>
              <a:rPr lang="en-US" dirty="0">
                <a:ea typeface="+mn-lt"/>
                <a:cs typeface="+mn-lt"/>
              </a:rPr>
              <a:t>    if {$x &gt; 0 &amp;&amp; $x &lt; 10} {</a:t>
            </a:r>
            <a:endParaRPr lang="en-US" dirty="0"/>
          </a:p>
          <a:p>
            <a:pPr marL="0" indent="0">
              <a:buClr>
                <a:srgbClr val="262626"/>
              </a:buClr>
              <a:buNone/>
            </a:pPr>
            <a:r>
              <a:rPr lang="en-US" dirty="0">
                <a:ea typeface="+mn-lt"/>
                <a:cs typeface="+mn-lt"/>
              </a:rPr>
              <a:t>       puts "x is between 0 and 10"</a:t>
            </a:r>
            <a:endParaRPr lang="en-US" dirty="0"/>
          </a:p>
          <a:p>
            <a:pPr marL="0" indent="0">
              <a:buClr>
                <a:srgbClr val="262626"/>
              </a:buClr>
              <a:buNone/>
            </a:pPr>
            <a:r>
              <a:rPr lang="en-US" dirty="0">
                <a:ea typeface="+mn-lt"/>
                <a:cs typeface="+mn-lt"/>
              </a:rPr>
              <a:t>    } else {</a:t>
            </a:r>
            <a:endParaRPr lang="en-US" dirty="0"/>
          </a:p>
          <a:p>
            <a:pPr marL="0" indent="0">
              <a:buClr>
                <a:srgbClr val="262626"/>
              </a:buClr>
              <a:buNone/>
            </a:pPr>
            <a:r>
              <a:rPr lang="en-US" dirty="0">
                <a:ea typeface="+mn-lt"/>
                <a:cs typeface="+mn-lt"/>
              </a:rPr>
              <a:t>       puts "x is not between 0 and 10"</a:t>
            </a:r>
            <a:endParaRPr lang="en-US" dirty="0"/>
          </a:p>
          <a:p>
            <a:pPr marL="0" indent="0">
              <a:buClr>
                <a:srgbClr val="262626"/>
              </a:buClr>
              <a:buNone/>
            </a:pPr>
            <a:r>
              <a:rPr lang="en-US" dirty="0">
                <a:ea typeface="+mn-lt"/>
                <a:cs typeface="+mn-lt"/>
              </a:rPr>
              <a:t>    }</a:t>
            </a:r>
            <a:br>
              <a:rPr lang="en-US" dirty="0">
                <a:ea typeface="+mn-lt"/>
                <a:cs typeface="+mn-lt"/>
              </a:rPr>
            </a:br>
            <a:r>
              <a:rPr lang="en-US" dirty="0"/>
              <a:t>  the output is: x is between 0 and 10</a:t>
            </a:r>
          </a:p>
          <a:p>
            <a:pPr>
              <a:buClr>
                <a:srgbClr val="262626"/>
              </a:buClr>
            </a:pPr>
            <a:endParaRPr lang="en-US" dirty="0"/>
          </a:p>
        </p:txBody>
      </p:sp>
    </p:spTree>
    <p:extLst>
      <p:ext uri="{BB962C8B-B14F-4D97-AF65-F5344CB8AC3E}">
        <p14:creationId xmlns:p14="http://schemas.microsoft.com/office/powerpoint/2010/main" val="203623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AAE2-CFA4-5194-2143-29D8B449F56F}"/>
              </a:ext>
            </a:extLst>
          </p:cNvPr>
          <p:cNvSpPr>
            <a:spLocks noGrp="1"/>
          </p:cNvSpPr>
          <p:nvPr>
            <p:ph type="title"/>
          </p:nvPr>
        </p:nvSpPr>
        <p:spPr>
          <a:xfrm>
            <a:off x="1066800" y="642594"/>
            <a:ext cx="10058400" cy="1028164"/>
          </a:xfrm>
        </p:spPr>
        <p:txBody>
          <a:bodyPr/>
          <a:lstStyle/>
          <a:p>
            <a:r>
              <a:rPr lang="en-US"/>
              <a:t>               Bitwise operators</a:t>
            </a:r>
          </a:p>
        </p:txBody>
      </p:sp>
      <p:sp>
        <p:nvSpPr>
          <p:cNvPr id="3" name="Content Placeholder 2">
            <a:extLst>
              <a:ext uri="{FF2B5EF4-FFF2-40B4-BE49-F238E27FC236}">
                <a16:creationId xmlns:a16="http://schemas.microsoft.com/office/drawing/2014/main" id="{0D86211F-F217-66AC-284C-1B8F0A03C092}"/>
              </a:ext>
            </a:extLst>
          </p:cNvPr>
          <p:cNvSpPr>
            <a:spLocks noGrp="1"/>
          </p:cNvSpPr>
          <p:nvPr>
            <p:ph idx="1"/>
          </p:nvPr>
        </p:nvSpPr>
        <p:spPr>
          <a:xfrm>
            <a:off x="1066800" y="1673824"/>
            <a:ext cx="10058400" cy="3849624"/>
          </a:xfrm>
        </p:spPr>
        <p:txBody>
          <a:bodyPr lIns="91440" tIns="45720" rIns="91440" bIns="45720" anchor="t"/>
          <a:lstStyle/>
          <a:p>
            <a:r>
              <a:rPr lang="en-US" sz="1800" dirty="0">
                <a:ea typeface="+mn-lt"/>
                <a:cs typeface="+mn-lt"/>
              </a:rPr>
              <a:t>Bitwise operators allow you to perform operations at the bit level on integer values. </a:t>
            </a:r>
            <a:r>
              <a:rPr lang="en-US" sz="1800" dirty="0" err="1">
                <a:ea typeface="+mn-lt"/>
                <a:cs typeface="+mn-lt"/>
              </a:rPr>
              <a:t>Tcl</a:t>
            </a:r>
            <a:r>
              <a:rPr lang="en-US" sz="1800" dirty="0">
                <a:ea typeface="+mn-lt"/>
                <a:cs typeface="+mn-lt"/>
              </a:rPr>
              <a:t> provides several bitwise operators, including AND, OR, XOR, NOT, left shift, and right shift. </a:t>
            </a:r>
          </a:p>
          <a:p>
            <a:pPr>
              <a:buClr>
                <a:srgbClr val="262626"/>
              </a:buClr>
            </a:pPr>
            <a:r>
              <a:rPr lang="en-US" sz="1800" b="1" dirty="0">
                <a:latin typeface="Consolas"/>
              </a:rPr>
              <a:t>&amp;</a:t>
            </a:r>
            <a:r>
              <a:rPr lang="en-US" sz="1800" dirty="0">
                <a:ea typeface="+mn-lt"/>
                <a:cs typeface="+mn-lt"/>
              </a:rPr>
              <a:t> (Bitwise AND): Performs a bitwise AND operation on each pair of corresponding bits.</a:t>
            </a:r>
            <a:endParaRPr lang="en-US" sz="1800"/>
          </a:p>
          <a:p>
            <a:pPr>
              <a:buClr>
                <a:srgbClr val="262626"/>
              </a:buClr>
            </a:pPr>
            <a:r>
              <a:rPr lang="en-US" sz="1800" b="1" dirty="0">
                <a:latin typeface="Consolas"/>
              </a:rPr>
              <a:t>|</a:t>
            </a:r>
            <a:r>
              <a:rPr lang="en-US" sz="1800" dirty="0">
                <a:ea typeface="+mn-lt"/>
                <a:cs typeface="+mn-lt"/>
              </a:rPr>
              <a:t> (Bitwise OR): Performs a bitwise OR operation on each pair of corresponding bits.</a:t>
            </a:r>
            <a:endParaRPr lang="en-US" sz="1800" dirty="0"/>
          </a:p>
          <a:p>
            <a:pPr>
              <a:buClr>
                <a:srgbClr val="262626"/>
              </a:buClr>
            </a:pPr>
            <a:r>
              <a:rPr lang="en-US" sz="1800" b="1" dirty="0">
                <a:latin typeface="Consolas"/>
              </a:rPr>
              <a:t>^</a:t>
            </a:r>
            <a:r>
              <a:rPr lang="en-US" sz="1800" dirty="0">
                <a:ea typeface="+mn-lt"/>
                <a:cs typeface="+mn-lt"/>
              </a:rPr>
              <a:t> (Bitwise XOR): Performs a bitwise exclusive OR operation on each pair of corresponding bits.</a:t>
            </a:r>
            <a:endParaRPr lang="en-US" sz="1800" dirty="0"/>
          </a:p>
          <a:p>
            <a:pPr>
              <a:buClr>
                <a:srgbClr val="262626"/>
              </a:buClr>
            </a:pPr>
            <a:r>
              <a:rPr lang="en-US" sz="1800" b="1" dirty="0">
                <a:latin typeface="Consolas"/>
              </a:rPr>
              <a:t>~</a:t>
            </a:r>
            <a:r>
              <a:rPr lang="en-US" sz="1800" dirty="0">
                <a:ea typeface="+mn-lt"/>
                <a:cs typeface="+mn-lt"/>
              </a:rPr>
              <a:t> (Bitwise NOT): Performs a bitwise NOT operation on each bit, changing 1s to 0s and vice versa.</a:t>
            </a:r>
            <a:endParaRPr lang="en-US" sz="1800"/>
          </a:p>
          <a:p>
            <a:pPr>
              <a:buClr>
                <a:srgbClr val="262626"/>
              </a:buClr>
            </a:pPr>
            <a:r>
              <a:rPr lang="en-US" sz="1800" b="1" dirty="0">
                <a:latin typeface="Consolas"/>
              </a:rPr>
              <a:t>&lt;&lt;</a:t>
            </a:r>
            <a:r>
              <a:rPr lang="en-US" sz="1800" dirty="0">
                <a:ea typeface="+mn-lt"/>
                <a:cs typeface="+mn-lt"/>
              </a:rPr>
              <a:t> (Left Shift): Shifts the bits of the left operand to the left by the number of positions specified by the right operand.</a:t>
            </a:r>
            <a:endParaRPr lang="en-US" sz="1800"/>
          </a:p>
          <a:p>
            <a:pPr>
              <a:buClr>
                <a:srgbClr val="262626"/>
              </a:buClr>
            </a:pPr>
            <a:r>
              <a:rPr lang="en-US" sz="1800" b="1" dirty="0">
                <a:latin typeface="Consolas"/>
              </a:rPr>
              <a:t>&gt;&gt;</a:t>
            </a:r>
            <a:r>
              <a:rPr lang="en-US" sz="1800" dirty="0">
                <a:ea typeface="+mn-lt"/>
                <a:cs typeface="+mn-lt"/>
              </a:rPr>
              <a:t> (Right Shift): Shifts the bits of the left operand to the right by the number of positions specified by the right operand.</a:t>
            </a:r>
            <a:endParaRPr lang="en-US" sz="1800" dirty="0"/>
          </a:p>
          <a:p>
            <a:pPr>
              <a:buClr>
                <a:srgbClr val="262626"/>
              </a:buClr>
            </a:pPr>
            <a:endParaRPr lang="en-US" sz="1600" dirty="0"/>
          </a:p>
        </p:txBody>
      </p:sp>
    </p:spTree>
    <p:extLst>
      <p:ext uri="{BB962C8B-B14F-4D97-AF65-F5344CB8AC3E}">
        <p14:creationId xmlns:p14="http://schemas.microsoft.com/office/powerpoint/2010/main" val="199516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83A8-4BCA-B8E4-578C-9FD786BADD2C}"/>
              </a:ext>
            </a:extLst>
          </p:cNvPr>
          <p:cNvSpPr>
            <a:spLocks noGrp="1"/>
          </p:cNvSpPr>
          <p:nvPr>
            <p:ph type="title"/>
          </p:nvPr>
        </p:nvSpPr>
        <p:spPr/>
        <p:txBody>
          <a:bodyPr/>
          <a:lstStyle/>
          <a:p>
            <a:r>
              <a:rPr lang="en-US"/>
              <a:t>    Example code for bitwise operators</a:t>
            </a:r>
          </a:p>
        </p:txBody>
      </p:sp>
      <p:sp>
        <p:nvSpPr>
          <p:cNvPr id="3" name="Content Placeholder 2">
            <a:extLst>
              <a:ext uri="{FF2B5EF4-FFF2-40B4-BE49-F238E27FC236}">
                <a16:creationId xmlns:a16="http://schemas.microsoft.com/office/drawing/2014/main" id="{0B8CE7E6-D71A-4067-7F27-37FB4BD2CC43}"/>
              </a:ext>
            </a:extLst>
          </p:cNvPr>
          <p:cNvSpPr>
            <a:spLocks noGrp="1"/>
          </p:cNvSpPr>
          <p:nvPr>
            <p:ph idx="1"/>
          </p:nvPr>
        </p:nvSpPr>
        <p:spPr/>
        <p:txBody>
          <a:bodyPr lIns="91440" tIns="45720" rIns="91440" bIns="45720" anchor="t"/>
          <a:lstStyle/>
          <a:p>
            <a:r>
              <a:rPr lang="en-US" dirty="0">
                <a:ea typeface="+mn-lt"/>
                <a:cs typeface="+mn-lt"/>
              </a:rPr>
              <a:t>set num1 5</a:t>
            </a:r>
            <a:endParaRPr lang="en-US" dirty="0"/>
          </a:p>
          <a:p>
            <a:pPr>
              <a:buClr>
                <a:srgbClr val="262626"/>
              </a:buClr>
            </a:pPr>
            <a:r>
              <a:rPr lang="en-US" dirty="0">
                <a:ea typeface="+mn-lt"/>
                <a:cs typeface="+mn-lt"/>
              </a:rPr>
              <a:t>set num2 3</a:t>
            </a:r>
            <a:endParaRPr lang="en-US" dirty="0"/>
          </a:p>
          <a:p>
            <a:pPr>
              <a:buClr>
                <a:srgbClr val="262626"/>
              </a:buClr>
            </a:pPr>
            <a:r>
              <a:rPr lang="en-US" dirty="0">
                <a:ea typeface="+mn-lt"/>
                <a:cs typeface="+mn-lt"/>
              </a:rPr>
              <a:t>set </a:t>
            </a:r>
            <a:r>
              <a:rPr lang="en-US" dirty="0" err="1">
                <a:ea typeface="+mn-lt"/>
                <a:cs typeface="+mn-lt"/>
              </a:rPr>
              <a:t>andResult</a:t>
            </a:r>
            <a:r>
              <a:rPr lang="en-US" dirty="0">
                <a:ea typeface="+mn-lt"/>
                <a:cs typeface="+mn-lt"/>
              </a:rPr>
              <a:t> [expr $num1 &amp; $num2]</a:t>
            </a:r>
            <a:endParaRPr lang="en-US" dirty="0"/>
          </a:p>
          <a:p>
            <a:pPr>
              <a:buClr>
                <a:srgbClr val="262626"/>
              </a:buClr>
            </a:pPr>
            <a:r>
              <a:rPr lang="en-US" dirty="0">
                <a:ea typeface="+mn-lt"/>
                <a:cs typeface="+mn-lt"/>
              </a:rPr>
              <a:t>set </a:t>
            </a:r>
            <a:r>
              <a:rPr lang="en-US" dirty="0" err="1">
                <a:ea typeface="+mn-lt"/>
                <a:cs typeface="+mn-lt"/>
              </a:rPr>
              <a:t>orResult</a:t>
            </a:r>
            <a:r>
              <a:rPr lang="en-US" dirty="0">
                <a:ea typeface="+mn-lt"/>
                <a:cs typeface="+mn-lt"/>
              </a:rPr>
              <a:t> [expr $num1 | $num2]</a:t>
            </a:r>
            <a:endParaRPr lang="en-US" dirty="0"/>
          </a:p>
          <a:p>
            <a:pPr>
              <a:buClr>
                <a:srgbClr val="262626"/>
              </a:buClr>
            </a:pPr>
            <a:r>
              <a:rPr lang="en-US" dirty="0">
                <a:ea typeface="+mn-lt"/>
                <a:cs typeface="+mn-lt"/>
              </a:rPr>
              <a:t>set </a:t>
            </a:r>
            <a:r>
              <a:rPr lang="en-US" dirty="0" err="1">
                <a:ea typeface="+mn-lt"/>
                <a:cs typeface="+mn-lt"/>
              </a:rPr>
              <a:t>xorResult</a:t>
            </a:r>
            <a:r>
              <a:rPr lang="en-US" dirty="0">
                <a:ea typeface="+mn-lt"/>
                <a:cs typeface="+mn-lt"/>
              </a:rPr>
              <a:t> [expr $num1 ^ $num2]</a:t>
            </a:r>
            <a:endParaRPr lang="en-US" dirty="0"/>
          </a:p>
          <a:p>
            <a:pPr>
              <a:buClr>
                <a:srgbClr val="262626"/>
              </a:buClr>
            </a:pPr>
            <a:r>
              <a:rPr lang="en-US" dirty="0">
                <a:ea typeface="+mn-lt"/>
                <a:cs typeface="+mn-lt"/>
              </a:rPr>
              <a:t>set </a:t>
            </a:r>
            <a:r>
              <a:rPr lang="en-US" dirty="0" err="1">
                <a:ea typeface="+mn-lt"/>
                <a:cs typeface="+mn-lt"/>
              </a:rPr>
              <a:t>notResult</a:t>
            </a:r>
            <a:r>
              <a:rPr lang="en-US" dirty="0">
                <a:ea typeface="+mn-lt"/>
                <a:cs typeface="+mn-lt"/>
              </a:rPr>
              <a:t> [expr ~$num1]</a:t>
            </a:r>
            <a:endParaRPr lang="en-US" dirty="0"/>
          </a:p>
          <a:p>
            <a:pPr>
              <a:buClr>
                <a:srgbClr val="262626"/>
              </a:buClr>
            </a:pPr>
            <a:r>
              <a:rPr lang="en-US" dirty="0">
                <a:ea typeface="+mn-lt"/>
                <a:cs typeface="+mn-lt"/>
              </a:rPr>
              <a:t>set </a:t>
            </a:r>
            <a:r>
              <a:rPr lang="en-US" dirty="0" err="1">
                <a:ea typeface="+mn-lt"/>
                <a:cs typeface="+mn-lt"/>
              </a:rPr>
              <a:t>leftShiftResult</a:t>
            </a:r>
            <a:r>
              <a:rPr lang="en-US" dirty="0">
                <a:ea typeface="+mn-lt"/>
                <a:cs typeface="+mn-lt"/>
              </a:rPr>
              <a:t> [expr $num1 &lt;&lt; 1]</a:t>
            </a:r>
            <a:endParaRPr lang="en-US" dirty="0"/>
          </a:p>
          <a:p>
            <a:pPr>
              <a:buClr>
                <a:srgbClr val="262626"/>
              </a:buClr>
            </a:pPr>
            <a:r>
              <a:rPr lang="en-US" dirty="0">
                <a:ea typeface="+mn-lt"/>
                <a:cs typeface="+mn-lt"/>
              </a:rPr>
              <a:t>set </a:t>
            </a:r>
            <a:r>
              <a:rPr lang="en-US" dirty="0" err="1">
                <a:ea typeface="+mn-lt"/>
                <a:cs typeface="+mn-lt"/>
              </a:rPr>
              <a:t>rightShiftResult</a:t>
            </a:r>
            <a:r>
              <a:rPr lang="en-US" dirty="0">
                <a:ea typeface="+mn-lt"/>
                <a:cs typeface="+mn-lt"/>
              </a:rPr>
              <a:t> [expr $num1 &gt;&gt; 1]</a:t>
            </a:r>
            <a:endParaRPr lang="en-US" dirty="0"/>
          </a:p>
          <a:p>
            <a:pPr>
              <a:buClr>
                <a:srgbClr val="262626"/>
              </a:buClr>
            </a:pPr>
            <a:endParaRPr lang="en-US" dirty="0"/>
          </a:p>
          <a:p>
            <a:pPr>
              <a:buClr>
                <a:srgbClr val="262626"/>
              </a:buClr>
            </a:pPr>
            <a:endParaRPr lang="en-US" dirty="0"/>
          </a:p>
          <a:p>
            <a:pPr>
              <a:buClr>
                <a:srgbClr val="262626"/>
              </a:buClr>
            </a:pPr>
            <a:endParaRPr lang="en-US" dirty="0"/>
          </a:p>
        </p:txBody>
      </p:sp>
    </p:spTree>
    <p:extLst>
      <p:ext uri="{BB962C8B-B14F-4D97-AF65-F5344CB8AC3E}">
        <p14:creationId xmlns:p14="http://schemas.microsoft.com/office/powerpoint/2010/main" val="30378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3306B-7AC2-E69D-25D7-82ADDFACC22A}"/>
              </a:ext>
            </a:extLst>
          </p:cNvPr>
          <p:cNvSpPr>
            <a:spLocks noGrp="1"/>
          </p:cNvSpPr>
          <p:nvPr>
            <p:ph idx="1"/>
          </p:nvPr>
        </p:nvSpPr>
        <p:spPr>
          <a:xfrm>
            <a:off x="1066800" y="933290"/>
            <a:ext cx="10058400" cy="5019454"/>
          </a:xfrm>
        </p:spPr>
        <p:txBody>
          <a:bodyPr lIns="91440" tIns="45720" rIns="91440" bIns="45720" anchor="t"/>
          <a:lstStyle/>
          <a:p>
            <a:pPr>
              <a:buClr>
                <a:srgbClr val="262626"/>
              </a:buClr>
            </a:pPr>
            <a:r>
              <a:rPr lang="en-US" dirty="0"/>
              <a:t> puts "Bitwise AND: $</a:t>
            </a:r>
            <a:r>
              <a:rPr lang="en-US" dirty="0" err="1"/>
              <a:t>andResult</a:t>
            </a:r>
            <a:r>
              <a:rPr lang="en-US" dirty="0"/>
              <a:t>"</a:t>
            </a:r>
          </a:p>
          <a:p>
            <a:pPr>
              <a:buClr>
                <a:srgbClr val="262626"/>
              </a:buClr>
            </a:pPr>
            <a:r>
              <a:rPr lang="en-US" dirty="0"/>
              <a:t>puts "Bitwise OR: $</a:t>
            </a:r>
            <a:r>
              <a:rPr lang="en-US" dirty="0" err="1"/>
              <a:t>orResult</a:t>
            </a:r>
            <a:r>
              <a:rPr lang="en-US" dirty="0"/>
              <a:t>"</a:t>
            </a:r>
          </a:p>
          <a:p>
            <a:pPr>
              <a:buClr>
                <a:srgbClr val="262626"/>
              </a:buClr>
            </a:pPr>
            <a:r>
              <a:rPr lang="en-US" dirty="0"/>
              <a:t>puts "Bitwise XOR: $</a:t>
            </a:r>
            <a:r>
              <a:rPr lang="en-US" dirty="0" err="1"/>
              <a:t>xorResult</a:t>
            </a:r>
            <a:r>
              <a:rPr lang="en-US" dirty="0"/>
              <a:t>" </a:t>
            </a:r>
          </a:p>
          <a:p>
            <a:pPr>
              <a:buClr>
                <a:srgbClr val="262626"/>
              </a:buClr>
            </a:pPr>
            <a:r>
              <a:rPr lang="en-US" dirty="0"/>
              <a:t>puts "Bitwise NOT: $</a:t>
            </a:r>
            <a:r>
              <a:rPr lang="en-US" dirty="0" err="1"/>
              <a:t>notResult</a:t>
            </a:r>
            <a:r>
              <a:rPr lang="en-US" dirty="0"/>
              <a:t>"</a:t>
            </a:r>
            <a:endParaRPr lang="en-US"/>
          </a:p>
          <a:p>
            <a:pPr>
              <a:buClr>
                <a:srgbClr val="262626"/>
              </a:buClr>
            </a:pPr>
            <a:r>
              <a:rPr lang="en-US" dirty="0"/>
              <a:t>puts "Left Shift: $</a:t>
            </a:r>
            <a:r>
              <a:rPr lang="en-US" dirty="0" err="1"/>
              <a:t>leftShiftResult</a:t>
            </a:r>
            <a:r>
              <a:rPr lang="en-US" dirty="0"/>
              <a:t>"</a:t>
            </a:r>
          </a:p>
          <a:p>
            <a:pPr>
              <a:buClr>
                <a:srgbClr val="262626"/>
              </a:buClr>
            </a:pPr>
            <a:r>
              <a:rPr lang="en-US" dirty="0"/>
              <a:t>puts "Right Shift: $</a:t>
            </a:r>
            <a:r>
              <a:rPr lang="en-US" dirty="0" err="1"/>
              <a:t>rightShiftResult</a:t>
            </a:r>
            <a:r>
              <a:rPr lang="en-US" dirty="0"/>
              <a:t>"</a:t>
            </a:r>
          </a:p>
          <a:p>
            <a:pPr>
              <a:buClr>
                <a:srgbClr val="262626"/>
              </a:buClr>
            </a:pPr>
            <a:r>
              <a:rPr lang="en-US" sz="1800" dirty="0">
                <a:ea typeface="+mn-lt"/>
                <a:cs typeface="+mn-lt"/>
              </a:rPr>
              <a:t>Bitwise AND: 1</a:t>
            </a:r>
          </a:p>
          <a:p>
            <a:pPr>
              <a:buClr>
                <a:srgbClr val="262626"/>
              </a:buClr>
            </a:pPr>
            <a:r>
              <a:rPr lang="en-US" sz="1800" dirty="0">
                <a:ea typeface="+mn-lt"/>
                <a:cs typeface="+mn-lt"/>
              </a:rPr>
              <a:t>Bitwise OR: 7</a:t>
            </a:r>
          </a:p>
          <a:p>
            <a:pPr>
              <a:buClr>
                <a:srgbClr val="262626"/>
              </a:buClr>
            </a:pPr>
            <a:r>
              <a:rPr lang="en-US" sz="1800" dirty="0">
                <a:ea typeface="+mn-lt"/>
                <a:cs typeface="+mn-lt"/>
              </a:rPr>
              <a:t>Bitwise XOR: 6</a:t>
            </a:r>
          </a:p>
          <a:p>
            <a:pPr>
              <a:buClr>
                <a:srgbClr val="262626"/>
              </a:buClr>
            </a:pPr>
            <a:r>
              <a:rPr lang="en-US" sz="1800" dirty="0">
                <a:ea typeface="+mn-lt"/>
                <a:cs typeface="+mn-lt"/>
              </a:rPr>
              <a:t>Bitwise NOT: -6</a:t>
            </a:r>
          </a:p>
          <a:p>
            <a:pPr>
              <a:buClr>
                <a:srgbClr val="262626"/>
              </a:buClr>
            </a:pPr>
            <a:r>
              <a:rPr lang="en-US" sz="1800" dirty="0">
                <a:ea typeface="+mn-lt"/>
                <a:cs typeface="+mn-lt"/>
              </a:rPr>
              <a:t>Left Shift: 10</a:t>
            </a:r>
          </a:p>
          <a:p>
            <a:pPr>
              <a:buClr>
                <a:srgbClr val="262626"/>
              </a:buClr>
            </a:pPr>
            <a:r>
              <a:rPr lang="en-US" sz="1800" dirty="0">
                <a:ea typeface="+mn-lt"/>
                <a:cs typeface="+mn-lt"/>
              </a:rPr>
              <a:t>Right Shift: 2</a:t>
            </a:r>
            <a:endParaRPr lang="en-US" sz="1800" dirty="0"/>
          </a:p>
        </p:txBody>
      </p:sp>
    </p:spTree>
    <p:extLst>
      <p:ext uri="{BB962C8B-B14F-4D97-AF65-F5344CB8AC3E}">
        <p14:creationId xmlns:p14="http://schemas.microsoft.com/office/powerpoint/2010/main" val="388148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5F63-6F03-D76C-865C-BAE3C7048647}"/>
              </a:ext>
            </a:extLst>
          </p:cNvPr>
          <p:cNvSpPr>
            <a:spLocks noGrp="1"/>
          </p:cNvSpPr>
          <p:nvPr>
            <p:ph type="title"/>
          </p:nvPr>
        </p:nvSpPr>
        <p:spPr>
          <a:xfrm>
            <a:off x="1066800" y="642594"/>
            <a:ext cx="10058400" cy="1081826"/>
          </a:xfrm>
        </p:spPr>
        <p:txBody>
          <a:bodyPr/>
          <a:lstStyle/>
          <a:p>
            <a:r>
              <a:rPr lang="en-US"/>
              <a:t>                  </a:t>
            </a:r>
            <a:r>
              <a:rPr lang="en-US" dirty="0"/>
              <a:t>Conditional loops</a:t>
            </a:r>
          </a:p>
        </p:txBody>
      </p:sp>
      <p:sp>
        <p:nvSpPr>
          <p:cNvPr id="3" name="Content Placeholder 2">
            <a:extLst>
              <a:ext uri="{FF2B5EF4-FFF2-40B4-BE49-F238E27FC236}">
                <a16:creationId xmlns:a16="http://schemas.microsoft.com/office/drawing/2014/main" id="{FEC1DC4D-A602-897A-EB5E-31A9B57C8A99}"/>
              </a:ext>
            </a:extLst>
          </p:cNvPr>
          <p:cNvSpPr>
            <a:spLocks noGrp="1"/>
          </p:cNvSpPr>
          <p:nvPr>
            <p:ph idx="1"/>
          </p:nvPr>
        </p:nvSpPr>
        <p:spPr>
          <a:xfrm>
            <a:off x="1066800" y="1480641"/>
            <a:ext cx="10058400" cy="4482835"/>
          </a:xfrm>
        </p:spPr>
        <p:txBody>
          <a:bodyPr lIns="91440" tIns="45720" rIns="91440" bIns="45720" anchor="t"/>
          <a:lstStyle/>
          <a:p>
            <a:r>
              <a:rPr lang="en-US" sz="1800" dirty="0">
                <a:solidFill>
                  <a:schemeClr val="tx1">
                    <a:lumMod val="95000"/>
                    <a:lumOff val="5000"/>
                  </a:schemeClr>
                </a:solidFill>
                <a:ea typeface="+mn-lt"/>
                <a:cs typeface="+mn-lt"/>
              </a:rPr>
              <a:t>In TCL, conditional loops are implemented using the </a:t>
            </a:r>
            <a:r>
              <a:rPr lang="en-US" sz="1800" b="1" dirty="0">
                <a:solidFill>
                  <a:schemeClr val="tx1">
                    <a:lumMod val="95000"/>
                    <a:lumOff val="5000"/>
                  </a:schemeClr>
                </a:solidFill>
                <a:latin typeface="Consolas"/>
              </a:rPr>
              <a:t>while</a:t>
            </a:r>
            <a:r>
              <a:rPr lang="en-US" sz="1800" dirty="0">
                <a:solidFill>
                  <a:schemeClr val="tx1">
                    <a:lumMod val="95000"/>
                    <a:lumOff val="5000"/>
                  </a:schemeClr>
                </a:solidFill>
                <a:ea typeface="+mn-lt"/>
                <a:cs typeface="+mn-lt"/>
              </a:rPr>
              <a:t> and </a:t>
            </a:r>
            <a:r>
              <a:rPr lang="en-US" sz="1800" b="1" dirty="0">
                <a:solidFill>
                  <a:schemeClr val="tx1">
                    <a:lumMod val="95000"/>
                    <a:lumOff val="5000"/>
                  </a:schemeClr>
                </a:solidFill>
                <a:latin typeface="Consolas"/>
              </a:rPr>
              <a:t>for</a:t>
            </a:r>
            <a:r>
              <a:rPr lang="en-US" sz="1800" dirty="0">
                <a:solidFill>
                  <a:schemeClr val="tx1">
                    <a:lumMod val="95000"/>
                    <a:lumOff val="5000"/>
                  </a:schemeClr>
                </a:solidFill>
                <a:ea typeface="+mn-lt"/>
                <a:cs typeface="+mn-lt"/>
              </a:rPr>
              <a:t> statements. These loops allow you to repeatedly execute a block of code as long as a specified condition is true</a:t>
            </a:r>
          </a:p>
          <a:p>
            <a:pPr>
              <a:buClr>
                <a:srgbClr val="262626"/>
              </a:buClr>
            </a:pPr>
            <a:r>
              <a:rPr lang="en-US" sz="1800" b="1" dirty="0">
                <a:solidFill>
                  <a:schemeClr val="tx1">
                    <a:lumMod val="95000"/>
                    <a:lumOff val="5000"/>
                  </a:schemeClr>
                </a:solidFill>
                <a:latin typeface="Consolas"/>
              </a:rPr>
              <a:t>while</a:t>
            </a:r>
            <a:r>
              <a:rPr lang="en-US" sz="1800" b="1" dirty="0">
                <a:solidFill>
                  <a:schemeClr val="tx1">
                    <a:lumMod val="95000"/>
                    <a:lumOff val="5000"/>
                  </a:schemeClr>
                </a:solidFill>
              </a:rPr>
              <a:t> Loop:</a:t>
            </a:r>
            <a:endParaRPr lang="en-US" sz="180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The </a:t>
            </a:r>
            <a:r>
              <a:rPr lang="en-US" sz="1800" b="1" dirty="0">
                <a:solidFill>
                  <a:schemeClr val="tx1">
                    <a:lumMod val="95000"/>
                    <a:lumOff val="5000"/>
                  </a:schemeClr>
                </a:solidFill>
                <a:latin typeface="Consolas"/>
              </a:rPr>
              <a:t>while</a:t>
            </a:r>
            <a:r>
              <a:rPr lang="en-US" sz="1800" dirty="0">
                <a:solidFill>
                  <a:schemeClr val="tx1">
                    <a:lumMod val="95000"/>
                    <a:lumOff val="5000"/>
                  </a:schemeClr>
                </a:solidFill>
                <a:ea typeface="+mn-lt"/>
                <a:cs typeface="+mn-lt"/>
              </a:rPr>
              <a:t> loop continues to execute a block of code as long as a specified condition is true.</a:t>
            </a:r>
            <a:endParaRPr lang="en-US" sz="1800">
              <a:solidFill>
                <a:schemeClr val="tx1">
                  <a:lumMod val="95000"/>
                  <a:lumOff val="5000"/>
                </a:schemeClr>
              </a:solidFill>
            </a:endParaRPr>
          </a:p>
          <a:p>
            <a:pPr>
              <a:buClr>
                <a:srgbClr val="262626"/>
              </a:buClr>
            </a:pPr>
            <a:r>
              <a:rPr lang="en-US" sz="1800" dirty="0">
                <a:solidFill>
                  <a:schemeClr val="tx1">
                    <a:lumMod val="95000"/>
                    <a:lumOff val="5000"/>
                  </a:schemeClr>
                </a:solidFill>
                <a:latin typeface="Consolas"/>
              </a:rPr>
              <a:t>Example</a:t>
            </a:r>
          </a:p>
          <a:p>
            <a:pPr>
              <a:buClr>
                <a:srgbClr val="262626"/>
              </a:buClr>
            </a:pPr>
            <a:r>
              <a:rPr lang="en-US" sz="1800" dirty="0">
                <a:solidFill>
                  <a:schemeClr val="tx1">
                    <a:lumMod val="95000"/>
                    <a:lumOff val="5000"/>
                  </a:schemeClr>
                </a:solidFill>
                <a:ea typeface="+mn-lt"/>
                <a:cs typeface="+mn-lt"/>
              </a:rPr>
              <a:t>set count 0</a:t>
            </a:r>
            <a:endParaRPr lang="en-US" sz="1800" dirty="0">
              <a:solidFill>
                <a:schemeClr val="tx1">
                  <a:lumMod val="95000"/>
                  <a:lumOff val="5000"/>
                </a:schemeClr>
              </a:solidFill>
              <a:latin typeface="Consolas"/>
            </a:endParaRPr>
          </a:p>
          <a:p>
            <a:pPr marL="0" indent="0">
              <a:buClr>
                <a:srgbClr val="262626"/>
              </a:buClr>
              <a:buNone/>
            </a:pPr>
            <a:r>
              <a:rPr lang="en-US" sz="1800" dirty="0">
                <a:solidFill>
                  <a:schemeClr val="tx1">
                    <a:lumMod val="95000"/>
                    <a:lumOff val="5000"/>
                  </a:schemeClr>
                </a:solidFill>
                <a:ea typeface="+mn-lt"/>
                <a:cs typeface="+mn-lt"/>
              </a:rPr>
              <a:t>    while {$count &lt; 5} {</a:t>
            </a:r>
          </a:p>
          <a:p>
            <a:pPr marL="0" indent="0">
              <a:buNone/>
            </a:pPr>
            <a:r>
              <a:rPr lang="en-US" sz="1800" dirty="0">
                <a:solidFill>
                  <a:schemeClr val="tx1">
                    <a:lumMod val="95000"/>
                    <a:lumOff val="5000"/>
                  </a:schemeClr>
                </a:solidFill>
                <a:ea typeface="+mn-lt"/>
                <a:cs typeface="+mn-lt"/>
              </a:rPr>
              <a:t>    puts "Count: $count \t"</a:t>
            </a:r>
            <a:endParaRPr lang="en-US" sz="180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a:t>
            </a:r>
            <a:r>
              <a:rPr lang="en-US" sz="1800" dirty="0" err="1">
                <a:solidFill>
                  <a:schemeClr val="tx1">
                    <a:lumMod val="95000"/>
                    <a:lumOff val="5000"/>
                  </a:schemeClr>
                </a:solidFill>
                <a:ea typeface="+mn-lt"/>
                <a:cs typeface="+mn-lt"/>
              </a:rPr>
              <a:t>incr</a:t>
            </a:r>
            <a:r>
              <a:rPr lang="en-US" sz="1800" dirty="0">
                <a:solidFill>
                  <a:schemeClr val="tx1">
                    <a:lumMod val="95000"/>
                    <a:lumOff val="5000"/>
                  </a:schemeClr>
                </a:solidFill>
                <a:ea typeface="+mn-lt"/>
                <a:cs typeface="+mn-lt"/>
              </a:rPr>
              <a:t> count</a:t>
            </a:r>
            <a:endParaRPr lang="en-US" sz="180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a:t>
            </a:r>
            <a:endParaRPr lang="en-US" sz="1800">
              <a:solidFill>
                <a:schemeClr val="tx1">
                  <a:lumMod val="95000"/>
                  <a:lumOff val="5000"/>
                </a:schemeClr>
              </a:solidFill>
            </a:endParaRPr>
          </a:p>
          <a:p>
            <a:pPr marL="0" indent="0">
              <a:buNone/>
            </a:pPr>
            <a:r>
              <a:rPr lang="en-US" sz="1800" dirty="0">
                <a:solidFill>
                  <a:schemeClr val="tx1">
                    <a:lumMod val="95000"/>
                    <a:lumOff val="5000"/>
                  </a:schemeClr>
                </a:solidFill>
                <a:latin typeface="Gill Sans MT"/>
              </a:rPr>
              <a:t>    Output : Count:0   Count:1  Count:2   Count:3   Count:4</a:t>
            </a:r>
          </a:p>
          <a:p>
            <a:pPr marL="0" indent="0">
              <a:buClr>
                <a:prstClr val="black">
                  <a:lumMod val="85000"/>
                  <a:lumOff val="15000"/>
                </a:prstClr>
              </a:buClr>
              <a:buNone/>
            </a:pPr>
            <a:endParaRPr lang="en-US" sz="1800" dirty="0">
              <a:solidFill>
                <a:srgbClr val="0D0D0D"/>
              </a:solidFill>
            </a:endParaRPr>
          </a:p>
          <a:p>
            <a:pPr>
              <a:buClr>
                <a:srgbClr val="262626"/>
              </a:buClr>
            </a:pPr>
            <a:endParaRPr lang="en-US" sz="1800" b="1" dirty="0">
              <a:solidFill>
                <a:srgbClr val="000000"/>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54683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554A-1237-7679-95FB-BFFFC8C430D2}"/>
              </a:ext>
            </a:extLst>
          </p:cNvPr>
          <p:cNvSpPr>
            <a:spLocks noGrp="1"/>
          </p:cNvSpPr>
          <p:nvPr>
            <p:ph type="title"/>
          </p:nvPr>
        </p:nvSpPr>
        <p:spPr>
          <a:xfrm>
            <a:off x="1066800" y="642594"/>
            <a:ext cx="10058400" cy="824248"/>
          </a:xfrm>
        </p:spPr>
        <p:txBody>
          <a:bodyPr/>
          <a:lstStyle/>
          <a:p>
            <a:r>
              <a:rPr lang="en-US"/>
              <a:t>               Conditional loops</a:t>
            </a:r>
          </a:p>
        </p:txBody>
      </p:sp>
      <p:sp>
        <p:nvSpPr>
          <p:cNvPr id="3" name="Content Placeholder 2">
            <a:extLst>
              <a:ext uri="{FF2B5EF4-FFF2-40B4-BE49-F238E27FC236}">
                <a16:creationId xmlns:a16="http://schemas.microsoft.com/office/drawing/2014/main" id="{95CF8225-1EC3-1C80-C6FB-FBF09A05CA3C}"/>
              </a:ext>
            </a:extLst>
          </p:cNvPr>
          <p:cNvSpPr>
            <a:spLocks noGrp="1"/>
          </p:cNvSpPr>
          <p:nvPr>
            <p:ph idx="1"/>
          </p:nvPr>
        </p:nvSpPr>
        <p:spPr>
          <a:xfrm>
            <a:off x="1066800" y="1469910"/>
            <a:ext cx="10058400" cy="4482834"/>
          </a:xfrm>
        </p:spPr>
        <p:txBody>
          <a:bodyPr lIns="91440" tIns="45720" rIns="91440" bIns="45720" anchor="t"/>
          <a:lstStyle/>
          <a:p>
            <a:r>
              <a:rPr lang="en-US" sz="1800" b="1" dirty="0">
                <a:latin typeface="Consolas"/>
                <a:ea typeface="+mn-lt"/>
                <a:cs typeface="+mn-lt"/>
              </a:rPr>
              <a:t>for</a:t>
            </a:r>
            <a:r>
              <a:rPr lang="en-US" sz="1800" b="1" dirty="0">
                <a:ea typeface="+mn-lt"/>
                <a:cs typeface="+mn-lt"/>
              </a:rPr>
              <a:t> Loop:</a:t>
            </a:r>
            <a:endParaRPr lang="en-US" sz="1800" dirty="0">
              <a:ea typeface="+mn-lt"/>
              <a:cs typeface="+mn-lt"/>
            </a:endParaRPr>
          </a:p>
          <a:p>
            <a:pPr>
              <a:buClr>
                <a:srgbClr val="262626"/>
              </a:buClr>
            </a:pPr>
            <a:r>
              <a:rPr lang="en-US" sz="1800" dirty="0">
                <a:solidFill>
                  <a:schemeClr val="tx1">
                    <a:lumMod val="95000"/>
                    <a:lumOff val="5000"/>
                  </a:schemeClr>
                </a:solidFill>
                <a:ea typeface="+mn-lt"/>
                <a:cs typeface="+mn-lt"/>
              </a:rPr>
              <a:t>The </a:t>
            </a:r>
            <a:r>
              <a:rPr lang="en-US" sz="1800" b="1" dirty="0">
                <a:solidFill>
                  <a:schemeClr val="tx1">
                    <a:lumMod val="95000"/>
                    <a:lumOff val="5000"/>
                  </a:schemeClr>
                </a:solidFill>
                <a:latin typeface="Consolas"/>
                <a:ea typeface="+mn-lt"/>
                <a:cs typeface="+mn-lt"/>
              </a:rPr>
              <a:t>for</a:t>
            </a:r>
            <a:r>
              <a:rPr lang="en-US" sz="1800" dirty="0">
                <a:solidFill>
                  <a:schemeClr val="tx1">
                    <a:lumMod val="95000"/>
                    <a:lumOff val="5000"/>
                  </a:schemeClr>
                </a:solidFill>
                <a:ea typeface="+mn-lt"/>
                <a:cs typeface="+mn-lt"/>
              </a:rPr>
              <a:t> loop is used to iterate over a range of values.</a:t>
            </a:r>
            <a:endParaRPr lang="en-US" dirty="0">
              <a:solidFill>
                <a:schemeClr val="tx1">
                  <a:lumMod val="95000"/>
                  <a:lumOff val="5000"/>
                </a:schemeClr>
              </a:solidFill>
            </a:endParaRPr>
          </a:p>
          <a:p>
            <a:pPr>
              <a:buClr>
                <a:srgbClr val="262626"/>
              </a:buClr>
            </a:pPr>
            <a:r>
              <a:rPr lang="en-US" sz="1800" dirty="0">
                <a:ea typeface="+mn-lt"/>
                <a:cs typeface="+mn-lt"/>
              </a:rPr>
              <a:t>for {set </a:t>
            </a:r>
            <a:r>
              <a:rPr lang="en-US" sz="1800" dirty="0" err="1">
                <a:ea typeface="+mn-lt"/>
                <a:cs typeface="+mn-lt"/>
              </a:rPr>
              <a:t>i</a:t>
            </a:r>
            <a:r>
              <a:rPr lang="en-US" sz="1800" dirty="0">
                <a:ea typeface="+mn-lt"/>
                <a:cs typeface="+mn-lt"/>
              </a:rPr>
              <a:t> 0} {$</a:t>
            </a:r>
            <a:r>
              <a:rPr lang="en-US" sz="1800" dirty="0" err="1">
                <a:ea typeface="+mn-lt"/>
                <a:cs typeface="+mn-lt"/>
              </a:rPr>
              <a:t>i</a:t>
            </a:r>
            <a:r>
              <a:rPr lang="en-US" sz="1800" dirty="0">
                <a:ea typeface="+mn-lt"/>
                <a:cs typeface="+mn-lt"/>
              </a:rPr>
              <a:t> &lt; 5} {</a:t>
            </a:r>
            <a:r>
              <a:rPr lang="en-US" sz="1800" dirty="0" err="1">
                <a:ea typeface="+mn-lt"/>
                <a:cs typeface="+mn-lt"/>
              </a:rPr>
              <a:t>incr</a:t>
            </a:r>
            <a:r>
              <a:rPr lang="en-US" sz="1800" dirty="0">
                <a:ea typeface="+mn-lt"/>
                <a:cs typeface="+mn-lt"/>
              </a:rPr>
              <a:t> </a:t>
            </a:r>
            <a:r>
              <a:rPr lang="en-US" sz="1800" dirty="0" err="1">
                <a:ea typeface="+mn-lt"/>
                <a:cs typeface="+mn-lt"/>
              </a:rPr>
              <a:t>i</a:t>
            </a:r>
            <a:r>
              <a:rPr lang="en-US" sz="1800" dirty="0">
                <a:ea typeface="+mn-lt"/>
                <a:cs typeface="+mn-lt"/>
              </a:rPr>
              <a:t>} {</a:t>
            </a:r>
            <a:endParaRPr lang="en-US" sz="1800"/>
          </a:p>
          <a:p>
            <a:pPr marL="0" indent="0">
              <a:buClr>
                <a:srgbClr val="262626"/>
              </a:buClr>
              <a:buNone/>
            </a:pPr>
            <a:r>
              <a:rPr lang="en-US" sz="1800" dirty="0">
                <a:ea typeface="+mn-lt"/>
                <a:cs typeface="+mn-lt"/>
              </a:rPr>
              <a:t>        puts "Iteration: $</a:t>
            </a:r>
            <a:r>
              <a:rPr lang="en-US" sz="1800" dirty="0" err="1">
                <a:ea typeface="+mn-lt"/>
                <a:cs typeface="+mn-lt"/>
              </a:rPr>
              <a:t>i</a:t>
            </a:r>
            <a:r>
              <a:rPr lang="en-US" sz="1800" dirty="0">
                <a:ea typeface="+mn-lt"/>
                <a:cs typeface="+mn-lt"/>
              </a:rPr>
              <a:t>"}</a:t>
            </a:r>
            <a:endParaRPr lang="en-US" sz="1800" dirty="0"/>
          </a:p>
          <a:p>
            <a:pPr marL="0" indent="0">
              <a:buNone/>
            </a:pPr>
            <a:r>
              <a:rPr lang="en-US" sz="1800" dirty="0">
                <a:solidFill>
                  <a:srgbClr val="000000"/>
                </a:solidFill>
                <a:ea typeface="+mn-lt"/>
                <a:cs typeface="+mn-lt"/>
              </a:rPr>
              <a:t>Output: iteration 0</a:t>
            </a:r>
          </a:p>
          <a:p>
            <a:pPr marL="0" indent="0">
              <a:buNone/>
            </a:pPr>
            <a:r>
              <a:rPr lang="en-US" sz="1800" dirty="0">
                <a:solidFill>
                  <a:srgbClr val="000000"/>
                </a:solidFill>
                <a:ea typeface="+mn-lt"/>
                <a:cs typeface="+mn-lt"/>
              </a:rPr>
              <a:t>            Iteration 1</a:t>
            </a:r>
          </a:p>
          <a:p>
            <a:pPr marL="0" indent="0">
              <a:buNone/>
            </a:pPr>
            <a:r>
              <a:rPr lang="en-US" sz="1800" dirty="0">
                <a:solidFill>
                  <a:srgbClr val="000000"/>
                </a:solidFill>
                <a:ea typeface="+mn-lt"/>
                <a:cs typeface="+mn-lt"/>
              </a:rPr>
              <a:t>            Iteration 2</a:t>
            </a:r>
          </a:p>
          <a:p>
            <a:pPr marL="0" indent="0">
              <a:buNone/>
            </a:pPr>
            <a:r>
              <a:rPr lang="en-US" sz="1800" dirty="0">
                <a:solidFill>
                  <a:srgbClr val="000000"/>
                </a:solidFill>
                <a:ea typeface="+mn-lt"/>
                <a:cs typeface="+mn-lt"/>
              </a:rPr>
              <a:t>            Iteration 3</a:t>
            </a:r>
          </a:p>
          <a:p>
            <a:pPr marL="0" indent="0">
              <a:buNone/>
            </a:pPr>
            <a:r>
              <a:rPr lang="en-US" sz="1800" dirty="0">
                <a:solidFill>
                  <a:srgbClr val="000000"/>
                </a:solidFill>
                <a:ea typeface="+mn-lt"/>
                <a:cs typeface="+mn-lt"/>
              </a:rPr>
              <a:t>            Iteration 4</a:t>
            </a:r>
          </a:p>
          <a:p>
            <a:pPr>
              <a:buClr>
                <a:srgbClr val="262626"/>
              </a:buClr>
            </a:pPr>
            <a:r>
              <a:rPr lang="en-US" sz="1800" dirty="0">
                <a:solidFill>
                  <a:schemeClr val="tx1">
                    <a:lumMod val="95000"/>
                    <a:lumOff val="5000"/>
                  </a:schemeClr>
                </a:solidFill>
                <a:ea typeface="+mn-lt"/>
                <a:cs typeface="+mn-lt"/>
              </a:rPr>
              <a:t>This </a:t>
            </a:r>
            <a:r>
              <a:rPr lang="en-US" sz="1800" b="1" dirty="0">
                <a:solidFill>
                  <a:schemeClr val="tx1">
                    <a:lumMod val="95000"/>
                    <a:lumOff val="5000"/>
                  </a:schemeClr>
                </a:solidFill>
                <a:latin typeface="Consolas"/>
              </a:rPr>
              <a:t>for</a:t>
            </a:r>
            <a:r>
              <a:rPr lang="en-US" sz="1800" dirty="0">
                <a:solidFill>
                  <a:schemeClr val="tx1">
                    <a:lumMod val="95000"/>
                    <a:lumOff val="5000"/>
                  </a:schemeClr>
                </a:solidFill>
                <a:ea typeface="+mn-lt"/>
                <a:cs typeface="+mn-lt"/>
              </a:rPr>
              <a:t> loop initializes the variable </a:t>
            </a:r>
            <a:r>
              <a:rPr lang="en-US" sz="1800" b="1" err="1">
                <a:solidFill>
                  <a:schemeClr val="tx1">
                    <a:lumMod val="95000"/>
                    <a:lumOff val="5000"/>
                  </a:schemeClr>
                </a:solidFill>
                <a:latin typeface="Consolas"/>
              </a:rPr>
              <a:t>i</a:t>
            </a:r>
            <a:r>
              <a:rPr lang="en-US" sz="1800" dirty="0">
                <a:solidFill>
                  <a:schemeClr val="tx1">
                    <a:lumMod val="95000"/>
                    <a:lumOff val="5000"/>
                  </a:schemeClr>
                </a:solidFill>
                <a:ea typeface="+mn-lt"/>
                <a:cs typeface="+mn-lt"/>
              </a:rPr>
              <a:t> to 0, executes the loop body as long as </a:t>
            </a:r>
            <a:r>
              <a:rPr lang="en-US" sz="1800" b="1" err="1">
                <a:solidFill>
                  <a:schemeClr val="tx1">
                    <a:lumMod val="95000"/>
                    <a:lumOff val="5000"/>
                  </a:schemeClr>
                </a:solidFill>
                <a:latin typeface="Consolas"/>
              </a:rPr>
              <a:t>i</a:t>
            </a:r>
            <a:r>
              <a:rPr lang="en-US" sz="1800" dirty="0">
                <a:solidFill>
                  <a:schemeClr val="tx1">
                    <a:lumMod val="95000"/>
                    <a:lumOff val="5000"/>
                  </a:schemeClr>
                </a:solidFill>
                <a:ea typeface="+mn-lt"/>
                <a:cs typeface="+mn-lt"/>
              </a:rPr>
              <a:t> is less than 5, and increments </a:t>
            </a:r>
            <a:r>
              <a:rPr lang="en-US" sz="1800" b="1" err="1">
                <a:solidFill>
                  <a:schemeClr val="tx1">
                    <a:lumMod val="95000"/>
                    <a:lumOff val="5000"/>
                  </a:schemeClr>
                </a:solidFill>
                <a:latin typeface="Consolas"/>
              </a:rPr>
              <a:t>i</a:t>
            </a:r>
            <a:r>
              <a:rPr lang="en-US" sz="1800" dirty="0">
                <a:solidFill>
                  <a:schemeClr val="tx1">
                    <a:lumMod val="95000"/>
                    <a:lumOff val="5000"/>
                  </a:schemeClr>
                </a:solidFill>
                <a:ea typeface="+mn-lt"/>
                <a:cs typeface="+mn-lt"/>
              </a:rPr>
              <a:t> after each iteration.</a:t>
            </a: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145517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4298-F0FD-3D2F-93E9-2032FE86C7D1}"/>
              </a:ext>
            </a:extLst>
          </p:cNvPr>
          <p:cNvSpPr>
            <a:spLocks noGrp="1"/>
          </p:cNvSpPr>
          <p:nvPr>
            <p:ph type="title"/>
          </p:nvPr>
        </p:nvSpPr>
        <p:spPr>
          <a:xfrm>
            <a:off x="1066800" y="642594"/>
            <a:ext cx="10058400" cy="931572"/>
          </a:xfrm>
        </p:spPr>
        <p:txBody>
          <a:bodyPr/>
          <a:lstStyle/>
          <a:p>
            <a:r>
              <a:rPr lang="en-US"/>
              <a:t>              Arrays in TCL</a:t>
            </a:r>
          </a:p>
        </p:txBody>
      </p:sp>
      <p:sp>
        <p:nvSpPr>
          <p:cNvPr id="3" name="Content Placeholder 2">
            <a:extLst>
              <a:ext uri="{FF2B5EF4-FFF2-40B4-BE49-F238E27FC236}">
                <a16:creationId xmlns:a16="http://schemas.microsoft.com/office/drawing/2014/main" id="{E55793E7-5D19-7686-E502-36A29F5EC05D}"/>
              </a:ext>
            </a:extLst>
          </p:cNvPr>
          <p:cNvSpPr>
            <a:spLocks noGrp="1"/>
          </p:cNvSpPr>
          <p:nvPr>
            <p:ph idx="1"/>
          </p:nvPr>
        </p:nvSpPr>
        <p:spPr>
          <a:xfrm>
            <a:off x="862885" y="1502106"/>
            <a:ext cx="10058400" cy="4450638"/>
          </a:xfrm>
        </p:spPr>
        <p:txBody>
          <a:bodyPr lIns="91440" tIns="45720" rIns="91440" bIns="45720" anchor="t"/>
          <a:lstStyle/>
          <a:p>
            <a:br>
              <a:rPr lang="en-US" dirty="0"/>
            </a:br>
            <a:r>
              <a:rPr lang="en-US" sz="1800" dirty="0">
                <a:solidFill>
                  <a:schemeClr val="tx1">
                    <a:lumMod val="95000"/>
                    <a:lumOff val="5000"/>
                  </a:schemeClr>
                </a:solidFill>
                <a:ea typeface="+mn-lt"/>
                <a:cs typeface="+mn-lt"/>
              </a:rPr>
              <a:t>In TCL, arrays are collections of values indexed by strings. They provide a way to associate a value with a particular key or index</a:t>
            </a:r>
          </a:p>
          <a:p>
            <a:pPr>
              <a:buClr>
                <a:srgbClr val="262626"/>
              </a:buClr>
            </a:pPr>
            <a:r>
              <a:rPr lang="en-US" sz="1800" b="1" dirty="0">
                <a:solidFill>
                  <a:schemeClr val="tx1">
                    <a:lumMod val="95000"/>
                    <a:lumOff val="5000"/>
                  </a:schemeClr>
                </a:solidFill>
              </a:rPr>
              <a:t>Creating Arrays:</a:t>
            </a:r>
            <a:endParaRPr lang="en-US" sz="1800" dirty="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To create an array in TCL, you can use the </a:t>
            </a:r>
            <a:r>
              <a:rPr lang="en-US" sz="1800" b="1" dirty="0">
                <a:solidFill>
                  <a:schemeClr val="tx1">
                    <a:lumMod val="95000"/>
                    <a:lumOff val="5000"/>
                  </a:schemeClr>
                </a:solidFill>
                <a:latin typeface="Consolas"/>
              </a:rPr>
              <a:t>array set</a:t>
            </a:r>
            <a:r>
              <a:rPr lang="en-US" sz="1800" dirty="0">
                <a:solidFill>
                  <a:schemeClr val="tx1">
                    <a:lumMod val="95000"/>
                    <a:lumOff val="5000"/>
                  </a:schemeClr>
                </a:solidFill>
                <a:ea typeface="+mn-lt"/>
                <a:cs typeface="+mn-lt"/>
              </a:rPr>
              <a:t> command or initialize individual elements using the </a:t>
            </a:r>
            <a:r>
              <a:rPr lang="en-US" sz="1800" b="1" dirty="0">
                <a:solidFill>
                  <a:schemeClr val="tx1">
                    <a:lumMod val="95000"/>
                    <a:lumOff val="5000"/>
                  </a:schemeClr>
                </a:solidFill>
                <a:latin typeface="Consolas"/>
              </a:rPr>
              <a:t>set</a:t>
            </a:r>
            <a:r>
              <a:rPr lang="en-US" sz="1800" dirty="0">
                <a:solidFill>
                  <a:schemeClr val="tx1">
                    <a:lumMod val="95000"/>
                    <a:lumOff val="5000"/>
                  </a:schemeClr>
                </a:solidFill>
                <a:ea typeface="+mn-lt"/>
                <a:cs typeface="+mn-lt"/>
              </a:rPr>
              <a:t> command:</a:t>
            </a:r>
            <a:endParaRPr lang="en-US" sz="1800" dirty="0">
              <a:solidFill>
                <a:schemeClr val="tx1">
                  <a:lumMod val="95000"/>
                  <a:lumOff val="5000"/>
                </a:schemeClr>
              </a:solidFill>
            </a:endParaRPr>
          </a:p>
          <a:p>
            <a:pPr>
              <a:buClr>
                <a:srgbClr val="262626"/>
              </a:buClr>
            </a:pPr>
            <a:r>
              <a:rPr lang="en-US" sz="1800" dirty="0">
                <a:solidFill>
                  <a:schemeClr val="tx1">
                    <a:lumMod val="95000"/>
                    <a:lumOff val="5000"/>
                  </a:schemeClr>
                </a:solidFill>
              </a:rPr>
              <a:t>Example</a:t>
            </a:r>
            <a:endParaRPr lang="en-US" sz="180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array set </a:t>
            </a:r>
            <a:r>
              <a:rPr lang="en-US" sz="1800" dirty="0" err="1">
                <a:solidFill>
                  <a:schemeClr val="tx1">
                    <a:lumMod val="95000"/>
                    <a:lumOff val="5000"/>
                  </a:schemeClr>
                </a:solidFill>
                <a:ea typeface="+mn-lt"/>
                <a:cs typeface="+mn-lt"/>
              </a:rPr>
              <a:t>myArray</a:t>
            </a:r>
            <a:r>
              <a:rPr lang="en-US" sz="1800" dirty="0">
                <a:solidFill>
                  <a:schemeClr val="tx1">
                    <a:lumMod val="95000"/>
                    <a:lumOff val="5000"/>
                  </a:schemeClr>
                </a:solidFill>
                <a:ea typeface="+mn-lt"/>
                <a:cs typeface="+mn-lt"/>
              </a:rPr>
              <a:t> {</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key1 value1</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key2 value2</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key3 value3</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a:t>
            </a:r>
            <a:endParaRPr lang="en-US" sz="1800" dirty="0">
              <a:solidFill>
                <a:schemeClr val="tx1">
                  <a:lumMod val="95000"/>
                  <a:lumOff val="5000"/>
                </a:schemeClr>
              </a:solidFill>
            </a:endParaRPr>
          </a:p>
          <a:p>
            <a:pPr>
              <a:buClr>
                <a:srgbClr val="262626"/>
              </a:buClr>
            </a:pPr>
            <a:endParaRPr lang="en-US" sz="1600" b="1"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24645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7FF1-AABE-C83D-A85D-0D9AF06F66E8}"/>
              </a:ext>
            </a:extLst>
          </p:cNvPr>
          <p:cNvSpPr>
            <a:spLocks noGrp="1"/>
          </p:cNvSpPr>
          <p:nvPr>
            <p:ph type="title"/>
          </p:nvPr>
        </p:nvSpPr>
        <p:spPr/>
        <p:txBody>
          <a:bodyPr/>
          <a:lstStyle/>
          <a:p>
            <a:r>
              <a:rPr lang="en-US"/>
              <a:t>Some useful commands while writing code</a:t>
            </a:r>
          </a:p>
        </p:txBody>
      </p:sp>
      <p:sp>
        <p:nvSpPr>
          <p:cNvPr id="3" name="Content Placeholder 2">
            <a:extLst>
              <a:ext uri="{FF2B5EF4-FFF2-40B4-BE49-F238E27FC236}">
                <a16:creationId xmlns:a16="http://schemas.microsoft.com/office/drawing/2014/main" id="{6FDD41D2-9476-B74E-F62C-3EAB9EF7A8BD}"/>
              </a:ext>
            </a:extLst>
          </p:cNvPr>
          <p:cNvSpPr>
            <a:spLocks noGrp="1"/>
          </p:cNvSpPr>
          <p:nvPr>
            <p:ph idx="1"/>
          </p:nvPr>
        </p:nvSpPr>
        <p:spPr/>
        <p:txBody>
          <a:bodyPr lIns="91440" tIns="45720" rIns="91440" bIns="45720" anchor="t"/>
          <a:lstStyle/>
          <a:p>
            <a:r>
              <a:rPr lang="en-US" sz="1800" dirty="0" err="1"/>
              <a:t>Tclsh</a:t>
            </a:r>
            <a:r>
              <a:rPr lang="en-US" sz="1800" dirty="0"/>
              <a:t> – entering into </a:t>
            </a:r>
            <a:r>
              <a:rPr lang="en-US" sz="1800" dirty="0" err="1"/>
              <a:t>tcl</a:t>
            </a:r>
            <a:r>
              <a:rPr lang="en-US" sz="1800" dirty="0"/>
              <a:t> shell</a:t>
            </a:r>
          </a:p>
          <a:p>
            <a:pPr>
              <a:buClr>
                <a:srgbClr val="262626"/>
              </a:buClr>
            </a:pPr>
            <a:r>
              <a:rPr lang="en-US" sz="1800" dirty="0"/>
              <a:t>Exit- exit from </a:t>
            </a:r>
            <a:r>
              <a:rPr lang="en-US" sz="1800" dirty="0" err="1"/>
              <a:t>tcl</a:t>
            </a:r>
            <a:r>
              <a:rPr lang="en-US" sz="1800" dirty="0"/>
              <a:t> shell</a:t>
            </a:r>
          </a:p>
          <a:p>
            <a:pPr>
              <a:buClr>
                <a:srgbClr val="262626"/>
              </a:buClr>
            </a:pPr>
            <a:r>
              <a:rPr lang="en-US" sz="1800" dirty="0"/>
              <a:t>Source </a:t>
            </a:r>
            <a:r>
              <a:rPr lang="en-US" sz="1800" dirty="0" err="1"/>
              <a:t>file_name</a:t>
            </a:r>
            <a:r>
              <a:rPr lang="en-US" sz="1800" dirty="0"/>
              <a:t> – to execute file from </a:t>
            </a:r>
            <a:r>
              <a:rPr lang="en-US" sz="1800" dirty="0" err="1"/>
              <a:t>tcl</a:t>
            </a:r>
            <a:r>
              <a:rPr lang="en-US" sz="1800" dirty="0"/>
              <a:t> shell</a:t>
            </a:r>
          </a:p>
          <a:p>
            <a:pPr>
              <a:buClr>
                <a:srgbClr val="262626"/>
              </a:buClr>
            </a:pPr>
            <a:r>
              <a:rPr lang="en-US" sz="1800" dirty="0"/>
              <a:t>Touch </a:t>
            </a:r>
            <a:r>
              <a:rPr lang="en-US" sz="1800" dirty="0" err="1"/>
              <a:t>file_name</a:t>
            </a:r>
            <a:r>
              <a:rPr lang="en-US" sz="1800" dirty="0"/>
              <a:t> – to create a file which is used in file handling</a:t>
            </a:r>
          </a:p>
          <a:p>
            <a:pPr>
              <a:buClr>
                <a:srgbClr val="262626"/>
              </a:buClr>
            </a:pPr>
            <a:r>
              <a:rPr lang="en-US" sz="1800" dirty="0"/>
              <a:t>Vim file name – to open vim editor</a:t>
            </a:r>
          </a:p>
          <a:p>
            <a:pPr>
              <a:buClr>
                <a:srgbClr val="262626"/>
              </a:buClr>
            </a:pPr>
            <a:r>
              <a:rPr lang="en-US" sz="1800" dirty="0"/>
              <a:t>:</a:t>
            </a:r>
            <a:r>
              <a:rPr lang="en-US" sz="1800" dirty="0" err="1"/>
              <a:t>wq</a:t>
            </a:r>
            <a:r>
              <a:rPr lang="en-US" sz="1800" dirty="0"/>
              <a:t>! - save and exit file</a:t>
            </a:r>
          </a:p>
          <a:p>
            <a:pPr>
              <a:buClr>
                <a:srgbClr val="262626"/>
              </a:buClr>
            </a:pPr>
            <a:endParaRPr lang="en-US" dirty="0"/>
          </a:p>
        </p:txBody>
      </p:sp>
    </p:spTree>
    <p:extLst>
      <p:ext uri="{BB962C8B-B14F-4D97-AF65-F5344CB8AC3E}">
        <p14:creationId xmlns:p14="http://schemas.microsoft.com/office/powerpoint/2010/main" val="2443166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0718-5A5C-B5BC-FE58-5930F3AAC9D9}"/>
              </a:ext>
            </a:extLst>
          </p:cNvPr>
          <p:cNvSpPr>
            <a:spLocks noGrp="1"/>
          </p:cNvSpPr>
          <p:nvPr>
            <p:ph type="title"/>
          </p:nvPr>
        </p:nvSpPr>
        <p:spPr/>
        <p:txBody>
          <a:bodyPr/>
          <a:lstStyle/>
          <a:p>
            <a:r>
              <a:rPr lang="en-US"/>
              <a:t>                         Arrays</a:t>
            </a:r>
          </a:p>
        </p:txBody>
      </p:sp>
      <p:sp>
        <p:nvSpPr>
          <p:cNvPr id="3" name="Content Placeholder 2">
            <a:extLst>
              <a:ext uri="{FF2B5EF4-FFF2-40B4-BE49-F238E27FC236}">
                <a16:creationId xmlns:a16="http://schemas.microsoft.com/office/drawing/2014/main" id="{5D5AF445-A92D-82EA-C82C-2DD72CE5A444}"/>
              </a:ext>
            </a:extLst>
          </p:cNvPr>
          <p:cNvSpPr>
            <a:spLocks noGrp="1"/>
          </p:cNvSpPr>
          <p:nvPr>
            <p:ph idx="1"/>
          </p:nvPr>
        </p:nvSpPr>
        <p:spPr>
          <a:xfrm>
            <a:off x="1066800" y="1834811"/>
            <a:ext cx="10058400" cy="4117933"/>
          </a:xfrm>
        </p:spPr>
        <p:txBody>
          <a:bodyPr lIns="91440" tIns="45720" rIns="91440" bIns="45720" anchor="t"/>
          <a:lstStyle/>
          <a:p>
            <a:r>
              <a:rPr lang="en-US" sz="1800" b="1" dirty="0">
                <a:solidFill>
                  <a:schemeClr val="tx1">
                    <a:lumMod val="95000"/>
                    <a:lumOff val="5000"/>
                  </a:schemeClr>
                </a:solidFill>
              </a:rPr>
              <a:t>Initializing elements individually</a:t>
            </a:r>
            <a:endParaRPr lang="en-US" sz="1800" dirty="0">
              <a:solidFill>
                <a:schemeClr val="tx1">
                  <a:lumMod val="95000"/>
                  <a:lumOff val="5000"/>
                </a:schemeClr>
              </a:solidFill>
            </a:endParaRP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myArray</a:t>
            </a:r>
            <a:r>
              <a:rPr lang="en-US" sz="1800" dirty="0">
                <a:solidFill>
                  <a:schemeClr val="tx1">
                    <a:lumMod val="95000"/>
                    <a:lumOff val="5000"/>
                  </a:schemeClr>
                </a:solidFill>
              </a:rPr>
              <a:t>(key1) value1</a:t>
            </a: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myArray</a:t>
            </a:r>
            <a:r>
              <a:rPr lang="en-US" sz="1800" dirty="0">
                <a:solidFill>
                  <a:schemeClr val="tx1">
                    <a:lumMod val="95000"/>
                    <a:lumOff val="5000"/>
                  </a:schemeClr>
                </a:solidFill>
              </a:rPr>
              <a:t>(key2) value2</a:t>
            </a: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myArray</a:t>
            </a:r>
            <a:r>
              <a:rPr lang="en-US" sz="1800" dirty="0">
                <a:solidFill>
                  <a:schemeClr val="tx1">
                    <a:lumMod val="95000"/>
                    <a:lumOff val="5000"/>
                  </a:schemeClr>
                </a:solidFill>
              </a:rPr>
              <a:t>(key3) value3</a:t>
            </a:r>
          </a:p>
          <a:p>
            <a:pPr>
              <a:buClr>
                <a:srgbClr val="262626"/>
              </a:buClr>
            </a:pPr>
            <a:r>
              <a:rPr lang="en-US" sz="1800" b="1" dirty="0">
                <a:solidFill>
                  <a:srgbClr val="000000"/>
                </a:solidFill>
              </a:rPr>
              <a:t>Looping through an array</a:t>
            </a:r>
          </a:p>
          <a:p>
            <a:pPr>
              <a:buClr>
                <a:srgbClr val="262626"/>
              </a:buClr>
            </a:pPr>
            <a:r>
              <a:rPr lang="en-US" sz="1800" dirty="0">
                <a:solidFill>
                  <a:srgbClr val="000000"/>
                </a:solidFill>
              </a:rPr>
              <a:t>foreach key [array names </a:t>
            </a:r>
            <a:r>
              <a:rPr lang="en-US" sz="1800" dirty="0" err="1">
                <a:solidFill>
                  <a:srgbClr val="000000"/>
                </a:solidFill>
              </a:rPr>
              <a:t>myArray</a:t>
            </a:r>
            <a:r>
              <a:rPr lang="en-US" sz="1800" dirty="0">
                <a:solidFill>
                  <a:srgbClr val="000000"/>
                </a:solidFill>
              </a:rPr>
              <a:t>] {</a:t>
            </a:r>
          </a:p>
          <a:p>
            <a:pPr marL="0" indent="0">
              <a:buClr>
                <a:srgbClr val="262626"/>
              </a:buClr>
              <a:buNone/>
            </a:pPr>
            <a:r>
              <a:rPr lang="en-US" sz="1800" dirty="0">
                <a:solidFill>
                  <a:srgbClr val="000000"/>
                </a:solidFill>
              </a:rPr>
              <a:t>       puts "$key: $</a:t>
            </a:r>
            <a:r>
              <a:rPr lang="en-US" sz="1800" err="1">
                <a:solidFill>
                  <a:srgbClr val="000000"/>
                </a:solidFill>
              </a:rPr>
              <a:t>myArray</a:t>
            </a:r>
            <a:r>
              <a:rPr lang="en-US" sz="1800" dirty="0">
                <a:solidFill>
                  <a:srgbClr val="000000"/>
                </a:solidFill>
              </a:rPr>
              <a:t>($key)"</a:t>
            </a:r>
          </a:p>
          <a:p>
            <a:pPr marL="0" indent="0">
              <a:buClr>
                <a:srgbClr val="262626"/>
              </a:buClr>
              <a:buNone/>
            </a:pPr>
            <a:r>
              <a:rPr lang="en-US" sz="1800" dirty="0">
                <a:solidFill>
                  <a:srgbClr val="000000"/>
                </a:solidFill>
              </a:rPr>
              <a:t>   }</a:t>
            </a:r>
          </a:p>
          <a:p>
            <a:pPr>
              <a:buClr>
                <a:srgbClr val="262626"/>
              </a:buClr>
            </a:pPr>
            <a:endParaRPr lang="en-US" dirty="0">
              <a:solidFill>
                <a:srgbClr val="000000"/>
              </a:solidFill>
            </a:endParaRPr>
          </a:p>
          <a:p>
            <a:pPr>
              <a:buClr>
                <a:srgbClr val="262626"/>
              </a:buClr>
            </a:pPr>
            <a:endParaRPr lang="en-US" sz="1600" dirty="0">
              <a:solidFill>
                <a:schemeClr val="tx1">
                  <a:lumMod val="95000"/>
                  <a:lumOff val="5000"/>
                </a:schemeClr>
              </a:solidFill>
            </a:endParaRPr>
          </a:p>
        </p:txBody>
      </p:sp>
    </p:spTree>
    <p:extLst>
      <p:ext uri="{BB962C8B-B14F-4D97-AF65-F5344CB8AC3E}">
        <p14:creationId xmlns:p14="http://schemas.microsoft.com/office/powerpoint/2010/main" val="25801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A65B-1A9F-7FBF-7CCE-4E8D8DC0CF35}"/>
              </a:ext>
            </a:extLst>
          </p:cNvPr>
          <p:cNvSpPr>
            <a:spLocks noGrp="1"/>
          </p:cNvSpPr>
          <p:nvPr>
            <p:ph type="title"/>
          </p:nvPr>
        </p:nvSpPr>
        <p:spPr>
          <a:xfrm>
            <a:off x="1066800" y="642594"/>
            <a:ext cx="10058400" cy="1060361"/>
          </a:xfrm>
        </p:spPr>
        <p:txBody>
          <a:bodyPr/>
          <a:lstStyle/>
          <a:p>
            <a:r>
              <a:rPr lang="en-US"/>
              <a:t>                          Arrays </a:t>
            </a:r>
          </a:p>
        </p:txBody>
      </p:sp>
      <p:sp>
        <p:nvSpPr>
          <p:cNvPr id="3" name="Content Placeholder 2">
            <a:extLst>
              <a:ext uri="{FF2B5EF4-FFF2-40B4-BE49-F238E27FC236}">
                <a16:creationId xmlns:a16="http://schemas.microsoft.com/office/drawing/2014/main" id="{FA807E17-E842-DE41-BF68-49418E364BE8}"/>
              </a:ext>
            </a:extLst>
          </p:cNvPr>
          <p:cNvSpPr>
            <a:spLocks noGrp="1"/>
          </p:cNvSpPr>
          <p:nvPr>
            <p:ph idx="1"/>
          </p:nvPr>
        </p:nvSpPr>
        <p:spPr>
          <a:xfrm>
            <a:off x="916546" y="1652359"/>
            <a:ext cx="10058400" cy="4150131"/>
          </a:xfrm>
        </p:spPr>
        <p:txBody>
          <a:bodyPr lIns="91440" tIns="45720" rIns="91440" bIns="45720" anchor="t"/>
          <a:lstStyle/>
          <a:p>
            <a:r>
              <a:rPr lang="en-US" b="1" dirty="0"/>
              <a:t>Accessing array elements</a:t>
            </a:r>
          </a:p>
          <a:p>
            <a:pPr>
              <a:buClr>
                <a:srgbClr val="262626"/>
              </a:buClr>
            </a:pPr>
            <a:r>
              <a:rPr lang="en-US" dirty="0">
                <a:ea typeface="+mn-lt"/>
                <a:cs typeface="+mn-lt"/>
              </a:rPr>
              <a:t>puts $</a:t>
            </a:r>
            <a:r>
              <a:rPr lang="en-US" dirty="0" err="1">
                <a:ea typeface="+mn-lt"/>
                <a:cs typeface="+mn-lt"/>
              </a:rPr>
              <a:t>myArray</a:t>
            </a:r>
            <a:r>
              <a:rPr lang="en-US" dirty="0">
                <a:ea typeface="+mn-lt"/>
                <a:cs typeface="+mn-lt"/>
              </a:rPr>
              <a:t>(key1)  </a:t>
            </a:r>
          </a:p>
          <a:p>
            <a:pPr marL="0" indent="0">
              <a:buClr>
                <a:srgbClr val="262626"/>
              </a:buClr>
              <a:buNone/>
            </a:pPr>
            <a:r>
              <a:rPr lang="en-US" dirty="0">
                <a:ea typeface="+mn-lt"/>
                <a:cs typeface="+mn-lt"/>
              </a:rPr>
              <a:t>     Output: value1</a:t>
            </a:r>
            <a:endParaRPr lang="en-US"/>
          </a:p>
          <a:p>
            <a:pPr>
              <a:buClr>
                <a:srgbClr val="262626"/>
              </a:buClr>
            </a:pPr>
            <a:r>
              <a:rPr lang="en-US" dirty="0">
                <a:ea typeface="+mn-lt"/>
                <a:cs typeface="+mn-lt"/>
              </a:rPr>
              <a:t>puts $</a:t>
            </a:r>
            <a:r>
              <a:rPr lang="en-US" dirty="0" err="1">
                <a:ea typeface="+mn-lt"/>
                <a:cs typeface="+mn-lt"/>
              </a:rPr>
              <a:t>myArray</a:t>
            </a:r>
            <a:r>
              <a:rPr lang="en-US" dirty="0">
                <a:ea typeface="+mn-lt"/>
                <a:cs typeface="+mn-lt"/>
              </a:rPr>
              <a:t>(key2) </a:t>
            </a:r>
          </a:p>
          <a:p>
            <a:pPr marL="0" indent="0">
              <a:buClr>
                <a:srgbClr val="262626"/>
              </a:buClr>
              <a:buNone/>
            </a:pPr>
            <a:r>
              <a:rPr lang="en-US" dirty="0">
                <a:ea typeface="+mn-lt"/>
                <a:cs typeface="+mn-lt"/>
              </a:rPr>
              <a:t>    Output: value2</a:t>
            </a:r>
            <a:endParaRPr lang="en-US"/>
          </a:p>
          <a:p>
            <a:pPr>
              <a:buClr>
                <a:srgbClr val="262626"/>
              </a:buClr>
            </a:pPr>
            <a:r>
              <a:rPr lang="en-US" dirty="0">
                <a:ea typeface="+mn-lt"/>
                <a:cs typeface="+mn-lt"/>
              </a:rPr>
              <a:t>puts $</a:t>
            </a:r>
            <a:r>
              <a:rPr lang="en-US" dirty="0" err="1">
                <a:ea typeface="+mn-lt"/>
                <a:cs typeface="+mn-lt"/>
              </a:rPr>
              <a:t>myArray</a:t>
            </a:r>
            <a:r>
              <a:rPr lang="en-US" dirty="0">
                <a:ea typeface="+mn-lt"/>
                <a:cs typeface="+mn-lt"/>
              </a:rPr>
              <a:t>(key3)  </a:t>
            </a:r>
          </a:p>
          <a:p>
            <a:pPr marL="0" indent="0">
              <a:buClr>
                <a:srgbClr val="262626"/>
              </a:buClr>
              <a:buNone/>
            </a:pPr>
            <a:r>
              <a:rPr lang="en-US">
                <a:ea typeface="+mn-lt"/>
                <a:cs typeface="+mn-lt"/>
              </a:rPr>
              <a:t>    Output: value3</a:t>
            </a:r>
            <a:endParaRPr lang="en-US"/>
          </a:p>
          <a:p>
            <a:pPr>
              <a:buClr>
                <a:srgbClr val="262626"/>
              </a:buClr>
            </a:pPr>
            <a:r>
              <a:rPr lang="en-US" b="1" dirty="0"/>
              <a:t>Modifying array elements</a:t>
            </a:r>
          </a:p>
          <a:p>
            <a:pPr>
              <a:buClr>
                <a:srgbClr val="262626"/>
              </a:buClr>
            </a:pPr>
            <a:r>
              <a:rPr lang="en-US" dirty="0">
                <a:ea typeface="+mn-lt"/>
                <a:cs typeface="+mn-lt"/>
              </a:rPr>
              <a:t>set </a:t>
            </a:r>
            <a:r>
              <a:rPr lang="en-US" dirty="0" err="1">
                <a:ea typeface="+mn-lt"/>
                <a:cs typeface="+mn-lt"/>
              </a:rPr>
              <a:t>myArray</a:t>
            </a:r>
            <a:r>
              <a:rPr lang="en-US" dirty="0">
                <a:ea typeface="+mn-lt"/>
                <a:cs typeface="+mn-lt"/>
              </a:rPr>
              <a:t>(key2) </a:t>
            </a:r>
            <a:r>
              <a:rPr lang="en-US" dirty="0" err="1">
                <a:ea typeface="+mn-lt"/>
                <a:cs typeface="+mn-lt"/>
              </a:rPr>
              <a:t>newValue</a:t>
            </a:r>
            <a:endParaRPr lang="en-US" dirty="0" err="1"/>
          </a:p>
          <a:p>
            <a:pPr marL="0" indent="0">
              <a:buClr>
                <a:srgbClr val="262626"/>
              </a:buClr>
              <a:buNone/>
            </a:pPr>
            <a:r>
              <a:rPr lang="en-US" dirty="0">
                <a:ea typeface="+mn-lt"/>
                <a:cs typeface="+mn-lt"/>
              </a:rPr>
              <a:t>    puts $</a:t>
            </a:r>
            <a:r>
              <a:rPr lang="en-US" dirty="0" err="1">
                <a:ea typeface="+mn-lt"/>
                <a:cs typeface="+mn-lt"/>
              </a:rPr>
              <a:t>myArray</a:t>
            </a:r>
            <a:r>
              <a:rPr lang="en-US" dirty="0">
                <a:ea typeface="+mn-lt"/>
                <a:cs typeface="+mn-lt"/>
              </a:rPr>
              <a:t>(key2) </a:t>
            </a:r>
            <a:endParaRPr lang="en-US" err="1">
              <a:ea typeface="+mn-lt"/>
              <a:cs typeface="+mn-lt"/>
            </a:endParaRPr>
          </a:p>
          <a:p>
            <a:pPr marL="0" indent="0">
              <a:buClr>
                <a:srgbClr val="262626"/>
              </a:buClr>
              <a:buNone/>
            </a:pPr>
            <a:r>
              <a:rPr lang="en-US" dirty="0">
                <a:ea typeface="+mn-lt"/>
                <a:cs typeface="+mn-lt"/>
              </a:rPr>
              <a:t>    Output: </a:t>
            </a:r>
            <a:r>
              <a:rPr lang="en-US" dirty="0" err="1">
                <a:ea typeface="+mn-lt"/>
                <a:cs typeface="+mn-lt"/>
              </a:rPr>
              <a:t>newValue</a:t>
            </a:r>
            <a:endParaRPr lang="en-US" dirty="0"/>
          </a:p>
          <a:p>
            <a:pPr>
              <a:buClr>
                <a:srgbClr val="262626"/>
              </a:buClr>
            </a:pPr>
            <a:endParaRPr lang="en-US" dirty="0"/>
          </a:p>
        </p:txBody>
      </p:sp>
    </p:spTree>
    <p:extLst>
      <p:ext uri="{BB962C8B-B14F-4D97-AF65-F5344CB8AC3E}">
        <p14:creationId xmlns:p14="http://schemas.microsoft.com/office/powerpoint/2010/main" val="293354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44C9-9BDF-A273-A5AB-A0EAD9837EC6}"/>
              </a:ext>
            </a:extLst>
          </p:cNvPr>
          <p:cNvSpPr>
            <a:spLocks noGrp="1"/>
          </p:cNvSpPr>
          <p:nvPr>
            <p:ph type="title"/>
          </p:nvPr>
        </p:nvSpPr>
        <p:spPr/>
        <p:txBody>
          <a:bodyPr/>
          <a:lstStyle/>
          <a:p>
            <a:r>
              <a:rPr lang="en-US"/>
              <a:t>                         Strings</a:t>
            </a:r>
          </a:p>
        </p:txBody>
      </p:sp>
      <p:sp>
        <p:nvSpPr>
          <p:cNvPr id="3" name="Content Placeholder 2">
            <a:extLst>
              <a:ext uri="{FF2B5EF4-FFF2-40B4-BE49-F238E27FC236}">
                <a16:creationId xmlns:a16="http://schemas.microsoft.com/office/drawing/2014/main" id="{7312D314-640F-AE3F-8EC6-E3768125A19E}"/>
              </a:ext>
            </a:extLst>
          </p:cNvPr>
          <p:cNvSpPr>
            <a:spLocks noGrp="1"/>
          </p:cNvSpPr>
          <p:nvPr>
            <p:ph idx="1"/>
          </p:nvPr>
        </p:nvSpPr>
        <p:spPr>
          <a:xfrm>
            <a:off x="1066800" y="1845543"/>
            <a:ext cx="10058400" cy="4107201"/>
          </a:xfrm>
        </p:spPr>
        <p:txBody>
          <a:bodyPr lIns="91440" tIns="45720" rIns="91440" bIns="45720" anchor="t"/>
          <a:lstStyle/>
          <a:p>
            <a:r>
              <a:rPr lang="en-US" sz="1800" dirty="0">
                <a:solidFill>
                  <a:schemeClr val="tx1">
                    <a:lumMod val="95000"/>
                    <a:lumOff val="5000"/>
                  </a:schemeClr>
                </a:solidFill>
                <a:ea typeface="+mn-lt"/>
                <a:cs typeface="+mn-lt"/>
              </a:rPr>
              <a:t>Strings are sequences of characters. Strings can be manipulated, concatenated, and processed using various commands and operators</a:t>
            </a:r>
          </a:p>
          <a:p>
            <a:pPr>
              <a:buClr>
                <a:srgbClr val="262626"/>
              </a:buClr>
            </a:pPr>
            <a:r>
              <a:rPr lang="en-US" sz="1800" dirty="0">
                <a:solidFill>
                  <a:schemeClr val="tx1">
                    <a:lumMod val="95000"/>
                    <a:lumOff val="5000"/>
                  </a:schemeClr>
                </a:solidFill>
              </a:rPr>
              <a:t>Example</a:t>
            </a:r>
          </a:p>
          <a:p>
            <a:pPr>
              <a:buClr>
                <a:srgbClr val="262626"/>
              </a:buClr>
            </a:pPr>
            <a:r>
              <a:rPr lang="en-US" sz="1800" dirty="0">
                <a:solidFill>
                  <a:schemeClr val="tx1">
                    <a:lumMod val="95000"/>
                    <a:lumOff val="5000"/>
                  </a:schemeClr>
                </a:solidFill>
              </a:rPr>
              <a:t>Set a "</a:t>
            </a:r>
            <a:r>
              <a:rPr lang="en-US" sz="1800" dirty="0" err="1">
                <a:solidFill>
                  <a:schemeClr val="tx1">
                    <a:lumMod val="95000"/>
                    <a:lumOff val="5000"/>
                  </a:schemeClr>
                </a:solidFill>
              </a:rPr>
              <a:t>abc</a:t>
            </a:r>
            <a:r>
              <a:rPr lang="en-US" sz="1800" dirty="0">
                <a:solidFill>
                  <a:schemeClr val="tx1">
                    <a:lumMod val="95000"/>
                    <a:lumOff val="5000"/>
                  </a:schemeClr>
                </a:solidFill>
              </a:rPr>
              <a:t> is an alphabet"</a:t>
            </a:r>
          </a:p>
          <a:p>
            <a:pPr marL="0" indent="0">
              <a:buClr>
                <a:srgbClr val="262626"/>
              </a:buClr>
              <a:buNone/>
            </a:pPr>
            <a:r>
              <a:rPr lang="en-US" sz="1800" dirty="0">
                <a:solidFill>
                  <a:schemeClr val="tx1">
                    <a:lumMod val="95000"/>
                    <a:lumOff val="5000"/>
                  </a:schemeClr>
                </a:solidFill>
              </a:rPr>
              <a:t>   Puts "$a"</a:t>
            </a:r>
          </a:p>
          <a:p>
            <a:pPr>
              <a:buClr>
                <a:srgbClr val="262626"/>
              </a:buClr>
            </a:pPr>
            <a:r>
              <a:rPr lang="en-US" sz="1800" b="1" dirty="0">
                <a:solidFill>
                  <a:schemeClr val="tx1">
                    <a:lumMod val="95000"/>
                    <a:lumOff val="5000"/>
                  </a:schemeClr>
                </a:solidFill>
              </a:rPr>
              <a:t>String concatenation</a:t>
            </a:r>
          </a:p>
          <a:p>
            <a:pPr>
              <a:buClr>
                <a:srgbClr val="262626"/>
              </a:buClr>
            </a:pPr>
            <a:r>
              <a:rPr lang="en-US" sz="1800" dirty="0">
                <a:solidFill>
                  <a:schemeClr val="tx1">
                    <a:lumMod val="95000"/>
                    <a:lumOff val="5000"/>
                  </a:schemeClr>
                </a:solidFill>
                <a:ea typeface="+mn-lt"/>
                <a:cs typeface="+mn-lt"/>
              </a:rPr>
              <a:t>set str1 "Hello"</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set str2 "</a:t>
            </a:r>
            <a:r>
              <a:rPr lang="en-US" sz="1800" dirty="0" err="1">
                <a:solidFill>
                  <a:schemeClr val="tx1">
                    <a:lumMod val="95000"/>
                    <a:lumOff val="5000"/>
                  </a:schemeClr>
                </a:solidFill>
                <a:ea typeface="+mn-lt"/>
                <a:cs typeface="+mn-lt"/>
              </a:rPr>
              <a:t>Tcl</a:t>
            </a:r>
            <a:r>
              <a:rPr lang="en-US" sz="1800" dirty="0">
                <a:solidFill>
                  <a:schemeClr val="tx1">
                    <a:lumMod val="95000"/>
                    <a:lumOff val="5000"/>
                  </a:schemeClr>
                </a:solidFill>
                <a:ea typeface="+mn-lt"/>
                <a:cs typeface="+mn-lt"/>
              </a:rPr>
              <a:t>"</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set </a:t>
            </a:r>
            <a:r>
              <a:rPr lang="en-US" sz="1800" dirty="0" err="1">
                <a:solidFill>
                  <a:schemeClr val="tx1">
                    <a:lumMod val="95000"/>
                    <a:lumOff val="5000"/>
                  </a:schemeClr>
                </a:solidFill>
                <a:ea typeface="+mn-lt"/>
                <a:cs typeface="+mn-lt"/>
              </a:rPr>
              <a:t>concatenatedString</a:t>
            </a:r>
            <a:r>
              <a:rPr lang="en-US" sz="1800" dirty="0">
                <a:solidFill>
                  <a:schemeClr val="tx1">
                    <a:lumMod val="95000"/>
                    <a:lumOff val="5000"/>
                  </a:schemeClr>
                </a:solidFill>
                <a:ea typeface="+mn-lt"/>
                <a:cs typeface="+mn-lt"/>
              </a:rPr>
              <a:t> "$str1, $str2"</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puts $</a:t>
            </a:r>
            <a:r>
              <a:rPr lang="en-US" sz="1800" err="1">
                <a:solidFill>
                  <a:schemeClr val="tx1">
                    <a:lumMod val="95000"/>
                    <a:lumOff val="5000"/>
                  </a:schemeClr>
                </a:solidFill>
                <a:ea typeface="+mn-lt"/>
                <a:cs typeface="+mn-lt"/>
              </a:rPr>
              <a:t>concatenatedString</a:t>
            </a:r>
            <a:r>
              <a:rPr lang="en-US" sz="1800" dirty="0">
                <a:solidFill>
                  <a:schemeClr val="tx1">
                    <a:lumMod val="95000"/>
                    <a:lumOff val="5000"/>
                  </a:schemeClr>
                </a:solidFill>
                <a:ea typeface="+mn-lt"/>
                <a:cs typeface="+mn-lt"/>
              </a:rPr>
              <a:t> </a:t>
            </a:r>
          </a:p>
          <a:p>
            <a:pPr marL="0" indent="0">
              <a:buNone/>
            </a:pPr>
            <a:r>
              <a:rPr lang="en-US" sz="1800" dirty="0">
                <a:solidFill>
                  <a:schemeClr val="tx1">
                    <a:lumMod val="95000"/>
                    <a:lumOff val="5000"/>
                  </a:schemeClr>
                </a:solidFill>
                <a:ea typeface="+mn-lt"/>
                <a:cs typeface="+mn-lt"/>
              </a:rPr>
              <a:t>     Output: Hello, </a:t>
            </a:r>
            <a:r>
              <a:rPr lang="en-US" sz="1800" err="1">
                <a:solidFill>
                  <a:schemeClr val="tx1">
                    <a:lumMod val="95000"/>
                    <a:lumOff val="5000"/>
                  </a:schemeClr>
                </a:solidFill>
                <a:ea typeface="+mn-lt"/>
                <a:cs typeface="+mn-lt"/>
              </a:rPr>
              <a:t>Tcl</a:t>
            </a:r>
            <a:r>
              <a:rPr lang="en-US" sz="1800" dirty="0">
                <a:solidFill>
                  <a:schemeClr val="tx1">
                    <a:lumMod val="95000"/>
                    <a:lumOff val="5000"/>
                  </a:schemeClr>
                </a:solidFill>
                <a:ea typeface="+mn-lt"/>
                <a:cs typeface="+mn-lt"/>
              </a:rPr>
              <a:t>!</a:t>
            </a:r>
            <a:endParaRPr lang="en-US" sz="1800">
              <a:solidFill>
                <a:schemeClr val="tx1">
                  <a:lumMod val="95000"/>
                  <a:lumOff val="5000"/>
                </a:schemeClr>
              </a:solidFill>
            </a:endParaRPr>
          </a:p>
          <a:p>
            <a:pPr>
              <a:buClr>
                <a:srgbClr val="262626"/>
              </a:buClr>
            </a:pPr>
            <a:endParaRPr lang="en-US" sz="16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372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F66D5-969A-5994-74AD-1F7A9EAAD8B2}"/>
              </a:ext>
            </a:extLst>
          </p:cNvPr>
          <p:cNvSpPr>
            <a:spLocks noGrp="1"/>
          </p:cNvSpPr>
          <p:nvPr>
            <p:ph idx="1"/>
          </p:nvPr>
        </p:nvSpPr>
        <p:spPr>
          <a:xfrm>
            <a:off x="1066800" y="1759684"/>
            <a:ext cx="10058400" cy="4193060"/>
          </a:xfrm>
        </p:spPr>
        <p:txBody>
          <a:bodyPr lIns="91440" tIns="45720" rIns="91440" bIns="45720" anchor="t"/>
          <a:lstStyle/>
          <a:p>
            <a:pPr marL="0" indent="0">
              <a:buClr>
                <a:prstClr val="black">
                  <a:lumMod val="85000"/>
                  <a:lumOff val="15000"/>
                </a:prstClr>
              </a:buClr>
              <a:buNone/>
            </a:pPr>
            <a:r>
              <a:rPr lang="en-US" sz="1800" b="1" dirty="0"/>
              <a:t>    String </a:t>
            </a:r>
            <a:r>
              <a:rPr lang="en-US" sz="1800" b="1" dirty="0" err="1"/>
              <a:t>comparision</a:t>
            </a:r>
          </a:p>
          <a:p>
            <a:pPr>
              <a:buClr>
                <a:srgbClr val="262626"/>
              </a:buClr>
            </a:pPr>
            <a:r>
              <a:rPr lang="en-US" sz="1800" dirty="0">
                <a:ea typeface="+mn-lt"/>
                <a:cs typeface="+mn-lt"/>
              </a:rPr>
              <a:t>set str1 "apple"</a:t>
            </a:r>
            <a:endParaRPr lang="en-US" sz="1800"/>
          </a:p>
          <a:p>
            <a:pPr marL="0" indent="0">
              <a:buClr>
                <a:srgbClr val="262626"/>
              </a:buClr>
              <a:buNone/>
            </a:pPr>
            <a:r>
              <a:rPr lang="en-US" sz="1800" dirty="0">
                <a:ea typeface="+mn-lt"/>
                <a:cs typeface="+mn-lt"/>
              </a:rPr>
              <a:t>   set str2 "banana"</a:t>
            </a:r>
          </a:p>
          <a:p>
            <a:pPr marL="0" indent="0">
              <a:buNone/>
            </a:pPr>
            <a:r>
              <a:rPr lang="en-US" sz="1800" dirty="0">
                <a:ea typeface="+mn-lt"/>
                <a:cs typeface="+mn-lt"/>
              </a:rPr>
              <a:t>    if {$str1 eq $str2} {</a:t>
            </a:r>
            <a:endParaRPr lang="en-US" sz="1800"/>
          </a:p>
          <a:p>
            <a:pPr marL="0" indent="0">
              <a:buClr>
                <a:srgbClr val="262626"/>
              </a:buClr>
              <a:buNone/>
            </a:pPr>
            <a:r>
              <a:rPr lang="en-US" sz="1800" dirty="0">
                <a:ea typeface="+mn-lt"/>
                <a:cs typeface="+mn-lt"/>
              </a:rPr>
              <a:t>       puts "Strings are equal."</a:t>
            </a:r>
            <a:endParaRPr lang="en-US" sz="1800"/>
          </a:p>
          <a:p>
            <a:pPr marL="0" indent="0">
              <a:buClr>
                <a:srgbClr val="262626"/>
              </a:buClr>
              <a:buNone/>
            </a:pPr>
            <a:r>
              <a:rPr lang="en-US" sz="1800" dirty="0">
                <a:ea typeface="+mn-lt"/>
                <a:cs typeface="+mn-lt"/>
              </a:rPr>
              <a:t>    } else {</a:t>
            </a:r>
            <a:endParaRPr lang="en-US" sz="1800"/>
          </a:p>
          <a:p>
            <a:pPr marL="0" indent="0">
              <a:buClr>
                <a:srgbClr val="262626"/>
              </a:buClr>
              <a:buNone/>
            </a:pPr>
            <a:r>
              <a:rPr lang="en-US" sz="1800" dirty="0">
                <a:ea typeface="+mn-lt"/>
                <a:cs typeface="+mn-lt"/>
              </a:rPr>
              <a:t>       puts "Strings are not equal."</a:t>
            </a:r>
            <a:endParaRPr lang="en-US" sz="1800"/>
          </a:p>
          <a:p>
            <a:pPr marL="0" indent="0">
              <a:buClr>
                <a:srgbClr val="262626"/>
              </a:buClr>
              <a:buNone/>
            </a:pPr>
            <a:r>
              <a:rPr lang="en-US" sz="1800" dirty="0">
                <a:ea typeface="+mn-lt"/>
                <a:cs typeface="+mn-lt"/>
              </a:rPr>
              <a:t>     }</a:t>
            </a:r>
            <a:br>
              <a:rPr lang="en-US" sz="1800" dirty="0">
                <a:ea typeface="+mn-lt"/>
                <a:cs typeface="+mn-lt"/>
              </a:rPr>
            </a:br>
            <a:r>
              <a:rPr lang="en-US" sz="1800" dirty="0"/>
              <a:t>   OUTPUT IS: Strings are not equal.</a:t>
            </a:r>
          </a:p>
          <a:p>
            <a:pPr>
              <a:buClr>
                <a:srgbClr val="262626"/>
              </a:buClr>
            </a:pPr>
            <a:endParaRPr lang="en-US" dirty="0"/>
          </a:p>
        </p:txBody>
      </p:sp>
      <p:sp>
        <p:nvSpPr>
          <p:cNvPr id="10" name="Title 9">
            <a:extLst>
              <a:ext uri="{FF2B5EF4-FFF2-40B4-BE49-F238E27FC236}">
                <a16:creationId xmlns:a16="http://schemas.microsoft.com/office/drawing/2014/main" id="{4337624D-9527-29FA-6FE6-29D6D36E196B}"/>
              </a:ext>
            </a:extLst>
          </p:cNvPr>
          <p:cNvSpPr>
            <a:spLocks noGrp="1"/>
          </p:cNvSpPr>
          <p:nvPr>
            <p:ph type="title"/>
          </p:nvPr>
        </p:nvSpPr>
        <p:spPr/>
        <p:txBody>
          <a:bodyPr/>
          <a:lstStyle/>
          <a:p>
            <a:r>
              <a:rPr lang="en-US"/>
              <a:t>                          Strings </a:t>
            </a:r>
          </a:p>
        </p:txBody>
      </p:sp>
    </p:spTree>
    <p:extLst>
      <p:ext uri="{BB962C8B-B14F-4D97-AF65-F5344CB8AC3E}">
        <p14:creationId xmlns:p14="http://schemas.microsoft.com/office/powerpoint/2010/main" val="604316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C1C7-2FB9-D04B-DEF6-D1600581977D}"/>
              </a:ext>
            </a:extLst>
          </p:cNvPr>
          <p:cNvSpPr>
            <a:spLocks noGrp="1"/>
          </p:cNvSpPr>
          <p:nvPr>
            <p:ph type="title"/>
          </p:nvPr>
        </p:nvSpPr>
        <p:spPr>
          <a:xfrm>
            <a:off x="1066800" y="642594"/>
            <a:ext cx="10058400" cy="942305"/>
          </a:xfrm>
        </p:spPr>
        <p:txBody>
          <a:bodyPr/>
          <a:lstStyle/>
          <a:p>
            <a:r>
              <a:rPr lang="en-US"/>
              <a:t>                          Strings </a:t>
            </a:r>
          </a:p>
        </p:txBody>
      </p:sp>
      <p:sp>
        <p:nvSpPr>
          <p:cNvPr id="3" name="Content Placeholder 2">
            <a:extLst>
              <a:ext uri="{FF2B5EF4-FFF2-40B4-BE49-F238E27FC236}">
                <a16:creationId xmlns:a16="http://schemas.microsoft.com/office/drawing/2014/main" id="{3D7D4899-0C48-D234-A433-FFC400A84CB3}"/>
              </a:ext>
            </a:extLst>
          </p:cNvPr>
          <p:cNvSpPr>
            <a:spLocks noGrp="1"/>
          </p:cNvSpPr>
          <p:nvPr>
            <p:ph idx="1"/>
          </p:nvPr>
        </p:nvSpPr>
        <p:spPr>
          <a:xfrm>
            <a:off x="1013139" y="1523571"/>
            <a:ext cx="10112061" cy="4429173"/>
          </a:xfrm>
        </p:spPr>
        <p:txBody>
          <a:bodyPr lIns="91440" tIns="45720" rIns="91440" bIns="45720" anchor="t"/>
          <a:lstStyle/>
          <a:p>
            <a:r>
              <a:rPr lang="en-US" sz="1800" b="1" dirty="0"/>
              <a:t>String </a:t>
            </a:r>
            <a:r>
              <a:rPr lang="en-US" sz="1800" b="1" dirty="0" err="1"/>
              <a:t>tolower</a:t>
            </a:r>
            <a:endParaRPr lang="en-US" sz="1800" b="1" dirty="0"/>
          </a:p>
          <a:p>
            <a:pPr>
              <a:buClr>
                <a:srgbClr val="262626"/>
              </a:buClr>
            </a:pPr>
            <a:r>
              <a:rPr lang="en-US" sz="1800" dirty="0">
                <a:ea typeface="+mn-lt"/>
                <a:cs typeface="+mn-lt"/>
              </a:rPr>
              <a:t>The </a:t>
            </a:r>
            <a:r>
              <a:rPr lang="en-US" sz="1800" b="1" dirty="0">
                <a:latin typeface="Consolas"/>
              </a:rPr>
              <a:t>string </a:t>
            </a:r>
            <a:r>
              <a:rPr lang="en-US" sz="1800" b="1" dirty="0" err="1">
                <a:latin typeface="Consolas"/>
              </a:rPr>
              <a:t>tolower</a:t>
            </a:r>
            <a:r>
              <a:rPr lang="en-US" sz="1800" dirty="0">
                <a:ea typeface="+mn-lt"/>
                <a:cs typeface="+mn-lt"/>
              </a:rPr>
              <a:t> command is used to convert all characters in a string to lowercase.</a:t>
            </a:r>
          </a:p>
          <a:p>
            <a:pPr>
              <a:buClr>
                <a:srgbClr val="262626"/>
              </a:buClr>
            </a:pPr>
            <a:r>
              <a:rPr lang="en-US" sz="1800" dirty="0">
                <a:ea typeface="+mn-lt"/>
                <a:cs typeface="+mn-lt"/>
              </a:rPr>
              <a:t>set </a:t>
            </a:r>
            <a:r>
              <a:rPr lang="en-US" sz="1800" dirty="0" err="1">
                <a:ea typeface="+mn-lt"/>
                <a:cs typeface="+mn-lt"/>
              </a:rPr>
              <a:t>myString</a:t>
            </a:r>
            <a:r>
              <a:rPr lang="en-US" sz="1800" dirty="0">
                <a:ea typeface="+mn-lt"/>
                <a:cs typeface="+mn-lt"/>
              </a:rPr>
              <a:t> "Hello World"</a:t>
            </a:r>
            <a:endParaRPr lang="en-US" sz="1800" dirty="0"/>
          </a:p>
          <a:p>
            <a:pPr>
              <a:buClr>
                <a:srgbClr val="262626"/>
              </a:buClr>
            </a:pPr>
            <a:r>
              <a:rPr lang="en-US" sz="1800" dirty="0">
                <a:ea typeface="+mn-lt"/>
                <a:cs typeface="+mn-lt"/>
              </a:rPr>
              <a:t>set </a:t>
            </a:r>
            <a:r>
              <a:rPr lang="en-US" sz="1800" dirty="0" err="1">
                <a:ea typeface="+mn-lt"/>
                <a:cs typeface="+mn-lt"/>
              </a:rPr>
              <a:t>lowercaseString</a:t>
            </a:r>
            <a:r>
              <a:rPr lang="en-US" sz="1800" dirty="0">
                <a:ea typeface="+mn-lt"/>
                <a:cs typeface="+mn-lt"/>
              </a:rPr>
              <a:t> [string </a:t>
            </a:r>
            <a:r>
              <a:rPr lang="en-US" sz="1800" dirty="0" err="1">
                <a:ea typeface="+mn-lt"/>
                <a:cs typeface="+mn-lt"/>
              </a:rPr>
              <a:t>tolower</a:t>
            </a:r>
            <a:r>
              <a:rPr lang="en-US" sz="1800" dirty="0">
                <a:ea typeface="+mn-lt"/>
                <a:cs typeface="+mn-lt"/>
              </a:rPr>
              <a:t> $</a:t>
            </a:r>
            <a:r>
              <a:rPr lang="en-US" sz="1800" dirty="0" err="1">
                <a:ea typeface="+mn-lt"/>
                <a:cs typeface="+mn-lt"/>
              </a:rPr>
              <a:t>myString</a:t>
            </a:r>
            <a:r>
              <a:rPr lang="en-US" sz="1800" dirty="0">
                <a:ea typeface="+mn-lt"/>
                <a:cs typeface="+mn-lt"/>
              </a:rPr>
              <a:t>]</a:t>
            </a:r>
            <a:endParaRPr lang="en-US" dirty="0">
              <a:ea typeface="+mn-lt"/>
              <a:cs typeface="+mn-lt"/>
            </a:endParaRPr>
          </a:p>
          <a:p>
            <a:pPr>
              <a:buClr>
                <a:srgbClr val="262626"/>
              </a:buClr>
            </a:pPr>
            <a:r>
              <a:rPr lang="en-US" sz="1800" dirty="0">
                <a:ea typeface="+mn-lt"/>
                <a:cs typeface="+mn-lt"/>
              </a:rPr>
              <a:t>Result: </a:t>
            </a:r>
            <a:r>
              <a:rPr lang="en-US" sz="1800" dirty="0" err="1">
                <a:ea typeface="+mn-lt"/>
                <a:cs typeface="+mn-lt"/>
              </a:rPr>
              <a:t>lowercaseString</a:t>
            </a:r>
            <a:r>
              <a:rPr lang="en-US" sz="1800" dirty="0">
                <a:ea typeface="+mn-lt"/>
                <a:cs typeface="+mn-lt"/>
              </a:rPr>
              <a:t> is now "hello world"</a:t>
            </a:r>
            <a:endParaRPr lang="en-US"/>
          </a:p>
          <a:p>
            <a:pPr>
              <a:buClr>
                <a:srgbClr val="262626"/>
              </a:buClr>
            </a:pPr>
            <a:r>
              <a:rPr lang="en-US" sz="1800" dirty="0"/>
              <a:t>Likewise string </a:t>
            </a:r>
            <a:r>
              <a:rPr lang="en-US" sz="1800" dirty="0" err="1"/>
              <a:t>toupper</a:t>
            </a:r>
            <a:r>
              <a:rPr lang="en-US" sz="1800" dirty="0"/>
              <a:t> also.</a:t>
            </a:r>
          </a:p>
          <a:p>
            <a:pPr>
              <a:buClr>
                <a:srgbClr val="262626"/>
              </a:buClr>
            </a:pPr>
            <a:r>
              <a:rPr lang="en-US" sz="1800" b="1" dirty="0"/>
              <a:t>String trimming.</a:t>
            </a:r>
          </a:p>
          <a:p>
            <a:pPr>
              <a:buClr>
                <a:srgbClr val="262626"/>
              </a:buClr>
            </a:pPr>
            <a:r>
              <a:rPr lang="en-US" sz="1800" dirty="0">
                <a:ea typeface="+mn-lt"/>
                <a:cs typeface="+mn-lt"/>
              </a:rPr>
              <a:t>The </a:t>
            </a:r>
            <a:r>
              <a:rPr lang="en-US" sz="1800" b="1" dirty="0">
                <a:latin typeface="Consolas"/>
              </a:rPr>
              <a:t>string trim</a:t>
            </a:r>
            <a:r>
              <a:rPr lang="en-US" sz="1800" dirty="0">
                <a:ea typeface="+mn-lt"/>
                <a:cs typeface="+mn-lt"/>
              </a:rPr>
              <a:t> command is used to remove whitespace from the beginning and end of a string.</a:t>
            </a:r>
            <a:endParaRPr lang="en-US" sz="1800" dirty="0"/>
          </a:p>
          <a:p>
            <a:pPr>
              <a:buClr>
                <a:srgbClr val="262626"/>
              </a:buClr>
            </a:pPr>
            <a:r>
              <a:rPr lang="en-US" sz="1800" dirty="0">
                <a:ea typeface="+mn-lt"/>
                <a:cs typeface="+mn-lt"/>
              </a:rPr>
              <a:t>set </a:t>
            </a:r>
            <a:r>
              <a:rPr lang="en-US" sz="1800" dirty="0" err="1">
                <a:ea typeface="+mn-lt"/>
                <a:cs typeface="+mn-lt"/>
              </a:rPr>
              <a:t>myString</a:t>
            </a:r>
            <a:r>
              <a:rPr lang="en-US" sz="1800" dirty="0">
                <a:ea typeface="+mn-lt"/>
                <a:cs typeface="+mn-lt"/>
              </a:rPr>
              <a:t> "   Trim Me   "</a:t>
            </a:r>
            <a:endParaRPr lang="en-US" sz="1800" dirty="0"/>
          </a:p>
          <a:p>
            <a:pPr>
              <a:buClr>
                <a:srgbClr val="262626"/>
              </a:buClr>
            </a:pPr>
            <a:r>
              <a:rPr lang="en-US" sz="1800" dirty="0">
                <a:ea typeface="+mn-lt"/>
                <a:cs typeface="+mn-lt"/>
              </a:rPr>
              <a:t>set </a:t>
            </a:r>
            <a:r>
              <a:rPr lang="en-US" sz="1800" dirty="0" err="1">
                <a:ea typeface="+mn-lt"/>
                <a:cs typeface="+mn-lt"/>
              </a:rPr>
              <a:t>trimmedString</a:t>
            </a:r>
            <a:r>
              <a:rPr lang="en-US" sz="1800" dirty="0">
                <a:ea typeface="+mn-lt"/>
                <a:cs typeface="+mn-lt"/>
              </a:rPr>
              <a:t> [string trim $</a:t>
            </a:r>
            <a:r>
              <a:rPr lang="en-US" sz="1800" dirty="0" err="1">
                <a:ea typeface="+mn-lt"/>
                <a:cs typeface="+mn-lt"/>
              </a:rPr>
              <a:t>myString</a:t>
            </a:r>
            <a:r>
              <a:rPr lang="en-US" sz="1800" dirty="0">
                <a:ea typeface="+mn-lt"/>
                <a:cs typeface="+mn-lt"/>
              </a:rPr>
              <a:t>]</a:t>
            </a:r>
            <a:endParaRPr lang="en-US" dirty="0"/>
          </a:p>
          <a:p>
            <a:pPr>
              <a:buClr>
                <a:srgbClr val="262626"/>
              </a:buClr>
            </a:pPr>
            <a:r>
              <a:rPr lang="en-US" sz="1800" dirty="0">
                <a:ea typeface="+mn-lt"/>
                <a:cs typeface="+mn-lt"/>
              </a:rPr>
              <a:t>#Result: </a:t>
            </a:r>
            <a:r>
              <a:rPr lang="en-US" sz="1800" dirty="0" err="1">
                <a:ea typeface="+mn-lt"/>
                <a:cs typeface="+mn-lt"/>
              </a:rPr>
              <a:t>trimmedString</a:t>
            </a:r>
            <a:r>
              <a:rPr lang="en-US" sz="1800" dirty="0">
                <a:ea typeface="+mn-lt"/>
                <a:cs typeface="+mn-lt"/>
              </a:rPr>
              <a:t> is now "Trim Me"</a:t>
            </a:r>
            <a:endParaRPr lang="en-US" dirty="0"/>
          </a:p>
          <a:p>
            <a:pPr>
              <a:buClr>
                <a:srgbClr val="262626"/>
              </a:buClr>
            </a:pPr>
            <a:endParaRPr lang="en-US" sz="1800" dirty="0"/>
          </a:p>
          <a:p>
            <a:pPr>
              <a:buClr>
                <a:srgbClr val="262626"/>
              </a:buClr>
            </a:pPr>
            <a:endParaRPr lang="en-US" sz="1800" dirty="0"/>
          </a:p>
        </p:txBody>
      </p:sp>
    </p:spTree>
    <p:extLst>
      <p:ext uri="{BB962C8B-B14F-4D97-AF65-F5344CB8AC3E}">
        <p14:creationId xmlns:p14="http://schemas.microsoft.com/office/powerpoint/2010/main" val="376330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AF10-E990-B0F1-89BD-1E91C2ACC67D}"/>
              </a:ext>
            </a:extLst>
          </p:cNvPr>
          <p:cNvSpPr>
            <a:spLocks noGrp="1"/>
          </p:cNvSpPr>
          <p:nvPr>
            <p:ph type="title"/>
          </p:nvPr>
        </p:nvSpPr>
        <p:spPr/>
        <p:txBody>
          <a:bodyPr/>
          <a:lstStyle/>
          <a:p>
            <a:r>
              <a:rPr lang="en-US"/>
              <a:t>                      </a:t>
            </a:r>
            <a:r>
              <a:rPr lang="en-US" dirty="0"/>
              <a:t>strings</a:t>
            </a:r>
          </a:p>
        </p:txBody>
      </p:sp>
      <p:sp>
        <p:nvSpPr>
          <p:cNvPr id="3" name="Content Placeholder 2">
            <a:extLst>
              <a:ext uri="{FF2B5EF4-FFF2-40B4-BE49-F238E27FC236}">
                <a16:creationId xmlns:a16="http://schemas.microsoft.com/office/drawing/2014/main" id="{FB8D2D89-D445-2BF8-969E-617E59C1241B}"/>
              </a:ext>
            </a:extLst>
          </p:cNvPr>
          <p:cNvSpPr>
            <a:spLocks noGrp="1"/>
          </p:cNvSpPr>
          <p:nvPr>
            <p:ph idx="1"/>
          </p:nvPr>
        </p:nvSpPr>
        <p:spPr>
          <a:xfrm>
            <a:off x="1066800" y="1791881"/>
            <a:ext cx="10058400" cy="4160863"/>
          </a:xfrm>
        </p:spPr>
        <p:txBody>
          <a:bodyPr lIns="91440" tIns="45720" rIns="91440" bIns="45720" anchor="t"/>
          <a:lstStyle/>
          <a:p>
            <a:r>
              <a:rPr lang="en-US" sz="1800" b="1" dirty="0"/>
              <a:t>Searching for substrings</a:t>
            </a:r>
          </a:p>
          <a:p>
            <a:pPr>
              <a:buClr>
                <a:srgbClr val="262626"/>
              </a:buClr>
            </a:pPr>
            <a:r>
              <a:rPr lang="en-US" sz="1800" dirty="0">
                <a:ea typeface="+mn-lt"/>
                <a:cs typeface="+mn-lt"/>
              </a:rPr>
              <a:t>set </a:t>
            </a:r>
            <a:r>
              <a:rPr lang="en-US" sz="1800" dirty="0" err="1">
                <a:ea typeface="+mn-lt"/>
                <a:cs typeface="+mn-lt"/>
              </a:rPr>
              <a:t>mainString</a:t>
            </a:r>
            <a:r>
              <a:rPr lang="en-US" sz="1800" dirty="0">
                <a:ea typeface="+mn-lt"/>
                <a:cs typeface="+mn-lt"/>
              </a:rPr>
              <a:t> "</a:t>
            </a:r>
            <a:r>
              <a:rPr lang="en-US" sz="1800" dirty="0" err="1">
                <a:ea typeface="+mn-lt"/>
                <a:cs typeface="+mn-lt"/>
              </a:rPr>
              <a:t>Tcl</a:t>
            </a:r>
            <a:r>
              <a:rPr lang="en-US" sz="1800" dirty="0">
                <a:ea typeface="+mn-lt"/>
                <a:cs typeface="+mn-lt"/>
              </a:rPr>
              <a:t> is a powerful scripting language."</a:t>
            </a:r>
            <a:endParaRPr lang="en-US" sz="1800" dirty="0"/>
          </a:p>
          <a:p>
            <a:pPr marL="0" indent="0">
              <a:buClr>
                <a:srgbClr val="262626"/>
              </a:buClr>
              <a:buNone/>
            </a:pPr>
            <a:r>
              <a:rPr lang="en-US" sz="1800" dirty="0">
                <a:ea typeface="+mn-lt"/>
                <a:cs typeface="+mn-lt"/>
              </a:rPr>
              <a:t>    set </a:t>
            </a:r>
            <a:r>
              <a:rPr lang="en-US" sz="1800" dirty="0" err="1">
                <a:ea typeface="+mn-lt"/>
                <a:cs typeface="+mn-lt"/>
              </a:rPr>
              <a:t>searchString</a:t>
            </a:r>
            <a:r>
              <a:rPr lang="en-US" sz="1800" dirty="0">
                <a:ea typeface="+mn-lt"/>
                <a:cs typeface="+mn-lt"/>
              </a:rPr>
              <a:t> "powerful"</a:t>
            </a:r>
            <a:endParaRPr lang="en-US" sz="1800" dirty="0"/>
          </a:p>
          <a:p>
            <a:pPr marL="0" indent="0">
              <a:buClr>
                <a:srgbClr val="262626"/>
              </a:buClr>
              <a:buNone/>
            </a:pPr>
            <a:r>
              <a:rPr lang="en-US" sz="1800" dirty="0">
                <a:ea typeface="+mn-lt"/>
                <a:cs typeface="+mn-lt"/>
              </a:rPr>
              <a:t>    if {[string first $</a:t>
            </a:r>
            <a:r>
              <a:rPr lang="en-US" sz="1800" dirty="0" err="1">
                <a:ea typeface="+mn-lt"/>
                <a:cs typeface="+mn-lt"/>
              </a:rPr>
              <a:t>searchString</a:t>
            </a:r>
            <a:r>
              <a:rPr lang="en-US" sz="1800" dirty="0">
                <a:ea typeface="+mn-lt"/>
                <a:cs typeface="+mn-lt"/>
              </a:rPr>
              <a:t> $</a:t>
            </a:r>
            <a:r>
              <a:rPr lang="en-US" sz="1800" dirty="0" err="1">
                <a:ea typeface="+mn-lt"/>
                <a:cs typeface="+mn-lt"/>
              </a:rPr>
              <a:t>mainString</a:t>
            </a:r>
            <a:r>
              <a:rPr lang="en-US" sz="1800" dirty="0">
                <a:ea typeface="+mn-lt"/>
                <a:cs typeface="+mn-lt"/>
              </a:rPr>
              <a:t>] != -1} {</a:t>
            </a:r>
            <a:endParaRPr lang="en-US" sz="1800" dirty="0"/>
          </a:p>
          <a:p>
            <a:pPr marL="0" indent="0">
              <a:buClr>
                <a:srgbClr val="262626"/>
              </a:buClr>
              <a:buNone/>
            </a:pPr>
            <a:r>
              <a:rPr lang="en-US" sz="1800" dirty="0">
                <a:ea typeface="+mn-lt"/>
                <a:cs typeface="+mn-lt"/>
              </a:rPr>
              <a:t>       puts "Substring found."</a:t>
            </a:r>
            <a:endParaRPr lang="en-US" sz="1800" dirty="0"/>
          </a:p>
          <a:p>
            <a:pPr marL="0" indent="0">
              <a:buClr>
                <a:srgbClr val="262626"/>
              </a:buClr>
              <a:buNone/>
            </a:pPr>
            <a:r>
              <a:rPr lang="en-US" sz="1800" dirty="0">
                <a:ea typeface="+mn-lt"/>
                <a:cs typeface="+mn-lt"/>
              </a:rPr>
              <a:t>    } else {</a:t>
            </a:r>
            <a:endParaRPr lang="en-US" sz="1800" dirty="0"/>
          </a:p>
          <a:p>
            <a:pPr marL="0" indent="0">
              <a:buClr>
                <a:srgbClr val="262626"/>
              </a:buClr>
              <a:buNone/>
            </a:pPr>
            <a:r>
              <a:rPr lang="en-US" sz="1800" dirty="0">
                <a:ea typeface="+mn-lt"/>
                <a:cs typeface="+mn-lt"/>
              </a:rPr>
              <a:t>       puts "Substring not found."</a:t>
            </a:r>
            <a:endParaRPr lang="en-US" sz="1800" dirty="0"/>
          </a:p>
          <a:p>
            <a:pPr marL="0" indent="0">
              <a:buClr>
                <a:srgbClr val="262626"/>
              </a:buClr>
              <a:buNone/>
            </a:pPr>
            <a:r>
              <a:rPr lang="en-US" sz="1800" dirty="0">
                <a:ea typeface="+mn-lt"/>
                <a:cs typeface="+mn-lt"/>
              </a:rPr>
              <a:t>    }</a:t>
            </a:r>
            <a:endParaRPr lang="en-US" sz="1800" dirty="0"/>
          </a:p>
          <a:p>
            <a:pPr marL="0" indent="0">
              <a:buNone/>
            </a:pPr>
            <a:r>
              <a:rPr lang="en-US" sz="1800" dirty="0"/>
              <a:t>Output is : Substring found.</a:t>
            </a:r>
          </a:p>
          <a:p>
            <a:pPr>
              <a:buClr>
                <a:srgbClr val="262626"/>
              </a:buClr>
            </a:pPr>
            <a:endParaRPr lang="en-US" dirty="0"/>
          </a:p>
        </p:txBody>
      </p:sp>
    </p:spTree>
    <p:extLst>
      <p:ext uri="{BB962C8B-B14F-4D97-AF65-F5344CB8AC3E}">
        <p14:creationId xmlns:p14="http://schemas.microsoft.com/office/powerpoint/2010/main" val="4233628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FA5E4-F3F1-F033-A3D5-F173F8437485}"/>
              </a:ext>
            </a:extLst>
          </p:cNvPr>
          <p:cNvSpPr>
            <a:spLocks noGrp="1"/>
          </p:cNvSpPr>
          <p:nvPr>
            <p:ph idx="1"/>
          </p:nvPr>
        </p:nvSpPr>
        <p:spPr>
          <a:xfrm>
            <a:off x="1066800" y="1276726"/>
            <a:ext cx="10058400" cy="4182328"/>
          </a:xfrm>
        </p:spPr>
        <p:txBody>
          <a:bodyPr lIns="91440" tIns="45720" rIns="91440" bIns="45720" anchor="t"/>
          <a:lstStyle/>
          <a:p>
            <a:r>
              <a:rPr lang="en-US" sz="1800" b="1" dirty="0">
                <a:solidFill>
                  <a:schemeClr val="tx1">
                    <a:lumMod val="95000"/>
                    <a:lumOff val="5000"/>
                  </a:schemeClr>
                </a:solidFill>
              </a:rPr>
              <a:t>String length</a:t>
            </a: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myString</a:t>
            </a:r>
            <a:r>
              <a:rPr lang="en-US" sz="1800" dirty="0">
                <a:solidFill>
                  <a:schemeClr val="tx1">
                    <a:lumMod val="95000"/>
                    <a:lumOff val="5000"/>
                  </a:schemeClr>
                </a:solidFill>
              </a:rPr>
              <a:t> "</a:t>
            </a:r>
            <a:r>
              <a:rPr lang="en-US" sz="1800" dirty="0" err="1">
                <a:solidFill>
                  <a:schemeClr val="tx1">
                    <a:lumMod val="95000"/>
                    <a:lumOff val="5000"/>
                  </a:schemeClr>
                </a:solidFill>
              </a:rPr>
              <a:t>Tcl</a:t>
            </a:r>
            <a:r>
              <a:rPr lang="en-US" sz="1800" dirty="0">
                <a:solidFill>
                  <a:schemeClr val="tx1">
                    <a:lumMod val="95000"/>
                    <a:lumOff val="5000"/>
                  </a:schemeClr>
                </a:solidFill>
              </a:rPr>
              <a:t> is a scripting language."</a:t>
            </a:r>
          </a:p>
          <a:p>
            <a:pPr marL="0" indent="0">
              <a:buClr>
                <a:srgbClr val="262626"/>
              </a:buClr>
              <a:buNone/>
            </a:pPr>
            <a:r>
              <a:rPr lang="en-US" sz="1800" dirty="0">
                <a:solidFill>
                  <a:schemeClr val="tx1">
                    <a:lumMod val="95000"/>
                    <a:lumOff val="5000"/>
                  </a:schemeClr>
                </a:solidFill>
              </a:rPr>
              <a:t>    set length [string length $</a:t>
            </a:r>
            <a:r>
              <a:rPr lang="en-US" sz="1800" err="1">
                <a:solidFill>
                  <a:schemeClr val="tx1">
                    <a:lumMod val="95000"/>
                    <a:lumOff val="5000"/>
                  </a:schemeClr>
                </a:solidFill>
              </a:rPr>
              <a:t>myString</a:t>
            </a:r>
            <a:r>
              <a:rPr lang="en-US" sz="1800" dirty="0">
                <a:solidFill>
                  <a:schemeClr val="tx1">
                    <a:lumMod val="95000"/>
                    <a:lumOff val="5000"/>
                  </a:schemeClr>
                </a:solidFill>
              </a:rPr>
              <a:t>]</a:t>
            </a:r>
          </a:p>
          <a:p>
            <a:pPr marL="0" indent="0">
              <a:buClr>
                <a:srgbClr val="262626"/>
              </a:buClr>
              <a:buNone/>
            </a:pPr>
            <a:r>
              <a:rPr lang="en-US" sz="1800" dirty="0">
                <a:solidFill>
                  <a:schemeClr val="tx1">
                    <a:lumMod val="95000"/>
                    <a:lumOff val="5000"/>
                  </a:schemeClr>
                </a:solidFill>
              </a:rPr>
              <a:t>    puts "Length of the string: $length" </a:t>
            </a:r>
          </a:p>
          <a:p>
            <a:pPr marL="0" indent="0">
              <a:buClr>
                <a:srgbClr val="262626"/>
              </a:buClr>
              <a:buNone/>
            </a:pPr>
            <a:r>
              <a:rPr lang="en-US" sz="1800" dirty="0">
                <a:solidFill>
                  <a:schemeClr val="tx1">
                    <a:lumMod val="95000"/>
                    <a:lumOff val="5000"/>
                  </a:schemeClr>
                </a:solidFill>
              </a:rPr>
              <a:t>   Output: Length of the string: 27</a:t>
            </a:r>
          </a:p>
          <a:p>
            <a:pPr marL="0" indent="0">
              <a:buNone/>
            </a:pPr>
            <a:endParaRPr lang="en-US" sz="1800" dirty="0">
              <a:solidFill>
                <a:schemeClr val="tx1">
                  <a:lumMod val="95000"/>
                  <a:lumOff val="5000"/>
                </a:schemeClr>
              </a:solidFill>
            </a:endParaRPr>
          </a:p>
          <a:p>
            <a:pPr>
              <a:buClr>
                <a:srgbClr val="262626"/>
              </a:buClr>
              <a:buFont typeface="Garamond"/>
              <a:buChar char="◦"/>
            </a:pPr>
            <a:r>
              <a:rPr lang="en-US" sz="1800" b="1" dirty="0">
                <a:solidFill>
                  <a:srgbClr val="000000"/>
                </a:solidFill>
              </a:rPr>
              <a:t>Substring extraction</a:t>
            </a:r>
          </a:p>
          <a:p>
            <a:pPr>
              <a:buClr>
                <a:srgbClr val="262626"/>
              </a:buClr>
              <a:buFont typeface="Garamond"/>
              <a:buChar char="◦"/>
            </a:pPr>
            <a:r>
              <a:rPr lang="en-US" sz="1800" dirty="0">
                <a:solidFill>
                  <a:srgbClr val="000000"/>
                </a:solidFill>
              </a:rPr>
              <a:t>set </a:t>
            </a:r>
            <a:r>
              <a:rPr lang="en-US" sz="1800" dirty="0" err="1">
                <a:solidFill>
                  <a:srgbClr val="000000"/>
                </a:solidFill>
              </a:rPr>
              <a:t>originalString</a:t>
            </a:r>
            <a:r>
              <a:rPr lang="en-US" sz="1800" dirty="0">
                <a:solidFill>
                  <a:srgbClr val="000000"/>
                </a:solidFill>
              </a:rPr>
              <a:t> "</a:t>
            </a:r>
            <a:r>
              <a:rPr lang="en-US" sz="1800" dirty="0" err="1">
                <a:solidFill>
                  <a:srgbClr val="000000"/>
                </a:solidFill>
              </a:rPr>
              <a:t>Tcl</a:t>
            </a:r>
            <a:r>
              <a:rPr lang="en-US" sz="1800" dirty="0">
                <a:solidFill>
                  <a:srgbClr val="000000"/>
                </a:solidFill>
              </a:rPr>
              <a:t> is great!"</a:t>
            </a:r>
          </a:p>
          <a:p>
            <a:pPr marL="0" indent="0">
              <a:buClr>
                <a:srgbClr val="262626"/>
              </a:buClr>
              <a:buNone/>
            </a:pPr>
            <a:r>
              <a:rPr lang="en-US" sz="1800" dirty="0">
                <a:solidFill>
                  <a:srgbClr val="000000"/>
                </a:solidFill>
              </a:rPr>
              <a:t>    set substring [string range $</a:t>
            </a:r>
            <a:r>
              <a:rPr lang="en-US" sz="1800" err="1">
                <a:solidFill>
                  <a:srgbClr val="000000"/>
                </a:solidFill>
              </a:rPr>
              <a:t>originalString</a:t>
            </a:r>
            <a:r>
              <a:rPr lang="en-US" sz="1800" dirty="0">
                <a:solidFill>
                  <a:srgbClr val="000000"/>
                </a:solidFill>
              </a:rPr>
              <a:t> 0 2]</a:t>
            </a:r>
          </a:p>
          <a:p>
            <a:pPr marL="0" indent="0">
              <a:buClr>
                <a:srgbClr val="262626"/>
              </a:buClr>
              <a:buNone/>
            </a:pPr>
            <a:r>
              <a:rPr lang="en-US" sz="1800" dirty="0">
                <a:solidFill>
                  <a:srgbClr val="000000"/>
                </a:solidFill>
              </a:rPr>
              <a:t>    puts $substring </a:t>
            </a:r>
          </a:p>
          <a:p>
            <a:pPr marL="0" indent="0">
              <a:buNone/>
            </a:pPr>
            <a:r>
              <a:rPr lang="en-US" sz="1800" dirty="0">
                <a:solidFill>
                  <a:srgbClr val="000000"/>
                </a:solidFill>
              </a:rPr>
              <a:t>    Output: </a:t>
            </a:r>
            <a:r>
              <a:rPr lang="en-US" sz="1800" err="1">
                <a:solidFill>
                  <a:srgbClr val="000000"/>
                </a:solidFill>
              </a:rPr>
              <a:t>Tcl</a:t>
            </a:r>
            <a:endParaRPr lang="en-US" sz="1800" err="1"/>
          </a:p>
        </p:txBody>
      </p:sp>
    </p:spTree>
    <p:extLst>
      <p:ext uri="{BB962C8B-B14F-4D97-AF65-F5344CB8AC3E}">
        <p14:creationId xmlns:p14="http://schemas.microsoft.com/office/powerpoint/2010/main" val="551876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27E7-06A3-01BB-1FAB-16C3C6EE3C3A}"/>
              </a:ext>
            </a:extLst>
          </p:cNvPr>
          <p:cNvSpPr>
            <a:spLocks noGrp="1"/>
          </p:cNvSpPr>
          <p:nvPr>
            <p:ph type="title"/>
          </p:nvPr>
        </p:nvSpPr>
        <p:spPr>
          <a:xfrm>
            <a:off x="1066800" y="642594"/>
            <a:ext cx="10058400" cy="1060361"/>
          </a:xfrm>
        </p:spPr>
        <p:txBody>
          <a:bodyPr/>
          <a:lstStyle/>
          <a:p>
            <a:r>
              <a:rPr lang="en-US"/>
              <a:t>                String formatting</a:t>
            </a:r>
          </a:p>
        </p:txBody>
      </p:sp>
      <p:sp>
        <p:nvSpPr>
          <p:cNvPr id="3" name="Content Placeholder 2">
            <a:extLst>
              <a:ext uri="{FF2B5EF4-FFF2-40B4-BE49-F238E27FC236}">
                <a16:creationId xmlns:a16="http://schemas.microsoft.com/office/drawing/2014/main" id="{63B8CBCE-3B83-5A5A-4055-92BA0BCC399E}"/>
              </a:ext>
            </a:extLst>
          </p:cNvPr>
          <p:cNvSpPr>
            <a:spLocks noGrp="1"/>
          </p:cNvSpPr>
          <p:nvPr>
            <p:ph idx="1"/>
          </p:nvPr>
        </p:nvSpPr>
        <p:spPr>
          <a:xfrm>
            <a:off x="1152659" y="1706022"/>
            <a:ext cx="9972541" cy="4246722"/>
          </a:xfrm>
        </p:spPr>
        <p:txBody>
          <a:bodyPr lIns="91440" tIns="45720" rIns="91440" bIns="45720" anchor="t"/>
          <a:lstStyle/>
          <a:p>
            <a:r>
              <a:rPr lang="en-US" sz="1800" dirty="0">
                <a:ea typeface="+mn-lt"/>
                <a:cs typeface="+mn-lt"/>
              </a:rPr>
              <a:t>In TCL, you can use the </a:t>
            </a:r>
            <a:r>
              <a:rPr lang="en-US" sz="1800" b="1" dirty="0">
                <a:latin typeface="Consolas"/>
              </a:rPr>
              <a:t>format</a:t>
            </a:r>
            <a:r>
              <a:rPr lang="en-US" sz="1800" dirty="0">
                <a:ea typeface="+mn-lt"/>
                <a:cs typeface="+mn-lt"/>
              </a:rPr>
              <a:t> command to create formatted strings. The </a:t>
            </a:r>
            <a:r>
              <a:rPr lang="en-US" sz="1800" b="1" dirty="0">
                <a:latin typeface="Consolas"/>
              </a:rPr>
              <a:t>format</a:t>
            </a:r>
            <a:r>
              <a:rPr lang="en-US" sz="1800" dirty="0">
                <a:ea typeface="+mn-lt"/>
                <a:cs typeface="+mn-lt"/>
              </a:rPr>
              <a:t> command provides a way to produce formatted output by specifying a format string and a list of values to be inserted into the string.</a:t>
            </a:r>
          </a:p>
          <a:p>
            <a:pPr>
              <a:buClr>
                <a:srgbClr val="262626"/>
              </a:buClr>
            </a:pPr>
            <a:r>
              <a:rPr lang="en-US" sz="1800" dirty="0"/>
              <a:t>Syntax is </a:t>
            </a:r>
            <a:br>
              <a:rPr lang="en-US" dirty="0"/>
            </a:br>
            <a:r>
              <a:rPr lang="en-US" dirty="0">
                <a:ea typeface="+mn-lt"/>
                <a:cs typeface="+mn-lt"/>
              </a:rPr>
              <a:t>set result [format </a:t>
            </a:r>
            <a:r>
              <a:rPr lang="en-US" dirty="0" err="1">
                <a:ea typeface="+mn-lt"/>
                <a:cs typeface="+mn-lt"/>
              </a:rPr>
              <a:t>formatString</a:t>
            </a:r>
            <a:r>
              <a:rPr lang="en-US" dirty="0">
                <a:ea typeface="+mn-lt"/>
                <a:cs typeface="+mn-lt"/>
              </a:rPr>
              <a:t> arguments]</a:t>
            </a:r>
            <a:endParaRPr lang="en-US" sz="1800" dirty="0"/>
          </a:p>
          <a:p>
            <a:pPr>
              <a:buClr>
                <a:srgbClr val="262626"/>
              </a:buClr>
            </a:pPr>
            <a:r>
              <a:rPr lang="en-US" sz="1800" dirty="0"/>
              <a:t>Example for formatting a string:</a:t>
            </a:r>
            <a:endParaRPr lang="en-US" dirty="0"/>
          </a:p>
          <a:p>
            <a:pPr>
              <a:buClr>
                <a:srgbClr val="262626"/>
              </a:buClr>
            </a:pPr>
            <a:r>
              <a:rPr lang="en-US" sz="1800" dirty="0">
                <a:ea typeface="+mn-lt"/>
                <a:cs typeface="+mn-lt"/>
              </a:rPr>
              <a:t>set name "John"</a:t>
            </a:r>
            <a:endParaRPr lang="en-US" sz="1800" dirty="0"/>
          </a:p>
          <a:p>
            <a:pPr>
              <a:buClr>
                <a:srgbClr val="262626"/>
              </a:buClr>
            </a:pPr>
            <a:r>
              <a:rPr lang="en-US" sz="1800" dirty="0">
                <a:ea typeface="+mn-lt"/>
                <a:cs typeface="+mn-lt"/>
              </a:rPr>
              <a:t>set age 25</a:t>
            </a:r>
            <a:endParaRPr lang="en-US" dirty="0"/>
          </a:p>
          <a:p>
            <a:pPr>
              <a:buClr>
                <a:srgbClr val="262626"/>
              </a:buClr>
            </a:pPr>
            <a:r>
              <a:rPr lang="en-US" sz="1800" dirty="0">
                <a:ea typeface="+mn-lt"/>
                <a:cs typeface="+mn-lt"/>
              </a:rPr>
              <a:t>set height 1.75</a:t>
            </a:r>
            <a:endParaRPr lang="en-US" dirty="0"/>
          </a:p>
          <a:p>
            <a:pPr>
              <a:buClr>
                <a:srgbClr val="262626"/>
              </a:buClr>
            </a:pPr>
            <a:r>
              <a:rPr lang="en-US" sz="1800" dirty="0">
                <a:ea typeface="+mn-lt"/>
                <a:cs typeface="+mn-lt"/>
              </a:rPr>
              <a:t>set </a:t>
            </a:r>
            <a:r>
              <a:rPr lang="en-US" sz="1800" dirty="0" err="1">
                <a:ea typeface="+mn-lt"/>
                <a:cs typeface="+mn-lt"/>
              </a:rPr>
              <a:t>formattedString</a:t>
            </a:r>
            <a:r>
              <a:rPr lang="en-US" sz="1800" dirty="0">
                <a:ea typeface="+mn-lt"/>
                <a:cs typeface="+mn-lt"/>
              </a:rPr>
              <a:t> [format "Name: %s, Age: %d, Height: %.2f" $name $age $height]</a:t>
            </a:r>
            <a:endParaRPr lang="en-US" dirty="0"/>
          </a:p>
          <a:p>
            <a:pPr>
              <a:buClr>
                <a:srgbClr val="262626"/>
              </a:buClr>
            </a:pPr>
            <a:r>
              <a:rPr lang="en-US" sz="1800" dirty="0">
                <a:ea typeface="+mn-lt"/>
                <a:cs typeface="+mn-lt"/>
              </a:rPr>
              <a:t>Result: </a:t>
            </a:r>
            <a:r>
              <a:rPr lang="en-US" sz="1800" dirty="0" err="1">
                <a:ea typeface="+mn-lt"/>
                <a:cs typeface="+mn-lt"/>
              </a:rPr>
              <a:t>formattedString</a:t>
            </a:r>
            <a:r>
              <a:rPr lang="en-US" sz="1800" dirty="0">
                <a:ea typeface="+mn-lt"/>
                <a:cs typeface="+mn-lt"/>
              </a:rPr>
              <a:t> is now "Name: John, Age: 25, Height: 1.75"</a:t>
            </a:r>
            <a:endParaRPr lang="en-US" dirty="0"/>
          </a:p>
          <a:p>
            <a:pPr>
              <a:buClr>
                <a:srgbClr val="262626"/>
              </a:buClr>
            </a:pPr>
            <a:endParaRPr lang="en-US" sz="1800" dirty="0"/>
          </a:p>
          <a:p>
            <a:pPr>
              <a:buClr>
                <a:srgbClr val="262626"/>
              </a:buClr>
            </a:pPr>
            <a:endParaRPr lang="en-US" sz="1800" dirty="0"/>
          </a:p>
        </p:txBody>
      </p:sp>
    </p:spTree>
    <p:extLst>
      <p:ext uri="{BB962C8B-B14F-4D97-AF65-F5344CB8AC3E}">
        <p14:creationId xmlns:p14="http://schemas.microsoft.com/office/powerpoint/2010/main" val="3412582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21F9-3701-CE16-1415-C3BEA0AE3D3B}"/>
              </a:ext>
            </a:extLst>
          </p:cNvPr>
          <p:cNvSpPr>
            <a:spLocks noGrp="1"/>
          </p:cNvSpPr>
          <p:nvPr>
            <p:ph type="title"/>
          </p:nvPr>
        </p:nvSpPr>
        <p:spPr>
          <a:xfrm>
            <a:off x="1066800" y="642594"/>
            <a:ext cx="10058400" cy="910108"/>
          </a:xfrm>
        </p:spPr>
        <p:txBody>
          <a:bodyPr/>
          <a:lstStyle/>
          <a:p>
            <a:r>
              <a:rPr lang="en-US" dirty="0"/>
              <a:t>                         </a:t>
            </a:r>
            <a:r>
              <a:rPr lang="en-US"/>
              <a:t>Lists</a:t>
            </a:r>
            <a:endParaRPr lang="en-US" dirty="0"/>
          </a:p>
        </p:txBody>
      </p:sp>
      <p:sp>
        <p:nvSpPr>
          <p:cNvPr id="3" name="Content Placeholder 2">
            <a:extLst>
              <a:ext uri="{FF2B5EF4-FFF2-40B4-BE49-F238E27FC236}">
                <a16:creationId xmlns:a16="http://schemas.microsoft.com/office/drawing/2014/main" id="{117ADFDA-F84D-3CE6-E0B9-4665897C3AB1}"/>
              </a:ext>
            </a:extLst>
          </p:cNvPr>
          <p:cNvSpPr>
            <a:spLocks noGrp="1"/>
          </p:cNvSpPr>
          <p:nvPr>
            <p:ph idx="1"/>
          </p:nvPr>
        </p:nvSpPr>
        <p:spPr>
          <a:xfrm>
            <a:off x="1066800" y="1373318"/>
            <a:ext cx="10058400" cy="4579426"/>
          </a:xfrm>
        </p:spPr>
        <p:txBody>
          <a:bodyPr lIns="91440" tIns="45720" rIns="91440" bIns="45720" anchor="t"/>
          <a:lstStyle/>
          <a:p>
            <a:r>
              <a:rPr lang="en-US" sz="1800" dirty="0">
                <a:solidFill>
                  <a:schemeClr val="tx1">
                    <a:lumMod val="95000"/>
                    <a:lumOff val="5000"/>
                  </a:schemeClr>
                </a:solidFill>
              </a:rPr>
              <a:t>Lists</a:t>
            </a:r>
            <a:r>
              <a:rPr lang="en-US" sz="1800" dirty="0">
                <a:solidFill>
                  <a:schemeClr val="tx1">
                    <a:lumMod val="95000"/>
                    <a:lumOff val="5000"/>
                  </a:schemeClr>
                </a:solidFill>
                <a:ea typeface="+mn-lt"/>
                <a:cs typeface="+mn-lt"/>
              </a:rPr>
              <a:t> are ordered sequences of elements, and they provide a convenient way to group and manipulate data. Lists are often used to represent collections of values, and they can contain elements of different data types.</a:t>
            </a:r>
          </a:p>
          <a:p>
            <a:pPr>
              <a:buClr>
                <a:srgbClr val="262626"/>
              </a:buClr>
            </a:pPr>
            <a:r>
              <a:rPr lang="en-US" sz="1800" b="1" dirty="0">
                <a:solidFill>
                  <a:schemeClr val="tx1">
                    <a:lumMod val="95000"/>
                    <a:lumOff val="5000"/>
                  </a:schemeClr>
                </a:solidFill>
              </a:rPr>
              <a:t>Creating lists</a:t>
            </a:r>
          </a:p>
          <a:p>
            <a:pPr>
              <a:buClr>
                <a:srgbClr val="262626"/>
              </a:buClr>
            </a:pPr>
            <a:r>
              <a:rPr lang="en-US" sz="1800" dirty="0">
                <a:solidFill>
                  <a:schemeClr val="tx1">
                    <a:lumMod val="95000"/>
                    <a:lumOff val="5000"/>
                  </a:schemeClr>
                </a:solidFill>
                <a:ea typeface="+mn-lt"/>
                <a:cs typeface="+mn-lt"/>
              </a:rPr>
              <a:t>set </a:t>
            </a:r>
            <a:r>
              <a:rPr lang="en-US" sz="1800" dirty="0" err="1">
                <a:solidFill>
                  <a:schemeClr val="tx1">
                    <a:lumMod val="95000"/>
                    <a:lumOff val="5000"/>
                  </a:schemeClr>
                </a:solidFill>
                <a:ea typeface="+mn-lt"/>
                <a:cs typeface="+mn-lt"/>
              </a:rPr>
              <a:t>my_list</a:t>
            </a:r>
            <a:r>
              <a:rPr lang="en-US" sz="1800" dirty="0">
                <a:solidFill>
                  <a:schemeClr val="tx1">
                    <a:lumMod val="95000"/>
                    <a:lumOff val="5000"/>
                  </a:schemeClr>
                </a:solidFill>
                <a:ea typeface="+mn-lt"/>
                <a:cs typeface="+mn-lt"/>
              </a:rPr>
              <a:t> {apple banana cherry}</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rPr>
              <a:t>Accessing list elements</a:t>
            </a:r>
          </a:p>
          <a:p>
            <a:pPr>
              <a:buClr>
                <a:srgbClr val="262626"/>
              </a:buClr>
            </a:pPr>
            <a:r>
              <a:rPr lang="en-US" sz="1800" dirty="0">
                <a:solidFill>
                  <a:schemeClr val="tx1">
                    <a:lumMod val="95000"/>
                    <a:lumOff val="5000"/>
                  </a:schemeClr>
                </a:solidFill>
                <a:ea typeface="+mn-lt"/>
                <a:cs typeface="+mn-lt"/>
              </a:rPr>
              <a:t>set </a:t>
            </a:r>
            <a:r>
              <a:rPr lang="en-US" sz="1800" dirty="0" err="1">
                <a:solidFill>
                  <a:schemeClr val="tx1">
                    <a:lumMod val="95000"/>
                    <a:lumOff val="5000"/>
                  </a:schemeClr>
                </a:solidFill>
                <a:ea typeface="+mn-lt"/>
                <a:cs typeface="+mn-lt"/>
              </a:rPr>
              <a:t>my_list</a:t>
            </a:r>
            <a:r>
              <a:rPr lang="en-US" sz="1800" dirty="0">
                <a:solidFill>
                  <a:schemeClr val="tx1">
                    <a:lumMod val="95000"/>
                    <a:lumOff val="5000"/>
                  </a:schemeClr>
                </a:solidFill>
                <a:ea typeface="+mn-lt"/>
                <a:cs typeface="+mn-lt"/>
              </a:rPr>
              <a:t> {apple banana cherry}</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puts [</a:t>
            </a:r>
            <a:r>
              <a:rPr lang="en-US" sz="1800" err="1">
                <a:solidFill>
                  <a:schemeClr val="tx1">
                    <a:lumMod val="95000"/>
                    <a:lumOff val="5000"/>
                  </a:schemeClr>
                </a:solidFill>
                <a:ea typeface="+mn-lt"/>
                <a:cs typeface="+mn-lt"/>
              </a:rPr>
              <a:t>lindex</a:t>
            </a:r>
            <a:r>
              <a:rPr lang="en-US" sz="1800" dirty="0">
                <a:solidFill>
                  <a:schemeClr val="tx1">
                    <a:lumMod val="95000"/>
                    <a:lumOff val="5000"/>
                  </a:schemeClr>
                </a:solidFill>
                <a:ea typeface="+mn-lt"/>
                <a:cs typeface="+mn-lt"/>
              </a:rPr>
              <a:t> $</a:t>
            </a:r>
            <a:r>
              <a:rPr lang="en-US" sz="1800" err="1">
                <a:solidFill>
                  <a:schemeClr val="tx1">
                    <a:lumMod val="95000"/>
                    <a:lumOff val="5000"/>
                  </a:schemeClr>
                </a:solidFill>
                <a:ea typeface="+mn-lt"/>
                <a:cs typeface="+mn-lt"/>
              </a:rPr>
              <a:t>my_list</a:t>
            </a:r>
            <a:r>
              <a:rPr lang="en-US" sz="1800" dirty="0">
                <a:solidFill>
                  <a:schemeClr val="tx1">
                    <a:lumMod val="95000"/>
                    <a:lumOff val="5000"/>
                  </a:schemeClr>
                </a:solidFill>
                <a:ea typeface="+mn-lt"/>
                <a:cs typeface="+mn-lt"/>
              </a:rPr>
              <a:t> 0] </a:t>
            </a:r>
          </a:p>
          <a:p>
            <a:pPr marL="0" indent="0">
              <a:buClr>
                <a:prstClr val="black">
                  <a:lumMod val="85000"/>
                  <a:lumOff val="15000"/>
                </a:prstClr>
              </a:buClr>
              <a:buNone/>
            </a:pPr>
            <a:r>
              <a:rPr lang="en-US" sz="1800" dirty="0">
                <a:solidFill>
                  <a:schemeClr val="tx1">
                    <a:lumMod val="95000"/>
                    <a:lumOff val="5000"/>
                  </a:schemeClr>
                </a:solidFill>
                <a:ea typeface="+mn-lt"/>
                <a:cs typeface="+mn-lt"/>
              </a:rPr>
              <a:t>     Output: apple</a:t>
            </a:r>
            <a:endParaRPr lang="en-US" sz="1800" dirty="0">
              <a:solidFill>
                <a:schemeClr val="tx1">
                  <a:lumMod val="95000"/>
                  <a:lumOff val="5000"/>
                </a:schemeClr>
              </a:solidFill>
            </a:endParaRPr>
          </a:p>
          <a:p>
            <a:pPr marL="0" indent="0">
              <a:buClr>
                <a:srgbClr val="262626"/>
              </a:buClr>
              <a:buNone/>
            </a:pPr>
            <a:r>
              <a:rPr lang="en-US" sz="1800" dirty="0">
                <a:solidFill>
                  <a:schemeClr val="tx1">
                    <a:lumMod val="95000"/>
                    <a:lumOff val="5000"/>
                  </a:schemeClr>
                </a:solidFill>
                <a:ea typeface="+mn-lt"/>
                <a:cs typeface="+mn-lt"/>
              </a:rPr>
              <a:t>    puts [</a:t>
            </a:r>
            <a:r>
              <a:rPr lang="en-US" sz="1800" err="1">
                <a:solidFill>
                  <a:schemeClr val="tx1">
                    <a:lumMod val="95000"/>
                    <a:lumOff val="5000"/>
                  </a:schemeClr>
                </a:solidFill>
                <a:ea typeface="+mn-lt"/>
                <a:cs typeface="+mn-lt"/>
              </a:rPr>
              <a:t>lindex</a:t>
            </a:r>
            <a:r>
              <a:rPr lang="en-US" sz="1800" dirty="0">
                <a:solidFill>
                  <a:schemeClr val="tx1">
                    <a:lumMod val="95000"/>
                    <a:lumOff val="5000"/>
                  </a:schemeClr>
                </a:solidFill>
                <a:ea typeface="+mn-lt"/>
                <a:cs typeface="+mn-lt"/>
              </a:rPr>
              <a:t> $</a:t>
            </a:r>
            <a:r>
              <a:rPr lang="en-US" sz="1800" err="1">
                <a:solidFill>
                  <a:schemeClr val="tx1">
                    <a:lumMod val="95000"/>
                    <a:lumOff val="5000"/>
                  </a:schemeClr>
                </a:solidFill>
                <a:ea typeface="+mn-lt"/>
                <a:cs typeface="+mn-lt"/>
              </a:rPr>
              <a:t>my_list</a:t>
            </a:r>
            <a:r>
              <a:rPr lang="en-US" sz="1800" dirty="0">
                <a:solidFill>
                  <a:schemeClr val="tx1">
                    <a:lumMod val="95000"/>
                    <a:lumOff val="5000"/>
                  </a:schemeClr>
                </a:solidFill>
                <a:ea typeface="+mn-lt"/>
                <a:cs typeface="+mn-lt"/>
              </a:rPr>
              <a:t> 1] </a:t>
            </a:r>
          </a:p>
          <a:p>
            <a:pPr marL="0" indent="0">
              <a:buNone/>
            </a:pPr>
            <a:r>
              <a:rPr lang="en-US" sz="1800" dirty="0">
                <a:solidFill>
                  <a:schemeClr val="tx1">
                    <a:lumMod val="95000"/>
                    <a:lumOff val="5000"/>
                  </a:schemeClr>
                </a:solidFill>
                <a:ea typeface="+mn-lt"/>
                <a:cs typeface="+mn-lt"/>
              </a:rPr>
              <a:t>     Output: banana</a:t>
            </a:r>
          </a:p>
          <a:p>
            <a:pPr marL="0" indent="0">
              <a:buClr>
                <a:srgbClr val="262626"/>
              </a:buClr>
              <a:buNone/>
            </a:pPr>
            <a:r>
              <a:rPr lang="en-US" sz="1800" dirty="0">
                <a:solidFill>
                  <a:schemeClr val="tx1">
                    <a:lumMod val="95000"/>
                    <a:lumOff val="5000"/>
                  </a:schemeClr>
                </a:solidFill>
                <a:ea typeface="+mn-lt"/>
                <a:cs typeface="+mn-lt"/>
              </a:rPr>
              <a:t>    puts [</a:t>
            </a:r>
            <a:r>
              <a:rPr lang="en-US" sz="1800" err="1">
                <a:solidFill>
                  <a:schemeClr val="tx1">
                    <a:lumMod val="95000"/>
                    <a:lumOff val="5000"/>
                  </a:schemeClr>
                </a:solidFill>
                <a:ea typeface="+mn-lt"/>
                <a:cs typeface="+mn-lt"/>
              </a:rPr>
              <a:t>lindex</a:t>
            </a:r>
            <a:r>
              <a:rPr lang="en-US" sz="1800" dirty="0">
                <a:solidFill>
                  <a:schemeClr val="tx1">
                    <a:lumMod val="95000"/>
                    <a:lumOff val="5000"/>
                  </a:schemeClr>
                </a:solidFill>
                <a:ea typeface="+mn-lt"/>
                <a:cs typeface="+mn-lt"/>
              </a:rPr>
              <a:t> $</a:t>
            </a:r>
            <a:r>
              <a:rPr lang="en-US" sz="1800" err="1">
                <a:solidFill>
                  <a:schemeClr val="tx1">
                    <a:lumMod val="95000"/>
                    <a:lumOff val="5000"/>
                  </a:schemeClr>
                </a:solidFill>
                <a:ea typeface="+mn-lt"/>
                <a:cs typeface="+mn-lt"/>
              </a:rPr>
              <a:t>my_list</a:t>
            </a:r>
            <a:r>
              <a:rPr lang="en-US" sz="1800" dirty="0">
                <a:solidFill>
                  <a:schemeClr val="tx1">
                    <a:lumMod val="95000"/>
                    <a:lumOff val="5000"/>
                  </a:schemeClr>
                </a:solidFill>
                <a:ea typeface="+mn-lt"/>
                <a:cs typeface="+mn-lt"/>
              </a:rPr>
              <a:t> 2]</a:t>
            </a:r>
          </a:p>
          <a:p>
            <a:pPr marL="0" indent="0">
              <a:buNone/>
            </a:pPr>
            <a:r>
              <a:rPr lang="en-US" sz="1800" dirty="0">
                <a:solidFill>
                  <a:schemeClr val="tx1">
                    <a:lumMod val="95000"/>
                    <a:lumOff val="5000"/>
                  </a:schemeClr>
                </a:solidFill>
                <a:ea typeface="+mn-lt"/>
                <a:cs typeface="+mn-lt"/>
              </a:rPr>
              <a:t>    Output: cherry</a:t>
            </a:r>
            <a:endParaRPr lang="en-US" sz="18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3285397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16A2-E673-A804-9069-8467C7EA25FD}"/>
              </a:ext>
            </a:extLst>
          </p:cNvPr>
          <p:cNvSpPr>
            <a:spLocks noGrp="1"/>
          </p:cNvSpPr>
          <p:nvPr>
            <p:ph type="title"/>
          </p:nvPr>
        </p:nvSpPr>
        <p:spPr>
          <a:xfrm>
            <a:off x="1066800" y="642594"/>
            <a:ext cx="10058400" cy="963770"/>
          </a:xfrm>
        </p:spPr>
        <p:txBody>
          <a:bodyPr/>
          <a:lstStyle/>
          <a:p>
            <a:r>
              <a:rPr lang="en-US"/>
              <a:t>                            Lists</a:t>
            </a:r>
            <a:endParaRPr lang="en-US" dirty="0"/>
          </a:p>
        </p:txBody>
      </p:sp>
      <p:sp>
        <p:nvSpPr>
          <p:cNvPr id="3" name="Content Placeholder 2">
            <a:extLst>
              <a:ext uri="{FF2B5EF4-FFF2-40B4-BE49-F238E27FC236}">
                <a16:creationId xmlns:a16="http://schemas.microsoft.com/office/drawing/2014/main" id="{DAD1E950-9B85-D4A3-E98A-4A239B91AB06}"/>
              </a:ext>
            </a:extLst>
          </p:cNvPr>
          <p:cNvSpPr>
            <a:spLocks noGrp="1"/>
          </p:cNvSpPr>
          <p:nvPr>
            <p:ph idx="1"/>
          </p:nvPr>
        </p:nvSpPr>
        <p:spPr>
          <a:xfrm>
            <a:off x="1066800" y="1609431"/>
            <a:ext cx="10058400" cy="4343313"/>
          </a:xfrm>
        </p:spPr>
        <p:txBody>
          <a:bodyPr lIns="91440" tIns="45720" rIns="91440" bIns="45720" anchor="t"/>
          <a:lstStyle/>
          <a:p>
            <a:pPr>
              <a:buClr>
                <a:srgbClr val="262626"/>
              </a:buClr>
            </a:pPr>
            <a:r>
              <a:rPr lang="en-US" sz="1800" b="1" dirty="0">
                <a:solidFill>
                  <a:schemeClr val="tx1">
                    <a:lumMod val="95000"/>
                    <a:lumOff val="5000"/>
                  </a:schemeClr>
                </a:solidFill>
              </a:rPr>
              <a:t>Modifying list elements</a:t>
            </a: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my_list</a:t>
            </a:r>
            <a:r>
              <a:rPr lang="en-US" sz="1800" dirty="0">
                <a:solidFill>
                  <a:schemeClr val="tx1">
                    <a:lumMod val="95000"/>
                    <a:lumOff val="5000"/>
                  </a:schemeClr>
                </a:solidFill>
              </a:rPr>
              <a:t> {apple banana cherry}</a:t>
            </a:r>
          </a:p>
          <a:p>
            <a:pPr marL="0" indent="0">
              <a:buClr>
                <a:srgbClr val="262626"/>
              </a:buClr>
              <a:buNone/>
            </a:pPr>
            <a:r>
              <a:rPr lang="en-US" sz="1800" dirty="0">
                <a:solidFill>
                  <a:schemeClr val="tx1">
                    <a:lumMod val="95000"/>
                    <a:lumOff val="5000"/>
                  </a:schemeClr>
                </a:solidFill>
              </a:rPr>
              <a:t>   </a:t>
            </a:r>
            <a:r>
              <a:rPr lang="en-US" sz="1800" dirty="0" err="1">
                <a:solidFill>
                  <a:schemeClr val="tx1">
                    <a:lumMod val="95000"/>
                    <a:lumOff val="5000"/>
                  </a:schemeClr>
                </a:solidFill>
              </a:rPr>
              <a:t>lset</a:t>
            </a:r>
            <a:r>
              <a:rPr lang="en-US" sz="1800" dirty="0">
                <a:solidFill>
                  <a:schemeClr val="tx1">
                    <a:lumMod val="95000"/>
                    <a:lumOff val="5000"/>
                  </a:schemeClr>
                </a:solidFill>
              </a:rPr>
              <a:t> </a:t>
            </a:r>
            <a:r>
              <a:rPr lang="en-US" sz="1800" dirty="0" err="1">
                <a:solidFill>
                  <a:schemeClr val="tx1">
                    <a:lumMod val="95000"/>
                    <a:lumOff val="5000"/>
                  </a:schemeClr>
                </a:solidFill>
              </a:rPr>
              <a:t>my_list</a:t>
            </a:r>
            <a:r>
              <a:rPr lang="en-US" sz="1800" dirty="0">
                <a:solidFill>
                  <a:schemeClr val="tx1">
                    <a:lumMod val="95000"/>
                    <a:lumOff val="5000"/>
                  </a:schemeClr>
                </a:solidFill>
              </a:rPr>
              <a:t> 1 "orange"</a:t>
            </a:r>
          </a:p>
          <a:p>
            <a:pPr marL="0" indent="0">
              <a:buClr>
                <a:srgbClr val="262626"/>
              </a:buClr>
              <a:buNone/>
            </a:pPr>
            <a:r>
              <a:rPr lang="en-US" sz="1800" dirty="0">
                <a:solidFill>
                  <a:schemeClr val="tx1">
                    <a:lumMod val="95000"/>
                    <a:lumOff val="5000"/>
                  </a:schemeClr>
                </a:solidFill>
              </a:rPr>
              <a:t>   puts $</a:t>
            </a:r>
            <a:r>
              <a:rPr lang="en-US" sz="1800" err="1">
                <a:solidFill>
                  <a:schemeClr val="tx1">
                    <a:lumMod val="95000"/>
                    <a:lumOff val="5000"/>
                  </a:schemeClr>
                </a:solidFill>
              </a:rPr>
              <a:t>my_list</a:t>
            </a:r>
            <a:r>
              <a:rPr lang="en-US" sz="1800" dirty="0">
                <a:solidFill>
                  <a:schemeClr val="tx1">
                    <a:lumMod val="95000"/>
                    <a:lumOff val="5000"/>
                  </a:schemeClr>
                </a:solidFill>
              </a:rPr>
              <a:t> ;# Output: apple orange cherry</a:t>
            </a:r>
          </a:p>
          <a:p>
            <a:pPr>
              <a:buClr>
                <a:srgbClr val="262626"/>
              </a:buClr>
            </a:pPr>
            <a:r>
              <a:rPr lang="en-US" sz="1800" b="1" dirty="0">
                <a:solidFill>
                  <a:srgbClr val="000000"/>
                </a:solidFill>
              </a:rPr>
              <a:t>Iterating over list elements</a:t>
            </a:r>
          </a:p>
          <a:p>
            <a:pPr>
              <a:buClr>
                <a:srgbClr val="262626"/>
              </a:buClr>
            </a:pPr>
            <a:r>
              <a:rPr lang="en-US" sz="1800" dirty="0">
                <a:solidFill>
                  <a:srgbClr val="000000"/>
                </a:solidFill>
              </a:rPr>
              <a:t>set </a:t>
            </a:r>
            <a:r>
              <a:rPr lang="en-US" sz="1800" dirty="0" err="1">
                <a:solidFill>
                  <a:srgbClr val="000000"/>
                </a:solidFill>
              </a:rPr>
              <a:t>my_list</a:t>
            </a:r>
            <a:r>
              <a:rPr lang="en-US" sz="1800" dirty="0">
                <a:solidFill>
                  <a:srgbClr val="000000"/>
                </a:solidFill>
              </a:rPr>
              <a:t> {apple banana cherry}</a:t>
            </a:r>
          </a:p>
          <a:p>
            <a:pPr marL="0" indent="0">
              <a:buClr>
                <a:srgbClr val="262626"/>
              </a:buClr>
              <a:buNone/>
            </a:pPr>
            <a:r>
              <a:rPr lang="en-US" sz="1800" dirty="0">
                <a:solidFill>
                  <a:srgbClr val="000000"/>
                </a:solidFill>
              </a:rPr>
              <a:t>   foreach element $</a:t>
            </a:r>
            <a:r>
              <a:rPr lang="en-US" sz="1800" err="1">
                <a:solidFill>
                  <a:srgbClr val="000000"/>
                </a:solidFill>
              </a:rPr>
              <a:t>my_list</a:t>
            </a:r>
            <a:r>
              <a:rPr lang="en-US" sz="1800" dirty="0">
                <a:solidFill>
                  <a:srgbClr val="000000"/>
                </a:solidFill>
              </a:rPr>
              <a:t> {</a:t>
            </a:r>
          </a:p>
          <a:p>
            <a:pPr marL="0" indent="0">
              <a:buClr>
                <a:srgbClr val="262626"/>
              </a:buClr>
              <a:buNone/>
            </a:pPr>
            <a:r>
              <a:rPr lang="en-US" sz="1800" dirty="0">
                <a:solidFill>
                  <a:srgbClr val="000000"/>
                </a:solidFill>
              </a:rPr>
              <a:t>       puts $element</a:t>
            </a:r>
          </a:p>
          <a:p>
            <a:pPr marL="0" indent="0">
              <a:buClr>
                <a:srgbClr val="262626"/>
              </a:buClr>
              <a:buNone/>
            </a:pPr>
            <a:r>
              <a:rPr lang="en-US" sz="1800" dirty="0">
                <a:solidFill>
                  <a:srgbClr val="000000"/>
                </a:solidFill>
              </a:rPr>
              <a:t>   }</a:t>
            </a:r>
          </a:p>
          <a:p>
            <a:pPr marL="0" indent="0">
              <a:buClr>
                <a:srgbClr val="262626"/>
              </a:buClr>
              <a:buNone/>
            </a:pPr>
            <a:r>
              <a:rPr lang="en-US" sz="1800" dirty="0">
                <a:solidFill>
                  <a:srgbClr val="000000"/>
                </a:solidFill>
              </a:rPr>
              <a:t>   Creating a list with list command</a:t>
            </a:r>
          </a:p>
          <a:p>
            <a:pPr marL="0" indent="0">
              <a:buClr>
                <a:srgbClr val="262626"/>
              </a:buClr>
              <a:buNone/>
            </a:pPr>
            <a:r>
              <a:rPr lang="en-US" sz="1800" dirty="0">
                <a:solidFill>
                  <a:srgbClr val="000000"/>
                </a:solidFill>
              </a:rPr>
              <a:t>   set </a:t>
            </a:r>
            <a:r>
              <a:rPr lang="en-US" sz="1800" err="1">
                <a:solidFill>
                  <a:srgbClr val="000000"/>
                </a:solidFill>
              </a:rPr>
              <a:t>my_list</a:t>
            </a:r>
            <a:r>
              <a:rPr lang="en-US" sz="1800" dirty="0">
                <a:solidFill>
                  <a:srgbClr val="000000"/>
                </a:solidFill>
              </a:rPr>
              <a:t> [list apple banana cherry]</a:t>
            </a:r>
            <a:endParaRPr lang="en-US" sz="1800" dirty="0"/>
          </a:p>
          <a:p>
            <a:pPr>
              <a:buClr>
                <a:srgbClr val="262626"/>
              </a:buClr>
            </a:pPr>
            <a:endParaRPr lang="en-US" dirty="0">
              <a:solidFill>
                <a:srgbClr val="000000"/>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400318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EC0B-AC9E-74DE-27AC-5889993E4C6B}"/>
              </a:ext>
            </a:extLst>
          </p:cNvPr>
          <p:cNvSpPr>
            <a:spLocks noGrp="1"/>
          </p:cNvSpPr>
          <p:nvPr>
            <p:ph type="title"/>
          </p:nvPr>
        </p:nvSpPr>
        <p:spPr>
          <a:xfrm>
            <a:off x="1066800" y="642594"/>
            <a:ext cx="10058400" cy="1071093"/>
          </a:xfrm>
        </p:spPr>
        <p:txBody>
          <a:bodyPr/>
          <a:lstStyle/>
          <a:p>
            <a:r>
              <a:rPr lang="en-US"/>
              <a:t>                      What is TCL</a:t>
            </a:r>
          </a:p>
        </p:txBody>
      </p:sp>
      <p:sp>
        <p:nvSpPr>
          <p:cNvPr id="5" name="Content Placeholder 4">
            <a:extLst>
              <a:ext uri="{FF2B5EF4-FFF2-40B4-BE49-F238E27FC236}">
                <a16:creationId xmlns:a16="http://schemas.microsoft.com/office/drawing/2014/main" id="{67775F78-D542-50A1-43E3-8DFFD2292492}"/>
              </a:ext>
            </a:extLst>
          </p:cNvPr>
          <p:cNvSpPr>
            <a:spLocks noGrp="1"/>
          </p:cNvSpPr>
          <p:nvPr>
            <p:ph idx="1"/>
          </p:nvPr>
        </p:nvSpPr>
        <p:spPr>
          <a:xfrm>
            <a:off x="1066800" y="1555768"/>
            <a:ext cx="10058400" cy="4396976"/>
          </a:xfrm>
        </p:spPr>
        <p:txBody>
          <a:bodyPr lIns="91440" tIns="45720" rIns="91440" bIns="45720" anchor="t"/>
          <a:lstStyle/>
          <a:p>
            <a:r>
              <a:rPr lang="en-US" sz="1800" dirty="0">
                <a:solidFill>
                  <a:schemeClr val="tx1">
                    <a:lumMod val="85000"/>
                    <a:lumOff val="15000"/>
                  </a:schemeClr>
                </a:solidFill>
                <a:ea typeface="+mn-lt"/>
                <a:cs typeface="+mn-lt"/>
              </a:rPr>
              <a:t>TCL (Tool Command Language) is a scripting language that is commonly used for various purposes, including rapid prototyping, testing, and automation. </a:t>
            </a:r>
            <a:r>
              <a:rPr lang="en-US" sz="1800" dirty="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is known for its simplicity and ease of integration, and it is often embedded in other applications as a scripting language.</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Key features of </a:t>
            </a:r>
            <a:r>
              <a:rPr lang="en-US" sz="1800" b="1" dirty="0" err="1">
                <a:solidFill>
                  <a:schemeClr val="tx1">
                    <a:lumMod val="85000"/>
                    <a:lumOff val="15000"/>
                  </a:schemeClr>
                </a:solidFill>
                <a:ea typeface="+mn-lt"/>
                <a:cs typeface="+mn-lt"/>
              </a:rPr>
              <a:t>Tcl</a:t>
            </a:r>
            <a:r>
              <a:rPr lang="en-US" sz="1800" b="1" dirty="0">
                <a:solidFill>
                  <a:schemeClr val="tx1">
                    <a:lumMod val="85000"/>
                    <a:lumOff val="15000"/>
                  </a:schemeClr>
                </a:solidFill>
                <a:ea typeface="+mn-lt"/>
                <a:cs typeface="+mn-lt"/>
              </a:rPr>
              <a:t> scripting include:</a:t>
            </a:r>
            <a:endParaRPr lang="en-US" sz="1800" b="1">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Simple Syntax:</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has a straightforward syntax with commands expressed as text strings.</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Embeddability:</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is designed to be easily embedded into other applications. Many software applications, such as electronic design automation tools, use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as a scripting language for automation and customization.</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Interpreted Language:</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is an interpreted language, which means that you can write and execute code without the need for a separate compilation step.</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Extensibility:</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can be extended with C or other languages, allowing developers to create custom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commands and functionalities.</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3477485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3605-FC05-C76B-88FC-6C368B312A2C}"/>
              </a:ext>
            </a:extLst>
          </p:cNvPr>
          <p:cNvSpPr>
            <a:spLocks noGrp="1"/>
          </p:cNvSpPr>
          <p:nvPr>
            <p:ph type="title"/>
          </p:nvPr>
        </p:nvSpPr>
        <p:spPr>
          <a:xfrm>
            <a:off x="1066800" y="642594"/>
            <a:ext cx="10058400" cy="824248"/>
          </a:xfrm>
        </p:spPr>
        <p:txBody>
          <a:bodyPr/>
          <a:lstStyle/>
          <a:p>
            <a:r>
              <a:rPr lang="en-US"/>
              <a:t>                          Lists </a:t>
            </a:r>
          </a:p>
        </p:txBody>
      </p:sp>
      <p:sp>
        <p:nvSpPr>
          <p:cNvPr id="3" name="Content Placeholder 2">
            <a:extLst>
              <a:ext uri="{FF2B5EF4-FFF2-40B4-BE49-F238E27FC236}">
                <a16:creationId xmlns:a16="http://schemas.microsoft.com/office/drawing/2014/main" id="{4A204E8D-B22A-1D77-7342-308C04F2FF3F}"/>
              </a:ext>
            </a:extLst>
          </p:cNvPr>
          <p:cNvSpPr>
            <a:spLocks noGrp="1"/>
          </p:cNvSpPr>
          <p:nvPr>
            <p:ph idx="1"/>
          </p:nvPr>
        </p:nvSpPr>
        <p:spPr>
          <a:xfrm>
            <a:off x="1056068" y="1416247"/>
            <a:ext cx="10069132" cy="4536497"/>
          </a:xfrm>
        </p:spPr>
        <p:txBody>
          <a:bodyPr lIns="91440" tIns="45720" rIns="91440" bIns="45720" anchor="t"/>
          <a:lstStyle/>
          <a:p>
            <a:r>
              <a:rPr lang="en-US" sz="1800" b="1" dirty="0"/>
              <a:t>Appending into the list</a:t>
            </a:r>
          </a:p>
          <a:p>
            <a:pPr>
              <a:buClr>
                <a:srgbClr val="262626"/>
              </a:buClr>
            </a:pPr>
            <a:r>
              <a:rPr lang="en-US" sz="1800" dirty="0">
                <a:ea typeface="+mn-lt"/>
                <a:cs typeface="+mn-lt"/>
              </a:rPr>
              <a:t>The </a:t>
            </a:r>
            <a:r>
              <a:rPr lang="en-US" sz="1800" b="1" dirty="0" err="1">
                <a:latin typeface="Consolas"/>
              </a:rPr>
              <a:t>lappend</a:t>
            </a:r>
            <a:r>
              <a:rPr lang="en-US" sz="1800" dirty="0">
                <a:ea typeface="+mn-lt"/>
                <a:cs typeface="+mn-lt"/>
              </a:rPr>
              <a:t> command is used to append one or more elements to the end of a list. It modifies the list in-place</a:t>
            </a:r>
            <a:endParaRPr lang="en-US" sz="1800"/>
          </a:p>
          <a:p>
            <a:pPr>
              <a:buClr>
                <a:srgbClr val="262626"/>
              </a:buClr>
            </a:pPr>
            <a:r>
              <a:rPr lang="en-US" sz="1800" dirty="0">
                <a:ea typeface="+mn-lt"/>
                <a:cs typeface="+mn-lt"/>
              </a:rPr>
              <a:t>set </a:t>
            </a:r>
            <a:r>
              <a:rPr lang="en-US" sz="1800" dirty="0" err="1">
                <a:ea typeface="+mn-lt"/>
                <a:cs typeface="+mn-lt"/>
              </a:rPr>
              <a:t>myList</a:t>
            </a:r>
            <a:r>
              <a:rPr lang="en-US" sz="1800" dirty="0">
                <a:ea typeface="+mn-lt"/>
                <a:cs typeface="+mn-lt"/>
              </a:rPr>
              <a:t> {1 2 3}</a:t>
            </a:r>
            <a:endParaRPr lang="en-US" sz="1800" dirty="0"/>
          </a:p>
          <a:p>
            <a:pPr>
              <a:buClr>
                <a:srgbClr val="262626"/>
              </a:buClr>
            </a:pPr>
            <a:r>
              <a:rPr lang="en-US" sz="1800" dirty="0" err="1">
                <a:ea typeface="+mn-lt"/>
                <a:cs typeface="+mn-lt"/>
              </a:rPr>
              <a:t>lappend</a:t>
            </a:r>
            <a:r>
              <a:rPr lang="en-US" sz="1800" dirty="0">
                <a:ea typeface="+mn-lt"/>
                <a:cs typeface="+mn-lt"/>
              </a:rPr>
              <a:t> </a:t>
            </a:r>
            <a:r>
              <a:rPr lang="en-US" sz="1800" dirty="0" err="1">
                <a:ea typeface="+mn-lt"/>
                <a:cs typeface="+mn-lt"/>
              </a:rPr>
              <a:t>myList</a:t>
            </a:r>
            <a:r>
              <a:rPr lang="en-US" sz="1800" dirty="0">
                <a:ea typeface="+mn-lt"/>
                <a:cs typeface="+mn-lt"/>
              </a:rPr>
              <a:t> 4 5</a:t>
            </a:r>
            <a:endParaRPr lang="en-US" dirty="0"/>
          </a:p>
          <a:p>
            <a:pPr>
              <a:buClr>
                <a:srgbClr val="262626"/>
              </a:buClr>
            </a:pPr>
            <a:r>
              <a:rPr lang="en-US" sz="1800" dirty="0">
                <a:ea typeface="+mn-lt"/>
                <a:cs typeface="+mn-lt"/>
              </a:rPr>
              <a:t>Output : {1 2 3 4 5}</a:t>
            </a:r>
            <a:endParaRPr lang="en-US" dirty="0"/>
          </a:p>
          <a:p>
            <a:pPr>
              <a:buClr>
                <a:srgbClr val="262626"/>
              </a:buClr>
            </a:pPr>
            <a:r>
              <a:rPr lang="en-US" sz="1800" b="1" dirty="0"/>
              <a:t>Inserting into the list</a:t>
            </a:r>
          </a:p>
          <a:p>
            <a:pPr>
              <a:buClr>
                <a:srgbClr val="262626"/>
              </a:buClr>
            </a:pPr>
            <a:r>
              <a:rPr lang="en-US" sz="1800" dirty="0">
                <a:ea typeface="+mn-lt"/>
                <a:cs typeface="+mn-lt"/>
              </a:rPr>
              <a:t>The </a:t>
            </a:r>
            <a:r>
              <a:rPr lang="en-US" sz="1800" b="1" dirty="0" err="1">
                <a:latin typeface="Consolas"/>
              </a:rPr>
              <a:t>linsert</a:t>
            </a:r>
            <a:r>
              <a:rPr lang="en-US" sz="1800" dirty="0">
                <a:ea typeface="+mn-lt"/>
                <a:cs typeface="+mn-lt"/>
              </a:rPr>
              <a:t> command is used to insert one or more elements into a list at a specified index. It also modifies the list in-place.</a:t>
            </a:r>
          </a:p>
          <a:p>
            <a:pPr>
              <a:buClr>
                <a:srgbClr val="262626"/>
              </a:buClr>
            </a:pPr>
            <a:r>
              <a:rPr lang="en-US" sz="1800" dirty="0">
                <a:ea typeface="+mn-lt"/>
                <a:cs typeface="+mn-lt"/>
              </a:rPr>
              <a:t>set </a:t>
            </a:r>
            <a:r>
              <a:rPr lang="en-US" sz="1800" dirty="0" err="1">
                <a:ea typeface="+mn-lt"/>
                <a:cs typeface="+mn-lt"/>
              </a:rPr>
              <a:t>myList</a:t>
            </a:r>
            <a:r>
              <a:rPr lang="en-US" sz="1800" dirty="0">
                <a:ea typeface="+mn-lt"/>
                <a:cs typeface="+mn-lt"/>
              </a:rPr>
              <a:t> {1 2 3}</a:t>
            </a:r>
            <a:endParaRPr lang="en-US" sz="1800" dirty="0"/>
          </a:p>
          <a:p>
            <a:pPr>
              <a:buClr>
                <a:srgbClr val="262626"/>
              </a:buClr>
            </a:pPr>
            <a:r>
              <a:rPr lang="en-US" sz="1800" dirty="0" err="1">
                <a:ea typeface="+mn-lt"/>
                <a:cs typeface="+mn-lt"/>
              </a:rPr>
              <a:t>linsert</a:t>
            </a:r>
            <a:r>
              <a:rPr lang="en-US" sz="1800" dirty="0">
                <a:ea typeface="+mn-lt"/>
                <a:cs typeface="+mn-lt"/>
              </a:rPr>
              <a:t> </a:t>
            </a:r>
            <a:r>
              <a:rPr lang="en-US" sz="1800" dirty="0" err="1">
                <a:ea typeface="+mn-lt"/>
                <a:cs typeface="+mn-lt"/>
              </a:rPr>
              <a:t>myList</a:t>
            </a:r>
            <a:r>
              <a:rPr lang="en-US" sz="1800" dirty="0">
                <a:ea typeface="+mn-lt"/>
                <a:cs typeface="+mn-lt"/>
              </a:rPr>
              <a:t> 1 4</a:t>
            </a:r>
            <a:endParaRPr lang="en-US" dirty="0"/>
          </a:p>
          <a:p>
            <a:pPr>
              <a:buClr>
                <a:srgbClr val="262626"/>
              </a:buClr>
            </a:pPr>
            <a:r>
              <a:rPr lang="en-US" sz="1800" dirty="0">
                <a:ea typeface="+mn-lt"/>
                <a:cs typeface="+mn-lt"/>
              </a:rPr>
              <a:t>Output :{1 4 2 3}</a:t>
            </a:r>
            <a:endParaRPr lang="en-US" dirty="0"/>
          </a:p>
          <a:p>
            <a:pPr>
              <a:buClr>
                <a:srgbClr val="262626"/>
              </a:buClr>
            </a:pPr>
            <a:endParaRPr lang="en-US" sz="1800" dirty="0"/>
          </a:p>
        </p:txBody>
      </p:sp>
    </p:spTree>
    <p:extLst>
      <p:ext uri="{BB962C8B-B14F-4D97-AF65-F5344CB8AC3E}">
        <p14:creationId xmlns:p14="http://schemas.microsoft.com/office/powerpoint/2010/main" val="3949156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3D9F-7324-95A4-6651-D1F89B44F7A1}"/>
              </a:ext>
            </a:extLst>
          </p:cNvPr>
          <p:cNvSpPr>
            <a:spLocks noGrp="1"/>
          </p:cNvSpPr>
          <p:nvPr>
            <p:ph type="title"/>
          </p:nvPr>
        </p:nvSpPr>
        <p:spPr>
          <a:xfrm>
            <a:off x="1066800" y="642594"/>
            <a:ext cx="10058400" cy="1060361"/>
          </a:xfrm>
        </p:spPr>
        <p:txBody>
          <a:bodyPr/>
          <a:lstStyle/>
          <a:p>
            <a:r>
              <a:rPr lang="en-US" dirty="0"/>
              <a:t>                 </a:t>
            </a:r>
            <a:r>
              <a:rPr lang="en-US"/>
              <a:t>          Lists</a:t>
            </a:r>
          </a:p>
        </p:txBody>
      </p:sp>
      <p:sp>
        <p:nvSpPr>
          <p:cNvPr id="3" name="Content Placeholder 2">
            <a:extLst>
              <a:ext uri="{FF2B5EF4-FFF2-40B4-BE49-F238E27FC236}">
                <a16:creationId xmlns:a16="http://schemas.microsoft.com/office/drawing/2014/main" id="{0C156287-F8D7-FE09-D0D1-207161C382E0}"/>
              </a:ext>
            </a:extLst>
          </p:cNvPr>
          <p:cNvSpPr>
            <a:spLocks noGrp="1"/>
          </p:cNvSpPr>
          <p:nvPr>
            <p:ph idx="1"/>
          </p:nvPr>
        </p:nvSpPr>
        <p:spPr>
          <a:xfrm>
            <a:off x="1066800" y="1824078"/>
            <a:ext cx="10058400" cy="4128666"/>
          </a:xfrm>
        </p:spPr>
        <p:txBody>
          <a:bodyPr lIns="91440" tIns="45720" rIns="91440" bIns="45720" anchor="t"/>
          <a:lstStyle/>
          <a:p>
            <a:r>
              <a:rPr lang="en-US" sz="1800" b="1" dirty="0"/>
              <a:t>List length</a:t>
            </a:r>
          </a:p>
          <a:p>
            <a:pPr>
              <a:buClr>
                <a:srgbClr val="262626"/>
              </a:buClr>
            </a:pPr>
            <a:r>
              <a:rPr lang="en-US" sz="1800" dirty="0">
                <a:ea typeface="+mn-lt"/>
                <a:cs typeface="+mn-lt"/>
              </a:rPr>
              <a:t>set </a:t>
            </a:r>
            <a:r>
              <a:rPr lang="en-US" sz="1800" dirty="0" err="1">
                <a:ea typeface="+mn-lt"/>
                <a:cs typeface="+mn-lt"/>
              </a:rPr>
              <a:t>my_list</a:t>
            </a:r>
            <a:r>
              <a:rPr lang="en-US" sz="1800" dirty="0">
                <a:ea typeface="+mn-lt"/>
                <a:cs typeface="+mn-lt"/>
              </a:rPr>
              <a:t> {apple banana cherry}</a:t>
            </a:r>
            <a:endParaRPr lang="en-US" sz="1800"/>
          </a:p>
          <a:p>
            <a:pPr marL="0" indent="0">
              <a:buClr>
                <a:srgbClr val="262626"/>
              </a:buClr>
              <a:buNone/>
            </a:pPr>
            <a:r>
              <a:rPr lang="en-US" sz="1800" dirty="0">
                <a:ea typeface="+mn-lt"/>
                <a:cs typeface="+mn-lt"/>
              </a:rPr>
              <a:t>   set length [</a:t>
            </a:r>
            <a:r>
              <a:rPr lang="en-US" sz="1800" dirty="0" err="1">
                <a:ea typeface="+mn-lt"/>
                <a:cs typeface="+mn-lt"/>
              </a:rPr>
              <a:t>llength</a:t>
            </a:r>
            <a:r>
              <a:rPr lang="en-US" sz="1800" dirty="0">
                <a:ea typeface="+mn-lt"/>
                <a:cs typeface="+mn-lt"/>
              </a:rPr>
              <a:t> $</a:t>
            </a:r>
            <a:r>
              <a:rPr lang="en-US" sz="1800" dirty="0" err="1">
                <a:ea typeface="+mn-lt"/>
                <a:cs typeface="+mn-lt"/>
              </a:rPr>
              <a:t>my_list</a:t>
            </a:r>
            <a:r>
              <a:rPr lang="en-US" sz="1800" dirty="0">
                <a:ea typeface="+mn-lt"/>
                <a:cs typeface="+mn-lt"/>
              </a:rPr>
              <a:t>]</a:t>
            </a:r>
            <a:endParaRPr lang="en-US" sz="1800"/>
          </a:p>
          <a:p>
            <a:pPr marL="0" indent="0">
              <a:buClr>
                <a:srgbClr val="262626"/>
              </a:buClr>
              <a:buNone/>
            </a:pPr>
            <a:r>
              <a:rPr lang="en-US" sz="1800" dirty="0">
                <a:ea typeface="+mn-lt"/>
                <a:cs typeface="+mn-lt"/>
              </a:rPr>
              <a:t>   puts "Length of the list: $length" ;# Output: Length of the list: 3</a:t>
            </a:r>
            <a:endParaRPr lang="en-US" sz="1800"/>
          </a:p>
          <a:p>
            <a:pPr>
              <a:buClr>
                <a:srgbClr val="262626"/>
              </a:buClr>
            </a:pPr>
            <a:r>
              <a:rPr lang="en-US" sz="1800" b="1" dirty="0"/>
              <a:t>List concatenation</a:t>
            </a:r>
          </a:p>
          <a:p>
            <a:pPr>
              <a:buClr>
                <a:srgbClr val="262626"/>
              </a:buClr>
            </a:pPr>
            <a:r>
              <a:rPr lang="en-US" sz="1800" dirty="0">
                <a:ea typeface="+mn-lt"/>
                <a:cs typeface="+mn-lt"/>
              </a:rPr>
              <a:t>set list1 {apple banana}</a:t>
            </a:r>
            <a:endParaRPr lang="en-US" sz="1800"/>
          </a:p>
          <a:p>
            <a:pPr marL="0" indent="0">
              <a:buClr>
                <a:srgbClr val="262626"/>
              </a:buClr>
              <a:buNone/>
            </a:pPr>
            <a:r>
              <a:rPr lang="en-US" sz="1800" dirty="0">
                <a:ea typeface="+mn-lt"/>
                <a:cs typeface="+mn-lt"/>
              </a:rPr>
              <a:t>   set list2 {cherry orange}</a:t>
            </a:r>
            <a:endParaRPr lang="en-US" sz="1800"/>
          </a:p>
          <a:p>
            <a:pPr marL="0" indent="0">
              <a:buClr>
                <a:srgbClr val="262626"/>
              </a:buClr>
              <a:buNone/>
            </a:pPr>
            <a:r>
              <a:rPr lang="en-US" sz="1800" dirty="0">
                <a:ea typeface="+mn-lt"/>
                <a:cs typeface="+mn-lt"/>
              </a:rPr>
              <a:t>   set </a:t>
            </a:r>
            <a:r>
              <a:rPr lang="en-US" sz="1800" dirty="0" err="1">
                <a:ea typeface="+mn-lt"/>
                <a:cs typeface="+mn-lt"/>
              </a:rPr>
              <a:t>concatenated_list</a:t>
            </a:r>
            <a:r>
              <a:rPr lang="en-US" sz="1800" dirty="0">
                <a:ea typeface="+mn-lt"/>
                <a:cs typeface="+mn-lt"/>
              </a:rPr>
              <a:t> [</a:t>
            </a:r>
            <a:r>
              <a:rPr lang="en-US" sz="1800" dirty="0" err="1">
                <a:ea typeface="+mn-lt"/>
                <a:cs typeface="+mn-lt"/>
              </a:rPr>
              <a:t>concat</a:t>
            </a:r>
            <a:r>
              <a:rPr lang="en-US" sz="1800" dirty="0">
                <a:ea typeface="+mn-lt"/>
                <a:cs typeface="+mn-lt"/>
              </a:rPr>
              <a:t> $list1 $list2]</a:t>
            </a:r>
            <a:endParaRPr lang="en-US" sz="1800"/>
          </a:p>
          <a:p>
            <a:pPr marL="0" indent="0">
              <a:buClr>
                <a:srgbClr val="262626"/>
              </a:buClr>
              <a:buNone/>
            </a:pPr>
            <a:r>
              <a:rPr lang="en-US" sz="1800" dirty="0">
                <a:ea typeface="+mn-lt"/>
                <a:cs typeface="+mn-lt"/>
              </a:rPr>
              <a:t>    puts $</a:t>
            </a:r>
            <a:r>
              <a:rPr lang="en-US" sz="1800" err="1">
                <a:ea typeface="+mn-lt"/>
                <a:cs typeface="+mn-lt"/>
              </a:rPr>
              <a:t>concatenated_list</a:t>
            </a:r>
            <a:r>
              <a:rPr lang="en-US" sz="1800" dirty="0">
                <a:ea typeface="+mn-lt"/>
                <a:cs typeface="+mn-lt"/>
              </a:rPr>
              <a:t> ;# Output: apple banana cherry orange</a:t>
            </a:r>
            <a:endParaRPr lang="en-US" sz="1800" dirty="0"/>
          </a:p>
          <a:p>
            <a:pPr>
              <a:buClr>
                <a:srgbClr val="262626"/>
              </a:buClr>
            </a:pPr>
            <a:endParaRPr lang="en-US" dirty="0"/>
          </a:p>
        </p:txBody>
      </p:sp>
    </p:spTree>
    <p:extLst>
      <p:ext uri="{BB962C8B-B14F-4D97-AF65-F5344CB8AC3E}">
        <p14:creationId xmlns:p14="http://schemas.microsoft.com/office/powerpoint/2010/main" val="3994104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FDDC-E571-BC5F-FB73-B52533996B2F}"/>
              </a:ext>
            </a:extLst>
          </p:cNvPr>
          <p:cNvSpPr>
            <a:spLocks noGrp="1"/>
          </p:cNvSpPr>
          <p:nvPr>
            <p:ph type="title"/>
          </p:nvPr>
        </p:nvSpPr>
        <p:spPr>
          <a:xfrm>
            <a:off x="1066800" y="642594"/>
            <a:ext cx="10058400" cy="1006699"/>
          </a:xfrm>
        </p:spPr>
        <p:txBody>
          <a:bodyPr/>
          <a:lstStyle/>
          <a:p>
            <a:r>
              <a:rPr lang="en-US"/>
              <a:t>                         Lists </a:t>
            </a:r>
          </a:p>
        </p:txBody>
      </p:sp>
      <p:sp>
        <p:nvSpPr>
          <p:cNvPr id="3" name="Content Placeholder 2">
            <a:extLst>
              <a:ext uri="{FF2B5EF4-FFF2-40B4-BE49-F238E27FC236}">
                <a16:creationId xmlns:a16="http://schemas.microsoft.com/office/drawing/2014/main" id="{8BDA0C6D-DD2A-6A32-D179-D8BDC1339D1B}"/>
              </a:ext>
            </a:extLst>
          </p:cNvPr>
          <p:cNvSpPr>
            <a:spLocks noGrp="1"/>
          </p:cNvSpPr>
          <p:nvPr>
            <p:ph idx="1"/>
          </p:nvPr>
        </p:nvSpPr>
        <p:spPr>
          <a:xfrm>
            <a:off x="1056068" y="1502107"/>
            <a:ext cx="10069132" cy="4450637"/>
          </a:xfrm>
        </p:spPr>
        <p:txBody>
          <a:bodyPr lIns="91440" tIns="45720" rIns="91440" bIns="45720" anchor="t"/>
          <a:lstStyle/>
          <a:p>
            <a:r>
              <a:rPr lang="en-US" sz="1800" b="1" dirty="0"/>
              <a:t>List slicing</a:t>
            </a:r>
          </a:p>
          <a:p>
            <a:pPr>
              <a:buClr>
                <a:srgbClr val="262626"/>
              </a:buClr>
            </a:pPr>
            <a:r>
              <a:rPr lang="en-US" sz="1800" dirty="0">
                <a:ea typeface="+mn-lt"/>
                <a:cs typeface="+mn-lt"/>
              </a:rPr>
              <a:t>set </a:t>
            </a:r>
            <a:r>
              <a:rPr lang="en-US" sz="1800" dirty="0" err="1">
                <a:ea typeface="+mn-lt"/>
                <a:cs typeface="+mn-lt"/>
              </a:rPr>
              <a:t>my_list</a:t>
            </a:r>
            <a:r>
              <a:rPr lang="en-US" sz="1800" dirty="0">
                <a:ea typeface="+mn-lt"/>
                <a:cs typeface="+mn-lt"/>
              </a:rPr>
              <a:t> {apple banana cherry orange}</a:t>
            </a:r>
          </a:p>
          <a:p>
            <a:pPr marL="0" indent="0">
              <a:buClr>
                <a:srgbClr val="262626"/>
              </a:buClr>
              <a:buNone/>
            </a:pPr>
            <a:r>
              <a:rPr lang="en-US" sz="1800" dirty="0">
                <a:ea typeface="+mn-lt"/>
                <a:cs typeface="+mn-lt"/>
              </a:rPr>
              <a:t>   set </a:t>
            </a:r>
            <a:r>
              <a:rPr lang="en-US" sz="1800" err="1">
                <a:ea typeface="+mn-lt"/>
                <a:cs typeface="+mn-lt"/>
              </a:rPr>
              <a:t>sliced_list</a:t>
            </a:r>
            <a:r>
              <a:rPr lang="en-US" sz="1800" dirty="0">
                <a:ea typeface="+mn-lt"/>
                <a:cs typeface="+mn-lt"/>
              </a:rPr>
              <a:t> [</a:t>
            </a:r>
            <a:r>
              <a:rPr lang="en-US" sz="1800" err="1">
                <a:ea typeface="+mn-lt"/>
                <a:cs typeface="+mn-lt"/>
              </a:rPr>
              <a:t>lrange</a:t>
            </a:r>
            <a:r>
              <a:rPr lang="en-US" sz="1800" dirty="0">
                <a:ea typeface="+mn-lt"/>
                <a:cs typeface="+mn-lt"/>
              </a:rPr>
              <a:t> $</a:t>
            </a:r>
            <a:r>
              <a:rPr lang="en-US" sz="1800" err="1">
                <a:ea typeface="+mn-lt"/>
                <a:cs typeface="+mn-lt"/>
              </a:rPr>
              <a:t>my_list</a:t>
            </a:r>
            <a:r>
              <a:rPr lang="en-US" sz="1800" dirty="0">
                <a:ea typeface="+mn-lt"/>
                <a:cs typeface="+mn-lt"/>
              </a:rPr>
              <a:t> 1 2]</a:t>
            </a:r>
          </a:p>
          <a:p>
            <a:pPr marL="0" indent="0">
              <a:buClr>
                <a:srgbClr val="262626"/>
              </a:buClr>
              <a:buNone/>
            </a:pPr>
            <a:r>
              <a:rPr lang="en-US" sz="1800" dirty="0">
                <a:ea typeface="+mn-lt"/>
                <a:cs typeface="+mn-lt"/>
              </a:rPr>
              <a:t>   puts $</a:t>
            </a:r>
            <a:r>
              <a:rPr lang="en-US" sz="1800" err="1">
                <a:ea typeface="+mn-lt"/>
                <a:cs typeface="+mn-lt"/>
              </a:rPr>
              <a:t>sliced_list</a:t>
            </a:r>
            <a:r>
              <a:rPr lang="en-US" sz="1800" dirty="0">
                <a:ea typeface="+mn-lt"/>
                <a:cs typeface="+mn-lt"/>
              </a:rPr>
              <a:t> ;# Output: banana cherry</a:t>
            </a:r>
          </a:p>
          <a:p>
            <a:pPr>
              <a:buClr>
                <a:srgbClr val="262626"/>
              </a:buClr>
            </a:pPr>
            <a:r>
              <a:rPr lang="en-US" sz="1800" b="1" dirty="0"/>
              <a:t>Checking if an element exit in the list</a:t>
            </a:r>
          </a:p>
          <a:p>
            <a:pPr>
              <a:buClr>
                <a:srgbClr val="262626"/>
              </a:buClr>
            </a:pPr>
            <a:r>
              <a:rPr lang="en-US" sz="1800" dirty="0">
                <a:ea typeface="+mn-lt"/>
                <a:cs typeface="+mn-lt"/>
              </a:rPr>
              <a:t>set </a:t>
            </a:r>
            <a:r>
              <a:rPr lang="en-US" sz="1800" dirty="0" err="1">
                <a:ea typeface="+mn-lt"/>
                <a:cs typeface="+mn-lt"/>
              </a:rPr>
              <a:t>my_list</a:t>
            </a:r>
            <a:r>
              <a:rPr lang="en-US" sz="1800" dirty="0">
                <a:ea typeface="+mn-lt"/>
                <a:cs typeface="+mn-lt"/>
              </a:rPr>
              <a:t> {apple banana cherry}</a:t>
            </a:r>
          </a:p>
          <a:p>
            <a:pPr marL="0" indent="0">
              <a:buClr>
                <a:srgbClr val="262626"/>
              </a:buClr>
              <a:buNone/>
            </a:pPr>
            <a:r>
              <a:rPr lang="en-US" sz="1800" dirty="0">
                <a:ea typeface="+mn-lt"/>
                <a:cs typeface="+mn-lt"/>
              </a:rPr>
              <a:t>   if {[</a:t>
            </a:r>
            <a:r>
              <a:rPr lang="en-US" sz="1800" err="1">
                <a:ea typeface="+mn-lt"/>
                <a:cs typeface="+mn-lt"/>
              </a:rPr>
              <a:t>lsearch</a:t>
            </a:r>
            <a:r>
              <a:rPr lang="en-US" sz="1800" dirty="0">
                <a:ea typeface="+mn-lt"/>
                <a:cs typeface="+mn-lt"/>
              </a:rPr>
              <a:t> $</a:t>
            </a:r>
            <a:r>
              <a:rPr lang="en-US" sz="1800" err="1">
                <a:ea typeface="+mn-lt"/>
                <a:cs typeface="+mn-lt"/>
              </a:rPr>
              <a:t>my_list</a:t>
            </a:r>
            <a:r>
              <a:rPr lang="en-US" sz="1800" dirty="0">
                <a:ea typeface="+mn-lt"/>
                <a:cs typeface="+mn-lt"/>
              </a:rPr>
              <a:t> "banana"] != -1} {</a:t>
            </a:r>
          </a:p>
          <a:p>
            <a:pPr marL="0" indent="0">
              <a:buClr>
                <a:srgbClr val="262626"/>
              </a:buClr>
              <a:buNone/>
            </a:pPr>
            <a:r>
              <a:rPr lang="en-US" sz="1800" dirty="0">
                <a:ea typeface="+mn-lt"/>
                <a:cs typeface="+mn-lt"/>
              </a:rPr>
              <a:t>       puts "Element found in the list."</a:t>
            </a:r>
          </a:p>
          <a:p>
            <a:pPr marL="0" indent="0">
              <a:buClr>
                <a:srgbClr val="262626"/>
              </a:buClr>
              <a:buNone/>
            </a:pPr>
            <a:r>
              <a:rPr lang="en-US" sz="1800" dirty="0">
                <a:ea typeface="+mn-lt"/>
                <a:cs typeface="+mn-lt"/>
              </a:rPr>
              <a:t>   } else {</a:t>
            </a:r>
          </a:p>
          <a:p>
            <a:pPr marL="0" indent="0">
              <a:buClr>
                <a:srgbClr val="262626"/>
              </a:buClr>
              <a:buNone/>
            </a:pPr>
            <a:r>
              <a:rPr lang="en-US" sz="1800" dirty="0">
                <a:ea typeface="+mn-lt"/>
                <a:cs typeface="+mn-lt"/>
              </a:rPr>
              <a:t>       puts "Element not found in the list."</a:t>
            </a:r>
          </a:p>
          <a:p>
            <a:pPr marL="0" indent="0">
              <a:buClr>
                <a:srgbClr val="262626"/>
              </a:buClr>
              <a:buNone/>
            </a:pPr>
            <a:r>
              <a:rPr lang="en-US" sz="1800" dirty="0">
                <a:ea typeface="+mn-lt"/>
                <a:cs typeface="+mn-lt"/>
              </a:rPr>
              <a:t>   }</a:t>
            </a:r>
          </a:p>
          <a:p>
            <a:pPr>
              <a:buClr>
                <a:srgbClr val="262626"/>
              </a:buClr>
            </a:pPr>
            <a:endParaRPr lang="en-US" dirty="0"/>
          </a:p>
        </p:txBody>
      </p:sp>
    </p:spTree>
    <p:extLst>
      <p:ext uri="{BB962C8B-B14F-4D97-AF65-F5344CB8AC3E}">
        <p14:creationId xmlns:p14="http://schemas.microsoft.com/office/powerpoint/2010/main" val="358067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2489-FA57-A337-62B7-9EBFBC63533B}"/>
              </a:ext>
            </a:extLst>
          </p:cNvPr>
          <p:cNvSpPr>
            <a:spLocks noGrp="1"/>
          </p:cNvSpPr>
          <p:nvPr>
            <p:ph type="title"/>
          </p:nvPr>
        </p:nvSpPr>
        <p:spPr/>
        <p:txBody>
          <a:bodyPr/>
          <a:lstStyle/>
          <a:p>
            <a:r>
              <a:rPr lang="en-US"/>
              <a:t>File handling</a:t>
            </a:r>
          </a:p>
        </p:txBody>
      </p:sp>
      <p:pic>
        <p:nvPicPr>
          <p:cNvPr id="3" name="Picture 2" descr="A diagram of writing process&#10;&#10;Description automatically generated">
            <a:extLst>
              <a:ext uri="{FF2B5EF4-FFF2-40B4-BE49-F238E27FC236}">
                <a16:creationId xmlns:a16="http://schemas.microsoft.com/office/drawing/2014/main" id="{B1F56DD4-E3E3-04B2-641C-8D0A4307F762}"/>
              </a:ext>
            </a:extLst>
          </p:cNvPr>
          <p:cNvPicPr>
            <a:picLocks noChangeAspect="1"/>
          </p:cNvPicPr>
          <p:nvPr/>
        </p:nvPicPr>
        <p:blipFill>
          <a:blip r:embed="rId2"/>
          <a:stretch>
            <a:fillRect/>
          </a:stretch>
        </p:blipFill>
        <p:spPr>
          <a:xfrm>
            <a:off x="3178667" y="1779431"/>
            <a:ext cx="7948947" cy="4468969"/>
          </a:xfrm>
          <a:prstGeom prst="rect">
            <a:avLst/>
          </a:prstGeom>
        </p:spPr>
      </p:pic>
      <p:sp>
        <p:nvSpPr>
          <p:cNvPr id="6" name="Content Placeholder 5">
            <a:extLst>
              <a:ext uri="{FF2B5EF4-FFF2-40B4-BE49-F238E27FC236}">
                <a16:creationId xmlns:a16="http://schemas.microsoft.com/office/drawing/2014/main" id="{FD1E7B3A-653A-5FB3-4995-66649A8E91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131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B59C-A965-D456-59FA-0709BB68B4DF}"/>
              </a:ext>
            </a:extLst>
          </p:cNvPr>
          <p:cNvSpPr>
            <a:spLocks noGrp="1"/>
          </p:cNvSpPr>
          <p:nvPr>
            <p:ph type="title"/>
          </p:nvPr>
        </p:nvSpPr>
        <p:spPr/>
        <p:txBody>
          <a:bodyPr/>
          <a:lstStyle/>
          <a:p>
            <a:r>
              <a:rPr lang="en-US"/>
              <a:t>                    </a:t>
            </a:r>
            <a:r>
              <a:rPr lang="en-US" dirty="0"/>
              <a:t>File handling </a:t>
            </a:r>
          </a:p>
        </p:txBody>
      </p:sp>
      <p:sp>
        <p:nvSpPr>
          <p:cNvPr id="3" name="Content Placeholder 2">
            <a:extLst>
              <a:ext uri="{FF2B5EF4-FFF2-40B4-BE49-F238E27FC236}">
                <a16:creationId xmlns:a16="http://schemas.microsoft.com/office/drawing/2014/main" id="{39A15FA9-C31A-C944-CDBD-6E2B1635738F}"/>
              </a:ext>
            </a:extLst>
          </p:cNvPr>
          <p:cNvSpPr>
            <a:spLocks noGrp="1"/>
          </p:cNvSpPr>
          <p:nvPr>
            <p:ph idx="1"/>
          </p:nvPr>
        </p:nvSpPr>
        <p:spPr/>
        <p:txBody>
          <a:bodyPr lIns="91440" tIns="45720" rIns="91440" bIns="45720" anchor="t"/>
          <a:lstStyle/>
          <a:p>
            <a:r>
              <a:rPr lang="en-US" sz="1800" dirty="0">
                <a:solidFill>
                  <a:schemeClr val="tx1">
                    <a:lumMod val="95000"/>
                    <a:lumOff val="5000"/>
                  </a:schemeClr>
                </a:solidFill>
              </a:rPr>
              <a:t>File handling is performed using various commands to read from and write to files. File handling mainly deals with playing the files.</a:t>
            </a:r>
          </a:p>
          <a:p>
            <a:pPr>
              <a:buClr>
                <a:srgbClr val="262626"/>
              </a:buClr>
            </a:pPr>
            <a:r>
              <a:rPr lang="en-US" sz="1800" dirty="0">
                <a:solidFill>
                  <a:schemeClr val="tx1">
                    <a:lumMod val="95000"/>
                    <a:lumOff val="5000"/>
                  </a:schemeClr>
                </a:solidFill>
              </a:rPr>
              <a:t>Opening a file</a:t>
            </a:r>
          </a:p>
          <a:p>
            <a:pPr>
              <a:buClr>
                <a:srgbClr val="262626"/>
              </a:buClr>
            </a:pPr>
            <a:r>
              <a:rPr lang="en-US" sz="1800" dirty="0">
                <a:solidFill>
                  <a:schemeClr val="tx1">
                    <a:lumMod val="95000"/>
                    <a:lumOff val="5000"/>
                  </a:schemeClr>
                </a:solidFill>
              </a:rPr>
              <a:t>To open a file for reading or writing, you can use the </a:t>
            </a:r>
            <a:r>
              <a:rPr lang="en-US" sz="1800" b="1" dirty="0">
                <a:solidFill>
                  <a:schemeClr val="tx1">
                    <a:lumMod val="95000"/>
                    <a:lumOff val="5000"/>
                  </a:schemeClr>
                </a:solidFill>
                <a:latin typeface="Consolas"/>
              </a:rPr>
              <a:t>open</a:t>
            </a:r>
            <a:r>
              <a:rPr lang="en-US" sz="1800" dirty="0">
                <a:solidFill>
                  <a:schemeClr val="tx1">
                    <a:lumMod val="95000"/>
                    <a:lumOff val="5000"/>
                  </a:schemeClr>
                </a:solidFill>
              </a:rPr>
              <a:t> command. The second argument specifies the mode (</a:t>
            </a:r>
            <a:r>
              <a:rPr lang="en-US" sz="1800" b="1" dirty="0">
                <a:solidFill>
                  <a:schemeClr val="tx1">
                    <a:lumMod val="95000"/>
                    <a:lumOff val="5000"/>
                  </a:schemeClr>
                </a:solidFill>
                <a:latin typeface="Consolas"/>
              </a:rPr>
              <a:t>r</a:t>
            </a:r>
            <a:r>
              <a:rPr lang="en-US" sz="1800" dirty="0">
                <a:solidFill>
                  <a:schemeClr val="tx1">
                    <a:lumMod val="95000"/>
                    <a:lumOff val="5000"/>
                  </a:schemeClr>
                </a:solidFill>
              </a:rPr>
              <a:t> for reading, </a:t>
            </a:r>
            <a:r>
              <a:rPr lang="en-US" sz="1800" b="1" dirty="0">
                <a:solidFill>
                  <a:schemeClr val="tx1">
                    <a:lumMod val="95000"/>
                    <a:lumOff val="5000"/>
                  </a:schemeClr>
                </a:solidFill>
                <a:latin typeface="Consolas"/>
              </a:rPr>
              <a:t>w</a:t>
            </a:r>
            <a:r>
              <a:rPr lang="en-US" sz="1800" dirty="0">
                <a:solidFill>
                  <a:schemeClr val="tx1">
                    <a:lumMod val="95000"/>
                    <a:lumOff val="5000"/>
                  </a:schemeClr>
                </a:solidFill>
              </a:rPr>
              <a:t> for writing, </a:t>
            </a:r>
            <a:r>
              <a:rPr lang="en-US" sz="1800" b="1" dirty="0">
                <a:solidFill>
                  <a:schemeClr val="tx1">
                    <a:lumMod val="95000"/>
                    <a:lumOff val="5000"/>
                  </a:schemeClr>
                </a:solidFill>
                <a:latin typeface="Consolas"/>
              </a:rPr>
              <a:t>a</a:t>
            </a:r>
            <a:r>
              <a:rPr lang="en-US" sz="1800" dirty="0">
                <a:solidFill>
                  <a:schemeClr val="tx1">
                    <a:lumMod val="95000"/>
                    <a:lumOff val="5000"/>
                  </a:schemeClr>
                </a:solidFill>
              </a:rPr>
              <a:t> for appending, etc.).</a:t>
            </a:r>
          </a:p>
          <a:p>
            <a:pPr>
              <a:buClr>
                <a:srgbClr val="262626"/>
              </a:buClr>
            </a:pPr>
            <a:r>
              <a:rPr lang="en-US" sz="1800" dirty="0">
                <a:solidFill>
                  <a:schemeClr val="tx1">
                    <a:lumMod val="95000"/>
                    <a:lumOff val="5000"/>
                  </a:schemeClr>
                </a:solidFill>
              </a:rPr>
              <a:t>set </a:t>
            </a:r>
            <a:r>
              <a:rPr lang="en-US" sz="1800" dirty="0" err="1">
                <a:solidFill>
                  <a:schemeClr val="tx1">
                    <a:lumMod val="95000"/>
                    <a:lumOff val="5000"/>
                  </a:schemeClr>
                </a:solidFill>
              </a:rPr>
              <a:t>fileID</a:t>
            </a:r>
            <a:r>
              <a:rPr lang="en-US" sz="1800" dirty="0">
                <a:solidFill>
                  <a:schemeClr val="tx1">
                    <a:lumMod val="95000"/>
                    <a:lumOff val="5000"/>
                  </a:schemeClr>
                </a:solidFill>
              </a:rPr>
              <a:t> [open "example.txt" "r"]</a:t>
            </a:r>
          </a:p>
        </p:txBody>
      </p:sp>
    </p:spTree>
    <p:extLst>
      <p:ext uri="{BB962C8B-B14F-4D97-AF65-F5344CB8AC3E}">
        <p14:creationId xmlns:p14="http://schemas.microsoft.com/office/powerpoint/2010/main" val="1164702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3214-3972-31C7-A65B-E4EA5E262BA6}"/>
              </a:ext>
            </a:extLst>
          </p:cNvPr>
          <p:cNvSpPr>
            <a:spLocks noGrp="1"/>
          </p:cNvSpPr>
          <p:nvPr>
            <p:ph type="title"/>
          </p:nvPr>
        </p:nvSpPr>
        <p:spPr/>
        <p:txBody>
          <a:bodyPr/>
          <a:lstStyle/>
          <a:p>
            <a:r>
              <a:rPr lang="en-US"/>
              <a:t>Permissions of file handle</a:t>
            </a:r>
          </a:p>
        </p:txBody>
      </p:sp>
      <p:sp>
        <p:nvSpPr>
          <p:cNvPr id="3" name="Content Placeholder 2">
            <a:extLst>
              <a:ext uri="{FF2B5EF4-FFF2-40B4-BE49-F238E27FC236}">
                <a16:creationId xmlns:a16="http://schemas.microsoft.com/office/drawing/2014/main" id="{CC961EF5-745F-A102-FA46-788A3BF16666}"/>
              </a:ext>
            </a:extLst>
          </p:cNvPr>
          <p:cNvSpPr>
            <a:spLocks noGrp="1"/>
          </p:cNvSpPr>
          <p:nvPr>
            <p:ph idx="1"/>
          </p:nvPr>
        </p:nvSpPr>
        <p:spPr>
          <a:xfrm>
            <a:off x="1066800" y="1716754"/>
            <a:ext cx="10058400" cy="4235990"/>
          </a:xfrm>
        </p:spPr>
        <p:txBody>
          <a:bodyPr lIns="91440" tIns="45720" rIns="91440" bIns="45720" anchor="t"/>
          <a:lstStyle/>
          <a:p>
            <a:pPr>
              <a:lnSpc>
                <a:spcPct val="90000"/>
              </a:lnSpc>
              <a:spcBef>
                <a:spcPts val="1000"/>
              </a:spcBef>
            </a:pPr>
            <a:r>
              <a:rPr lang="en-IN" sz="1800" dirty="0">
                <a:latin typeface="Gill Sans MT"/>
                <a:cs typeface="Calibri"/>
              </a:rPr>
              <a:t>r – to open a file for reading (file must exist)</a:t>
            </a:r>
            <a:endParaRPr lang="en-US" sz="1800">
              <a:latin typeface="Gill Sans MT"/>
              <a:cs typeface="Calibri"/>
            </a:endParaRPr>
          </a:p>
          <a:p>
            <a:pPr>
              <a:lnSpc>
                <a:spcPct val="90000"/>
              </a:lnSpc>
              <a:spcBef>
                <a:spcPts val="1000"/>
              </a:spcBef>
              <a:buClr>
                <a:srgbClr val="262626"/>
              </a:buClr>
            </a:pPr>
            <a:r>
              <a:rPr lang="en-IN" sz="1800" dirty="0">
                <a:latin typeface="Gill Sans MT"/>
                <a:cs typeface="Calibri"/>
              </a:rPr>
              <a:t>r+ – to open a file for both read and write  (file must exist)</a:t>
            </a:r>
            <a:endParaRPr lang="en-US" sz="1800">
              <a:latin typeface="Gill Sans MT"/>
              <a:cs typeface="Calibri"/>
            </a:endParaRPr>
          </a:p>
          <a:p>
            <a:pPr>
              <a:lnSpc>
                <a:spcPct val="90000"/>
              </a:lnSpc>
              <a:spcBef>
                <a:spcPts val="1000"/>
              </a:spcBef>
              <a:buClr>
                <a:srgbClr val="262626"/>
              </a:buClr>
            </a:pPr>
            <a:r>
              <a:rPr lang="en-IN" sz="1800" dirty="0">
                <a:latin typeface="Gill Sans MT"/>
                <a:cs typeface="Calibri"/>
              </a:rPr>
              <a:t>w – to open a file to write (creates a file if not exist)</a:t>
            </a:r>
            <a:endParaRPr lang="en-US" sz="1800">
              <a:latin typeface="Gill Sans MT"/>
              <a:cs typeface="Calibri"/>
            </a:endParaRPr>
          </a:p>
          <a:p>
            <a:pPr>
              <a:lnSpc>
                <a:spcPct val="90000"/>
              </a:lnSpc>
              <a:spcBef>
                <a:spcPts val="1000"/>
              </a:spcBef>
              <a:buClr>
                <a:srgbClr val="262626"/>
              </a:buClr>
            </a:pPr>
            <a:r>
              <a:rPr lang="en-IN" sz="1800" dirty="0">
                <a:latin typeface="Gill Sans MT"/>
                <a:cs typeface="Calibri"/>
              </a:rPr>
              <a:t>w +– to open a file for both read and write (creates a file if not exist)</a:t>
            </a:r>
            <a:endParaRPr lang="en-US" sz="1800">
              <a:latin typeface="Gill Sans MT"/>
              <a:cs typeface="Calibri"/>
            </a:endParaRPr>
          </a:p>
          <a:p>
            <a:pPr>
              <a:lnSpc>
                <a:spcPct val="90000"/>
              </a:lnSpc>
              <a:spcBef>
                <a:spcPts val="1000"/>
              </a:spcBef>
              <a:buClr>
                <a:srgbClr val="262626"/>
              </a:buClr>
            </a:pPr>
            <a:r>
              <a:rPr lang="en-IN" sz="1800" dirty="0">
                <a:latin typeface="Gill Sans MT"/>
                <a:cs typeface="Calibri"/>
              </a:rPr>
              <a:t>a – to open a file to write and  append the contents to a file (file must exist)</a:t>
            </a:r>
            <a:endParaRPr lang="en-US" sz="1800">
              <a:latin typeface="Gill Sans MT"/>
              <a:cs typeface="Calibri"/>
            </a:endParaRPr>
          </a:p>
          <a:p>
            <a:pPr>
              <a:lnSpc>
                <a:spcPct val="90000"/>
              </a:lnSpc>
              <a:spcBef>
                <a:spcPts val="1000"/>
              </a:spcBef>
              <a:buClr>
                <a:srgbClr val="262626"/>
              </a:buClr>
            </a:pPr>
            <a:r>
              <a:rPr lang="en-IN" sz="1800" dirty="0">
                <a:latin typeface="Gill Sans MT"/>
                <a:cs typeface="Calibri"/>
              </a:rPr>
              <a:t>a+  – to open a file for both read and write and  append the contents to a file (creates a file if does not exist)</a:t>
            </a:r>
            <a:endParaRPr lang="en-US" sz="1800" dirty="0">
              <a:latin typeface="Gill Sans MT"/>
            </a:endParaRPr>
          </a:p>
        </p:txBody>
      </p:sp>
    </p:spTree>
    <p:extLst>
      <p:ext uri="{BB962C8B-B14F-4D97-AF65-F5344CB8AC3E}">
        <p14:creationId xmlns:p14="http://schemas.microsoft.com/office/powerpoint/2010/main" val="164203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FAC0-91F4-24BC-0BBC-8731CB2903D9}"/>
              </a:ext>
            </a:extLst>
          </p:cNvPr>
          <p:cNvSpPr>
            <a:spLocks noGrp="1"/>
          </p:cNvSpPr>
          <p:nvPr>
            <p:ph type="title"/>
          </p:nvPr>
        </p:nvSpPr>
        <p:spPr>
          <a:xfrm>
            <a:off x="1066800" y="642594"/>
            <a:ext cx="10058400" cy="1006699"/>
          </a:xfrm>
        </p:spPr>
        <p:txBody>
          <a:bodyPr/>
          <a:lstStyle/>
          <a:p>
            <a:r>
              <a:rPr lang="en-US"/>
              <a:t>                     Reading file </a:t>
            </a:r>
          </a:p>
        </p:txBody>
      </p:sp>
      <p:sp>
        <p:nvSpPr>
          <p:cNvPr id="3" name="Content Placeholder 2">
            <a:extLst>
              <a:ext uri="{FF2B5EF4-FFF2-40B4-BE49-F238E27FC236}">
                <a16:creationId xmlns:a16="http://schemas.microsoft.com/office/drawing/2014/main" id="{396004D3-218A-14BA-E5E4-64512E368F70}"/>
              </a:ext>
            </a:extLst>
          </p:cNvPr>
          <p:cNvSpPr>
            <a:spLocks noGrp="1"/>
          </p:cNvSpPr>
          <p:nvPr>
            <p:ph idx="1"/>
          </p:nvPr>
        </p:nvSpPr>
        <p:spPr>
          <a:xfrm>
            <a:off x="1066800" y="1791881"/>
            <a:ext cx="10058400" cy="4160863"/>
          </a:xfrm>
        </p:spPr>
        <p:txBody>
          <a:bodyPr lIns="91440" tIns="45720" rIns="91440" bIns="45720" anchor="t"/>
          <a:lstStyle/>
          <a:p>
            <a:pPr>
              <a:lnSpc>
                <a:spcPct val="90000"/>
              </a:lnSpc>
              <a:spcBef>
                <a:spcPts val="1000"/>
              </a:spcBef>
            </a:pPr>
            <a:r>
              <a:rPr lang="en-US" sz="1800" b="1" dirty="0">
                <a:latin typeface="Calibri"/>
                <a:cs typeface="Calibri"/>
              </a:rPr>
              <a:t>Reading entire file at once</a:t>
            </a:r>
            <a:endParaRPr lang="en-US" b="1" dirty="0"/>
          </a:p>
          <a:p>
            <a:pPr>
              <a:lnSpc>
                <a:spcPct val="90000"/>
              </a:lnSpc>
              <a:spcBef>
                <a:spcPts val="1000"/>
              </a:spcBef>
              <a:buClr>
                <a:srgbClr val="262626"/>
              </a:buClr>
            </a:pPr>
            <a:r>
              <a:rPr lang="en-US" sz="1800" dirty="0">
                <a:latin typeface="Gill Sans MT"/>
                <a:cs typeface="Calibri"/>
              </a:rPr>
              <a:t>set </a:t>
            </a:r>
            <a:r>
              <a:rPr lang="en-US" sz="1800" dirty="0" err="1">
                <a:latin typeface="Gill Sans MT"/>
                <a:cs typeface="Calibri"/>
              </a:rPr>
              <a:t>fh</a:t>
            </a:r>
            <a:r>
              <a:rPr lang="en-US" sz="1800" dirty="0">
                <a:latin typeface="Gill Sans MT"/>
                <a:cs typeface="Calibri"/>
              </a:rPr>
              <a:t> [open data.txt r]</a:t>
            </a:r>
          </a:p>
          <a:p>
            <a:pPr marL="0" indent="0">
              <a:lnSpc>
                <a:spcPct val="90000"/>
              </a:lnSpc>
              <a:spcBef>
                <a:spcPts val="1000"/>
              </a:spcBef>
              <a:buClr>
                <a:srgbClr val="262626"/>
              </a:buClr>
              <a:buNone/>
            </a:pPr>
            <a:r>
              <a:rPr lang="en-US" sz="1800" dirty="0">
                <a:latin typeface="Gill Sans MT"/>
                <a:cs typeface="Calibri"/>
              </a:rPr>
              <a:t>    set data [read $</a:t>
            </a:r>
            <a:r>
              <a:rPr lang="en-US" sz="1800" err="1">
                <a:latin typeface="Gill Sans MT"/>
                <a:cs typeface="Calibri"/>
              </a:rPr>
              <a:t>fh</a:t>
            </a:r>
            <a:r>
              <a:rPr lang="en-US" sz="1800" dirty="0">
                <a:latin typeface="Gill Sans MT"/>
                <a:cs typeface="Calibri"/>
              </a:rPr>
              <a:t>]</a:t>
            </a:r>
          </a:p>
          <a:p>
            <a:pPr marL="0" indent="0">
              <a:lnSpc>
                <a:spcPct val="90000"/>
              </a:lnSpc>
              <a:spcBef>
                <a:spcPts val="1000"/>
              </a:spcBef>
              <a:buClr>
                <a:srgbClr val="262626"/>
              </a:buClr>
              <a:buNone/>
            </a:pPr>
            <a:r>
              <a:rPr lang="en-US" sz="1800" dirty="0">
                <a:latin typeface="Gill Sans MT"/>
                <a:cs typeface="Calibri"/>
              </a:rPr>
              <a:t>    puts $data</a:t>
            </a:r>
          </a:p>
          <a:p>
            <a:pPr marL="0" indent="0">
              <a:lnSpc>
                <a:spcPct val="90000"/>
              </a:lnSpc>
              <a:spcBef>
                <a:spcPts val="1000"/>
              </a:spcBef>
              <a:buClr>
                <a:srgbClr val="262626"/>
              </a:buClr>
              <a:buNone/>
            </a:pPr>
            <a:r>
              <a:rPr lang="en-US" sz="1800" dirty="0">
                <a:latin typeface="Gill Sans MT"/>
                <a:cs typeface="Calibri"/>
              </a:rPr>
              <a:t>    close $</a:t>
            </a:r>
            <a:r>
              <a:rPr lang="en-US" sz="1800" err="1">
                <a:latin typeface="Gill Sans MT"/>
                <a:cs typeface="Calibri"/>
              </a:rPr>
              <a:t>fh</a:t>
            </a:r>
            <a:endParaRPr lang="en-US" sz="1800">
              <a:latin typeface="Gill Sans MT"/>
              <a:cs typeface="Calibri"/>
            </a:endParaRPr>
          </a:p>
          <a:p>
            <a:pPr>
              <a:lnSpc>
                <a:spcPct val="90000"/>
              </a:lnSpc>
              <a:spcBef>
                <a:spcPts val="1000"/>
              </a:spcBef>
              <a:buClr>
                <a:srgbClr val="262626"/>
              </a:buClr>
            </a:pPr>
            <a:r>
              <a:rPr lang="en-US" sz="1800" b="1" dirty="0">
                <a:latin typeface="Gill Sans MT"/>
                <a:cs typeface="Calibri"/>
              </a:rPr>
              <a:t>Reading file line by line</a:t>
            </a:r>
          </a:p>
          <a:p>
            <a:pPr>
              <a:lnSpc>
                <a:spcPct val="90000"/>
              </a:lnSpc>
              <a:spcBef>
                <a:spcPts val="1000"/>
              </a:spcBef>
              <a:buClr>
                <a:srgbClr val="262626"/>
              </a:buClr>
            </a:pPr>
            <a:r>
              <a:rPr lang="en-US" sz="1800" dirty="0">
                <a:latin typeface="Gill Sans MT"/>
                <a:cs typeface="Calibri"/>
              </a:rPr>
              <a:t>set </a:t>
            </a:r>
            <a:r>
              <a:rPr lang="en-US" sz="1800" dirty="0" err="1">
                <a:latin typeface="Gill Sans MT"/>
                <a:cs typeface="Calibri"/>
              </a:rPr>
              <a:t>fh</a:t>
            </a:r>
            <a:r>
              <a:rPr lang="en-US" sz="1800" dirty="0">
                <a:latin typeface="Gill Sans MT"/>
                <a:cs typeface="Calibri"/>
              </a:rPr>
              <a:t> [open data.txt r]</a:t>
            </a:r>
          </a:p>
          <a:p>
            <a:pPr marL="0" indent="0">
              <a:lnSpc>
                <a:spcPct val="90000"/>
              </a:lnSpc>
              <a:spcBef>
                <a:spcPts val="1000"/>
              </a:spcBef>
              <a:buClr>
                <a:srgbClr val="262626"/>
              </a:buClr>
              <a:buNone/>
            </a:pPr>
            <a:r>
              <a:rPr lang="en-US" sz="1800" dirty="0">
                <a:latin typeface="Gill Sans MT"/>
                <a:cs typeface="Calibri"/>
              </a:rPr>
              <a:t>   set text [read $</a:t>
            </a:r>
            <a:r>
              <a:rPr lang="en-US" sz="1800" err="1">
                <a:latin typeface="Gill Sans MT"/>
                <a:cs typeface="Calibri"/>
              </a:rPr>
              <a:t>fh</a:t>
            </a:r>
            <a:r>
              <a:rPr lang="en-US" sz="1800" dirty="0">
                <a:latin typeface="Gill Sans MT"/>
                <a:cs typeface="Calibri"/>
              </a:rPr>
              <a:t>]</a:t>
            </a:r>
          </a:p>
          <a:p>
            <a:pPr marL="0" indent="0">
              <a:lnSpc>
                <a:spcPct val="90000"/>
              </a:lnSpc>
              <a:spcBef>
                <a:spcPts val="1000"/>
              </a:spcBef>
              <a:buClr>
                <a:srgbClr val="262626"/>
              </a:buClr>
              <a:buNone/>
            </a:pPr>
            <a:r>
              <a:rPr lang="en-US" sz="1800" dirty="0">
                <a:latin typeface="Gill Sans MT"/>
                <a:cs typeface="Calibri"/>
              </a:rPr>
              <a:t>   set data [split $text "\n"]</a:t>
            </a:r>
          </a:p>
          <a:p>
            <a:pPr marL="0" indent="0">
              <a:lnSpc>
                <a:spcPct val="90000"/>
              </a:lnSpc>
              <a:spcBef>
                <a:spcPts val="1000"/>
              </a:spcBef>
              <a:buClr>
                <a:srgbClr val="262626"/>
              </a:buClr>
              <a:buNone/>
            </a:pPr>
            <a:r>
              <a:rPr lang="en-US" sz="1800" dirty="0">
                <a:latin typeface="Gill Sans MT"/>
                <a:cs typeface="Calibri"/>
              </a:rPr>
              <a:t>    puts [</a:t>
            </a:r>
            <a:r>
              <a:rPr lang="en-US" sz="1800" err="1">
                <a:latin typeface="Gill Sans MT"/>
                <a:cs typeface="Calibri"/>
              </a:rPr>
              <a:t>lindex</a:t>
            </a:r>
            <a:r>
              <a:rPr lang="en-US" sz="1800" dirty="0">
                <a:latin typeface="Gill Sans MT"/>
                <a:cs typeface="Calibri"/>
              </a:rPr>
              <a:t> $data 2]</a:t>
            </a:r>
          </a:p>
          <a:p>
            <a:pPr marL="0" indent="0">
              <a:lnSpc>
                <a:spcPct val="90000"/>
              </a:lnSpc>
              <a:spcBef>
                <a:spcPts val="1000"/>
              </a:spcBef>
              <a:buClr>
                <a:srgbClr val="262626"/>
              </a:buClr>
              <a:buNone/>
            </a:pPr>
            <a:r>
              <a:rPr lang="en-US" sz="1800" dirty="0">
                <a:latin typeface="Gill Sans MT"/>
                <a:cs typeface="Calibri"/>
              </a:rPr>
              <a:t>    close $</a:t>
            </a:r>
            <a:r>
              <a:rPr lang="en-US" sz="1800" err="1">
                <a:latin typeface="Gill Sans MT"/>
                <a:cs typeface="Calibri"/>
              </a:rPr>
              <a:t>fh</a:t>
            </a:r>
            <a:endParaRPr lang="en-US">
              <a:latin typeface="Gill Sans MT"/>
            </a:endParaRPr>
          </a:p>
        </p:txBody>
      </p:sp>
    </p:spTree>
    <p:extLst>
      <p:ext uri="{BB962C8B-B14F-4D97-AF65-F5344CB8AC3E}">
        <p14:creationId xmlns:p14="http://schemas.microsoft.com/office/powerpoint/2010/main" val="746456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EB5A-F779-79EE-AF58-85616FDA4DB0}"/>
              </a:ext>
            </a:extLst>
          </p:cNvPr>
          <p:cNvSpPr>
            <a:spLocks noGrp="1"/>
          </p:cNvSpPr>
          <p:nvPr>
            <p:ph type="title"/>
          </p:nvPr>
        </p:nvSpPr>
        <p:spPr>
          <a:xfrm>
            <a:off x="1066800" y="642594"/>
            <a:ext cx="10058400" cy="1028164"/>
          </a:xfrm>
        </p:spPr>
        <p:txBody>
          <a:bodyPr/>
          <a:lstStyle/>
          <a:p>
            <a:r>
              <a:rPr lang="en-US"/>
              <a:t>               </a:t>
            </a:r>
            <a:r>
              <a:rPr lang="en-US" dirty="0"/>
              <a:t>Write into the file</a:t>
            </a:r>
          </a:p>
        </p:txBody>
      </p:sp>
      <p:sp>
        <p:nvSpPr>
          <p:cNvPr id="3" name="Content Placeholder 2">
            <a:extLst>
              <a:ext uri="{FF2B5EF4-FFF2-40B4-BE49-F238E27FC236}">
                <a16:creationId xmlns:a16="http://schemas.microsoft.com/office/drawing/2014/main" id="{3BA6AB4E-8457-4618-AA62-F499DE70067E}"/>
              </a:ext>
            </a:extLst>
          </p:cNvPr>
          <p:cNvSpPr>
            <a:spLocks noGrp="1"/>
          </p:cNvSpPr>
          <p:nvPr>
            <p:ph idx="1"/>
          </p:nvPr>
        </p:nvSpPr>
        <p:spPr>
          <a:xfrm>
            <a:off x="1066800" y="1673825"/>
            <a:ext cx="10058400" cy="4278919"/>
          </a:xfrm>
        </p:spPr>
        <p:txBody>
          <a:bodyPr lIns="91440" tIns="45720" rIns="91440" bIns="45720" anchor="t"/>
          <a:lstStyle/>
          <a:p>
            <a:pPr>
              <a:lnSpc>
                <a:spcPct val="90000"/>
              </a:lnSpc>
              <a:spcBef>
                <a:spcPts val="1000"/>
              </a:spcBef>
            </a:pPr>
            <a:r>
              <a:rPr lang="en-US" sz="1800" b="1" dirty="0">
                <a:latin typeface="Calibri"/>
                <a:cs typeface="Calibri"/>
              </a:rPr>
              <a:t>Overwriting into the file</a:t>
            </a:r>
            <a:endParaRPr lang="en-US" dirty="0">
              <a:latin typeface="Gill Sans MT" panose="02020404030301010803"/>
              <a:cs typeface="Calibri"/>
            </a:endParaRPr>
          </a:p>
          <a:p>
            <a:pPr>
              <a:lnSpc>
                <a:spcPct val="90000"/>
              </a:lnSpc>
              <a:spcBef>
                <a:spcPts val="1000"/>
              </a:spcBef>
              <a:buClr>
                <a:srgbClr val="262626"/>
              </a:buClr>
            </a:pPr>
            <a:r>
              <a:rPr lang="en-US" sz="1800" dirty="0">
                <a:latin typeface="Gill Sans MT"/>
                <a:cs typeface="Calibri"/>
              </a:rPr>
              <a:t>set </a:t>
            </a:r>
            <a:r>
              <a:rPr lang="en-US" sz="1800" dirty="0" err="1">
                <a:latin typeface="Gill Sans MT"/>
                <a:cs typeface="Calibri"/>
              </a:rPr>
              <a:t>fh</a:t>
            </a:r>
            <a:r>
              <a:rPr lang="en-US" sz="1800" dirty="0">
                <a:latin typeface="Gill Sans MT"/>
                <a:cs typeface="Calibri"/>
              </a:rPr>
              <a:t> [open data2.txt w]</a:t>
            </a:r>
            <a:endParaRPr lang="en-US" dirty="0">
              <a:latin typeface="Gill Sans MT"/>
            </a:endParaRPr>
          </a:p>
          <a:p>
            <a:pPr>
              <a:lnSpc>
                <a:spcPct val="90000"/>
              </a:lnSpc>
              <a:spcBef>
                <a:spcPts val="1000"/>
              </a:spcBef>
              <a:buClr>
                <a:srgbClr val="262626"/>
              </a:buClr>
            </a:pPr>
            <a:r>
              <a:rPr lang="en-US" sz="1800" dirty="0">
                <a:latin typeface="Gill Sans MT"/>
                <a:cs typeface="Calibri"/>
              </a:rPr>
              <a:t>puts $</a:t>
            </a:r>
            <a:r>
              <a:rPr lang="en-US" sz="1800" dirty="0" err="1">
                <a:latin typeface="Gill Sans MT"/>
                <a:cs typeface="Calibri"/>
              </a:rPr>
              <a:t>fh</a:t>
            </a:r>
            <a:r>
              <a:rPr lang="en-US" sz="1800" dirty="0">
                <a:latin typeface="Gill Sans MT"/>
                <a:cs typeface="Calibri"/>
              </a:rPr>
              <a:t> "This is a sample line to be written"</a:t>
            </a:r>
          </a:p>
          <a:p>
            <a:pPr>
              <a:lnSpc>
                <a:spcPct val="90000"/>
              </a:lnSpc>
              <a:spcBef>
                <a:spcPts val="1000"/>
              </a:spcBef>
              <a:buClr>
                <a:srgbClr val="262626"/>
              </a:buClr>
            </a:pPr>
            <a:r>
              <a:rPr lang="en-US" sz="1800" dirty="0">
                <a:latin typeface="Gill Sans MT"/>
                <a:cs typeface="Calibri"/>
              </a:rPr>
              <a:t>close $</a:t>
            </a:r>
            <a:r>
              <a:rPr lang="en-US" sz="1800" dirty="0" err="1">
                <a:latin typeface="Gill Sans MT"/>
                <a:cs typeface="Calibri"/>
              </a:rPr>
              <a:t>fh</a:t>
            </a:r>
            <a:endParaRPr lang="en-US" sz="1800" dirty="0">
              <a:latin typeface="Gill Sans MT"/>
              <a:cs typeface="Calibri"/>
            </a:endParaRPr>
          </a:p>
          <a:p>
            <a:pPr>
              <a:lnSpc>
                <a:spcPct val="90000"/>
              </a:lnSpc>
              <a:spcBef>
                <a:spcPts val="1000"/>
              </a:spcBef>
              <a:buClr>
                <a:srgbClr val="262626"/>
              </a:buClr>
            </a:pPr>
            <a:r>
              <a:rPr lang="en-US" sz="1800" b="1" dirty="0">
                <a:latin typeface="Calibri"/>
                <a:cs typeface="Calibri"/>
              </a:rPr>
              <a:t>Appending into the file</a:t>
            </a:r>
          </a:p>
          <a:p>
            <a:pPr>
              <a:buClr>
                <a:srgbClr val="262626"/>
              </a:buClr>
            </a:pPr>
            <a:r>
              <a:rPr lang="en-US" sz="1800" dirty="0">
                <a:ea typeface="+mn-lt"/>
                <a:cs typeface="+mn-lt"/>
              </a:rPr>
              <a:t>set </a:t>
            </a:r>
            <a:r>
              <a:rPr lang="en-US" sz="1800" dirty="0" err="1">
                <a:ea typeface="+mn-lt"/>
                <a:cs typeface="+mn-lt"/>
              </a:rPr>
              <a:t>filePath</a:t>
            </a:r>
            <a:r>
              <a:rPr lang="en-US" sz="1800" dirty="0">
                <a:ea typeface="+mn-lt"/>
                <a:cs typeface="+mn-lt"/>
              </a:rPr>
              <a:t> "example.txt"</a:t>
            </a:r>
            <a:endParaRPr lang="en-US" dirty="0"/>
          </a:p>
          <a:p>
            <a:pPr>
              <a:buClr>
                <a:srgbClr val="262626"/>
              </a:buClr>
            </a:pPr>
            <a:r>
              <a:rPr lang="en-US" sz="1800" dirty="0">
                <a:ea typeface="+mn-lt"/>
                <a:cs typeface="+mn-lt"/>
              </a:rPr>
              <a:t>set </a:t>
            </a:r>
            <a:r>
              <a:rPr lang="en-US" sz="1800" dirty="0" err="1">
                <a:ea typeface="+mn-lt"/>
                <a:cs typeface="+mn-lt"/>
              </a:rPr>
              <a:t>newData</a:t>
            </a:r>
            <a:r>
              <a:rPr lang="en-US" sz="1800" dirty="0">
                <a:ea typeface="+mn-lt"/>
                <a:cs typeface="+mn-lt"/>
              </a:rPr>
              <a:t> "This is new data to append."</a:t>
            </a:r>
            <a:endParaRPr lang="en-US" dirty="0"/>
          </a:p>
          <a:p>
            <a:pPr>
              <a:buClr>
                <a:srgbClr val="262626"/>
              </a:buClr>
            </a:pPr>
            <a:r>
              <a:rPr lang="en-US" sz="1800" dirty="0">
                <a:ea typeface="+mn-lt"/>
                <a:cs typeface="+mn-lt"/>
              </a:rPr>
              <a:t>set file [open $</a:t>
            </a:r>
            <a:r>
              <a:rPr lang="en-US" sz="1800" dirty="0" err="1">
                <a:ea typeface="+mn-lt"/>
                <a:cs typeface="+mn-lt"/>
              </a:rPr>
              <a:t>filePath</a:t>
            </a:r>
            <a:r>
              <a:rPr lang="en-US" sz="1800" dirty="0">
                <a:ea typeface="+mn-lt"/>
                <a:cs typeface="+mn-lt"/>
              </a:rPr>
              <a:t> "a"]</a:t>
            </a:r>
            <a:endParaRPr lang="en-US" dirty="0"/>
          </a:p>
          <a:p>
            <a:pPr>
              <a:buClr>
                <a:srgbClr val="262626"/>
              </a:buClr>
            </a:pPr>
            <a:r>
              <a:rPr lang="en-US" sz="1800" dirty="0">
                <a:ea typeface="+mn-lt"/>
                <a:cs typeface="+mn-lt"/>
              </a:rPr>
              <a:t>puts "Data appended successfully."</a:t>
            </a:r>
            <a:endParaRPr lang="en-US" dirty="0"/>
          </a:p>
          <a:p>
            <a:pPr>
              <a:buClr>
                <a:srgbClr val="262626"/>
              </a:buClr>
            </a:pPr>
            <a:r>
              <a:rPr lang="en-US" sz="1800" dirty="0">
                <a:ea typeface="+mn-lt"/>
                <a:cs typeface="+mn-lt"/>
              </a:rPr>
              <a:t>close $file</a:t>
            </a:r>
            <a:endParaRPr lang="en-US" dirty="0"/>
          </a:p>
          <a:p>
            <a:pPr>
              <a:lnSpc>
                <a:spcPct val="90000"/>
              </a:lnSpc>
              <a:spcBef>
                <a:spcPts val="1000"/>
              </a:spcBef>
              <a:buClr>
                <a:srgbClr val="262626"/>
              </a:buClr>
            </a:pPr>
            <a:endParaRPr lang="en-US" sz="1800" b="1" dirty="0">
              <a:latin typeface="Calibri"/>
              <a:cs typeface="Calibri"/>
            </a:endParaRPr>
          </a:p>
        </p:txBody>
      </p:sp>
    </p:spTree>
    <p:extLst>
      <p:ext uri="{BB962C8B-B14F-4D97-AF65-F5344CB8AC3E}">
        <p14:creationId xmlns:p14="http://schemas.microsoft.com/office/powerpoint/2010/main" val="61740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95B2-5C60-ABB5-8449-3F287B15972A}"/>
              </a:ext>
            </a:extLst>
          </p:cNvPr>
          <p:cNvSpPr>
            <a:spLocks noGrp="1"/>
          </p:cNvSpPr>
          <p:nvPr>
            <p:ph type="title"/>
          </p:nvPr>
        </p:nvSpPr>
        <p:spPr>
          <a:xfrm>
            <a:off x="1066800" y="642594"/>
            <a:ext cx="10058400" cy="1071093"/>
          </a:xfrm>
        </p:spPr>
        <p:txBody>
          <a:bodyPr/>
          <a:lstStyle/>
          <a:p>
            <a:r>
              <a:rPr lang="en-US"/>
              <a:t>                  </a:t>
            </a:r>
            <a:r>
              <a:rPr lang="en-US" dirty="0"/>
              <a:t>procedures/proc</a:t>
            </a:r>
          </a:p>
        </p:txBody>
      </p:sp>
      <p:sp>
        <p:nvSpPr>
          <p:cNvPr id="3" name="Content Placeholder 2">
            <a:extLst>
              <a:ext uri="{FF2B5EF4-FFF2-40B4-BE49-F238E27FC236}">
                <a16:creationId xmlns:a16="http://schemas.microsoft.com/office/drawing/2014/main" id="{F61E43AA-89C4-FC76-7A85-971E996AEA81}"/>
              </a:ext>
            </a:extLst>
          </p:cNvPr>
          <p:cNvSpPr>
            <a:spLocks noGrp="1"/>
          </p:cNvSpPr>
          <p:nvPr>
            <p:ph idx="1"/>
          </p:nvPr>
        </p:nvSpPr>
        <p:spPr>
          <a:xfrm>
            <a:off x="1066800" y="1834811"/>
            <a:ext cx="10058400" cy="4117933"/>
          </a:xfrm>
        </p:spPr>
        <p:txBody>
          <a:bodyPr lIns="91440" tIns="45720" rIns="91440" bIns="45720" anchor="t"/>
          <a:lstStyle/>
          <a:p>
            <a:pPr marL="0" indent="0">
              <a:lnSpc>
                <a:spcPct val="90000"/>
              </a:lnSpc>
              <a:spcBef>
                <a:spcPts val="1000"/>
              </a:spcBef>
              <a:buNone/>
            </a:pPr>
            <a:r>
              <a:rPr lang="en-IN" sz="1800" dirty="0">
                <a:ea typeface="+mn-lt"/>
                <a:cs typeface="+mn-lt"/>
              </a:rPr>
              <a:t>In TCL, a procedure, often abbreviated as </a:t>
            </a:r>
            <a:r>
              <a:rPr lang="en-IN" sz="1800" b="1" dirty="0">
                <a:latin typeface="Consolas"/>
                <a:cs typeface="Calibri"/>
              </a:rPr>
              <a:t>proc</a:t>
            </a:r>
            <a:r>
              <a:rPr lang="en-IN" sz="1800" dirty="0">
                <a:ea typeface="+mn-lt"/>
                <a:cs typeface="+mn-lt"/>
              </a:rPr>
              <a:t>, is a way to define a reusable piece of code with a specific name.</a:t>
            </a:r>
            <a:endParaRPr lang="en-IN" sz="1800" dirty="0">
              <a:latin typeface="Gill Sans MT"/>
              <a:cs typeface="Calibri"/>
            </a:endParaRPr>
          </a:p>
          <a:p>
            <a:pPr>
              <a:lnSpc>
                <a:spcPct val="90000"/>
              </a:lnSpc>
              <a:spcBef>
                <a:spcPts val="1000"/>
              </a:spcBef>
              <a:buClr>
                <a:srgbClr val="262626"/>
              </a:buClr>
            </a:pPr>
            <a:r>
              <a:rPr lang="en-IN" sz="1800" dirty="0">
                <a:latin typeface="Gill Sans MT"/>
                <a:cs typeface="Calibri"/>
              </a:rPr>
              <a:t>It improves code reusability, abstraction, parameter reading etc.</a:t>
            </a:r>
          </a:p>
          <a:p>
            <a:pPr>
              <a:lnSpc>
                <a:spcPct val="90000"/>
              </a:lnSpc>
              <a:spcBef>
                <a:spcPts val="1000"/>
              </a:spcBef>
              <a:buClr>
                <a:srgbClr val="262626"/>
              </a:buClr>
            </a:pPr>
            <a:r>
              <a:rPr lang="en-IN" sz="1800" b="1" u="sng" dirty="0">
                <a:latin typeface="Calibri"/>
                <a:cs typeface="Calibri"/>
              </a:rPr>
              <a:t>Syntax:</a:t>
            </a:r>
            <a:endParaRPr lang="en-US" sz="1800" dirty="0">
              <a:latin typeface="Calibri"/>
              <a:cs typeface="Calibri"/>
            </a:endParaRPr>
          </a:p>
          <a:p>
            <a:pPr>
              <a:lnSpc>
                <a:spcPct val="90000"/>
              </a:lnSpc>
              <a:spcBef>
                <a:spcPts val="1000"/>
              </a:spcBef>
              <a:buClr>
                <a:srgbClr val="262626"/>
              </a:buClr>
            </a:pPr>
            <a:r>
              <a:rPr lang="en-IN" sz="1800" u="sng" dirty="0">
                <a:latin typeface="Gill Sans MT"/>
                <a:cs typeface="Calibri"/>
              </a:rPr>
              <a:t>Define a proc:</a:t>
            </a:r>
            <a:endParaRPr lang="en-US" sz="1800">
              <a:latin typeface="Gill Sans MT"/>
              <a:cs typeface="Calibri"/>
            </a:endParaRPr>
          </a:p>
          <a:p>
            <a:pPr marL="0" indent="0">
              <a:lnSpc>
                <a:spcPct val="90000"/>
              </a:lnSpc>
              <a:spcBef>
                <a:spcPts val="1000"/>
              </a:spcBef>
              <a:buClr>
                <a:srgbClr val="262626"/>
              </a:buClr>
              <a:buNone/>
            </a:pPr>
            <a:r>
              <a:rPr lang="en-IN" sz="1800" dirty="0">
                <a:latin typeface="Gill Sans MT"/>
                <a:cs typeface="Calibri"/>
              </a:rPr>
              <a:t>    proc &lt;</a:t>
            </a:r>
            <a:r>
              <a:rPr lang="en-IN" sz="1800" dirty="0" err="1">
                <a:latin typeface="Gill Sans MT"/>
                <a:cs typeface="Calibri"/>
              </a:rPr>
              <a:t>proc_name</a:t>
            </a:r>
            <a:r>
              <a:rPr lang="en-IN" sz="1800" dirty="0">
                <a:latin typeface="Gill Sans MT"/>
                <a:cs typeface="Calibri"/>
              </a:rPr>
              <a:t>&gt; {arguments} {</a:t>
            </a:r>
            <a:endParaRPr lang="en-US" sz="1800">
              <a:latin typeface="Gill Sans MT"/>
              <a:cs typeface="Calibri"/>
            </a:endParaRPr>
          </a:p>
          <a:p>
            <a:pPr marL="0" indent="0">
              <a:lnSpc>
                <a:spcPct val="90000"/>
              </a:lnSpc>
              <a:spcBef>
                <a:spcPts val="1000"/>
              </a:spcBef>
              <a:buNone/>
            </a:pPr>
            <a:r>
              <a:rPr lang="en-IN" sz="1800" dirty="0">
                <a:latin typeface="Gill Sans MT"/>
                <a:cs typeface="Calibri"/>
              </a:rPr>
              <a:t>    BODY</a:t>
            </a:r>
            <a:endParaRPr lang="en-US" sz="1800">
              <a:latin typeface="Gill Sans MT"/>
              <a:cs typeface="Calibri"/>
            </a:endParaRPr>
          </a:p>
          <a:p>
            <a:pPr marL="0" indent="0">
              <a:lnSpc>
                <a:spcPct val="90000"/>
              </a:lnSpc>
              <a:spcBef>
                <a:spcPts val="1000"/>
              </a:spcBef>
              <a:buClr>
                <a:srgbClr val="262626"/>
              </a:buClr>
              <a:buNone/>
            </a:pPr>
            <a:r>
              <a:rPr lang="en-IN" sz="1800" dirty="0">
                <a:latin typeface="Gill Sans MT"/>
                <a:cs typeface="Calibri"/>
              </a:rPr>
              <a:t>    }</a:t>
            </a:r>
            <a:endParaRPr lang="en-US" sz="1800">
              <a:latin typeface="Gill Sans MT"/>
              <a:cs typeface="Calibri"/>
            </a:endParaRPr>
          </a:p>
          <a:p>
            <a:pPr marL="0" indent="0">
              <a:lnSpc>
                <a:spcPct val="90000"/>
              </a:lnSpc>
              <a:spcBef>
                <a:spcPts val="1000"/>
              </a:spcBef>
              <a:buClr>
                <a:srgbClr val="262626"/>
              </a:buClr>
              <a:buNone/>
            </a:pPr>
            <a:r>
              <a:rPr lang="en-IN" sz="1800" dirty="0">
                <a:latin typeface="Gill Sans MT"/>
                <a:cs typeface="Calibri"/>
              </a:rPr>
              <a:t>    Call a proc:</a:t>
            </a:r>
            <a:endParaRPr lang="en-US" sz="1800">
              <a:latin typeface="Gill Sans MT"/>
              <a:cs typeface="Calibri"/>
            </a:endParaRPr>
          </a:p>
          <a:p>
            <a:pPr marL="0" indent="0">
              <a:lnSpc>
                <a:spcPct val="90000"/>
              </a:lnSpc>
              <a:spcBef>
                <a:spcPts val="1000"/>
              </a:spcBef>
              <a:buClr>
                <a:srgbClr val="262626"/>
              </a:buClr>
              <a:buNone/>
            </a:pPr>
            <a:r>
              <a:rPr lang="en-IN" sz="1800" dirty="0">
                <a:latin typeface="Gill Sans MT"/>
                <a:cs typeface="Calibri"/>
              </a:rPr>
              <a:t>    </a:t>
            </a:r>
            <a:r>
              <a:rPr lang="en-IN" sz="1800" err="1">
                <a:latin typeface="Gill Sans MT"/>
                <a:cs typeface="Calibri"/>
              </a:rPr>
              <a:t>proc_name</a:t>
            </a:r>
            <a:r>
              <a:rPr lang="en-IN" sz="1800" dirty="0">
                <a:latin typeface="Gill Sans MT"/>
                <a:cs typeface="Calibri"/>
              </a:rPr>
              <a:t> arguments</a:t>
            </a:r>
            <a:endParaRPr lang="en-US" sz="1800" dirty="0">
              <a:latin typeface="Gill Sans MT"/>
            </a:endParaRPr>
          </a:p>
        </p:txBody>
      </p:sp>
    </p:spTree>
    <p:extLst>
      <p:ext uri="{BB962C8B-B14F-4D97-AF65-F5344CB8AC3E}">
        <p14:creationId xmlns:p14="http://schemas.microsoft.com/office/powerpoint/2010/main" val="2267470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6946-BB10-E998-54E6-54E95C478EF5}"/>
              </a:ext>
            </a:extLst>
          </p:cNvPr>
          <p:cNvSpPr>
            <a:spLocks noGrp="1"/>
          </p:cNvSpPr>
          <p:nvPr>
            <p:ph type="title"/>
          </p:nvPr>
        </p:nvSpPr>
        <p:spPr>
          <a:xfrm>
            <a:off x="1066800" y="642594"/>
            <a:ext cx="10058400" cy="877910"/>
          </a:xfrm>
        </p:spPr>
        <p:txBody>
          <a:bodyPr/>
          <a:lstStyle/>
          <a:p>
            <a:r>
              <a:rPr lang="en-US"/>
              <a:t>       Proc to add two numbers</a:t>
            </a:r>
          </a:p>
        </p:txBody>
      </p:sp>
      <p:sp>
        <p:nvSpPr>
          <p:cNvPr id="3" name="Content Placeholder 2">
            <a:extLst>
              <a:ext uri="{FF2B5EF4-FFF2-40B4-BE49-F238E27FC236}">
                <a16:creationId xmlns:a16="http://schemas.microsoft.com/office/drawing/2014/main" id="{BA55CC85-2199-E5FA-D445-B74E2FC2682D}"/>
              </a:ext>
            </a:extLst>
          </p:cNvPr>
          <p:cNvSpPr>
            <a:spLocks noGrp="1"/>
          </p:cNvSpPr>
          <p:nvPr>
            <p:ph idx="1"/>
          </p:nvPr>
        </p:nvSpPr>
        <p:spPr>
          <a:xfrm>
            <a:off x="1066800" y="1523571"/>
            <a:ext cx="10058400" cy="4429173"/>
          </a:xfrm>
        </p:spPr>
        <p:txBody>
          <a:bodyPr lIns="91440" tIns="45720" rIns="91440" bIns="45720" anchor="t"/>
          <a:lstStyle/>
          <a:p>
            <a:pPr marL="0" indent="0">
              <a:buClr>
                <a:prstClr val="black">
                  <a:lumMod val="85000"/>
                  <a:lumOff val="15000"/>
                </a:prstClr>
              </a:buClr>
              <a:buNone/>
            </a:pPr>
            <a:r>
              <a:rPr lang="en-US" sz="1800" dirty="0">
                <a:ea typeface="+mn-lt"/>
                <a:cs typeface="+mn-lt"/>
              </a:rPr>
              <a:t>   proc </a:t>
            </a:r>
            <a:r>
              <a:rPr lang="en-US" sz="1800" err="1">
                <a:ea typeface="+mn-lt"/>
                <a:cs typeface="+mn-lt"/>
              </a:rPr>
              <a:t>add_numbers</a:t>
            </a:r>
            <a:r>
              <a:rPr lang="en-US" sz="1800" dirty="0">
                <a:ea typeface="+mn-lt"/>
                <a:cs typeface="+mn-lt"/>
              </a:rPr>
              <a:t> {num1 num2} {</a:t>
            </a:r>
          </a:p>
          <a:p>
            <a:pPr marL="0" indent="0">
              <a:buClr>
                <a:srgbClr val="262626"/>
              </a:buClr>
              <a:buNone/>
            </a:pPr>
            <a:r>
              <a:rPr lang="en-US" sz="1800" dirty="0">
                <a:ea typeface="+mn-lt"/>
                <a:cs typeface="+mn-lt"/>
              </a:rPr>
              <a:t>       set sum [expr $num1 + $num2]</a:t>
            </a:r>
            <a:endParaRPr lang="en-US" sz="1800" dirty="0"/>
          </a:p>
          <a:p>
            <a:pPr marL="0" indent="0">
              <a:buClr>
                <a:srgbClr val="262626"/>
              </a:buClr>
              <a:buNone/>
            </a:pPr>
            <a:r>
              <a:rPr lang="en-US" sz="1800" dirty="0">
                <a:ea typeface="+mn-lt"/>
                <a:cs typeface="+mn-lt"/>
              </a:rPr>
              <a:t>       # Return the result</a:t>
            </a:r>
            <a:endParaRPr lang="en-US" sz="1800" dirty="0"/>
          </a:p>
          <a:p>
            <a:pPr marL="0" indent="0">
              <a:buClr>
                <a:srgbClr val="262626"/>
              </a:buClr>
              <a:buNone/>
            </a:pPr>
            <a:r>
              <a:rPr lang="en-US" sz="1800" dirty="0">
                <a:ea typeface="+mn-lt"/>
                <a:cs typeface="+mn-lt"/>
              </a:rPr>
              <a:t>       return $sum</a:t>
            </a:r>
            <a:endParaRPr lang="en-US" sz="1800" dirty="0"/>
          </a:p>
          <a:p>
            <a:pPr marL="0" indent="0">
              <a:buClr>
                <a:srgbClr val="262626"/>
              </a:buClr>
              <a:buNone/>
            </a:pPr>
            <a:r>
              <a:rPr lang="en-US" sz="1800" dirty="0">
                <a:ea typeface="+mn-lt"/>
                <a:cs typeface="+mn-lt"/>
              </a:rPr>
              <a:t>   }</a:t>
            </a:r>
            <a:endParaRPr lang="en-US" sz="1800" dirty="0"/>
          </a:p>
          <a:p>
            <a:pPr marL="0" indent="0">
              <a:buClr>
                <a:srgbClr val="262626"/>
              </a:buClr>
              <a:buNone/>
            </a:pPr>
            <a:r>
              <a:rPr lang="en-US" sz="1800" dirty="0">
                <a:ea typeface="+mn-lt"/>
                <a:cs typeface="+mn-lt"/>
              </a:rPr>
              <a:t>   # Call the procedure with the numbers 7 and 3</a:t>
            </a:r>
            <a:endParaRPr lang="en-US" sz="1800" dirty="0"/>
          </a:p>
          <a:p>
            <a:pPr marL="0" indent="0">
              <a:buClr>
                <a:srgbClr val="262626"/>
              </a:buClr>
              <a:buNone/>
            </a:pPr>
            <a:r>
              <a:rPr lang="en-US" sz="1800" dirty="0">
                <a:ea typeface="+mn-lt"/>
                <a:cs typeface="+mn-lt"/>
              </a:rPr>
              <a:t>   set result [</a:t>
            </a:r>
            <a:r>
              <a:rPr lang="en-US" sz="1800" dirty="0" err="1">
                <a:ea typeface="+mn-lt"/>
                <a:cs typeface="+mn-lt"/>
              </a:rPr>
              <a:t>add_numbers</a:t>
            </a:r>
            <a:r>
              <a:rPr lang="en-US" sz="1800" dirty="0">
                <a:ea typeface="+mn-lt"/>
                <a:cs typeface="+mn-lt"/>
              </a:rPr>
              <a:t> 7 3]</a:t>
            </a:r>
            <a:endParaRPr lang="en-US" sz="1800" dirty="0"/>
          </a:p>
          <a:p>
            <a:pPr marL="0" indent="0">
              <a:buClr>
                <a:srgbClr val="262626"/>
              </a:buClr>
              <a:buNone/>
            </a:pPr>
            <a:r>
              <a:rPr lang="en-US" sz="1800" dirty="0">
                <a:ea typeface="+mn-lt"/>
                <a:cs typeface="+mn-lt"/>
              </a:rPr>
              <a:t>   puts "The sum of 7 and 3 is: $result"</a:t>
            </a:r>
            <a:endParaRPr lang="en-US" sz="1800" dirty="0"/>
          </a:p>
          <a:p>
            <a:pPr marL="0" indent="0">
              <a:buNone/>
            </a:pPr>
            <a:r>
              <a:rPr lang="en-US" sz="1800" dirty="0"/>
              <a:t>   Output : The sum of 7 and 3 is: 10</a:t>
            </a:r>
          </a:p>
          <a:p>
            <a:pPr>
              <a:buClr>
                <a:srgbClr val="262626"/>
              </a:buClr>
            </a:pPr>
            <a:endParaRPr lang="en-US" dirty="0"/>
          </a:p>
        </p:txBody>
      </p:sp>
    </p:spTree>
    <p:extLst>
      <p:ext uri="{BB962C8B-B14F-4D97-AF65-F5344CB8AC3E}">
        <p14:creationId xmlns:p14="http://schemas.microsoft.com/office/powerpoint/2010/main" val="5743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01C4-C329-461C-7C3F-C0A624302BAA}"/>
              </a:ext>
            </a:extLst>
          </p:cNvPr>
          <p:cNvSpPr>
            <a:spLocks noGrp="1"/>
          </p:cNvSpPr>
          <p:nvPr>
            <p:ph type="title"/>
          </p:nvPr>
        </p:nvSpPr>
        <p:spPr>
          <a:xfrm>
            <a:off x="1066800" y="642594"/>
            <a:ext cx="10058400" cy="933450"/>
          </a:xfrm>
        </p:spPr>
        <p:txBody>
          <a:bodyPr/>
          <a:lstStyle/>
          <a:p>
            <a:r>
              <a:rPr lang="en-US"/>
              <a:t>             </a:t>
            </a:r>
            <a:r>
              <a:rPr lang="en-US" dirty="0"/>
              <a:t>Importance of </a:t>
            </a:r>
            <a:r>
              <a:rPr lang="en-US" dirty="0" err="1"/>
              <a:t>tcl</a:t>
            </a:r>
            <a:endParaRPr lang="en-US"/>
          </a:p>
        </p:txBody>
      </p:sp>
      <p:sp>
        <p:nvSpPr>
          <p:cNvPr id="3" name="Content Placeholder 2">
            <a:extLst>
              <a:ext uri="{FF2B5EF4-FFF2-40B4-BE49-F238E27FC236}">
                <a16:creationId xmlns:a16="http://schemas.microsoft.com/office/drawing/2014/main" id="{05CEFD14-1B06-2DA2-F7E0-B400E47AD4EB}"/>
              </a:ext>
            </a:extLst>
          </p:cNvPr>
          <p:cNvSpPr>
            <a:spLocks noGrp="1"/>
          </p:cNvSpPr>
          <p:nvPr>
            <p:ph idx="1"/>
          </p:nvPr>
        </p:nvSpPr>
        <p:spPr>
          <a:xfrm>
            <a:off x="876300" y="1607820"/>
            <a:ext cx="10058400" cy="4459224"/>
          </a:xfrm>
        </p:spPr>
        <p:txBody>
          <a:bodyPr lIns="91440" tIns="45720" rIns="91440" bIns="45720" anchor="t"/>
          <a:lstStyle/>
          <a:p>
            <a:r>
              <a:rPr lang="en-US" sz="1800" b="1" dirty="0">
                <a:solidFill>
                  <a:schemeClr val="tx1">
                    <a:lumMod val="85000"/>
                    <a:lumOff val="15000"/>
                  </a:schemeClr>
                </a:solidFill>
                <a:ea typeface="+mn-lt"/>
                <a:cs typeface="+mn-lt"/>
              </a:rPr>
              <a:t>Rapid Prototyping:</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Tcl's</a:t>
            </a:r>
            <a:r>
              <a:rPr lang="en-US" sz="1800" dirty="0">
                <a:solidFill>
                  <a:schemeClr val="tx1">
                    <a:lumMod val="85000"/>
                    <a:lumOff val="15000"/>
                  </a:schemeClr>
                </a:solidFill>
                <a:ea typeface="+mn-lt"/>
                <a:cs typeface="+mn-lt"/>
              </a:rPr>
              <a:t> simple and expressive syntax allows for quick and easy prototyping of ideas. It enables developers to experiment with concepts and designs rapidly.</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Automation:</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is commonly used for automation tasks and scripting. Many software applications and tools support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as a scripting language, allowing users to automate repetitive tasks and streamline processes.</a:t>
            </a:r>
            <a:endParaRPr lang="en-US" sz="1800" dirty="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Testing and Verification:</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is used in software testing and verification processes. Its scripting capabilities facilitate the creation of test scripts and automation of test procedures, making it easier to ensure the reliability and correctness of software.</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Graphical User Interface (GUI) Development:</a:t>
            </a:r>
            <a:r>
              <a:rPr lang="en-US" sz="1800" dirty="0">
                <a:solidFill>
                  <a:schemeClr val="tx1">
                    <a:lumMod val="85000"/>
                    <a:lumOff val="15000"/>
                  </a:schemeClr>
                </a:solidFill>
                <a:ea typeface="+mn-lt"/>
                <a:cs typeface="+mn-lt"/>
              </a:rPr>
              <a:t> When paired with the Tk toolkit,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becomes a powerful tool for creating graphical user interfaces. Many GUI-based applications and tools leverage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/Tk for building intuitive and interactive interfaces.</a:t>
            </a:r>
            <a:endParaRPr lang="en-US" sz="1800">
              <a:solidFill>
                <a:schemeClr val="tx1">
                  <a:lumMod val="85000"/>
                  <a:lumOff val="15000"/>
                </a:schemeClr>
              </a:solidFill>
            </a:endParaRPr>
          </a:p>
          <a:p>
            <a:pPr>
              <a:buClr>
                <a:srgbClr val="262626"/>
              </a:buClr>
            </a:pPr>
            <a:r>
              <a:rPr lang="en-US" sz="1800" b="1" dirty="0">
                <a:solidFill>
                  <a:schemeClr val="tx1">
                    <a:lumMod val="85000"/>
                    <a:lumOff val="15000"/>
                  </a:schemeClr>
                </a:solidFill>
                <a:ea typeface="+mn-lt"/>
                <a:cs typeface="+mn-lt"/>
              </a:rPr>
              <a:t>Cross-Platform Compatibility:</a:t>
            </a:r>
            <a:r>
              <a:rPr lang="en-US" sz="1800" dirty="0">
                <a:solidFill>
                  <a:schemeClr val="tx1">
                    <a:lumMod val="85000"/>
                    <a:lumOff val="15000"/>
                  </a:schemeClr>
                </a:solidFill>
                <a:ea typeface="+mn-lt"/>
                <a:cs typeface="+mn-lt"/>
              </a:rPr>
              <a:t> </a:t>
            </a:r>
            <a:r>
              <a:rPr lang="en-US" sz="180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scripts are generally platform-independent. This cross-platform compatibility makes it easier to develop scripts that can run on different operating systems without modification</a:t>
            </a:r>
            <a:endParaRPr lang="en-US" sz="1800" dirty="0">
              <a:solidFill>
                <a:schemeClr val="tx1">
                  <a:lumMod val="85000"/>
                  <a:lumOff val="15000"/>
                </a:schemeClr>
              </a:solidFill>
            </a:endParaRPr>
          </a:p>
          <a:p>
            <a:pPr>
              <a:buClr>
                <a:srgbClr val="262626"/>
              </a:buClr>
            </a:pPr>
            <a:endParaRPr lang="en-US" dirty="0"/>
          </a:p>
        </p:txBody>
      </p:sp>
    </p:spTree>
    <p:extLst>
      <p:ext uri="{BB962C8B-B14F-4D97-AF65-F5344CB8AC3E}">
        <p14:creationId xmlns:p14="http://schemas.microsoft.com/office/powerpoint/2010/main" val="3187132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DE47-246F-30DA-A66B-EBC641919F31}"/>
              </a:ext>
            </a:extLst>
          </p:cNvPr>
          <p:cNvSpPr>
            <a:spLocks noGrp="1"/>
          </p:cNvSpPr>
          <p:nvPr>
            <p:ph type="title"/>
          </p:nvPr>
        </p:nvSpPr>
        <p:spPr/>
        <p:txBody>
          <a:bodyPr/>
          <a:lstStyle/>
          <a:p>
            <a:r>
              <a:rPr lang="en-US" dirty="0"/>
              <a:t>Regular expressions,</a:t>
            </a:r>
            <a:r>
              <a:rPr lang="en-US"/>
              <a:t> </a:t>
            </a:r>
            <a:r>
              <a:rPr lang="en-US" err="1"/>
              <a:t>regsub</a:t>
            </a:r>
            <a:r>
              <a:rPr lang="en-US"/>
              <a:t> , </a:t>
            </a:r>
            <a:r>
              <a:rPr lang="en-US" dirty="0" err="1"/>
              <a:t>regexp</a:t>
            </a:r>
            <a:endParaRPr lang="en-US"/>
          </a:p>
        </p:txBody>
      </p:sp>
      <p:sp>
        <p:nvSpPr>
          <p:cNvPr id="3" name="Content Placeholder 2">
            <a:extLst>
              <a:ext uri="{FF2B5EF4-FFF2-40B4-BE49-F238E27FC236}">
                <a16:creationId xmlns:a16="http://schemas.microsoft.com/office/drawing/2014/main" id="{40DBA720-CA1E-D9C1-A653-574C5403DD60}"/>
              </a:ext>
            </a:extLst>
          </p:cNvPr>
          <p:cNvSpPr>
            <a:spLocks noGrp="1"/>
          </p:cNvSpPr>
          <p:nvPr>
            <p:ph idx="1"/>
          </p:nvPr>
        </p:nvSpPr>
        <p:spPr>
          <a:xfrm>
            <a:off x="1066800" y="1867008"/>
            <a:ext cx="10058400" cy="4085736"/>
          </a:xfrm>
        </p:spPr>
        <p:txBody>
          <a:bodyPr lIns="91440" tIns="45720" rIns="91440" bIns="45720" anchor="t"/>
          <a:lstStyle/>
          <a:p>
            <a:r>
              <a:rPr lang="en-US" sz="1800" dirty="0">
                <a:solidFill>
                  <a:schemeClr val="tx1">
                    <a:lumMod val="95000"/>
                    <a:lumOff val="5000"/>
                  </a:schemeClr>
                </a:solidFill>
                <a:ea typeface="+mn-lt"/>
                <a:cs typeface="+mn-lt"/>
              </a:rPr>
              <a:t>Regular expressions (regex or </a:t>
            </a:r>
            <a:r>
              <a:rPr lang="en-US" sz="1800" dirty="0" err="1">
                <a:solidFill>
                  <a:schemeClr val="tx1">
                    <a:lumMod val="95000"/>
                    <a:lumOff val="5000"/>
                  </a:schemeClr>
                </a:solidFill>
                <a:ea typeface="+mn-lt"/>
                <a:cs typeface="+mn-lt"/>
              </a:rPr>
              <a:t>regexp</a:t>
            </a:r>
            <a:r>
              <a:rPr lang="en-US" sz="1800" dirty="0">
                <a:solidFill>
                  <a:schemeClr val="tx1">
                    <a:lumMod val="95000"/>
                    <a:lumOff val="5000"/>
                  </a:schemeClr>
                </a:solidFill>
                <a:ea typeface="+mn-lt"/>
                <a:cs typeface="+mn-lt"/>
              </a:rPr>
              <a:t>) are powerful tools for pattern matching and text manipulation. In TCL, the </a:t>
            </a:r>
            <a:r>
              <a:rPr lang="en-US" sz="1800" b="1" dirty="0" err="1">
                <a:solidFill>
                  <a:schemeClr val="tx1">
                    <a:lumMod val="95000"/>
                    <a:lumOff val="5000"/>
                  </a:schemeClr>
                </a:solidFill>
                <a:latin typeface="Consolas"/>
              </a:rPr>
              <a:t>regexp</a:t>
            </a:r>
            <a:r>
              <a:rPr lang="en-US" sz="1800" dirty="0">
                <a:solidFill>
                  <a:schemeClr val="tx1">
                    <a:lumMod val="95000"/>
                    <a:lumOff val="5000"/>
                  </a:schemeClr>
                </a:solidFill>
                <a:ea typeface="+mn-lt"/>
                <a:cs typeface="+mn-lt"/>
              </a:rPr>
              <a:t> command is used for regular expression matching. </a:t>
            </a:r>
          </a:p>
          <a:p>
            <a:pPr>
              <a:buClr>
                <a:srgbClr val="262626"/>
              </a:buClr>
            </a:pPr>
            <a:r>
              <a:rPr lang="en-US" sz="1800" dirty="0">
                <a:solidFill>
                  <a:schemeClr val="tx1">
                    <a:lumMod val="95000"/>
                    <a:lumOff val="5000"/>
                  </a:schemeClr>
                </a:solidFill>
              </a:rPr>
              <a:t>Regular expression symbols</a:t>
            </a:r>
          </a:p>
          <a:p>
            <a:pPr>
              <a:buClr>
                <a:srgbClr val="262626"/>
              </a:buClr>
            </a:pPr>
            <a:r>
              <a:rPr lang="en-US" sz="1800" b="1" dirty="0">
                <a:solidFill>
                  <a:schemeClr val="tx1">
                    <a:lumMod val="95000"/>
                    <a:lumOff val="5000"/>
                  </a:schemeClr>
                </a:solidFill>
                <a:latin typeface="Consolas"/>
              </a:rPr>
              <a:t>. (Dot): Matches any single character except for a newline.</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(Caret): Anchors the regex at the start of the string.</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(Dollar Sign): Anchors the regex at the end of the string.</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(Asterisk): Matches zero or more occurrences of the preceding character or group.</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(Plus): Matches one or more occurrences of the preceding character or group.</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(Question Mark): Matches zero or one occurrence of the preceding character or group (makes it optional).</a:t>
            </a:r>
            <a:endParaRPr lang="en-US" sz="18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4001591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7927-13A0-058F-E494-FC8C811254D2}"/>
              </a:ext>
            </a:extLst>
          </p:cNvPr>
          <p:cNvSpPr>
            <a:spLocks noGrp="1"/>
          </p:cNvSpPr>
          <p:nvPr>
            <p:ph type="title"/>
          </p:nvPr>
        </p:nvSpPr>
        <p:spPr/>
        <p:txBody>
          <a:bodyPr/>
          <a:lstStyle/>
          <a:p>
            <a:r>
              <a:rPr lang="en-US"/>
              <a:t>               Regular expressions</a:t>
            </a:r>
          </a:p>
        </p:txBody>
      </p:sp>
      <p:sp>
        <p:nvSpPr>
          <p:cNvPr id="3" name="Content Placeholder 2">
            <a:extLst>
              <a:ext uri="{FF2B5EF4-FFF2-40B4-BE49-F238E27FC236}">
                <a16:creationId xmlns:a16="http://schemas.microsoft.com/office/drawing/2014/main" id="{064E83C6-A2DC-06F3-6D41-F11FF0A3C95C}"/>
              </a:ext>
            </a:extLst>
          </p:cNvPr>
          <p:cNvSpPr>
            <a:spLocks noGrp="1"/>
          </p:cNvSpPr>
          <p:nvPr>
            <p:ph idx="1"/>
          </p:nvPr>
        </p:nvSpPr>
        <p:spPr>
          <a:xfrm>
            <a:off x="1066800" y="1824078"/>
            <a:ext cx="10058400" cy="4128666"/>
          </a:xfrm>
        </p:spPr>
        <p:txBody>
          <a:bodyPr lIns="91440" tIns="45720" rIns="91440" bIns="45720" anchor="t"/>
          <a:lstStyle/>
          <a:p>
            <a:r>
              <a:rPr lang="en-US" sz="1800" b="1" dirty="0">
                <a:solidFill>
                  <a:schemeClr val="tx1">
                    <a:lumMod val="95000"/>
                    <a:lumOff val="5000"/>
                  </a:schemeClr>
                </a:solidFill>
                <a:latin typeface="Consolas"/>
              </a:rPr>
              <a:t>( )</a:t>
            </a:r>
            <a:r>
              <a:rPr lang="en-US" sz="1800" dirty="0">
                <a:solidFill>
                  <a:schemeClr val="tx1">
                    <a:lumMod val="95000"/>
                    <a:lumOff val="5000"/>
                  </a:schemeClr>
                </a:solidFill>
                <a:ea typeface="+mn-lt"/>
                <a:cs typeface="+mn-lt"/>
              </a:rPr>
              <a:t> (Parentheses): Groups patterns together. Also used for capturing groups.</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(Square Brackets): Defines a character class. Matches any single character within the brackets.</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(Pipe): Acts like a logical OR. Matches either the pattern on the left or the pattern on the right.</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(Backslash): Escapes a special character, allowing it to be treated as a literal character. Also used to introduce special character sequences.</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 }</a:t>
            </a:r>
            <a:r>
              <a:rPr lang="en-US" sz="1800" dirty="0">
                <a:solidFill>
                  <a:schemeClr val="tx1">
                    <a:lumMod val="95000"/>
                    <a:lumOff val="5000"/>
                  </a:schemeClr>
                </a:solidFill>
                <a:ea typeface="+mn-lt"/>
                <a:cs typeface="+mn-lt"/>
              </a:rPr>
              <a:t> (Curly Braces): Specifies a range or exact number of occurrences. </a:t>
            </a:r>
            <a:r>
              <a:rPr lang="en-US" sz="1800" b="1" dirty="0">
                <a:solidFill>
                  <a:schemeClr val="tx1">
                    <a:lumMod val="95000"/>
                    <a:lumOff val="5000"/>
                  </a:schemeClr>
                </a:solidFill>
                <a:latin typeface="Consolas"/>
              </a:rPr>
              <a:t>{n}</a:t>
            </a:r>
            <a:r>
              <a:rPr lang="en-US" sz="1800" dirty="0">
                <a:solidFill>
                  <a:schemeClr val="tx1">
                    <a:lumMod val="95000"/>
                    <a:lumOff val="5000"/>
                  </a:schemeClr>
                </a:solidFill>
                <a:ea typeface="+mn-lt"/>
                <a:cs typeface="+mn-lt"/>
              </a:rPr>
              <a:t> matches exactly n occurrences, </a:t>
            </a:r>
            <a:r>
              <a:rPr lang="en-US" sz="1800" b="1" dirty="0">
                <a:solidFill>
                  <a:schemeClr val="tx1">
                    <a:lumMod val="95000"/>
                    <a:lumOff val="5000"/>
                  </a:schemeClr>
                </a:solidFill>
                <a:latin typeface="Consolas"/>
              </a:rPr>
              <a:t>{n,}</a:t>
            </a:r>
            <a:r>
              <a:rPr lang="en-US" sz="1800" dirty="0">
                <a:solidFill>
                  <a:schemeClr val="tx1">
                    <a:lumMod val="95000"/>
                    <a:lumOff val="5000"/>
                  </a:schemeClr>
                </a:solidFill>
                <a:ea typeface="+mn-lt"/>
                <a:cs typeface="+mn-lt"/>
              </a:rPr>
              <a:t> matches n or more occurrences, and </a:t>
            </a:r>
            <a:r>
              <a:rPr lang="en-US" sz="1800" b="1" dirty="0">
                <a:solidFill>
                  <a:schemeClr val="tx1">
                    <a:lumMod val="95000"/>
                    <a:lumOff val="5000"/>
                  </a:schemeClr>
                </a:solidFill>
                <a:latin typeface="Consolas"/>
              </a:rPr>
              <a:t>{</a:t>
            </a:r>
            <a:r>
              <a:rPr lang="en-US" sz="1800" b="1" err="1">
                <a:solidFill>
                  <a:schemeClr val="tx1">
                    <a:lumMod val="95000"/>
                    <a:lumOff val="5000"/>
                  </a:schemeClr>
                </a:solidFill>
                <a:latin typeface="Consolas"/>
              </a:rPr>
              <a:t>n,m</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matches between n and m occurrences.</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inside </a:t>
            </a:r>
            <a:r>
              <a:rPr lang="en-US" sz="1800" b="1" dirty="0">
                <a:solidFill>
                  <a:schemeClr val="tx1">
                    <a:lumMod val="95000"/>
                    <a:lumOff val="5000"/>
                  </a:schemeClr>
                </a:solidFill>
                <a:latin typeface="Consolas"/>
              </a:rPr>
              <a:t>[ ]</a:t>
            </a:r>
            <a:r>
              <a:rPr lang="en-US" sz="1800" dirty="0">
                <a:solidFill>
                  <a:schemeClr val="tx1">
                    <a:lumMod val="95000"/>
                    <a:lumOff val="5000"/>
                  </a:schemeClr>
                </a:solidFill>
                <a:ea typeface="+mn-lt"/>
                <a:cs typeface="+mn-lt"/>
              </a:rPr>
              <a:t>: Negates the character class. For example, </a:t>
            </a:r>
            <a:r>
              <a:rPr lang="en-US" sz="1800" b="1" dirty="0">
                <a:solidFill>
                  <a:schemeClr val="tx1">
                    <a:lumMod val="95000"/>
                    <a:lumOff val="5000"/>
                  </a:schemeClr>
                </a:solidFill>
                <a:latin typeface="Consolas"/>
              </a:rPr>
              <a:t>[^0-9]</a:t>
            </a:r>
            <a:r>
              <a:rPr lang="en-US" sz="1800" dirty="0">
                <a:solidFill>
                  <a:schemeClr val="tx1">
                    <a:lumMod val="95000"/>
                    <a:lumOff val="5000"/>
                  </a:schemeClr>
                </a:solidFill>
                <a:ea typeface="+mn-lt"/>
                <a:cs typeface="+mn-lt"/>
              </a:rPr>
              <a:t> matches any character that is not a digit.</a:t>
            </a:r>
            <a:endParaRPr lang="en-US" sz="1800" dirty="0">
              <a:solidFill>
                <a:schemeClr val="tx1">
                  <a:lumMod val="95000"/>
                  <a:lumOff val="5000"/>
                </a:schemeClr>
              </a:solidFill>
            </a:endParaRPr>
          </a:p>
          <a:p>
            <a:pPr>
              <a:buClr>
                <a:srgbClr val="262626"/>
              </a:buClr>
            </a:pPr>
            <a:endParaRPr lang="en-US" dirty="0"/>
          </a:p>
        </p:txBody>
      </p:sp>
    </p:spTree>
    <p:extLst>
      <p:ext uri="{BB962C8B-B14F-4D97-AF65-F5344CB8AC3E}">
        <p14:creationId xmlns:p14="http://schemas.microsoft.com/office/powerpoint/2010/main" val="463464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51ED-D368-6B46-469F-519035FACCE3}"/>
              </a:ext>
            </a:extLst>
          </p:cNvPr>
          <p:cNvSpPr>
            <a:spLocks noGrp="1"/>
          </p:cNvSpPr>
          <p:nvPr>
            <p:ph type="title"/>
          </p:nvPr>
        </p:nvSpPr>
        <p:spPr/>
        <p:txBody>
          <a:bodyPr/>
          <a:lstStyle/>
          <a:p>
            <a:r>
              <a:rPr lang="en-US"/>
              <a:t>              Regular expressions</a:t>
            </a:r>
          </a:p>
        </p:txBody>
      </p:sp>
      <p:sp>
        <p:nvSpPr>
          <p:cNvPr id="3" name="Content Placeholder 2">
            <a:extLst>
              <a:ext uri="{FF2B5EF4-FFF2-40B4-BE49-F238E27FC236}">
                <a16:creationId xmlns:a16="http://schemas.microsoft.com/office/drawing/2014/main" id="{44F93118-B5C1-BFC8-52A9-2A44E21D95DE}"/>
              </a:ext>
            </a:extLst>
          </p:cNvPr>
          <p:cNvSpPr>
            <a:spLocks noGrp="1"/>
          </p:cNvSpPr>
          <p:nvPr>
            <p:ph idx="1"/>
          </p:nvPr>
        </p:nvSpPr>
        <p:spPr/>
        <p:txBody>
          <a:bodyPr lIns="91440" tIns="45720" rIns="91440" bIns="45720" anchor="t"/>
          <a:lstStyle/>
          <a:p>
            <a:r>
              <a:rPr lang="en-US" sz="1800" b="1" dirty="0">
                <a:solidFill>
                  <a:schemeClr val="tx1">
                    <a:lumMod val="95000"/>
                    <a:lumOff val="5000"/>
                  </a:schemeClr>
                </a:solidFill>
                <a:latin typeface="Consolas"/>
              </a:rPr>
              <a:t>\d</a:t>
            </a:r>
            <a:r>
              <a:rPr lang="en-US" sz="1800" dirty="0">
                <a:solidFill>
                  <a:schemeClr val="tx1">
                    <a:lumMod val="95000"/>
                    <a:lumOff val="5000"/>
                  </a:schemeClr>
                </a:solidFill>
                <a:ea typeface="+mn-lt"/>
                <a:cs typeface="+mn-lt"/>
              </a:rPr>
              <a:t>: Matches any digit (equivalent to </a:t>
            </a:r>
            <a:r>
              <a:rPr lang="en-US" sz="1800" b="1" dirty="0">
                <a:solidFill>
                  <a:schemeClr val="tx1">
                    <a:lumMod val="95000"/>
                    <a:lumOff val="5000"/>
                  </a:schemeClr>
                </a:solidFill>
                <a:latin typeface="Consolas"/>
              </a:rPr>
              <a:t>[0-9]</a:t>
            </a:r>
            <a:r>
              <a:rPr lang="en-US" sz="1800" dirty="0">
                <a:solidFill>
                  <a:schemeClr val="tx1">
                    <a:lumMod val="95000"/>
                    <a:lumOff val="5000"/>
                  </a:schemeClr>
                </a:solidFill>
                <a:ea typeface="+mn-lt"/>
                <a:cs typeface="+mn-lt"/>
              </a:rPr>
              <a:t>).</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\w</a:t>
            </a:r>
            <a:r>
              <a:rPr lang="en-US" sz="1800" dirty="0">
                <a:solidFill>
                  <a:schemeClr val="tx1">
                    <a:lumMod val="95000"/>
                    <a:lumOff val="5000"/>
                  </a:schemeClr>
                </a:solidFill>
                <a:ea typeface="+mn-lt"/>
                <a:cs typeface="+mn-lt"/>
              </a:rPr>
              <a:t>: Matches any word character (equivalent to </a:t>
            </a:r>
            <a:r>
              <a:rPr lang="en-US" sz="1800" b="1" dirty="0">
                <a:solidFill>
                  <a:schemeClr val="tx1">
                    <a:lumMod val="95000"/>
                    <a:lumOff val="5000"/>
                  </a:schemeClr>
                </a:solidFill>
                <a:latin typeface="Consolas"/>
              </a:rPr>
              <a:t>[a-zA-Z0-9_]</a:t>
            </a:r>
            <a:r>
              <a:rPr lang="en-US" sz="1800" dirty="0">
                <a:solidFill>
                  <a:schemeClr val="tx1">
                    <a:lumMod val="95000"/>
                    <a:lumOff val="5000"/>
                  </a:schemeClr>
                </a:solidFill>
                <a:ea typeface="+mn-lt"/>
                <a:cs typeface="+mn-lt"/>
              </a:rPr>
              <a:t>).</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\s</a:t>
            </a:r>
            <a:r>
              <a:rPr lang="en-US" sz="1800" dirty="0">
                <a:solidFill>
                  <a:schemeClr val="tx1">
                    <a:lumMod val="95000"/>
                    <a:lumOff val="5000"/>
                  </a:schemeClr>
                </a:solidFill>
                <a:ea typeface="+mn-lt"/>
                <a:cs typeface="+mn-lt"/>
              </a:rPr>
              <a:t>: Matches any whitespace character (space, tab, newline).</a:t>
            </a:r>
            <a:endParaRPr lang="en-US" sz="1800" dirty="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\b</a:t>
            </a:r>
            <a:r>
              <a:rPr lang="en-US" sz="1800" dirty="0">
                <a:solidFill>
                  <a:schemeClr val="tx1">
                    <a:lumMod val="95000"/>
                    <a:lumOff val="5000"/>
                  </a:schemeClr>
                </a:solidFill>
                <a:ea typeface="+mn-lt"/>
                <a:cs typeface="+mn-lt"/>
              </a:rPr>
              <a:t>: Asserts a word boundary.</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\A</a:t>
            </a:r>
            <a:r>
              <a:rPr lang="en-US" sz="1800" dirty="0">
                <a:solidFill>
                  <a:schemeClr val="tx1">
                    <a:lumMod val="95000"/>
                    <a:lumOff val="5000"/>
                  </a:schemeClr>
                </a:solidFill>
                <a:ea typeface="+mn-lt"/>
                <a:cs typeface="+mn-lt"/>
              </a:rPr>
              <a:t>: Anchors the regex at the start of the string (similar to </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but unaffected by the </a:t>
            </a:r>
            <a:r>
              <a:rPr lang="en-US" sz="1800" b="1" dirty="0">
                <a:solidFill>
                  <a:schemeClr val="tx1">
                    <a:lumMod val="95000"/>
                    <a:lumOff val="5000"/>
                  </a:schemeClr>
                </a:solidFill>
                <a:latin typeface="Consolas"/>
              </a:rPr>
              <a:t>re-matcher</a:t>
            </a:r>
            <a:r>
              <a:rPr lang="en-US" sz="1800" dirty="0">
                <a:solidFill>
                  <a:schemeClr val="tx1">
                    <a:lumMod val="95000"/>
                    <a:lumOff val="5000"/>
                  </a:schemeClr>
                </a:solidFill>
                <a:ea typeface="+mn-lt"/>
                <a:cs typeface="+mn-lt"/>
              </a:rPr>
              <a:t> flag).</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latin typeface="Consolas"/>
              </a:rPr>
              <a:t>\Z</a:t>
            </a:r>
            <a:r>
              <a:rPr lang="en-US" sz="1800" dirty="0">
                <a:solidFill>
                  <a:schemeClr val="tx1">
                    <a:lumMod val="95000"/>
                    <a:lumOff val="5000"/>
                  </a:schemeClr>
                </a:solidFill>
                <a:ea typeface="+mn-lt"/>
                <a:cs typeface="+mn-lt"/>
              </a:rPr>
              <a:t>: Anchors the regex at the end of the string (similar to </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but unaffected by the </a:t>
            </a:r>
            <a:r>
              <a:rPr lang="en-US" sz="1800" b="1" dirty="0">
                <a:solidFill>
                  <a:schemeClr val="tx1">
                    <a:lumMod val="95000"/>
                    <a:lumOff val="5000"/>
                  </a:schemeClr>
                </a:solidFill>
                <a:latin typeface="Consolas"/>
              </a:rPr>
              <a:t>re-matcher</a:t>
            </a:r>
            <a:r>
              <a:rPr lang="en-US" sz="1800" dirty="0">
                <a:solidFill>
                  <a:schemeClr val="tx1">
                    <a:lumMod val="95000"/>
                    <a:lumOff val="5000"/>
                  </a:schemeClr>
                </a:solidFill>
                <a:ea typeface="+mn-lt"/>
                <a:cs typeface="+mn-lt"/>
              </a:rPr>
              <a:t> flag).</a:t>
            </a:r>
            <a:endParaRPr lang="en-US" sz="18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a:p>
            <a:pPr>
              <a:buClr>
                <a:srgbClr val="262626"/>
              </a:buClr>
            </a:pPr>
            <a:endParaRPr lang="en-US" dirty="0"/>
          </a:p>
        </p:txBody>
      </p:sp>
    </p:spTree>
    <p:extLst>
      <p:ext uri="{BB962C8B-B14F-4D97-AF65-F5344CB8AC3E}">
        <p14:creationId xmlns:p14="http://schemas.microsoft.com/office/powerpoint/2010/main" val="2056793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1F24-0AF8-19C7-9E8C-ED14B7E27DC6}"/>
              </a:ext>
            </a:extLst>
          </p:cNvPr>
          <p:cNvSpPr>
            <a:spLocks noGrp="1"/>
          </p:cNvSpPr>
          <p:nvPr>
            <p:ph type="title"/>
          </p:nvPr>
        </p:nvSpPr>
        <p:spPr>
          <a:xfrm>
            <a:off x="1066800" y="642594"/>
            <a:ext cx="10058400" cy="813517"/>
          </a:xfrm>
        </p:spPr>
        <p:txBody>
          <a:bodyPr/>
          <a:lstStyle/>
          <a:p>
            <a:r>
              <a:rPr lang="en-US"/>
              <a:t>                Some examples</a:t>
            </a:r>
          </a:p>
        </p:txBody>
      </p:sp>
      <p:sp>
        <p:nvSpPr>
          <p:cNvPr id="3" name="Content Placeholder 2">
            <a:extLst>
              <a:ext uri="{FF2B5EF4-FFF2-40B4-BE49-F238E27FC236}">
                <a16:creationId xmlns:a16="http://schemas.microsoft.com/office/drawing/2014/main" id="{E91AFAF4-DA3C-86B5-C930-96086AC3DF32}"/>
              </a:ext>
            </a:extLst>
          </p:cNvPr>
          <p:cNvSpPr>
            <a:spLocks noGrp="1"/>
          </p:cNvSpPr>
          <p:nvPr>
            <p:ph idx="1"/>
          </p:nvPr>
        </p:nvSpPr>
        <p:spPr>
          <a:xfrm>
            <a:off x="1066800" y="1373318"/>
            <a:ext cx="10058400" cy="4579426"/>
          </a:xfrm>
        </p:spPr>
        <p:txBody>
          <a:bodyPr lIns="91440" tIns="45720" rIns="91440" bIns="45720" anchor="t"/>
          <a:lstStyle/>
          <a:p>
            <a:r>
              <a:rPr lang="en-US" dirty="0">
                <a:ea typeface="+mn-lt"/>
                <a:cs typeface="+mn-lt"/>
              </a:rPr>
              <a:t>Syntax:</a:t>
            </a:r>
          </a:p>
          <a:p>
            <a:pPr>
              <a:buClr>
                <a:srgbClr val="262626"/>
              </a:buClr>
            </a:pPr>
            <a:r>
              <a:rPr lang="en-US" dirty="0" err="1">
                <a:ea typeface="+mn-lt"/>
                <a:cs typeface="+mn-lt"/>
              </a:rPr>
              <a:t>Regexp</a:t>
            </a:r>
            <a:r>
              <a:rPr lang="en-US" dirty="0">
                <a:ea typeface="+mn-lt"/>
                <a:cs typeface="+mn-lt"/>
              </a:rPr>
              <a:t> </a:t>
            </a:r>
            <a:r>
              <a:rPr lang="en-US" dirty="0" err="1">
                <a:ea typeface="+mn-lt"/>
                <a:cs typeface="+mn-lt"/>
              </a:rPr>
              <a:t>s"search_term</a:t>
            </a:r>
            <a:r>
              <a:rPr lang="en-US" dirty="0">
                <a:ea typeface="+mn-lt"/>
                <a:cs typeface="+mn-lt"/>
              </a:rPr>
              <a:t>" "data"</a:t>
            </a:r>
          </a:p>
          <a:p>
            <a:pPr>
              <a:buClr>
                <a:srgbClr val="262626"/>
              </a:buClr>
            </a:pPr>
            <a:r>
              <a:rPr lang="en-US" dirty="0" err="1">
                <a:ea typeface="+mn-lt"/>
                <a:cs typeface="+mn-lt"/>
              </a:rPr>
              <a:t>regexp</a:t>
            </a:r>
            <a:r>
              <a:rPr lang="en-US" dirty="0">
                <a:ea typeface="+mn-lt"/>
                <a:cs typeface="+mn-lt"/>
              </a:rPr>
              <a:t> "^a" "this is presentation"</a:t>
            </a:r>
            <a:endParaRPr lang="en-US" dirty="0"/>
          </a:p>
          <a:p>
            <a:pPr>
              <a:buClr>
                <a:srgbClr val="262626"/>
              </a:buClr>
            </a:pPr>
            <a:r>
              <a:rPr lang="en-US" dirty="0">
                <a:ea typeface="+mn-lt"/>
                <a:cs typeface="+mn-lt"/>
              </a:rPr>
              <a:t># Output: 0</a:t>
            </a:r>
            <a:endParaRPr lang="en-US" dirty="0"/>
          </a:p>
          <a:p>
            <a:pPr>
              <a:buClr>
                <a:srgbClr val="262626"/>
              </a:buClr>
            </a:pPr>
            <a:r>
              <a:rPr lang="en-US" dirty="0" err="1">
                <a:ea typeface="+mn-lt"/>
                <a:cs typeface="+mn-lt"/>
              </a:rPr>
              <a:t>regexp</a:t>
            </a:r>
            <a:r>
              <a:rPr lang="en-US" dirty="0">
                <a:ea typeface="+mn-lt"/>
                <a:cs typeface="+mn-lt"/>
              </a:rPr>
              <a:t> "^</a:t>
            </a:r>
            <a:r>
              <a:rPr lang="en-US" dirty="0" err="1">
                <a:ea typeface="+mn-lt"/>
                <a:cs typeface="+mn-lt"/>
              </a:rPr>
              <a:t>abc</a:t>
            </a:r>
            <a:r>
              <a:rPr lang="en-US" dirty="0">
                <a:ea typeface="+mn-lt"/>
                <a:cs typeface="+mn-lt"/>
              </a:rPr>
              <a:t>" "</a:t>
            </a:r>
            <a:r>
              <a:rPr lang="en-US" dirty="0" err="1">
                <a:ea typeface="+mn-lt"/>
                <a:cs typeface="+mn-lt"/>
              </a:rPr>
              <a:t>abcdef</a:t>
            </a:r>
            <a:r>
              <a:rPr lang="en-US" dirty="0">
                <a:ea typeface="+mn-lt"/>
                <a:cs typeface="+mn-lt"/>
              </a:rPr>
              <a:t>"</a:t>
            </a:r>
            <a:endParaRPr lang="en-US" dirty="0"/>
          </a:p>
          <a:p>
            <a:pPr>
              <a:buClr>
                <a:srgbClr val="262626"/>
              </a:buClr>
            </a:pPr>
            <a:r>
              <a:rPr lang="en-US" dirty="0">
                <a:ea typeface="+mn-lt"/>
                <a:cs typeface="+mn-lt"/>
              </a:rPr>
              <a:t># Output: 1</a:t>
            </a:r>
            <a:endParaRPr lang="en-US" dirty="0"/>
          </a:p>
          <a:p>
            <a:pPr>
              <a:buClr>
                <a:srgbClr val="262626"/>
              </a:buClr>
            </a:pPr>
            <a:r>
              <a:rPr lang="en-US" dirty="0" err="1">
                <a:ea typeface="+mn-lt"/>
                <a:cs typeface="+mn-lt"/>
              </a:rPr>
              <a:t>regexp</a:t>
            </a:r>
            <a:r>
              <a:rPr lang="en-US" dirty="0">
                <a:ea typeface="+mn-lt"/>
                <a:cs typeface="+mn-lt"/>
              </a:rPr>
              <a:t> "def$" "</a:t>
            </a:r>
            <a:r>
              <a:rPr lang="en-US" dirty="0" err="1">
                <a:ea typeface="+mn-lt"/>
                <a:cs typeface="+mn-lt"/>
              </a:rPr>
              <a:t>abcdef</a:t>
            </a:r>
            <a:r>
              <a:rPr lang="en-US" dirty="0">
                <a:ea typeface="+mn-lt"/>
                <a:cs typeface="+mn-lt"/>
              </a:rPr>
              <a:t>"</a:t>
            </a:r>
            <a:endParaRPr lang="en-US" dirty="0"/>
          </a:p>
          <a:p>
            <a:pPr>
              <a:buClr>
                <a:srgbClr val="262626"/>
              </a:buClr>
            </a:pPr>
            <a:r>
              <a:rPr lang="en-US" dirty="0">
                <a:ea typeface="+mn-lt"/>
                <a:cs typeface="+mn-lt"/>
              </a:rPr>
              <a:t># Output:1</a:t>
            </a:r>
            <a:endParaRPr lang="en-US" dirty="0"/>
          </a:p>
          <a:p>
            <a:pPr>
              <a:buClr>
                <a:srgbClr val="262626"/>
              </a:buClr>
            </a:pPr>
            <a:r>
              <a:rPr lang="en-US" dirty="0" err="1">
                <a:ea typeface="+mn-lt"/>
                <a:cs typeface="+mn-lt"/>
              </a:rPr>
              <a:t>regexp</a:t>
            </a:r>
            <a:r>
              <a:rPr lang="en-US" dirty="0">
                <a:ea typeface="+mn-lt"/>
                <a:cs typeface="+mn-lt"/>
              </a:rPr>
              <a:t> "</a:t>
            </a:r>
            <a:r>
              <a:rPr lang="en-US" dirty="0" err="1">
                <a:ea typeface="+mn-lt"/>
                <a:cs typeface="+mn-lt"/>
              </a:rPr>
              <a:t>ni</a:t>
            </a:r>
            <a:r>
              <a:rPr lang="en-US" dirty="0">
                <a:ea typeface="+mn-lt"/>
                <a:cs typeface="+mn-lt"/>
              </a:rPr>
              <a:t>.*l" "</a:t>
            </a:r>
            <a:r>
              <a:rPr lang="en-US" dirty="0" err="1">
                <a:ea typeface="+mn-lt"/>
                <a:cs typeface="+mn-lt"/>
              </a:rPr>
              <a:t>nikhil</a:t>
            </a:r>
            <a:r>
              <a:rPr lang="en-US" dirty="0">
                <a:ea typeface="+mn-lt"/>
                <a:cs typeface="+mn-lt"/>
              </a:rPr>
              <a:t>"</a:t>
            </a:r>
            <a:endParaRPr lang="en-US" dirty="0"/>
          </a:p>
          <a:p>
            <a:pPr>
              <a:buClr>
                <a:srgbClr val="262626"/>
              </a:buClr>
            </a:pPr>
            <a:r>
              <a:rPr lang="en-US" dirty="0">
                <a:ea typeface="+mn-lt"/>
                <a:cs typeface="+mn-lt"/>
              </a:rPr>
              <a:t># Output: 1</a:t>
            </a:r>
            <a:endParaRPr lang="en-US" dirty="0"/>
          </a:p>
          <a:p>
            <a:pPr>
              <a:buClr>
                <a:srgbClr val="262626"/>
              </a:buClr>
            </a:pPr>
            <a:r>
              <a:rPr lang="en-US" dirty="0" err="1">
                <a:ea typeface="+mn-lt"/>
                <a:cs typeface="+mn-lt"/>
              </a:rPr>
              <a:t>regexp</a:t>
            </a:r>
            <a:r>
              <a:rPr lang="en-US" dirty="0">
                <a:ea typeface="+mn-lt"/>
                <a:cs typeface="+mn-lt"/>
              </a:rPr>
              <a:t> "</a:t>
            </a:r>
            <a:r>
              <a:rPr lang="en-US" dirty="0" err="1">
                <a:ea typeface="+mn-lt"/>
                <a:cs typeface="+mn-lt"/>
              </a:rPr>
              <a:t>ab+c</a:t>
            </a:r>
            <a:r>
              <a:rPr lang="en-US" dirty="0">
                <a:ea typeface="+mn-lt"/>
                <a:cs typeface="+mn-lt"/>
              </a:rPr>
              <a:t>" "</a:t>
            </a:r>
            <a:r>
              <a:rPr lang="en-US" dirty="0" err="1">
                <a:ea typeface="+mn-lt"/>
                <a:cs typeface="+mn-lt"/>
              </a:rPr>
              <a:t>abcde</a:t>
            </a:r>
            <a:r>
              <a:rPr lang="en-US" dirty="0">
                <a:ea typeface="+mn-lt"/>
                <a:cs typeface="+mn-lt"/>
              </a:rPr>
              <a:t>"</a:t>
            </a:r>
            <a:endParaRPr lang="en-US" dirty="0"/>
          </a:p>
          <a:p>
            <a:pPr>
              <a:buClr>
                <a:srgbClr val="262626"/>
              </a:buClr>
            </a:pPr>
            <a:r>
              <a:rPr lang="en-US" dirty="0">
                <a:ea typeface="+mn-lt"/>
                <a:cs typeface="+mn-lt"/>
              </a:rPr>
              <a:t># Output:0</a:t>
            </a:r>
            <a:endParaRPr lang="en-US" dirty="0"/>
          </a:p>
          <a:p>
            <a:pPr>
              <a:buClr>
                <a:srgbClr val="262626"/>
              </a:buClr>
            </a:pPr>
            <a:endParaRPr lang="en-US" dirty="0"/>
          </a:p>
          <a:p>
            <a:pPr>
              <a:buClr>
                <a:srgbClr val="262626"/>
              </a:buClr>
            </a:pPr>
            <a:endParaRPr lang="en-US" dirty="0"/>
          </a:p>
        </p:txBody>
      </p:sp>
    </p:spTree>
    <p:extLst>
      <p:ext uri="{BB962C8B-B14F-4D97-AF65-F5344CB8AC3E}">
        <p14:creationId xmlns:p14="http://schemas.microsoft.com/office/powerpoint/2010/main" val="2143241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65B1-F2A4-3DF3-EA57-48E30B619994}"/>
              </a:ext>
            </a:extLst>
          </p:cNvPr>
          <p:cNvSpPr>
            <a:spLocks noGrp="1"/>
          </p:cNvSpPr>
          <p:nvPr>
            <p:ph type="title"/>
          </p:nvPr>
        </p:nvSpPr>
        <p:spPr>
          <a:xfrm>
            <a:off x="1066800" y="642594"/>
            <a:ext cx="10058400" cy="1071093"/>
          </a:xfrm>
        </p:spPr>
        <p:txBody>
          <a:bodyPr/>
          <a:lstStyle/>
          <a:p>
            <a:r>
              <a:rPr lang="en-US"/>
              <a:t>                          Regsub</a:t>
            </a:r>
          </a:p>
        </p:txBody>
      </p:sp>
      <p:sp>
        <p:nvSpPr>
          <p:cNvPr id="3" name="Content Placeholder 2">
            <a:extLst>
              <a:ext uri="{FF2B5EF4-FFF2-40B4-BE49-F238E27FC236}">
                <a16:creationId xmlns:a16="http://schemas.microsoft.com/office/drawing/2014/main" id="{E978D638-5593-FB7E-5228-7DBCD2ED8D76}"/>
              </a:ext>
            </a:extLst>
          </p:cNvPr>
          <p:cNvSpPr>
            <a:spLocks noGrp="1"/>
          </p:cNvSpPr>
          <p:nvPr>
            <p:ph idx="1"/>
          </p:nvPr>
        </p:nvSpPr>
        <p:spPr>
          <a:xfrm>
            <a:off x="1066800" y="1706022"/>
            <a:ext cx="10058400" cy="4246722"/>
          </a:xfrm>
        </p:spPr>
        <p:txBody>
          <a:bodyPr lIns="91440" tIns="45720" rIns="91440" bIns="45720" anchor="t"/>
          <a:lstStyle/>
          <a:p>
            <a:r>
              <a:rPr lang="en-US" sz="1800" dirty="0">
                <a:solidFill>
                  <a:schemeClr val="tx1">
                    <a:lumMod val="95000"/>
                    <a:lumOff val="5000"/>
                  </a:schemeClr>
                </a:solidFill>
                <a:ea typeface="+mn-lt"/>
                <a:cs typeface="+mn-lt"/>
              </a:rPr>
              <a:t>The </a:t>
            </a:r>
            <a:r>
              <a:rPr lang="en-US" sz="1800" b="1" dirty="0" err="1">
                <a:solidFill>
                  <a:schemeClr val="tx1">
                    <a:lumMod val="95000"/>
                    <a:lumOff val="5000"/>
                  </a:schemeClr>
                </a:solidFill>
                <a:latin typeface="Consolas"/>
              </a:rPr>
              <a:t>regsub</a:t>
            </a:r>
            <a:r>
              <a:rPr lang="en-US" sz="1800" dirty="0">
                <a:solidFill>
                  <a:schemeClr val="tx1">
                    <a:lumMod val="95000"/>
                    <a:lumOff val="5000"/>
                  </a:schemeClr>
                </a:solidFill>
                <a:ea typeface="+mn-lt"/>
                <a:cs typeface="+mn-lt"/>
              </a:rPr>
              <a:t> command is used for pattern-based string substitution. It allows you to search for a regular expression pattern within a string and replace it with another string.(similar to search and replace)</a:t>
            </a:r>
          </a:p>
          <a:p>
            <a:pPr>
              <a:buClr>
                <a:srgbClr val="262626"/>
              </a:buClr>
            </a:pPr>
            <a:r>
              <a:rPr lang="en-US" sz="1800" dirty="0">
                <a:solidFill>
                  <a:schemeClr val="tx1">
                    <a:lumMod val="95000"/>
                    <a:lumOff val="5000"/>
                  </a:schemeClr>
                </a:solidFill>
                <a:ea typeface="+mn-lt"/>
                <a:cs typeface="+mn-lt"/>
              </a:rPr>
              <a:t>Basic syntax</a:t>
            </a:r>
          </a:p>
          <a:p>
            <a:pPr>
              <a:buClr>
                <a:srgbClr val="262626"/>
              </a:buClr>
            </a:pPr>
            <a:r>
              <a:rPr lang="en-US" sz="1800" dirty="0" err="1">
                <a:solidFill>
                  <a:schemeClr val="tx1">
                    <a:lumMod val="95000"/>
                    <a:lumOff val="5000"/>
                  </a:schemeClr>
                </a:solidFill>
                <a:ea typeface="+mn-lt"/>
                <a:cs typeface="+mn-lt"/>
              </a:rPr>
              <a:t>regsub</a:t>
            </a:r>
            <a:r>
              <a:rPr lang="en-US" sz="1800" dirty="0">
                <a:solidFill>
                  <a:schemeClr val="tx1">
                    <a:lumMod val="95000"/>
                    <a:lumOff val="5000"/>
                  </a:schemeClr>
                </a:solidFill>
                <a:ea typeface="+mn-lt"/>
                <a:cs typeface="+mn-lt"/>
              </a:rPr>
              <a:t> ?-all? ?-</a:t>
            </a:r>
            <a:r>
              <a:rPr lang="en-US" sz="1800" dirty="0" err="1">
                <a:solidFill>
                  <a:schemeClr val="tx1">
                    <a:lumMod val="95000"/>
                    <a:lumOff val="5000"/>
                  </a:schemeClr>
                </a:solidFill>
                <a:ea typeface="+mn-lt"/>
                <a:cs typeface="+mn-lt"/>
              </a:rPr>
              <a:t>nocase</a:t>
            </a:r>
            <a:r>
              <a:rPr lang="en-US" sz="1800" dirty="0">
                <a:solidFill>
                  <a:schemeClr val="tx1">
                    <a:lumMod val="95000"/>
                    <a:lumOff val="5000"/>
                  </a:schemeClr>
                </a:solidFill>
                <a:ea typeface="+mn-lt"/>
                <a:cs typeface="+mn-lt"/>
              </a:rPr>
              <a:t>? ?--? "</a:t>
            </a:r>
            <a:r>
              <a:rPr lang="en-US" sz="1800" dirty="0" err="1">
                <a:solidFill>
                  <a:schemeClr val="tx1">
                    <a:lumMod val="95000"/>
                    <a:lumOff val="5000"/>
                  </a:schemeClr>
                </a:solidFill>
                <a:ea typeface="+mn-lt"/>
                <a:cs typeface="+mn-lt"/>
              </a:rPr>
              <a:t>Match_string</a:t>
            </a:r>
            <a:r>
              <a:rPr lang="en-US" sz="1800" dirty="0">
                <a:solidFill>
                  <a:schemeClr val="tx1">
                    <a:lumMod val="95000"/>
                    <a:lumOff val="5000"/>
                  </a:schemeClr>
                </a:solidFill>
                <a:ea typeface="+mn-lt"/>
                <a:cs typeface="+mn-lt"/>
              </a:rPr>
              <a:t>" "data" "</a:t>
            </a:r>
            <a:r>
              <a:rPr lang="en-US" sz="1800" dirty="0" err="1">
                <a:solidFill>
                  <a:schemeClr val="tx1">
                    <a:lumMod val="95000"/>
                    <a:lumOff val="5000"/>
                  </a:schemeClr>
                </a:solidFill>
                <a:ea typeface="+mn-lt"/>
                <a:cs typeface="+mn-lt"/>
              </a:rPr>
              <a:t>replace_word</a:t>
            </a:r>
            <a:r>
              <a:rPr lang="en-US" sz="1800" dirty="0">
                <a:solidFill>
                  <a:schemeClr val="tx1">
                    <a:lumMod val="95000"/>
                    <a:lumOff val="5000"/>
                  </a:schemeClr>
                </a:solidFill>
                <a:ea typeface="+mn-lt"/>
                <a:cs typeface="+mn-lt"/>
              </a:rPr>
              <a:t>"   </a:t>
            </a:r>
            <a:r>
              <a:rPr lang="en-US" sz="1800" dirty="0" err="1">
                <a:solidFill>
                  <a:schemeClr val="tx1">
                    <a:lumMod val="95000"/>
                    <a:lumOff val="5000"/>
                  </a:schemeClr>
                </a:solidFill>
                <a:ea typeface="+mn-lt"/>
                <a:cs typeface="+mn-lt"/>
              </a:rPr>
              <a:t>storing_variable</a:t>
            </a:r>
            <a:endParaRPr lang="en-US" sz="1800" dirty="0">
              <a:solidFill>
                <a:schemeClr val="tx1">
                  <a:lumMod val="95000"/>
                  <a:lumOff val="5000"/>
                </a:schemeClr>
              </a:solidFill>
              <a:ea typeface="+mn-lt"/>
              <a:cs typeface="+mn-lt"/>
            </a:endParaRPr>
          </a:p>
          <a:p>
            <a:pPr>
              <a:buClr>
                <a:srgbClr val="262626"/>
              </a:buClr>
            </a:pPr>
            <a:r>
              <a:rPr lang="en-US" sz="1800" dirty="0">
                <a:solidFill>
                  <a:schemeClr val="tx1">
                    <a:lumMod val="95000"/>
                    <a:lumOff val="5000"/>
                  </a:schemeClr>
                </a:solidFill>
                <a:ea typeface="+mn-lt"/>
                <a:cs typeface="+mn-lt"/>
              </a:rPr>
              <a:t>Original string</a:t>
            </a:r>
            <a:endParaRPr lang="en-US" sz="1800" dirty="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set </a:t>
            </a:r>
            <a:r>
              <a:rPr lang="en-US" sz="1800" dirty="0" err="1">
                <a:solidFill>
                  <a:schemeClr val="tx1">
                    <a:lumMod val="95000"/>
                    <a:lumOff val="5000"/>
                  </a:schemeClr>
                </a:solidFill>
                <a:ea typeface="+mn-lt"/>
                <a:cs typeface="+mn-lt"/>
              </a:rPr>
              <a:t>originalString</a:t>
            </a:r>
            <a:r>
              <a:rPr lang="en-US" sz="1800" dirty="0">
                <a:solidFill>
                  <a:schemeClr val="tx1">
                    <a:lumMod val="95000"/>
                    <a:lumOff val="5000"/>
                  </a:schemeClr>
                </a:solidFill>
                <a:ea typeface="+mn-lt"/>
                <a:cs typeface="+mn-lt"/>
              </a:rPr>
              <a:t> "The quick brown fox jumps over the lazy dog."</a:t>
            </a:r>
            <a:endParaRPr lang="en-US" sz="1800" dirty="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replace "fox" with "cat"</a:t>
            </a:r>
            <a:endParaRPr lang="en-US" sz="1800" dirty="0">
              <a:solidFill>
                <a:schemeClr val="tx1">
                  <a:lumMod val="95000"/>
                  <a:lumOff val="5000"/>
                </a:schemeClr>
              </a:solidFill>
            </a:endParaRPr>
          </a:p>
          <a:p>
            <a:pPr>
              <a:buClr>
                <a:srgbClr val="262626"/>
              </a:buClr>
            </a:pPr>
            <a:r>
              <a:rPr lang="en-US" sz="1800" dirty="0" err="1">
                <a:solidFill>
                  <a:schemeClr val="tx1">
                    <a:lumMod val="95000"/>
                    <a:lumOff val="5000"/>
                  </a:schemeClr>
                </a:solidFill>
                <a:ea typeface="+mn-lt"/>
                <a:cs typeface="+mn-lt"/>
              </a:rPr>
              <a:t>regsub</a:t>
            </a:r>
            <a:r>
              <a:rPr lang="en-US" sz="1800" dirty="0">
                <a:solidFill>
                  <a:schemeClr val="tx1">
                    <a:lumMod val="95000"/>
                    <a:lumOff val="5000"/>
                  </a:schemeClr>
                </a:solidFill>
                <a:ea typeface="+mn-lt"/>
                <a:cs typeface="+mn-lt"/>
              </a:rPr>
              <a:t> {fox} $</a:t>
            </a:r>
            <a:r>
              <a:rPr lang="en-US" sz="1800" dirty="0" err="1">
                <a:solidFill>
                  <a:schemeClr val="tx1">
                    <a:lumMod val="95000"/>
                    <a:lumOff val="5000"/>
                  </a:schemeClr>
                </a:solidFill>
                <a:ea typeface="+mn-lt"/>
                <a:cs typeface="+mn-lt"/>
              </a:rPr>
              <a:t>originalString</a:t>
            </a:r>
            <a:r>
              <a:rPr lang="en-US" sz="1800" dirty="0">
                <a:solidFill>
                  <a:schemeClr val="tx1">
                    <a:lumMod val="95000"/>
                    <a:lumOff val="5000"/>
                  </a:schemeClr>
                </a:solidFill>
                <a:ea typeface="+mn-lt"/>
                <a:cs typeface="+mn-lt"/>
              </a:rPr>
              <a:t> "cat" </a:t>
            </a:r>
            <a:r>
              <a:rPr lang="en-US" sz="1800" dirty="0" err="1">
                <a:solidFill>
                  <a:schemeClr val="tx1">
                    <a:lumMod val="95000"/>
                    <a:lumOff val="5000"/>
                  </a:schemeClr>
                </a:solidFill>
                <a:ea typeface="+mn-lt"/>
                <a:cs typeface="+mn-lt"/>
              </a:rPr>
              <a:t>modifiedString</a:t>
            </a:r>
            <a:endParaRPr lang="en-US" sz="1800" dirty="0" err="1">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puts "Original: $</a:t>
            </a:r>
            <a:r>
              <a:rPr lang="en-US" sz="1800" err="1">
                <a:solidFill>
                  <a:schemeClr val="tx1">
                    <a:lumMod val="95000"/>
                    <a:lumOff val="5000"/>
                  </a:schemeClr>
                </a:solidFill>
                <a:ea typeface="+mn-lt"/>
                <a:cs typeface="+mn-lt"/>
              </a:rPr>
              <a:t>originalString</a:t>
            </a:r>
            <a:r>
              <a:rPr lang="en-US" sz="1800" dirty="0">
                <a:solidFill>
                  <a:schemeClr val="tx1">
                    <a:lumMod val="95000"/>
                    <a:lumOff val="5000"/>
                  </a:schemeClr>
                </a:solidFill>
                <a:ea typeface="+mn-lt"/>
                <a:cs typeface="+mn-lt"/>
              </a:rPr>
              <a:t>"</a:t>
            </a:r>
            <a:endParaRPr lang="en-US" sz="1800">
              <a:solidFill>
                <a:schemeClr val="tx1">
                  <a:lumMod val="95000"/>
                  <a:lumOff val="5000"/>
                </a:schemeClr>
              </a:solidFill>
            </a:endParaRPr>
          </a:p>
          <a:p>
            <a:pPr>
              <a:buClr>
                <a:srgbClr val="262626"/>
              </a:buClr>
            </a:pPr>
            <a:r>
              <a:rPr lang="en-US" sz="1800" dirty="0">
                <a:solidFill>
                  <a:schemeClr val="tx1">
                    <a:lumMod val="95000"/>
                    <a:lumOff val="5000"/>
                  </a:schemeClr>
                </a:solidFill>
                <a:ea typeface="+mn-lt"/>
                <a:cs typeface="+mn-lt"/>
              </a:rPr>
              <a:t>puts "Modified: $</a:t>
            </a:r>
            <a:r>
              <a:rPr lang="en-US" sz="1800" err="1">
                <a:solidFill>
                  <a:schemeClr val="tx1">
                    <a:lumMod val="95000"/>
                    <a:lumOff val="5000"/>
                  </a:schemeClr>
                </a:solidFill>
                <a:ea typeface="+mn-lt"/>
                <a:cs typeface="+mn-lt"/>
              </a:rPr>
              <a:t>modifiedString</a:t>
            </a:r>
            <a:r>
              <a:rPr lang="en-US" sz="1800" dirty="0">
                <a:solidFill>
                  <a:schemeClr val="tx1">
                    <a:lumMod val="95000"/>
                    <a:lumOff val="5000"/>
                  </a:schemeClr>
                </a:solidFill>
                <a:ea typeface="+mn-lt"/>
                <a:cs typeface="+mn-lt"/>
              </a:rPr>
              <a:t>"</a:t>
            </a:r>
            <a:endParaRPr lang="en-US" sz="1800" dirty="0">
              <a:solidFill>
                <a:schemeClr val="tx1">
                  <a:lumMod val="95000"/>
                  <a:lumOff val="5000"/>
                </a:schemeClr>
              </a:solidFill>
            </a:endParaRPr>
          </a:p>
          <a:p>
            <a:pPr>
              <a:buClr>
                <a:srgbClr val="262626"/>
              </a:buClr>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246928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4599-7F50-EFC5-6A7B-6832520FA441}"/>
              </a:ext>
            </a:extLst>
          </p:cNvPr>
          <p:cNvSpPr>
            <a:spLocks noGrp="1"/>
          </p:cNvSpPr>
          <p:nvPr>
            <p:ph type="title"/>
          </p:nvPr>
        </p:nvSpPr>
        <p:spPr>
          <a:xfrm>
            <a:off x="1066800" y="642594"/>
            <a:ext cx="10058400" cy="856446"/>
          </a:xfrm>
        </p:spPr>
        <p:txBody>
          <a:bodyPr/>
          <a:lstStyle/>
          <a:p>
            <a:r>
              <a:rPr lang="en-US"/>
              <a:t>              Mealy machine code </a:t>
            </a:r>
          </a:p>
        </p:txBody>
      </p:sp>
      <p:sp>
        <p:nvSpPr>
          <p:cNvPr id="3" name="Content Placeholder 2">
            <a:extLst>
              <a:ext uri="{FF2B5EF4-FFF2-40B4-BE49-F238E27FC236}">
                <a16:creationId xmlns:a16="http://schemas.microsoft.com/office/drawing/2014/main" id="{5CC9D9D9-BBE3-03DB-38C8-DC6301CF10E0}"/>
              </a:ext>
            </a:extLst>
          </p:cNvPr>
          <p:cNvSpPr>
            <a:spLocks noGrp="1"/>
          </p:cNvSpPr>
          <p:nvPr>
            <p:ph idx="1"/>
          </p:nvPr>
        </p:nvSpPr>
        <p:spPr>
          <a:xfrm>
            <a:off x="1066800" y="1502106"/>
            <a:ext cx="10058400" cy="4450638"/>
          </a:xfrm>
        </p:spPr>
        <p:txBody>
          <a:bodyPr lIns="91440" tIns="45720" rIns="91440" bIns="45720" anchor="t"/>
          <a:lstStyle/>
          <a:p>
            <a:r>
              <a:rPr lang="en-US" dirty="0">
                <a:ea typeface="+mn-lt"/>
                <a:cs typeface="+mn-lt"/>
              </a:rPr>
              <a:t>set </a:t>
            </a:r>
            <a:r>
              <a:rPr lang="en-US" dirty="0" err="1">
                <a:ea typeface="+mn-lt"/>
                <a:cs typeface="+mn-lt"/>
              </a:rPr>
              <a:t>myString</a:t>
            </a:r>
            <a:r>
              <a:rPr lang="en-US" dirty="0">
                <a:ea typeface="+mn-lt"/>
                <a:cs typeface="+mn-lt"/>
              </a:rPr>
              <a:t> "10110110"</a:t>
            </a:r>
            <a:endParaRPr lang="en-US" dirty="0"/>
          </a:p>
          <a:p>
            <a:pPr>
              <a:buClr>
                <a:srgbClr val="262626"/>
              </a:buClr>
            </a:pPr>
            <a:r>
              <a:rPr lang="en-US" dirty="0">
                <a:ea typeface="+mn-lt"/>
                <a:cs typeface="+mn-lt"/>
              </a:rPr>
              <a:t>set </a:t>
            </a:r>
            <a:r>
              <a:rPr lang="en-US" dirty="0" err="1">
                <a:ea typeface="+mn-lt"/>
                <a:cs typeface="+mn-lt"/>
              </a:rPr>
              <a:t>requiredstr</a:t>
            </a:r>
            <a:r>
              <a:rPr lang="en-US" dirty="0">
                <a:ea typeface="+mn-lt"/>
                <a:cs typeface="+mn-lt"/>
              </a:rPr>
              <a:t> "0110"</a:t>
            </a:r>
            <a:endParaRPr lang="en-US" dirty="0"/>
          </a:p>
          <a:p>
            <a:pPr>
              <a:buClr>
                <a:srgbClr val="262626"/>
              </a:buClr>
            </a:pPr>
            <a:r>
              <a:rPr lang="en-US" dirty="0">
                <a:ea typeface="+mn-lt"/>
                <a:cs typeface="+mn-lt"/>
              </a:rPr>
              <a:t>set n [string length $</a:t>
            </a:r>
            <a:r>
              <a:rPr lang="en-US" dirty="0" err="1">
                <a:ea typeface="+mn-lt"/>
                <a:cs typeface="+mn-lt"/>
              </a:rPr>
              <a:t>myString</a:t>
            </a:r>
            <a:r>
              <a:rPr lang="en-US" dirty="0">
                <a:ea typeface="+mn-lt"/>
                <a:cs typeface="+mn-lt"/>
              </a:rPr>
              <a:t>]; #length of given pattern</a:t>
            </a:r>
            <a:endParaRPr lang="en-US" dirty="0"/>
          </a:p>
          <a:p>
            <a:pPr>
              <a:buClr>
                <a:srgbClr val="262626"/>
              </a:buClr>
            </a:pPr>
            <a:r>
              <a:rPr lang="en-US" dirty="0">
                <a:ea typeface="+mn-lt"/>
                <a:cs typeface="+mn-lt"/>
              </a:rPr>
              <a:t>set result "000"</a:t>
            </a:r>
            <a:endParaRPr lang="en-US" dirty="0"/>
          </a:p>
          <a:p>
            <a:pPr>
              <a:buClr>
                <a:srgbClr val="262626"/>
              </a:buClr>
            </a:pPr>
            <a:r>
              <a:rPr lang="en-US" dirty="0">
                <a:ea typeface="+mn-lt"/>
                <a:cs typeface="+mn-lt"/>
              </a:rPr>
              <a:t>for {set </a:t>
            </a:r>
            <a:r>
              <a:rPr lang="en-US" dirty="0" err="1">
                <a:ea typeface="+mn-lt"/>
                <a:cs typeface="+mn-lt"/>
              </a:rPr>
              <a:t>i</a:t>
            </a:r>
            <a:r>
              <a:rPr lang="en-US" dirty="0">
                <a:ea typeface="+mn-lt"/>
                <a:cs typeface="+mn-lt"/>
              </a:rPr>
              <a:t> 0} {$</a:t>
            </a:r>
            <a:r>
              <a:rPr lang="en-US" dirty="0" err="1">
                <a:ea typeface="+mn-lt"/>
                <a:cs typeface="+mn-lt"/>
              </a:rPr>
              <a:t>i</a:t>
            </a:r>
            <a:r>
              <a:rPr lang="en-US" dirty="0">
                <a:ea typeface="+mn-lt"/>
                <a:cs typeface="+mn-lt"/>
              </a:rPr>
              <a:t> &lt; [expr $n-3]} {</a:t>
            </a:r>
            <a:r>
              <a:rPr lang="en-US" dirty="0" err="1">
                <a:ea typeface="+mn-lt"/>
                <a:cs typeface="+mn-lt"/>
              </a:rPr>
              <a:t>incr</a:t>
            </a:r>
            <a:r>
              <a:rPr lang="en-US" dirty="0">
                <a:ea typeface="+mn-lt"/>
                <a:cs typeface="+mn-lt"/>
              </a:rPr>
              <a:t> </a:t>
            </a:r>
            <a:r>
              <a:rPr lang="en-US" dirty="0" err="1">
                <a:ea typeface="+mn-lt"/>
                <a:cs typeface="+mn-lt"/>
              </a:rPr>
              <a:t>i</a:t>
            </a:r>
            <a:r>
              <a:rPr lang="en-US" dirty="0">
                <a:ea typeface="+mn-lt"/>
                <a:cs typeface="+mn-lt"/>
              </a:rPr>
              <a:t>} {</a:t>
            </a:r>
            <a:endParaRPr lang="en-US" dirty="0"/>
          </a:p>
          <a:p>
            <a:pPr>
              <a:buClr>
                <a:srgbClr val="262626"/>
              </a:buClr>
            </a:pPr>
            <a:r>
              <a:rPr lang="en-US" dirty="0">
                <a:ea typeface="+mn-lt"/>
                <a:cs typeface="+mn-lt"/>
              </a:rPr>
              <a:t>    set substring [string range $</a:t>
            </a:r>
            <a:r>
              <a:rPr lang="en-US" dirty="0" err="1">
                <a:ea typeface="+mn-lt"/>
                <a:cs typeface="+mn-lt"/>
              </a:rPr>
              <a:t>myString</a:t>
            </a:r>
            <a:r>
              <a:rPr lang="en-US" dirty="0">
                <a:ea typeface="+mn-lt"/>
                <a:cs typeface="+mn-lt"/>
              </a:rPr>
              <a:t> $</a:t>
            </a:r>
            <a:r>
              <a:rPr lang="en-US" dirty="0" err="1">
                <a:ea typeface="+mn-lt"/>
                <a:cs typeface="+mn-lt"/>
              </a:rPr>
              <a:t>i</a:t>
            </a:r>
            <a:r>
              <a:rPr lang="en-US" dirty="0">
                <a:ea typeface="+mn-lt"/>
                <a:cs typeface="+mn-lt"/>
              </a:rPr>
              <a:t> [expr $i+3]]</a:t>
            </a:r>
            <a:endParaRPr lang="en-US" dirty="0"/>
          </a:p>
          <a:p>
            <a:pPr>
              <a:buClr>
                <a:srgbClr val="262626"/>
              </a:buClr>
            </a:pPr>
            <a:r>
              <a:rPr lang="en-US" dirty="0">
                <a:ea typeface="+mn-lt"/>
                <a:cs typeface="+mn-lt"/>
              </a:rPr>
              <a:t>    if {$substring == $</a:t>
            </a:r>
            <a:r>
              <a:rPr lang="en-US" dirty="0" err="1">
                <a:ea typeface="+mn-lt"/>
                <a:cs typeface="+mn-lt"/>
              </a:rPr>
              <a:t>requiredstr</a:t>
            </a:r>
            <a:r>
              <a:rPr lang="en-US" dirty="0">
                <a:ea typeface="+mn-lt"/>
                <a:cs typeface="+mn-lt"/>
              </a:rPr>
              <a:t>} {</a:t>
            </a:r>
            <a:endParaRPr lang="en-US" dirty="0"/>
          </a:p>
          <a:p>
            <a:pPr>
              <a:buClr>
                <a:srgbClr val="262626"/>
              </a:buClr>
            </a:pPr>
            <a:r>
              <a:rPr lang="en-US" dirty="0">
                <a:ea typeface="+mn-lt"/>
                <a:cs typeface="+mn-lt"/>
              </a:rPr>
              <a:t>        append result "1"</a:t>
            </a:r>
            <a:endParaRPr lang="en-US" dirty="0"/>
          </a:p>
          <a:p>
            <a:pPr>
              <a:buClr>
                <a:srgbClr val="262626"/>
              </a:buClr>
            </a:pPr>
            <a:r>
              <a:rPr lang="en-US" dirty="0">
                <a:ea typeface="+mn-lt"/>
                <a:cs typeface="+mn-lt"/>
              </a:rPr>
              <a:t>    } else {</a:t>
            </a:r>
            <a:endParaRPr lang="en-US" dirty="0"/>
          </a:p>
          <a:p>
            <a:pPr>
              <a:buClr>
                <a:srgbClr val="262626"/>
              </a:buClr>
            </a:pPr>
            <a:r>
              <a:rPr lang="en-US" dirty="0">
                <a:ea typeface="+mn-lt"/>
                <a:cs typeface="+mn-lt"/>
              </a:rPr>
              <a:t>        append result "0"</a:t>
            </a:r>
            <a:endParaRPr lang="en-US" dirty="0"/>
          </a:p>
          <a:p>
            <a:pPr>
              <a:buClr>
                <a:srgbClr val="262626"/>
              </a:buClr>
            </a:pPr>
            <a:r>
              <a:rPr lang="en-US" dirty="0">
                <a:ea typeface="+mn-lt"/>
                <a:cs typeface="+mn-lt"/>
              </a:rPr>
              <a:t>    }</a:t>
            </a:r>
            <a:endParaRPr lang="en-US" dirty="0"/>
          </a:p>
          <a:p>
            <a:pPr>
              <a:buClr>
                <a:srgbClr val="262626"/>
              </a:buClr>
            </a:pPr>
            <a:r>
              <a:rPr lang="en-US" dirty="0">
                <a:ea typeface="+mn-lt"/>
                <a:cs typeface="+mn-lt"/>
              </a:rPr>
              <a:t>}</a:t>
            </a:r>
            <a:endParaRPr lang="en-US" dirty="0"/>
          </a:p>
          <a:p>
            <a:pPr>
              <a:buClr>
                <a:srgbClr val="262626"/>
              </a:buClr>
            </a:pPr>
            <a:r>
              <a:rPr lang="en-US" dirty="0">
                <a:ea typeface="+mn-lt"/>
                <a:cs typeface="+mn-lt"/>
              </a:rPr>
              <a:t>puts "$result"; Output: 00001001</a:t>
            </a:r>
            <a:endParaRPr lang="en-US" dirty="0"/>
          </a:p>
        </p:txBody>
      </p:sp>
    </p:spTree>
    <p:extLst>
      <p:ext uri="{BB962C8B-B14F-4D97-AF65-F5344CB8AC3E}">
        <p14:creationId xmlns:p14="http://schemas.microsoft.com/office/powerpoint/2010/main" val="33294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11AF-8CE1-541D-57B6-D55E57FC2AD4}"/>
              </a:ext>
            </a:extLst>
          </p:cNvPr>
          <p:cNvSpPr>
            <a:spLocks noGrp="1"/>
          </p:cNvSpPr>
          <p:nvPr>
            <p:ph type="title"/>
          </p:nvPr>
        </p:nvSpPr>
        <p:spPr>
          <a:xfrm>
            <a:off x="1066800" y="642594"/>
            <a:ext cx="10058400" cy="910108"/>
          </a:xfrm>
        </p:spPr>
        <p:txBody>
          <a:bodyPr/>
          <a:lstStyle/>
          <a:p>
            <a:r>
              <a:rPr lang="en-US"/>
              <a:t>            </a:t>
            </a:r>
            <a:r>
              <a:rPr lang="en-US" dirty="0"/>
              <a:t>Puts command in </a:t>
            </a:r>
            <a:r>
              <a:rPr lang="en-US" dirty="0" err="1"/>
              <a:t>tcl</a:t>
            </a:r>
            <a:endParaRPr lang="en-US"/>
          </a:p>
        </p:txBody>
      </p:sp>
      <p:sp>
        <p:nvSpPr>
          <p:cNvPr id="3" name="Content Placeholder 2">
            <a:extLst>
              <a:ext uri="{FF2B5EF4-FFF2-40B4-BE49-F238E27FC236}">
                <a16:creationId xmlns:a16="http://schemas.microsoft.com/office/drawing/2014/main" id="{CA4BD510-9C82-E24E-DA43-D65DAB1E562A}"/>
              </a:ext>
            </a:extLst>
          </p:cNvPr>
          <p:cNvSpPr>
            <a:spLocks noGrp="1"/>
          </p:cNvSpPr>
          <p:nvPr>
            <p:ph idx="1"/>
          </p:nvPr>
        </p:nvSpPr>
        <p:spPr>
          <a:xfrm>
            <a:off x="991674" y="1459177"/>
            <a:ext cx="10133526" cy="4493567"/>
          </a:xfrm>
        </p:spPr>
        <p:txBody>
          <a:bodyPr lIns="91440" tIns="45720" rIns="91440" bIns="45720" anchor="t"/>
          <a:lstStyle/>
          <a:p>
            <a:r>
              <a:rPr lang="en-US" sz="1800" dirty="0">
                <a:solidFill>
                  <a:schemeClr val="tx1">
                    <a:lumMod val="85000"/>
                    <a:lumOff val="15000"/>
                  </a:schemeClr>
                </a:solidFill>
                <a:ea typeface="+mn-lt"/>
                <a:cs typeface="+mn-lt"/>
              </a:rPr>
              <a:t>In </a:t>
            </a:r>
            <a:r>
              <a:rPr lang="en-US" sz="1800" dirty="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 the </a:t>
            </a:r>
            <a:r>
              <a:rPr lang="en-US" sz="1800" dirty="0"/>
              <a:t>puts</a:t>
            </a:r>
            <a:r>
              <a:rPr lang="en-US" sz="1800" dirty="0">
                <a:solidFill>
                  <a:schemeClr val="tx1">
                    <a:lumMod val="85000"/>
                    <a:lumOff val="15000"/>
                  </a:schemeClr>
                </a:solidFill>
                <a:ea typeface="+mn-lt"/>
                <a:cs typeface="+mn-lt"/>
              </a:rPr>
              <a:t> command is used to write data to the standard output</a:t>
            </a:r>
          </a:p>
          <a:p>
            <a:pPr>
              <a:buClr>
                <a:srgbClr val="262626"/>
              </a:buClr>
            </a:pPr>
            <a:r>
              <a:rPr lang="en-US" sz="1800" dirty="0">
                <a:solidFill>
                  <a:schemeClr val="tx1">
                    <a:lumMod val="85000"/>
                    <a:lumOff val="15000"/>
                  </a:schemeClr>
                </a:solidFill>
              </a:rPr>
              <a:t>Its syntax is :</a:t>
            </a:r>
          </a:p>
          <a:p>
            <a:pPr>
              <a:buClr>
                <a:srgbClr val="262626"/>
              </a:buClr>
            </a:pPr>
            <a:r>
              <a:rPr lang="en-US" sz="1800" dirty="0">
                <a:solidFill>
                  <a:schemeClr val="tx1">
                    <a:lumMod val="85000"/>
                    <a:lumOff val="15000"/>
                  </a:schemeClr>
                </a:solidFill>
                <a:ea typeface="+mn-lt"/>
                <a:cs typeface="+mn-lt"/>
              </a:rPr>
              <a:t>              Puts "string"</a:t>
            </a:r>
            <a:endParaRPr lang="en-US" sz="1800" dirty="0">
              <a:solidFill>
                <a:schemeClr val="tx1">
                  <a:lumMod val="85000"/>
                  <a:lumOff val="15000"/>
                </a:schemeClr>
              </a:solidFill>
            </a:endParaRPr>
          </a:p>
          <a:p>
            <a:pPr>
              <a:buClr>
                <a:srgbClr val="262626"/>
              </a:buClr>
            </a:pPr>
            <a:r>
              <a:rPr lang="en-US" sz="1800" dirty="0">
                <a:solidFill>
                  <a:schemeClr val="tx1">
                    <a:lumMod val="85000"/>
                    <a:lumOff val="15000"/>
                  </a:schemeClr>
                </a:solidFill>
              </a:rPr>
              <a:t>Some examples for puts command are:</a:t>
            </a:r>
          </a:p>
          <a:p>
            <a:pPr marL="0" indent="0">
              <a:buClr>
                <a:srgbClr val="262626"/>
              </a:buClr>
              <a:buNone/>
            </a:pPr>
            <a:r>
              <a:rPr lang="en-US" sz="1800" dirty="0">
                <a:solidFill>
                  <a:schemeClr val="tx1">
                    <a:lumMod val="85000"/>
                    <a:lumOff val="15000"/>
                  </a:schemeClr>
                </a:solidFill>
                <a:ea typeface="+mn-lt"/>
                <a:cs typeface="+mn-lt"/>
              </a:rPr>
              <a:t>                puts "Hello, </a:t>
            </a:r>
            <a:r>
              <a:rPr lang="en-US" sz="1800" dirty="0" err="1">
                <a:solidFill>
                  <a:schemeClr val="tx1">
                    <a:lumMod val="85000"/>
                    <a:lumOff val="15000"/>
                  </a:schemeClr>
                </a:solidFill>
                <a:ea typeface="+mn-lt"/>
                <a:cs typeface="+mn-lt"/>
              </a:rPr>
              <a:t>Tcl</a:t>
            </a:r>
            <a:r>
              <a:rPr lang="en-US" sz="1800" dirty="0">
                <a:solidFill>
                  <a:schemeClr val="tx1">
                    <a:lumMod val="85000"/>
                    <a:lumOff val="15000"/>
                  </a:schemeClr>
                </a:solidFill>
                <a:ea typeface="+mn-lt"/>
                <a:cs typeface="+mn-lt"/>
              </a:rPr>
              <a:t>!"</a:t>
            </a:r>
            <a:endParaRPr lang="en-US" sz="1800" dirty="0">
              <a:solidFill>
                <a:schemeClr val="tx1">
                  <a:lumMod val="85000"/>
                  <a:lumOff val="15000"/>
                </a:schemeClr>
              </a:solidFill>
            </a:endParaRPr>
          </a:p>
          <a:p>
            <a:pPr marL="0" indent="0">
              <a:buClr>
                <a:srgbClr val="262626"/>
              </a:buClr>
              <a:buNone/>
            </a:pPr>
            <a:r>
              <a:rPr lang="en-US" sz="1800" dirty="0">
                <a:solidFill>
                  <a:schemeClr val="tx1">
                    <a:lumMod val="85000"/>
                    <a:lumOff val="15000"/>
                  </a:schemeClr>
                </a:solidFill>
                <a:ea typeface="+mn-lt"/>
                <a:cs typeface="+mn-lt"/>
              </a:rPr>
              <a:t>                set file [open "output.txt" "w"]</a:t>
            </a:r>
            <a:endParaRPr lang="en-US" sz="1800" dirty="0">
              <a:solidFill>
                <a:schemeClr val="tx1">
                  <a:lumMod val="85000"/>
                  <a:lumOff val="15000"/>
                </a:schemeClr>
              </a:solidFill>
            </a:endParaRPr>
          </a:p>
          <a:p>
            <a:pPr marL="0" indent="0">
              <a:buClr>
                <a:srgbClr val="262626"/>
              </a:buClr>
              <a:buNone/>
            </a:pPr>
            <a:r>
              <a:rPr lang="en-US" sz="1800" dirty="0">
                <a:solidFill>
                  <a:schemeClr val="tx1">
                    <a:lumMod val="85000"/>
                    <a:lumOff val="15000"/>
                  </a:schemeClr>
                </a:solidFill>
                <a:ea typeface="+mn-lt"/>
                <a:cs typeface="+mn-lt"/>
              </a:rPr>
              <a:t>                puts $file "Writing to a file."</a:t>
            </a:r>
            <a:endParaRPr lang="en-US" sz="1800" dirty="0">
              <a:solidFill>
                <a:schemeClr val="tx1">
                  <a:lumMod val="85000"/>
                  <a:lumOff val="15000"/>
                </a:schemeClr>
              </a:solidFill>
            </a:endParaRPr>
          </a:p>
          <a:p>
            <a:pPr marL="0" indent="0">
              <a:buClr>
                <a:srgbClr val="262626"/>
              </a:buClr>
              <a:buNone/>
            </a:pPr>
            <a:r>
              <a:rPr lang="en-US" sz="1800" dirty="0">
                <a:solidFill>
                  <a:schemeClr val="tx1">
                    <a:lumMod val="85000"/>
                    <a:lumOff val="15000"/>
                  </a:schemeClr>
                </a:solidFill>
                <a:ea typeface="+mn-lt"/>
                <a:cs typeface="+mn-lt"/>
              </a:rPr>
              <a:t>                close $file</a:t>
            </a:r>
          </a:p>
          <a:p>
            <a:pPr marL="0" indent="0">
              <a:buClr>
                <a:srgbClr val="262626"/>
              </a:buClr>
              <a:buNone/>
            </a:pPr>
            <a:r>
              <a:rPr lang="en-US" sz="1800" dirty="0">
                <a:solidFill>
                  <a:schemeClr val="tx1">
                    <a:lumMod val="85000"/>
                    <a:lumOff val="15000"/>
                  </a:schemeClr>
                </a:solidFill>
                <a:ea typeface="+mn-lt"/>
                <a:cs typeface="+mn-lt"/>
              </a:rPr>
              <a:t>   puts -</a:t>
            </a:r>
            <a:r>
              <a:rPr lang="en-US" sz="1800" err="1">
                <a:solidFill>
                  <a:schemeClr val="tx1">
                    <a:lumMod val="85000"/>
                    <a:lumOff val="15000"/>
                  </a:schemeClr>
                </a:solidFill>
                <a:ea typeface="+mn-lt"/>
                <a:cs typeface="+mn-lt"/>
              </a:rPr>
              <a:t>nonewline</a:t>
            </a:r>
            <a:r>
              <a:rPr lang="en-US" sz="1800" dirty="0">
                <a:solidFill>
                  <a:schemeClr val="tx1">
                    <a:lumMod val="85000"/>
                    <a:lumOff val="15000"/>
                  </a:schemeClr>
                </a:solidFill>
                <a:ea typeface="+mn-lt"/>
                <a:cs typeface="+mn-lt"/>
              </a:rPr>
              <a:t> "This is a line without a newline character."</a:t>
            </a:r>
            <a:endParaRPr lang="en-US" sz="1800" dirty="0">
              <a:solidFill>
                <a:schemeClr val="tx1">
                  <a:lumMod val="85000"/>
                  <a:lumOff val="15000"/>
                </a:schemeClr>
              </a:solidFill>
            </a:endParaRPr>
          </a:p>
          <a:p>
            <a:pPr marL="0" indent="0">
              <a:buNone/>
            </a:pPr>
            <a:r>
              <a:rPr lang="en-US" sz="1800" dirty="0">
                <a:solidFill>
                  <a:schemeClr val="tx1">
                    <a:lumMod val="85000"/>
                    <a:lumOff val="15000"/>
                  </a:schemeClr>
                </a:solidFill>
              </a:rPr>
              <a:t>   ";" is not required in single line of statement. It is required when we write 2 commands on same line </a:t>
            </a:r>
          </a:p>
          <a:p>
            <a:pPr marL="0" indent="0">
              <a:buNone/>
            </a:pPr>
            <a:r>
              <a:rPr lang="en-US" sz="1800" dirty="0">
                <a:solidFill>
                  <a:schemeClr val="tx1">
                    <a:lumMod val="85000"/>
                    <a:lumOff val="15000"/>
                  </a:schemeClr>
                </a:solidFill>
              </a:rPr>
              <a:t>   Example: </a:t>
            </a:r>
          </a:p>
          <a:p>
            <a:pPr marL="0" indent="0">
              <a:buNone/>
            </a:pPr>
            <a:r>
              <a:rPr lang="en-US" sz="1800" dirty="0">
                <a:solidFill>
                  <a:schemeClr val="tx1">
                    <a:lumMod val="85000"/>
                    <a:lumOff val="15000"/>
                  </a:schemeClr>
                </a:solidFill>
              </a:rPr>
              <a:t>    Set a "8"; puts $a; #output is 8</a:t>
            </a:r>
          </a:p>
          <a:p>
            <a:pPr>
              <a:buClr>
                <a:srgbClr val="262626"/>
              </a:buClr>
            </a:pPr>
            <a:endParaRPr lang="en-US" sz="1200" dirty="0">
              <a:solidFill>
                <a:srgbClr val="262626"/>
              </a:solidFill>
            </a:endParaRPr>
          </a:p>
          <a:p>
            <a:pPr>
              <a:buClr>
                <a:srgbClr val="262626"/>
              </a:buClr>
            </a:pPr>
            <a:endParaRPr lang="en-US" sz="1200" dirty="0">
              <a:solidFill>
                <a:srgbClr val="D1D5DB"/>
              </a:solidFill>
            </a:endParaRPr>
          </a:p>
        </p:txBody>
      </p:sp>
    </p:spTree>
    <p:extLst>
      <p:ext uri="{BB962C8B-B14F-4D97-AF65-F5344CB8AC3E}">
        <p14:creationId xmlns:p14="http://schemas.microsoft.com/office/powerpoint/2010/main" val="4734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29BE3-8716-5B7D-0689-D9DE8F314E68}"/>
              </a:ext>
            </a:extLst>
          </p:cNvPr>
          <p:cNvSpPr>
            <a:spLocks noGrp="1"/>
          </p:cNvSpPr>
          <p:nvPr>
            <p:ph idx="1"/>
          </p:nvPr>
        </p:nvSpPr>
        <p:spPr>
          <a:xfrm>
            <a:off x="1066800" y="1180135"/>
            <a:ext cx="10058400" cy="4772609"/>
          </a:xfrm>
        </p:spPr>
        <p:txBody>
          <a:bodyPr lIns="91440" tIns="45720" rIns="91440" bIns="45720" anchor="t"/>
          <a:lstStyle/>
          <a:p>
            <a:r>
              <a:rPr lang="en-US" sz="1800" dirty="0">
                <a:solidFill>
                  <a:schemeClr val="tx1">
                    <a:lumMod val="95000"/>
                    <a:lumOff val="5000"/>
                  </a:schemeClr>
                </a:solidFill>
                <a:ea typeface="+mn-lt"/>
                <a:cs typeface="+mn-lt"/>
              </a:rPr>
              <a:t>In </a:t>
            </a:r>
            <a:r>
              <a:rPr lang="en-US" sz="1800" dirty="0" err="1">
                <a:solidFill>
                  <a:schemeClr val="tx1">
                    <a:lumMod val="95000"/>
                    <a:lumOff val="5000"/>
                  </a:schemeClr>
                </a:solidFill>
                <a:ea typeface="+mn-lt"/>
                <a:cs typeface="+mn-lt"/>
              </a:rPr>
              <a:t>Tcl</a:t>
            </a:r>
            <a:r>
              <a:rPr lang="en-US" sz="1800" dirty="0">
                <a:solidFill>
                  <a:schemeClr val="tx1">
                    <a:lumMod val="95000"/>
                    <a:lumOff val="5000"/>
                  </a:schemeClr>
                </a:solidFill>
                <a:ea typeface="+mn-lt"/>
                <a:cs typeface="+mn-lt"/>
              </a:rPr>
              <a:t>, both double quotes (</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and curly braces (</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are used for string representation, but they have different behaviors and use cases.</a:t>
            </a:r>
            <a:endParaRPr lang="en-US" sz="1800">
              <a:solidFill>
                <a:schemeClr val="tx1">
                  <a:lumMod val="95000"/>
                  <a:lumOff val="5000"/>
                </a:schemeClr>
              </a:solidFill>
            </a:endParaRPr>
          </a:p>
          <a:p>
            <a:pPr>
              <a:buClr>
                <a:srgbClr val="262626"/>
              </a:buClr>
            </a:pPr>
            <a:r>
              <a:rPr lang="en-US" sz="1800" b="1" dirty="0">
                <a:solidFill>
                  <a:schemeClr val="tx1">
                    <a:lumMod val="95000"/>
                    <a:lumOff val="5000"/>
                  </a:schemeClr>
                </a:solidFill>
                <a:ea typeface="+mn-lt"/>
                <a:cs typeface="+mn-lt"/>
              </a:rPr>
              <a:t>Double Quotes (</a:t>
            </a:r>
            <a:r>
              <a:rPr lang="en-US" sz="1800" b="1" dirty="0">
                <a:solidFill>
                  <a:schemeClr val="tx1">
                    <a:lumMod val="95000"/>
                    <a:lumOff val="5000"/>
                  </a:schemeClr>
                </a:solidFill>
                <a:latin typeface="Consolas"/>
              </a:rPr>
              <a:t>""</a:t>
            </a:r>
            <a:r>
              <a:rPr lang="en-US" sz="1800" b="1" dirty="0">
                <a:solidFill>
                  <a:schemeClr val="tx1">
                    <a:lumMod val="95000"/>
                    <a:lumOff val="5000"/>
                  </a:schemeClr>
                </a:solidFill>
                <a:ea typeface="+mn-lt"/>
                <a:cs typeface="+mn-lt"/>
              </a:rPr>
              <a:t>):</a:t>
            </a:r>
            <a:endParaRPr lang="en-US" sz="1800">
              <a:solidFill>
                <a:schemeClr val="tx1">
                  <a:lumMod val="95000"/>
                  <a:lumOff val="5000"/>
                </a:schemeClr>
              </a:solidFill>
            </a:endParaRPr>
          </a:p>
          <a:p>
            <a:pPr lvl="1">
              <a:buClr>
                <a:srgbClr val="262626"/>
              </a:buClr>
            </a:pPr>
            <a:r>
              <a:rPr lang="en-US" sz="1800" dirty="0">
                <a:solidFill>
                  <a:schemeClr val="tx1">
                    <a:lumMod val="95000"/>
                    <a:lumOff val="5000"/>
                  </a:schemeClr>
                </a:solidFill>
                <a:ea typeface="+mn-lt"/>
                <a:cs typeface="+mn-lt"/>
              </a:rPr>
              <a:t>Variable substitution: When a string is enclosed in double quotes, variable substitution occurs. </a:t>
            </a:r>
            <a:r>
              <a:rPr lang="en-US" sz="1800" dirty="0" err="1">
                <a:solidFill>
                  <a:schemeClr val="tx1">
                    <a:lumMod val="95000"/>
                    <a:lumOff val="5000"/>
                  </a:schemeClr>
                </a:solidFill>
                <a:ea typeface="+mn-lt"/>
                <a:cs typeface="+mn-lt"/>
              </a:rPr>
              <a:t>Tcl</a:t>
            </a:r>
            <a:r>
              <a:rPr lang="en-US" sz="1800" dirty="0">
                <a:solidFill>
                  <a:schemeClr val="tx1">
                    <a:lumMod val="95000"/>
                    <a:lumOff val="5000"/>
                  </a:schemeClr>
                </a:solidFill>
                <a:ea typeface="+mn-lt"/>
                <a:cs typeface="+mn-lt"/>
              </a:rPr>
              <a:t> will replace the variable names with their values. which is done using $ symbol.</a:t>
            </a:r>
            <a:endParaRPr lang="en-US" sz="1800" dirty="0">
              <a:solidFill>
                <a:schemeClr val="tx1">
                  <a:lumMod val="95000"/>
                  <a:lumOff val="5000"/>
                </a:schemeClr>
              </a:solidFill>
            </a:endParaRPr>
          </a:p>
          <a:p>
            <a:pPr lvl="1">
              <a:buClr>
                <a:srgbClr val="262626"/>
              </a:buClr>
            </a:pPr>
            <a:r>
              <a:rPr lang="en-US" sz="1800" dirty="0">
                <a:solidFill>
                  <a:schemeClr val="tx1">
                    <a:lumMod val="95000"/>
                    <a:lumOff val="5000"/>
                  </a:schemeClr>
                </a:solidFill>
                <a:ea typeface="+mn-lt"/>
                <a:cs typeface="+mn-lt"/>
              </a:rPr>
              <a:t>Special characters interpretation: Escape sequences like </a:t>
            </a:r>
            <a:r>
              <a:rPr lang="en-US" sz="1800" b="1" dirty="0">
                <a:solidFill>
                  <a:schemeClr val="tx1">
                    <a:lumMod val="95000"/>
                    <a:lumOff val="5000"/>
                  </a:schemeClr>
                </a:solidFill>
                <a:latin typeface="Consolas"/>
              </a:rPr>
              <a:t>\n</a:t>
            </a:r>
            <a:r>
              <a:rPr lang="en-US" sz="1800" dirty="0">
                <a:solidFill>
                  <a:schemeClr val="tx1">
                    <a:lumMod val="95000"/>
                    <a:lumOff val="5000"/>
                  </a:schemeClr>
                </a:solidFill>
                <a:ea typeface="+mn-lt"/>
                <a:cs typeface="+mn-lt"/>
              </a:rPr>
              <a:t> (newline) and </a:t>
            </a:r>
            <a:r>
              <a:rPr lang="en-US" sz="1800" b="1" dirty="0">
                <a:solidFill>
                  <a:schemeClr val="tx1">
                    <a:lumMod val="95000"/>
                    <a:lumOff val="5000"/>
                  </a:schemeClr>
                </a:solidFill>
                <a:latin typeface="Consolas"/>
              </a:rPr>
              <a:t>\t</a:t>
            </a:r>
            <a:r>
              <a:rPr lang="en-US" sz="1800" dirty="0">
                <a:solidFill>
                  <a:schemeClr val="tx1">
                    <a:lumMod val="95000"/>
                    <a:lumOff val="5000"/>
                  </a:schemeClr>
                </a:solidFill>
                <a:ea typeface="+mn-lt"/>
                <a:cs typeface="+mn-lt"/>
              </a:rPr>
              <a:t> (tab) are interpreted inside double quotes.</a:t>
            </a:r>
            <a:endParaRPr lang="en-US" sz="1800">
              <a:solidFill>
                <a:schemeClr val="tx1">
                  <a:lumMod val="95000"/>
                  <a:lumOff val="5000"/>
                </a:schemeClr>
              </a:solidFill>
            </a:endParaRPr>
          </a:p>
          <a:p>
            <a:pPr lvl="1">
              <a:buClr>
                <a:srgbClr val="262626"/>
              </a:buClr>
            </a:pPr>
            <a:r>
              <a:rPr lang="en-US" sz="1800" dirty="0">
                <a:solidFill>
                  <a:schemeClr val="tx1">
                    <a:lumMod val="95000"/>
                    <a:lumOff val="5000"/>
                  </a:schemeClr>
                </a:solidFill>
                <a:ea typeface="+mn-lt"/>
                <a:cs typeface="+mn-lt"/>
              </a:rPr>
              <a:t>Command substitution: Commands enclosed in square brackets (</a:t>
            </a:r>
            <a:r>
              <a:rPr lang="en-US" sz="1800" b="1" dirty="0">
                <a:solidFill>
                  <a:schemeClr val="tx1">
                    <a:lumMod val="95000"/>
                    <a:lumOff val="5000"/>
                  </a:schemeClr>
                </a:solidFill>
                <a:latin typeface="Consolas"/>
              </a:rPr>
              <a:t>[]</a:t>
            </a:r>
            <a:r>
              <a:rPr lang="en-US" sz="1800" dirty="0">
                <a:solidFill>
                  <a:schemeClr val="tx1">
                    <a:lumMod val="95000"/>
                    <a:lumOff val="5000"/>
                  </a:schemeClr>
                </a:solidFill>
                <a:ea typeface="+mn-lt"/>
                <a:cs typeface="+mn-lt"/>
              </a:rPr>
              <a:t>) within double quotes are executed, and their results are substituted into the string.</a:t>
            </a:r>
            <a:endParaRPr lang="en-US" sz="1800" dirty="0">
              <a:solidFill>
                <a:schemeClr val="tx1">
                  <a:lumMod val="95000"/>
                  <a:lumOff val="5000"/>
                </a:schemeClr>
              </a:solidFill>
            </a:endParaRPr>
          </a:p>
          <a:p>
            <a:pPr>
              <a:buClr>
                <a:srgbClr val="262626"/>
              </a:buClr>
            </a:pPr>
            <a:r>
              <a:rPr lang="en-US" dirty="0"/>
              <a:t>Example</a:t>
            </a:r>
          </a:p>
          <a:p>
            <a:pPr>
              <a:buClr>
                <a:srgbClr val="262626"/>
              </a:buClr>
            </a:pPr>
            <a:r>
              <a:rPr lang="en-US" dirty="0">
                <a:ea typeface="+mn-lt"/>
                <a:cs typeface="+mn-lt"/>
              </a:rPr>
              <a:t>set variable "world" ; #variable declaring</a:t>
            </a:r>
            <a:endParaRPr lang="en-US" dirty="0"/>
          </a:p>
          <a:p>
            <a:pPr>
              <a:buClr>
                <a:srgbClr val="262626"/>
              </a:buClr>
            </a:pPr>
            <a:r>
              <a:rPr lang="en-US" dirty="0">
                <a:ea typeface="+mn-lt"/>
                <a:cs typeface="+mn-lt"/>
              </a:rPr>
              <a:t>puts "Hello, $variable!" </a:t>
            </a:r>
          </a:p>
          <a:p>
            <a:pPr marL="0" indent="0">
              <a:buClr>
                <a:srgbClr val="262626"/>
              </a:buClr>
              <a:buNone/>
            </a:pPr>
            <a:r>
              <a:rPr lang="en-US" dirty="0">
                <a:ea typeface="+mn-lt"/>
                <a:cs typeface="+mn-lt"/>
              </a:rPr>
              <a:t>   Outputs: Hello, world!</a:t>
            </a:r>
            <a:endParaRPr lang="en-US" dirty="0"/>
          </a:p>
          <a:p>
            <a:pPr>
              <a:buClr>
                <a:srgbClr val="262626"/>
              </a:buClr>
            </a:pPr>
            <a:endParaRPr lang="en-US" dirty="0"/>
          </a:p>
        </p:txBody>
      </p:sp>
    </p:spTree>
    <p:extLst>
      <p:ext uri="{BB962C8B-B14F-4D97-AF65-F5344CB8AC3E}">
        <p14:creationId xmlns:p14="http://schemas.microsoft.com/office/powerpoint/2010/main" val="18771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72AA6-9913-18FF-246A-1E2B93225CA2}"/>
              </a:ext>
            </a:extLst>
          </p:cNvPr>
          <p:cNvSpPr>
            <a:spLocks noGrp="1"/>
          </p:cNvSpPr>
          <p:nvPr>
            <p:ph idx="1"/>
          </p:nvPr>
        </p:nvSpPr>
        <p:spPr>
          <a:xfrm>
            <a:off x="1066800" y="1394782"/>
            <a:ext cx="10058400" cy="4557962"/>
          </a:xfrm>
        </p:spPr>
        <p:txBody>
          <a:bodyPr lIns="91440" tIns="45720" rIns="91440" bIns="45720" anchor="t"/>
          <a:lstStyle/>
          <a:p>
            <a:r>
              <a:rPr lang="en-US" sz="2000" dirty="0">
                <a:ea typeface="+mn-lt"/>
                <a:cs typeface="+mn-lt"/>
              </a:rPr>
              <a:t>set variable "world"</a:t>
            </a:r>
            <a:endParaRPr lang="en-US" sz="2000"/>
          </a:p>
          <a:p>
            <a:pPr>
              <a:buClr>
                <a:srgbClr val="262626"/>
              </a:buClr>
            </a:pPr>
            <a:r>
              <a:rPr lang="en-US" sz="2000" dirty="0">
                <a:ea typeface="+mn-lt"/>
                <a:cs typeface="+mn-lt"/>
              </a:rPr>
              <a:t>puts {Hello, $variable!} ;</a:t>
            </a:r>
          </a:p>
          <a:p>
            <a:pPr>
              <a:buClr>
                <a:srgbClr val="262626"/>
              </a:buClr>
            </a:pPr>
            <a:r>
              <a:rPr lang="en-US" sz="2000" dirty="0">
                <a:ea typeface="+mn-lt"/>
                <a:cs typeface="+mn-lt"/>
              </a:rPr>
              <a:t>Outputs: Hello, $variable!</a:t>
            </a:r>
            <a:endParaRPr lang="en-US" sz="2000"/>
          </a:p>
          <a:p>
            <a:pPr>
              <a:buClr>
                <a:srgbClr val="262626"/>
              </a:buClr>
            </a:pPr>
            <a:r>
              <a:rPr lang="en-US" sz="1800" dirty="0">
                <a:solidFill>
                  <a:schemeClr val="tx1">
                    <a:lumMod val="95000"/>
                    <a:lumOff val="5000"/>
                  </a:schemeClr>
                </a:solidFill>
                <a:ea typeface="+mn-lt"/>
                <a:cs typeface="+mn-lt"/>
              </a:rPr>
              <a:t>Use double quotes when you want variable substitution, command substitution, or special character interpretation. Use curly braces when you want to ensure that the string is treated literally, without any substitution or interpretation.</a:t>
            </a:r>
            <a:endParaRPr lang="en-US" sz="1800">
              <a:solidFill>
                <a:schemeClr val="tx1">
                  <a:lumMod val="95000"/>
                  <a:lumOff val="5000"/>
                </a:schemeClr>
              </a:solidFill>
            </a:endParaRPr>
          </a:p>
          <a:p>
            <a:pPr marL="0" indent="0">
              <a:buClr>
                <a:srgbClr val="262626"/>
              </a:buClr>
              <a:buNone/>
            </a:pPr>
            <a:endParaRPr lang="en-US" sz="1800" dirty="0">
              <a:solidFill>
                <a:schemeClr val="tx1">
                  <a:lumMod val="95000"/>
                  <a:lumOff val="5000"/>
                </a:schemeClr>
              </a:solidFill>
            </a:endParaRPr>
          </a:p>
          <a:p>
            <a:pPr>
              <a:buClr>
                <a:srgbClr val="262626"/>
              </a:buClr>
            </a:pPr>
            <a:endParaRPr lang="en-US" dirty="0">
              <a:solidFill>
                <a:schemeClr val="tx1">
                  <a:lumMod val="95000"/>
                  <a:lumOff val="5000"/>
                </a:schemeClr>
              </a:solidFill>
            </a:endParaRPr>
          </a:p>
          <a:p>
            <a:pPr>
              <a:buClr>
                <a:srgbClr val="262626"/>
              </a:buClr>
            </a:pPr>
            <a:endParaRPr lang="en-US" dirty="0"/>
          </a:p>
        </p:txBody>
      </p:sp>
    </p:spTree>
    <p:extLst>
      <p:ext uri="{BB962C8B-B14F-4D97-AF65-F5344CB8AC3E}">
        <p14:creationId xmlns:p14="http://schemas.microsoft.com/office/powerpoint/2010/main" val="107177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6D11D-5FE0-B922-A713-67B996BEF4C5}"/>
              </a:ext>
            </a:extLst>
          </p:cNvPr>
          <p:cNvSpPr>
            <a:spLocks noGrp="1"/>
          </p:cNvSpPr>
          <p:nvPr>
            <p:ph idx="1"/>
          </p:nvPr>
        </p:nvSpPr>
        <p:spPr>
          <a:xfrm>
            <a:off x="1066800" y="1126473"/>
            <a:ext cx="10058400" cy="4826271"/>
          </a:xfrm>
        </p:spPr>
        <p:txBody>
          <a:bodyPr lIns="91440" tIns="45720" rIns="91440" bIns="45720" anchor="t"/>
          <a:lstStyle/>
          <a:p>
            <a:r>
              <a:rPr lang="en-US" sz="1800" b="1" dirty="0"/>
              <a:t>Curly Braces (</a:t>
            </a:r>
            <a:r>
              <a:rPr lang="en-US" sz="1800" b="1" dirty="0">
                <a:latin typeface="Consolas"/>
              </a:rPr>
              <a:t>{}</a:t>
            </a:r>
            <a:r>
              <a:rPr lang="en-US" sz="1800" b="1" dirty="0"/>
              <a:t>):</a:t>
            </a:r>
            <a:endParaRPr lang="en-US" sz="1800"/>
          </a:p>
          <a:p>
            <a:pPr>
              <a:buClr>
                <a:srgbClr val="262626"/>
              </a:buClr>
            </a:pPr>
            <a:r>
              <a:rPr lang="en-US" sz="1800" dirty="0">
                <a:solidFill>
                  <a:schemeClr val="tx1">
                    <a:lumMod val="95000"/>
                    <a:lumOff val="5000"/>
                  </a:schemeClr>
                </a:solidFill>
              </a:rPr>
              <a:t>No variable substitution: Strings enclosed in curly braces are treated literally, and variable substitution does not occur within them. The content is taken as is.</a:t>
            </a:r>
          </a:p>
          <a:p>
            <a:pPr>
              <a:buClr>
                <a:srgbClr val="262626"/>
              </a:buClr>
            </a:pPr>
            <a:r>
              <a:rPr lang="en-US" sz="1800" dirty="0">
                <a:solidFill>
                  <a:schemeClr val="tx1">
                    <a:lumMod val="95000"/>
                    <a:lumOff val="5000"/>
                  </a:schemeClr>
                </a:solidFill>
              </a:rPr>
              <a:t>No special characters interpretation: Escape sequences are treated as literal characters within curly braces.</a:t>
            </a:r>
          </a:p>
          <a:p>
            <a:pPr>
              <a:buClr>
                <a:srgbClr val="262626"/>
              </a:buClr>
            </a:pPr>
            <a:r>
              <a:rPr lang="en-US" sz="1800" dirty="0">
                <a:solidFill>
                  <a:schemeClr val="tx1">
                    <a:lumMod val="95000"/>
                    <a:lumOff val="5000"/>
                  </a:schemeClr>
                </a:solidFill>
              </a:rPr>
              <a:t>No command substitution: Commands enclosed in curly braces are treated as literal strings and not executed</a:t>
            </a:r>
          </a:p>
          <a:p>
            <a:pPr>
              <a:buClr>
                <a:srgbClr val="262626"/>
              </a:buClr>
            </a:pPr>
            <a:r>
              <a:rPr lang="en-US" sz="1800" b="1" dirty="0">
                <a:solidFill>
                  <a:schemeClr val="tx1">
                    <a:lumMod val="95000"/>
                    <a:lumOff val="5000"/>
                  </a:schemeClr>
                </a:solidFill>
              </a:rPr>
              <a:t>Square braces</a:t>
            </a:r>
            <a:br>
              <a:rPr lang="en-US" sz="1800" dirty="0"/>
            </a:br>
            <a:r>
              <a:rPr lang="en-US" sz="1800" dirty="0">
                <a:ea typeface="+mn-lt"/>
                <a:cs typeface="+mn-lt"/>
              </a:rPr>
              <a:t>In TCL, square brackets </a:t>
            </a:r>
            <a:r>
              <a:rPr lang="en-US" sz="1800" b="1" dirty="0">
                <a:latin typeface="Consolas"/>
              </a:rPr>
              <a:t>[ ]</a:t>
            </a:r>
            <a:r>
              <a:rPr lang="en-US" sz="1800" dirty="0">
                <a:ea typeface="+mn-lt"/>
                <a:cs typeface="+mn-lt"/>
              </a:rPr>
              <a:t> are used to indicate command substitution. When TCL encounters square brackets, it treats the contents as a separate command and replaces the square-bracketed portion with the result of that command.</a:t>
            </a:r>
            <a:endParaRPr lang="en-US" sz="1400" dirty="0">
              <a:solidFill>
                <a:srgbClr val="0D0D0D"/>
              </a:solidFill>
              <a:ea typeface="+mn-lt"/>
              <a:cs typeface="+mn-lt"/>
            </a:endParaRPr>
          </a:p>
          <a:p>
            <a:pPr>
              <a:buClr>
                <a:srgbClr val="262626"/>
              </a:buClr>
            </a:pPr>
            <a:r>
              <a:rPr lang="en-US" sz="1800" dirty="0">
                <a:solidFill>
                  <a:srgbClr val="000000"/>
                </a:solidFill>
                <a:ea typeface="+mn-lt"/>
                <a:cs typeface="+mn-lt"/>
              </a:rPr>
              <a:t>set result [expr 3 + 4]</a:t>
            </a:r>
            <a:endParaRPr lang="en-US" sz="1800" dirty="0">
              <a:solidFill>
                <a:srgbClr val="000000"/>
              </a:solidFill>
            </a:endParaRPr>
          </a:p>
          <a:p>
            <a:pPr>
              <a:buClr>
                <a:srgbClr val="262626"/>
              </a:buClr>
            </a:pPr>
            <a:r>
              <a:rPr lang="en-US" sz="1800" dirty="0">
                <a:solidFill>
                  <a:srgbClr val="000000"/>
                </a:solidFill>
                <a:ea typeface="+mn-lt"/>
                <a:cs typeface="+mn-lt"/>
              </a:rPr>
              <a:t>puts "The result is $result"</a:t>
            </a:r>
            <a:endParaRPr lang="en-US" dirty="0"/>
          </a:p>
          <a:p>
            <a:pPr>
              <a:buClr>
                <a:srgbClr val="262626"/>
              </a:buClr>
            </a:pPr>
            <a:endParaRPr lang="en-US" sz="1800" dirty="0">
              <a:solidFill>
                <a:srgbClr val="000000"/>
              </a:solidFill>
            </a:endParaRPr>
          </a:p>
          <a:p>
            <a:pPr>
              <a:buClr>
                <a:srgbClr val="262626"/>
              </a:buClr>
            </a:pPr>
            <a:endParaRPr lang="en-US" sz="1400" dirty="0">
              <a:solidFill>
                <a:srgbClr val="0D0D0D"/>
              </a:solidFill>
            </a:endParaRPr>
          </a:p>
          <a:p>
            <a:pPr>
              <a:buClr>
                <a:srgbClr val="262626"/>
              </a:buClr>
            </a:pPr>
            <a:endParaRPr lang="en-US" dirty="0"/>
          </a:p>
        </p:txBody>
      </p:sp>
    </p:spTree>
    <p:extLst>
      <p:ext uri="{BB962C8B-B14F-4D97-AF65-F5344CB8AC3E}">
        <p14:creationId xmlns:p14="http://schemas.microsoft.com/office/powerpoint/2010/main" val="49754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023A-C590-CA23-C30A-94949F4A0F7D}"/>
              </a:ext>
            </a:extLst>
          </p:cNvPr>
          <p:cNvSpPr>
            <a:spLocks noGrp="1"/>
          </p:cNvSpPr>
          <p:nvPr>
            <p:ph type="title"/>
          </p:nvPr>
        </p:nvSpPr>
        <p:spPr>
          <a:xfrm>
            <a:off x="1066800" y="642594"/>
            <a:ext cx="10058400" cy="1071093"/>
          </a:xfrm>
        </p:spPr>
        <p:txBody>
          <a:bodyPr/>
          <a:lstStyle/>
          <a:p>
            <a:r>
              <a:rPr lang="en-US"/>
              <a:t>              </a:t>
            </a:r>
            <a:r>
              <a:rPr lang="en-US" err="1"/>
              <a:t>Arithematic</a:t>
            </a:r>
            <a:r>
              <a:rPr lang="en-US"/>
              <a:t> operations</a:t>
            </a:r>
          </a:p>
        </p:txBody>
      </p:sp>
      <p:sp>
        <p:nvSpPr>
          <p:cNvPr id="3" name="Content Placeholder 2">
            <a:extLst>
              <a:ext uri="{FF2B5EF4-FFF2-40B4-BE49-F238E27FC236}">
                <a16:creationId xmlns:a16="http://schemas.microsoft.com/office/drawing/2014/main" id="{E38B1E6D-AB1F-44F0-7D9F-D45244020850}"/>
              </a:ext>
            </a:extLst>
          </p:cNvPr>
          <p:cNvSpPr>
            <a:spLocks noGrp="1"/>
          </p:cNvSpPr>
          <p:nvPr>
            <p:ph idx="1"/>
          </p:nvPr>
        </p:nvSpPr>
        <p:spPr>
          <a:xfrm>
            <a:off x="1066800" y="1716754"/>
            <a:ext cx="10058400" cy="4235990"/>
          </a:xfrm>
        </p:spPr>
        <p:txBody>
          <a:bodyPr lIns="91440" tIns="45720" rIns="91440" bIns="45720" anchor="t"/>
          <a:lstStyle/>
          <a:p>
            <a:r>
              <a:rPr lang="en-US" sz="1800" dirty="0">
                <a:solidFill>
                  <a:schemeClr val="tx1">
                    <a:lumMod val="95000"/>
                    <a:lumOff val="5000"/>
                  </a:schemeClr>
                </a:solidFill>
                <a:ea typeface="+mn-lt"/>
                <a:cs typeface="+mn-lt"/>
              </a:rPr>
              <a:t>In TCL, arithmetic operators are used to perform mathematical operations on numbers. </a:t>
            </a:r>
          </a:p>
          <a:p>
            <a:pPr>
              <a:buClr>
                <a:srgbClr val="262626"/>
              </a:buClr>
            </a:pPr>
            <a:r>
              <a:rPr lang="en-US" sz="1800" dirty="0">
                <a:solidFill>
                  <a:schemeClr val="tx1">
                    <a:lumMod val="95000"/>
                    <a:lumOff val="5000"/>
                  </a:schemeClr>
                </a:solidFill>
                <a:ea typeface="+mn-lt"/>
                <a:cs typeface="+mn-lt"/>
              </a:rPr>
              <a:t>set result [expr 5 + 3]</a:t>
            </a:r>
          </a:p>
          <a:p>
            <a:pPr marL="0" indent="0">
              <a:buClr>
                <a:srgbClr val="262626"/>
              </a:buClr>
              <a:buNone/>
            </a:pPr>
            <a:r>
              <a:rPr lang="en-US" sz="1800" dirty="0">
                <a:solidFill>
                  <a:schemeClr val="tx1">
                    <a:lumMod val="95000"/>
                    <a:lumOff val="5000"/>
                  </a:schemeClr>
                </a:solidFill>
                <a:ea typeface="+mn-lt"/>
                <a:cs typeface="+mn-lt"/>
              </a:rPr>
              <a:t>     puts $result ;# Outputs: 8</a:t>
            </a:r>
            <a:endParaRPr lang="en-US" sz="1800">
              <a:solidFill>
                <a:schemeClr val="tx1">
                  <a:lumMod val="95000"/>
                  <a:lumOff val="5000"/>
                </a:schemeClr>
              </a:solidFill>
            </a:endParaRPr>
          </a:p>
          <a:p>
            <a:pPr>
              <a:buClr>
                <a:srgbClr val="262626"/>
              </a:buClr>
            </a:pPr>
            <a:r>
              <a:rPr lang="en-US" sz="1800" dirty="0">
                <a:ea typeface="+mn-lt"/>
                <a:cs typeface="+mn-lt"/>
              </a:rPr>
              <a:t>set result [expr 10 - 4]</a:t>
            </a:r>
            <a:endParaRPr lang="en-US" sz="1800">
              <a:solidFill>
                <a:schemeClr val="tx1">
                  <a:lumMod val="95000"/>
                  <a:lumOff val="5000"/>
                </a:schemeClr>
              </a:solidFill>
            </a:endParaRPr>
          </a:p>
          <a:p>
            <a:pPr marL="0" indent="0">
              <a:buClr>
                <a:srgbClr val="262626"/>
              </a:buClr>
              <a:buNone/>
            </a:pPr>
            <a:r>
              <a:rPr lang="en-US" sz="1800" dirty="0">
                <a:ea typeface="+mn-lt"/>
                <a:cs typeface="+mn-lt"/>
              </a:rPr>
              <a:t>     puts $result ;# Outputs: 6</a:t>
            </a:r>
            <a:endParaRPr lang="en-US" sz="1800"/>
          </a:p>
          <a:p>
            <a:pPr>
              <a:buClr>
                <a:srgbClr val="262626"/>
              </a:buClr>
            </a:pPr>
            <a:r>
              <a:rPr lang="en-US" sz="1800" dirty="0">
                <a:ea typeface="+mn-lt"/>
                <a:cs typeface="+mn-lt"/>
              </a:rPr>
              <a:t>set result [expr 6 * 7]</a:t>
            </a:r>
            <a:endParaRPr lang="en-US" sz="1800"/>
          </a:p>
          <a:p>
            <a:pPr marL="0" indent="0">
              <a:buClr>
                <a:srgbClr val="262626"/>
              </a:buClr>
              <a:buNone/>
            </a:pPr>
            <a:r>
              <a:rPr lang="en-US" sz="1800" dirty="0">
                <a:ea typeface="+mn-lt"/>
                <a:cs typeface="+mn-lt"/>
              </a:rPr>
              <a:t>    puts $result ;# Outputs: 42</a:t>
            </a:r>
            <a:endParaRPr lang="en-US" sz="1800"/>
          </a:p>
          <a:p>
            <a:pPr>
              <a:buClr>
                <a:srgbClr val="262626"/>
              </a:buClr>
            </a:pPr>
            <a:r>
              <a:rPr lang="en-US" sz="1800" dirty="0">
                <a:ea typeface="+mn-lt"/>
                <a:cs typeface="+mn-lt"/>
              </a:rPr>
              <a:t>set result [expr 20 / 4]</a:t>
            </a:r>
            <a:endParaRPr lang="en-US" sz="1800"/>
          </a:p>
          <a:p>
            <a:pPr marL="0" indent="0">
              <a:buClr>
                <a:srgbClr val="262626"/>
              </a:buClr>
              <a:buNone/>
            </a:pPr>
            <a:r>
              <a:rPr lang="en-US" sz="1800" dirty="0">
                <a:ea typeface="+mn-lt"/>
                <a:cs typeface="+mn-lt"/>
              </a:rPr>
              <a:t>     puts $result ;# Outputs: 5.0</a:t>
            </a:r>
          </a:p>
          <a:p>
            <a:pPr marL="0" indent="0">
              <a:buNone/>
            </a:pPr>
            <a:r>
              <a:rPr lang="en-US" sz="1800" dirty="0">
                <a:ea typeface="+mn-lt"/>
                <a:cs typeface="+mn-lt"/>
              </a:rPr>
              <a:t>    set result [expr 20 // 3]</a:t>
            </a:r>
          </a:p>
          <a:p>
            <a:pPr marL="0" indent="0">
              <a:buNone/>
            </a:pPr>
            <a:r>
              <a:rPr lang="en-US" sz="1800" dirty="0">
                <a:ea typeface="+mn-lt"/>
                <a:cs typeface="+mn-lt"/>
              </a:rPr>
              <a:t>    puts $result ;# Outputs: 6</a:t>
            </a:r>
            <a:endParaRPr lang="en-US" sz="1800"/>
          </a:p>
          <a:p>
            <a:pPr>
              <a:buClr>
                <a:srgbClr val="262626"/>
              </a:buClr>
            </a:pPr>
            <a:endParaRPr lang="en-US" sz="1600" dirty="0"/>
          </a:p>
        </p:txBody>
      </p:sp>
    </p:spTree>
    <p:extLst>
      <p:ext uri="{BB962C8B-B14F-4D97-AF65-F5344CB8AC3E}">
        <p14:creationId xmlns:p14="http://schemas.microsoft.com/office/powerpoint/2010/main" val="3166489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SavonVTI</vt:lpstr>
      <vt:lpstr>TCL SCRIPTING</vt:lpstr>
      <vt:lpstr>Some useful commands while writing code</vt:lpstr>
      <vt:lpstr>                      What is TCL</vt:lpstr>
      <vt:lpstr>             Importance of tcl</vt:lpstr>
      <vt:lpstr>            Puts command in tcl</vt:lpstr>
      <vt:lpstr>PowerPoint Presentation</vt:lpstr>
      <vt:lpstr>PowerPoint Presentation</vt:lpstr>
      <vt:lpstr>PowerPoint Presentation</vt:lpstr>
      <vt:lpstr>              Arithematic operations</vt:lpstr>
      <vt:lpstr>              Arithematic operations</vt:lpstr>
      <vt:lpstr>        Boolean / logical expressions</vt:lpstr>
      <vt:lpstr>          Boolean/ logical expressions</vt:lpstr>
      <vt:lpstr>        Boolean / Logical operations</vt:lpstr>
      <vt:lpstr>               Bitwise operators</vt:lpstr>
      <vt:lpstr>    Example code for bitwise operators</vt:lpstr>
      <vt:lpstr>PowerPoint Presentation</vt:lpstr>
      <vt:lpstr>                  Conditional loops</vt:lpstr>
      <vt:lpstr>               Conditional loops</vt:lpstr>
      <vt:lpstr>              Arrays in TCL</vt:lpstr>
      <vt:lpstr>                         Arrays</vt:lpstr>
      <vt:lpstr>                          Arrays </vt:lpstr>
      <vt:lpstr>                         Strings</vt:lpstr>
      <vt:lpstr>                          Strings </vt:lpstr>
      <vt:lpstr>                          Strings </vt:lpstr>
      <vt:lpstr>                      strings</vt:lpstr>
      <vt:lpstr>PowerPoint Presentation</vt:lpstr>
      <vt:lpstr>                String formatting</vt:lpstr>
      <vt:lpstr>                         Lists</vt:lpstr>
      <vt:lpstr>                            Lists</vt:lpstr>
      <vt:lpstr>                          Lists </vt:lpstr>
      <vt:lpstr>                           Lists</vt:lpstr>
      <vt:lpstr>                         Lists </vt:lpstr>
      <vt:lpstr>File handling</vt:lpstr>
      <vt:lpstr>                    File handling </vt:lpstr>
      <vt:lpstr>Permissions of file handle</vt:lpstr>
      <vt:lpstr>                     Reading file </vt:lpstr>
      <vt:lpstr>               Write into the file</vt:lpstr>
      <vt:lpstr>                  procedures/proc</vt:lpstr>
      <vt:lpstr>       Proc to add two numbers</vt:lpstr>
      <vt:lpstr>Regular expressions, regsub , regexp</vt:lpstr>
      <vt:lpstr>               Regular expressions</vt:lpstr>
      <vt:lpstr>              Regular expressions</vt:lpstr>
      <vt:lpstr>                Some examples</vt:lpstr>
      <vt:lpstr>                          Regsub</vt:lpstr>
      <vt:lpstr>              Mealy machine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1082</cp:revision>
  <dcterms:created xsi:type="dcterms:W3CDTF">2024-01-06T06:52:13Z</dcterms:created>
  <dcterms:modified xsi:type="dcterms:W3CDTF">2024-01-06T17:31:57Z</dcterms:modified>
</cp:coreProperties>
</file>