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62" r:id="rId10"/>
    <p:sldId id="275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mukha sai padi" initials="sp" lastIdx="1" clrIdx="0">
    <p:extLst>
      <p:ext uri="{19B8F6BF-5375-455C-9EA6-DF929625EA0E}">
        <p15:presenceInfo xmlns:p15="http://schemas.microsoft.com/office/powerpoint/2012/main" userId="c775ceeabe97ae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6102-5C3C-17CF-3BCB-9DB0232CE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BEBFA-B0BE-A208-8BB3-BB3E906B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BB35-5E59-89C4-BFD7-66358E9C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4353-C841-2AEB-708D-1B2C021D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005F-05F1-253A-73AC-658B69C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ABB-3559-1744-5B0D-49D16E7C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4E409-672A-3521-7D3A-ED397BF86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2C91-34CC-E94F-01B7-B55465FF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B353-B7AB-3735-BEC4-C456CF1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4B57-01C8-B6F0-7260-81BD08F5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61AA0-7B65-29E9-451F-C59D7ACFD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6F232-132E-9A6E-F7A1-CF4FAC37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BCB-7DC3-7442-8C87-1EE0F5D4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41D6-6CA9-FDCD-45C0-5AA92A0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18FA-EC65-EB37-FAAA-3A405CC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33C3-3B7C-205D-C75F-B0C3FAA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6DD5-7372-C39E-B500-7DCFA038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981D-2EB1-BACF-F364-A7956A9B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A5E0-D28A-8E13-8502-D023854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D416-DD24-CFE3-3CDE-62161EDA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1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BDA5-F953-9B5E-0A56-46E4880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8BCAF-5FBD-8078-47DA-2286F71F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1CB8-CEBB-94DC-2DB6-9AE9AFD2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EC17-9273-34E7-1303-1497A43D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B131-C108-1227-BF73-59735E15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7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53D4-C9B9-A9DC-F0F8-562C3B22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BB22-1F6D-FA30-AB48-1AE2CEB90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2138-783F-FF94-B6A9-9D541C55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E4DC2-8CD4-ED25-57C3-FF092CF1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CE42-7246-CD3C-3775-C31B60E0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0E54E-8887-EAB5-D24E-69B76F5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5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F6F4-DACA-1905-FFBA-8B90FEA5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DA5A8-FC66-3FCE-290F-B820499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984-82C9-5940-6318-B17EA0453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F8F35-8C55-316C-FC7A-683830B79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FED5F-DF52-5E4C-D5A5-40FBC03A1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57F0A-376B-49ED-2D98-A71C37D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CAED4-451B-CD1C-A3EE-C3200AD9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BE569-719C-123F-FF43-4728492F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EB0-95DC-1034-391F-3D3AD936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35E07-4466-27C9-A6FD-18B81AF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C415-6285-9FC4-E033-A88391B8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0058B-7758-BA0B-7387-B02AF282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B04FD-A96A-B69C-BB01-BE72B96D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1ECB6-2927-F3F4-DD3E-97D7A78C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B5CD-D275-58E7-1F89-6958867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9D2-71DD-C886-FE45-57CECE7F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7CA3-E334-91CB-B7FE-70700020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81FF-BC10-6B6C-CDD4-E01DFABB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4A42D-3007-F21A-7193-E173D129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02C9A-8472-F91B-615E-D6E10A0F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82A9-4FE4-B945-F54E-4483BE5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9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927-2677-9A9C-93C2-9402B80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F6147-6EEC-4823-48A1-D22221290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86718-9CC2-82D3-AD6F-004D1388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DEE0-1F3E-27A5-04EA-C13E3392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21B6-57CE-077A-E3C5-C53EEF6C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38E3-CD4D-CF36-1794-BC857981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752A9-7037-B9A1-7480-ECA617CC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A3175-A063-5682-9A84-5194DF00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A261-61F3-2C41-B015-6D4225C4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44A3-EE9D-441C-A302-EC38AC36FAB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E0A6-7088-909D-70A3-B1A3E3A6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8AEC-D620-44A4-7B10-4657BF677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E8F7-E67B-4768-8FF4-B5E12A2F0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801B2-8CF5-4B15-AD06-94444795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268941"/>
            <a:ext cx="10515600" cy="10748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(Tool Command Language)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2CF25-CFA9-05B5-7096-2A51FCC9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30"/>
            <a:ext cx="10515600" cy="474233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Tool command language (</a:t>
            </a:r>
            <a:r>
              <a:rPr lang="en-US" sz="2400" b="0" i="0" dirty="0" err="1">
                <a:effectLst/>
              </a:rPr>
              <a:t>Tcl</a:t>
            </a:r>
            <a:r>
              <a:rPr lang="en-US" sz="2400" b="0" i="0" dirty="0">
                <a:effectLst/>
              </a:rPr>
              <a:t>) is a </a:t>
            </a:r>
            <a:r>
              <a:rPr lang="en-US" sz="2400" dirty="0"/>
              <a:t>high-level, general-purpose, interpreted, dynamic and </a:t>
            </a:r>
            <a:r>
              <a:rPr lang="en-US" sz="2400" b="0" i="0" dirty="0">
                <a:effectLst/>
              </a:rPr>
              <a:t>powerful scripting language with programming features.</a:t>
            </a:r>
            <a:endParaRPr lang="en-US" sz="2400" dirty="0"/>
          </a:p>
          <a:p>
            <a:pPr algn="just"/>
            <a:r>
              <a:rPr lang="en-US" sz="2400" b="0" i="0" dirty="0">
                <a:effectLst/>
              </a:rPr>
              <a:t>It is available across Unix, Windows and Mac OS platforms.</a:t>
            </a:r>
            <a:endParaRPr lang="en-US" sz="2400" dirty="0"/>
          </a:p>
          <a:p>
            <a:pPr algn="just"/>
            <a:r>
              <a:rPr lang="en-US" sz="2400" dirty="0"/>
              <a:t>It was developed by John </a:t>
            </a:r>
            <a:r>
              <a:rPr lang="en-US" sz="2400" dirty="0" err="1"/>
              <a:t>ousterhout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It was designed with the goal of being very flexible and simple but powerful.</a:t>
            </a:r>
          </a:p>
          <a:p>
            <a:pPr algn="just"/>
            <a:r>
              <a:rPr lang="en-US" sz="2400" dirty="0" err="1"/>
              <a:t>Tcl</a:t>
            </a:r>
            <a:r>
              <a:rPr lang="en-US" sz="2400" dirty="0"/>
              <a:t> casts everything into the mold of a command, even programming constructs like variable assignment and procedure definition.</a:t>
            </a:r>
          </a:p>
          <a:p>
            <a:pPr algn="just"/>
            <a:r>
              <a:rPr lang="en-US" sz="2400" dirty="0"/>
              <a:t>This has been used in everything from cisco router, TV network center and in EDA tools, </a:t>
            </a:r>
            <a:r>
              <a:rPr lang="en-US" sz="2400" b="0" i="0" dirty="0">
                <a:effectLst/>
              </a:rPr>
              <a:t>Web and desktop applications, networking, administration, testing, rapid prototyping, scripted applications and graphical user interfaces (GUI).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373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C87E-0831-9297-8B4E-7D54CCAB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>
                <a:solidFill>
                  <a:srgbClr val="C00000"/>
                </a:solidFill>
              </a:rPr>
              <a:t>11. Arrays: </a:t>
            </a:r>
            <a:r>
              <a:rPr lang="en-IN" sz="2800" dirty="0"/>
              <a:t> Arrays are the ordered list of values which can be accessed by their index values.</a:t>
            </a:r>
          </a:p>
          <a:p>
            <a:pPr marL="0" indent="0" algn="just">
              <a:buNone/>
            </a:pPr>
            <a:r>
              <a:rPr lang="en-IN" sz="2800" dirty="0"/>
              <a:t>Syntax: </a:t>
            </a:r>
            <a:r>
              <a:rPr lang="en-IN" sz="2800" dirty="0" err="1"/>
              <a:t>arrayname</a:t>
            </a:r>
            <a:r>
              <a:rPr lang="en-IN" sz="2800" dirty="0"/>
              <a:t> (index) value</a:t>
            </a:r>
          </a:p>
          <a:p>
            <a:pPr marL="0" indent="0" algn="just">
              <a:buNone/>
            </a:pPr>
            <a:r>
              <a:rPr lang="en-IN" sz="2800" dirty="0"/>
              <a:t>Ex: set </a:t>
            </a:r>
            <a:r>
              <a:rPr lang="en-IN" sz="2800" dirty="0" err="1"/>
              <a:t>inst</a:t>
            </a:r>
            <a:r>
              <a:rPr lang="en-IN" sz="2800" dirty="0"/>
              <a:t> (0) </a:t>
            </a:r>
            <a:r>
              <a:rPr lang="en-IN" sz="2800" dirty="0" err="1"/>
              <a:t>Vlsi</a:t>
            </a:r>
            <a:endParaRPr lang="en-IN" sz="2800" dirty="0"/>
          </a:p>
          <a:p>
            <a:pPr marL="0" indent="0" algn="just">
              <a:buNone/>
            </a:pPr>
            <a:r>
              <a:rPr lang="en-IN" sz="2800" dirty="0"/>
              <a:t>       set </a:t>
            </a:r>
            <a:r>
              <a:rPr lang="en-IN" sz="2800" dirty="0" err="1"/>
              <a:t>inst</a:t>
            </a:r>
            <a:r>
              <a:rPr lang="en-IN" sz="2800" dirty="0"/>
              <a:t> (1) Academy</a:t>
            </a:r>
          </a:p>
          <a:p>
            <a:pPr marL="0" indent="0" algn="just">
              <a:buNone/>
            </a:pPr>
            <a:r>
              <a:rPr lang="en-IN" sz="2800" dirty="0"/>
              <a:t>       puts $</a:t>
            </a:r>
            <a:r>
              <a:rPr lang="en-IN" sz="2800" dirty="0" err="1"/>
              <a:t>inst</a:t>
            </a:r>
            <a:r>
              <a:rPr lang="en-IN" sz="2800" dirty="0"/>
              <a:t> (0)                --------&gt; output: </a:t>
            </a:r>
            <a:r>
              <a:rPr lang="en-IN" sz="2800" dirty="0" err="1"/>
              <a:t>Vlsi</a:t>
            </a:r>
            <a:endParaRPr lang="en-IN" sz="2800" dirty="0"/>
          </a:p>
          <a:p>
            <a:pPr marL="0" indent="0" algn="just">
              <a:buNone/>
            </a:pPr>
            <a:r>
              <a:rPr lang="en-IN" sz="2800" dirty="0"/>
              <a:t>       puts $</a:t>
            </a:r>
            <a:r>
              <a:rPr lang="en-IN" sz="2800" dirty="0" err="1"/>
              <a:t>inst</a:t>
            </a:r>
            <a:r>
              <a:rPr lang="en-IN" sz="2800" dirty="0"/>
              <a:t> (1)                ------</a:t>
            </a:r>
            <a:r>
              <a:rPr lang="en-IN" sz="2800" dirty="0">
                <a:sym typeface="Wingdings" panose="05000000000000000000" pitchFamily="2" charset="2"/>
              </a:rPr>
              <a:t>-&gt;  output: Academy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b="1" dirty="0">
                <a:solidFill>
                  <a:srgbClr val="000000"/>
                </a:solidFill>
              </a:rPr>
              <a:t>Looping through an array: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foreach key [array names </a:t>
            </a:r>
            <a:r>
              <a:rPr lang="en-US" sz="2400" dirty="0" err="1">
                <a:solidFill>
                  <a:srgbClr val="000000"/>
                </a:solidFill>
              </a:rPr>
              <a:t>inst</a:t>
            </a:r>
            <a:r>
              <a:rPr lang="en-US" sz="2400" dirty="0">
                <a:solidFill>
                  <a:srgbClr val="000000"/>
                </a:solidFill>
              </a:rPr>
              <a:t>] {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       puts “</a:t>
            </a:r>
            <a:r>
              <a:rPr lang="en-US" sz="2400" dirty="0" err="1">
                <a:solidFill>
                  <a:srgbClr val="000000"/>
                </a:solidFill>
              </a:rPr>
              <a:t>inst</a:t>
            </a:r>
            <a:r>
              <a:rPr lang="en-US" sz="2400" dirty="0">
                <a:solidFill>
                  <a:srgbClr val="000000"/>
                </a:solidFill>
              </a:rPr>
              <a:t>($key): $</a:t>
            </a:r>
            <a:r>
              <a:rPr lang="en-US" sz="2400" dirty="0" err="1">
                <a:solidFill>
                  <a:srgbClr val="000000"/>
                </a:solidFill>
              </a:rPr>
              <a:t>inst</a:t>
            </a:r>
            <a:r>
              <a:rPr lang="en-US" sz="2400" dirty="0">
                <a:solidFill>
                  <a:srgbClr val="000000"/>
                </a:solidFill>
              </a:rPr>
              <a:t>($key)"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   }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Output: </a:t>
            </a:r>
            <a:r>
              <a:rPr lang="en-US" sz="2400" dirty="0" err="1">
                <a:solidFill>
                  <a:srgbClr val="000000"/>
                </a:solidFill>
              </a:rPr>
              <a:t>inst</a:t>
            </a:r>
            <a:r>
              <a:rPr lang="en-US" sz="2400" dirty="0">
                <a:solidFill>
                  <a:srgbClr val="000000"/>
                </a:solidFill>
              </a:rPr>
              <a:t>(0): </a:t>
            </a:r>
            <a:r>
              <a:rPr lang="en-US" sz="2400" dirty="0" err="1">
                <a:solidFill>
                  <a:srgbClr val="000000"/>
                </a:solidFill>
              </a:rPr>
              <a:t>Vlsi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</a:t>
            </a:r>
            <a:r>
              <a:rPr lang="en-US" sz="2400" dirty="0" err="1">
                <a:solidFill>
                  <a:srgbClr val="000000"/>
                </a:solidFill>
              </a:rPr>
              <a:t>inst</a:t>
            </a:r>
            <a:r>
              <a:rPr lang="en-US" sz="2400" dirty="0">
                <a:solidFill>
                  <a:srgbClr val="000000"/>
                </a:solidFill>
              </a:rPr>
              <a:t>(1): Academy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3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76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E20F-8C42-200E-553D-45E1B5CC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8"/>
            <a:ext cx="10515600" cy="63065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12. list:</a:t>
            </a:r>
            <a:r>
              <a:rPr lang="en-US" sz="2400" dirty="0"/>
              <a:t> A list is simply an ordered collection of elements.</a:t>
            </a:r>
          </a:p>
          <a:p>
            <a:pPr marL="0" indent="0" algn="just">
              <a:buNone/>
            </a:pPr>
            <a:r>
              <a:rPr lang="en-IN" sz="2400" dirty="0"/>
              <a:t>Syntax: </a:t>
            </a:r>
            <a:r>
              <a:rPr lang="en-IN" sz="2400" dirty="0">
                <a:sym typeface="Wingdings" panose="05000000000000000000" pitchFamily="2" charset="2"/>
              </a:rPr>
              <a:t>setting a variable 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       set </a:t>
            </a:r>
            <a:r>
              <a:rPr lang="en-IN" sz="2400" dirty="0" err="1">
                <a:sym typeface="Wingdings" panose="05000000000000000000" pitchFamily="2" charset="2"/>
              </a:rPr>
              <a:t>var_name</a:t>
            </a:r>
            <a:r>
              <a:rPr lang="en-IN" sz="2400" dirty="0">
                <a:sym typeface="Wingdings" panose="05000000000000000000" pitchFamily="2" charset="2"/>
              </a:rPr>
              <a:t> [{item1} {item2} …..]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with split command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       set </a:t>
            </a:r>
            <a:r>
              <a:rPr lang="en-IN" sz="2400" dirty="0" err="1">
                <a:sym typeface="Wingdings" panose="05000000000000000000" pitchFamily="2" charset="2"/>
              </a:rPr>
              <a:t>var_name</a:t>
            </a:r>
            <a:r>
              <a:rPr lang="en-IN" sz="2400" dirty="0">
                <a:sym typeface="Wingdings" panose="05000000000000000000" pitchFamily="2" charset="2"/>
              </a:rPr>
              <a:t> [split “item1 item2 ….” “ “]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with list keyword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      set </a:t>
            </a:r>
            <a:r>
              <a:rPr lang="en-IN" sz="2400" dirty="0" err="1">
                <a:sym typeface="Wingdings" panose="05000000000000000000" pitchFamily="2" charset="2"/>
              </a:rPr>
              <a:t>var_name</a:t>
            </a:r>
            <a:r>
              <a:rPr lang="en-IN" sz="2400" dirty="0">
                <a:sym typeface="Wingdings" panose="05000000000000000000" pitchFamily="2" charset="2"/>
              </a:rPr>
              <a:t> [list “item1”  “item2” ….]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i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Lindex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IN" sz="2400" dirty="0">
                <a:sym typeface="Wingdings" panose="05000000000000000000" pitchFamily="2" charset="2"/>
              </a:rPr>
              <a:t>Returns the index numbered item from list.</a:t>
            </a:r>
          </a:p>
          <a:p>
            <a:pPr marL="0" indent="0" algn="just">
              <a:buNone/>
            </a:pPr>
            <a:r>
              <a:rPr lang="en-IN" dirty="0"/>
              <a:t>   </a:t>
            </a:r>
            <a:r>
              <a:rPr lang="en-IN" sz="2400" dirty="0"/>
              <a:t>syntax: </a:t>
            </a:r>
            <a:r>
              <a:rPr lang="en-IN" sz="2400" dirty="0" err="1"/>
              <a:t>lindex</a:t>
            </a:r>
            <a:r>
              <a:rPr lang="en-IN" sz="2400" dirty="0"/>
              <a:t> </a:t>
            </a:r>
            <a:r>
              <a:rPr lang="en-IN" sz="2400" dirty="0" err="1"/>
              <a:t>list_name</a:t>
            </a:r>
            <a:r>
              <a:rPr lang="en-IN" sz="2400" dirty="0"/>
              <a:t> index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ii. </a:t>
            </a:r>
            <a:r>
              <a:rPr lang="en-IN" dirty="0" err="1">
                <a:solidFill>
                  <a:srgbClr val="C00000"/>
                </a:solidFill>
              </a:rPr>
              <a:t>Llength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sz="2400" dirty="0"/>
              <a:t>Returns the </a:t>
            </a:r>
            <a:r>
              <a:rPr lang="en-IN" sz="2400" dirty="0" err="1"/>
              <a:t>no.of</a:t>
            </a:r>
            <a:r>
              <a:rPr lang="en-IN" sz="2400" dirty="0"/>
              <a:t> elements in a list.</a:t>
            </a:r>
          </a:p>
          <a:p>
            <a:pPr marL="0" indent="0" algn="just">
              <a:buNone/>
            </a:pPr>
            <a:r>
              <a:rPr lang="en-IN" sz="2400" dirty="0"/>
              <a:t>Syntax: </a:t>
            </a:r>
            <a:r>
              <a:rPr lang="en-IN" sz="2400" dirty="0" err="1"/>
              <a:t>llength</a:t>
            </a:r>
            <a:r>
              <a:rPr lang="en-IN" sz="2400" dirty="0"/>
              <a:t> </a:t>
            </a:r>
            <a:r>
              <a:rPr lang="en-IN" sz="2400" dirty="0" err="1"/>
              <a:t>list_name</a:t>
            </a:r>
            <a:endParaRPr lang="en-IN" sz="2400" dirty="0"/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iii. </a:t>
            </a:r>
            <a:r>
              <a:rPr lang="en-IN" dirty="0" err="1">
                <a:solidFill>
                  <a:srgbClr val="C00000"/>
                </a:solidFill>
              </a:rPr>
              <a:t>Linsert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sz="2400" dirty="0"/>
              <a:t>Inserts the items into list at specified index and returns the new list.</a:t>
            </a:r>
          </a:p>
          <a:p>
            <a:pPr marL="0" indent="0" algn="just">
              <a:buNone/>
            </a:pPr>
            <a:r>
              <a:rPr lang="en-IN" sz="2400" dirty="0"/>
              <a:t> syntax: </a:t>
            </a:r>
            <a:r>
              <a:rPr lang="en-IN" sz="2400" dirty="0" err="1"/>
              <a:t>linsert</a:t>
            </a:r>
            <a:r>
              <a:rPr lang="en-IN" sz="2400" dirty="0"/>
              <a:t> </a:t>
            </a:r>
            <a:r>
              <a:rPr lang="en-IN" sz="2400" dirty="0" err="1"/>
              <a:t>list_name</a:t>
            </a:r>
            <a:r>
              <a:rPr lang="en-IN" sz="2400" dirty="0"/>
              <a:t> index </a:t>
            </a:r>
            <a:r>
              <a:rPr lang="en-IN" sz="2400" dirty="0" err="1"/>
              <a:t>new_element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149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E4C0-C9A7-F1FF-FFDB-4D78234B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270201"/>
            <a:ext cx="10515600" cy="632856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iv. </a:t>
            </a:r>
            <a:r>
              <a:rPr lang="en-US" dirty="0" err="1">
                <a:solidFill>
                  <a:srgbClr val="C00000"/>
                </a:solidFill>
              </a:rPr>
              <a:t>Lreplace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Replaces the list item at specified index with new specified item.</a:t>
            </a:r>
          </a:p>
          <a:p>
            <a:pPr marL="0" indent="0" algn="just">
              <a:buNone/>
            </a:pPr>
            <a:r>
              <a:rPr lang="en-US" sz="2400" dirty="0"/>
              <a:t>Syntax: </a:t>
            </a:r>
            <a:r>
              <a:rPr lang="en-US" sz="2400" dirty="0" err="1"/>
              <a:t>lreplace</a:t>
            </a:r>
            <a:r>
              <a:rPr lang="en-US" sz="2400" dirty="0"/>
              <a:t> </a:t>
            </a:r>
            <a:r>
              <a:rPr lang="en-US" sz="2400" dirty="0" err="1"/>
              <a:t>list_name</a:t>
            </a:r>
            <a:r>
              <a:rPr lang="en-US" sz="2400" dirty="0"/>
              <a:t> index </a:t>
            </a:r>
            <a:r>
              <a:rPr lang="en-US" sz="2400" dirty="0" err="1"/>
              <a:t>new_element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v. </a:t>
            </a:r>
            <a:r>
              <a:rPr lang="en-US" dirty="0" err="1">
                <a:solidFill>
                  <a:srgbClr val="C00000"/>
                </a:solidFill>
              </a:rPr>
              <a:t>Lappend</a:t>
            </a:r>
            <a:r>
              <a:rPr lang="en-US" dirty="0">
                <a:solidFill>
                  <a:srgbClr val="C00000"/>
                </a:solidFill>
              </a:rPr>
              <a:t>:  </a:t>
            </a:r>
            <a:r>
              <a:rPr lang="en-US" sz="2400" dirty="0"/>
              <a:t>Appends new item at the last to the existing list.</a:t>
            </a:r>
          </a:p>
          <a:p>
            <a:pPr marL="0" indent="0" algn="just">
              <a:buNone/>
            </a:pPr>
            <a:r>
              <a:rPr lang="en-US" sz="2400" dirty="0"/>
              <a:t>Syntax: </a:t>
            </a:r>
            <a:r>
              <a:rPr lang="en-US" sz="2400" dirty="0" err="1"/>
              <a:t>lappend</a:t>
            </a:r>
            <a:r>
              <a:rPr lang="en-US" sz="2400" dirty="0"/>
              <a:t> </a:t>
            </a:r>
            <a:r>
              <a:rPr lang="en-US" sz="2400" dirty="0" err="1"/>
              <a:t>list_name</a:t>
            </a:r>
            <a:r>
              <a:rPr lang="en-US" sz="2400" dirty="0"/>
              <a:t> </a:t>
            </a:r>
            <a:r>
              <a:rPr lang="en-US" sz="2400" dirty="0" err="1"/>
              <a:t>elemet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vi. </a:t>
            </a:r>
            <a:r>
              <a:rPr lang="en-US" dirty="0" err="1">
                <a:solidFill>
                  <a:srgbClr val="C00000"/>
                </a:solidFill>
              </a:rPr>
              <a:t>Lsort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Sorts the list and returns a new list in the sorted order.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Syntax: </a:t>
            </a:r>
            <a:r>
              <a:rPr lang="en-US" sz="2400" dirty="0" err="1"/>
              <a:t>lsort</a:t>
            </a:r>
            <a:r>
              <a:rPr lang="en-US" sz="2400" dirty="0"/>
              <a:t> </a:t>
            </a:r>
            <a:r>
              <a:rPr lang="en-US" sz="2400" dirty="0" err="1"/>
              <a:t>list_name</a:t>
            </a:r>
            <a:r>
              <a:rPr lang="en-US" sz="2400" dirty="0"/>
              <a:t>  -----&gt;default: increasing order</a:t>
            </a:r>
          </a:p>
          <a:p>
            <a:pPr marL="0" indent="0" algn="just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lsort</a:t>
            </a:r>
            <a:r>
              <a:rPr lang="en-US" sz="2400" dirty="0"/>
              <a:t> –decreasing </a:t>
            </a:r>
            <a:r>
              <a:rPr lang="en-US" sz="2400" dirty="0" err="1"/>
              <a:t>list_name</a:t>
            </a:r>
            <a:r>
              <a:rPr lang="en-US" sz="2400" dirty="0"/>
              <a:t>  ---&gt; decreasing order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rgbClr val="C00000"/>
                </a:solidFill>
              </a:rPr>
              <a:t>13. Strings: 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Set of characters are called string.</a:t>
            </a:r>
            <a:endParaRPr lang="en-IN" sz="2400" dirty="0"/>
          </a:p>
          <a:p>
            <a:pPr marL="0" indent="0" algn="just">
              <a:buNone/>
            </a:pPr>
            <a:r>
              <a:rPr lang="en-IN" dirty="0" err="1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. String compare:</a:t>
            </a:r>
          </a:p>
          <a:p>
            <a:pPr marL="0" indent="0" algn="just">
              <a:buNone/>
            </a:pPr>
            <a:r>
              <a:rPr lang="en-IN" sz="2400" dirty="0"/>
              <a:t>Compare string1 and string2 in a dictionary order. Returns o if equal, -1 if string1 comes before string2 and gives 1 if string1 comes after string2.</a:t>
            </a:r>
          </a:p>
          <a:p>
            <a:pPr marL="0" indent="0" algn="just">
              <a:buNone/>
            </a:pPr>
            <a:r>
              <a:rPr lang="en-IN" sz="2400" dirty="0"/>
              <a:t>Syntax: string compare string1 string2</a:t>
            </a:r>
          </a:p>
        </p:txBody>
      </p:sp>
    </p:spTree>
    <p:extLst>
      <p:ext uri="{BB962C8B-B14F-4D97-AF65-F5344CB8AC3E}">
        <p14:creationId xmlns:p14="http://schemas.microsoft.com/office/powerpoint/2010/main" val="411822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A30-9261-28A6-E3D4-365192E9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1" y="326764"/>
            <a:ext cx="10515600" cy="61871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ii. String index: </a:t>
            </a:r>
            <a:r>
              <a:rPr lang="en-US" sz="2400" dirty="0"/>
              <a:t>Returns the character at index.</a:t>
            </a:r>
          </a:p>
          <a:p>
            <a:pPr marL="0" indent="0" algn="just">
              <a:buNone/>
            </a:pPr>
            <a:r>
              <a:rPr lang="en-US" sz="2400" dirty="0"/>
              <a:t>Syntax: string index “string” </a:t>
            </a:r>
            <a:r>
              <a:rPr lang="en-US" sz="2400" dirty="0" err="1"/>
              <a:t>index_value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iii. String length: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Returns length of string.</a:t>
            </a:r>
          </a:p>
          <a:p>
            <a:pPr marL="0" indent="0" algn="just">
              <a:buNone/>
            </a:pPr>
            <a:r>
              <a:rPr lang="en-IN" sz="2400" dirty="0"/>
              <a:t>Syntax: string length “string”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iv. String range: </a:t>
            </a:r>
            <a:r>
              <a:rPr lang="en-IN" sz="2400" dirty="0"/>
              <a:t>Returns the range of characters in string from index1 to index2</a:t>
            </a:r>
          </a:p>
          <a:p>
            <a:pPr marL="0" indent="0" algn="just">
              <a:buNone/>
            </a:pPr>
            <a:r>
              <a:rPr lang="en-IN" sz="2400" dirty="0"/>
              <a:t>Syntax: string range “string” index1 index2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v. String </a:t>
            </a:r>
            <a:r>
              <a:rPr lang="en-IN" dirty="0" err="1">
                <a:solidFill>
                  <a:srgbClr val="C00000"/>
                </a:solidFill>
              </a:rPr>
              <a:t>tolower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sz="2400" dirty="0"/>
              <a:t>Returns the lowercase of string.</a:t>
            </a:r>
          </a:p>
          <a:p>
            <a:pPr marL="0" indent="0" algn="just">
              <a:buNone/>
            </a:pPr>
            <a:r>
              <a:rPr lang="en-IN" sz="2400" dirty="0"/>
              <a:t>Syntax: string </a:t>
            </a:r>
            <a:r>
              <a:rPr lang="en-IN" sz="2400" dirty="0" err="1"/>
              <a:t>tolower</a:t>
            </a:r>
            <a:r>
              <a:rPr lang="en-IN" sz="2400" dirty="0"/>
              <a:t> “string”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vi. String </a:t>
            </a:r>
            <a:r>
              <a:rPr lang="en-IN" dirty="0" err="1">
                <a:solidFill>
                  <a:srgbClr val="C00000"/>
                </a:solidFill>
              </a:rPr>
              <a:t>toupper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sz="2400" dirty="0"/>
              <a:t>Returns the uppercase of string.</a:t>
            </a:r>
          </a:p>
          <a:p>
            <a:pPr marL="0" indent="0" algn="just">
              <a:buNone/>
            </a:pPr>
            <a:r>
              <a:rPr lang="en-IN" sz="2400" dirty="0"/>
              <a:t>Syntax: string </a:t>
            </a:r>
            <a:r>
              <a:rPr lang="en-IN" sz="2400" dirty="0" err="1"/>
              <a:t>toupper</a:t>
            </a:r>
            <a:r>
              <a:rPr lang="en-IN" sz="2400" dirty="0"/>
              <a:t> “string”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vii. Appending: </a:t>
            </a:r>
            <a:r>
              <a:rPr lang="en-IN" sz="2400" dirty="0"/>
              <a:t>It appends new string to the original string.</a:t>
            </a:r>
          </a:p>
          <a:p>
            <a:pPr marL="0" indent="0" algn="just">
              <a:buNone/>
            </a:pPr>
            <a:r>
              <a:rPr lang="en-IN" sz="2400" dirty="0"/>
              <a:t>Syntax: append </a:t>
            </a:r>
            <a:r>
              <a:rPr lang="en-IN" sz="2400" dirty="0" err="1"/>
              <a:t>original_string</a:t>
            </a:r>
            <a:r>
              <a:rPr lang="en-IN" sz="2400" dirty="0"/>
              <a:t> </a:t>
            </a:r>
            <a:r>
              <a:rPr lang="en-IN" sz="2400" dirty="0" err="1"/>
              <a:t>appending_string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96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393A-A791-51A2-751A-991E9C2E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8"/>
            <a:ext cx="10515600" cy="58470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14. File Handling: </a:t>
            </a:r>
            <a:r>
              <a:rPr lang="en-US" sz="2400" dirty="0"/>
              <a:t>It means manipulating the files.</a:t>
            </a:r>
          </a:p>
          <a:p>
            <a:pPr marL="0" indent="0" algn="just">
              <a:buNone/>
            </a:pPr>
            <a:r>
              <a:rPr lang="en-US" sz="2400" dirty="0"/>
              <a:t>r---&gt;open the file for reading. The file must exist.</a:t>
            </a:r>
          </a:p>
          <a:p>
            <a:pPr marL="0" indent="0" algn="just">
              <a:buNone/>
            </a:pPr>
            <a:r>
              <a:rPr lang="en-US" sz="2400" dirty="0"/>
              <a:t>r+---&gt;open the file for reading and writing. The file must exist.</a:t>
            </a:r>
          </a:p>
          <a:p>
            <a:pPr marL="0" indent="0" algn="just">
              <a:buNone/>
            </a:pPr>
            <a:r>
              <a:rPr lang="en-US" sz="2400" dirty="0"/>
              <a:t>w---&gt;open the file for writing. Creates new file if it doesn’t exist.</a:t>
            </a:r>
          </a:p>
          <a:p>
            <a:pPr marL="0" indent="0" algn="just">
              <a:buNone/>
            </a:pPr>
            <a:r>
              <a:rPr lang="en-US" sz="2400" dirty="0"/>
              <a:t>w+---&gt;open the file for reading and writing. Creates new file if it doesn’t exist.</a:t>
            </a:r>
          </a:p>
          <a:p>
            <a:pPr marL="0" indent="0" algn="just">
              <a:buNone/>
            </a:pPr>
            <a:r>
              <a:rPr lang="en-US" sz="2400" dirty="0"/>
              <a:t>a---&gt; open the file for writing. The file must exist.</a:t>
            </a:r>
          </a:p>
          <a:p>
            <a:pPr marL="0" indent="0" algn="just">
              <a:buNone/>
            </a:pPr>
            <a:r>
              <a:rPr lang="en-US" sz="2400" dirty="0"/>
              <a:t>a+---&gt; open the file for reading and writing. Creates new file if it doesn’t exist.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. Reading file:</a:t>
            </a:r>
          </a:p>
          <a:p>
            <a:pPr marL="0" indent="0" algn="just">
              <a:buNone/>
            </a:pPr>
            <a:r>
              <a:rPr lang="en-US" sz="2400" dirty="0"/>
              <a:t>Syntax: set </a:t>
            </a:r>
            <a:r>
              <a:rPr lang="en-US" sz="2400" dirty="0" err="1"/>
              <a:t>file_handle</a:t>
            </a:r>
            <a:r>
              <a:rPr lang="en-US" sz="2400" dirty="0"/>
              <a:t> [open “file_name.txt” r]</a:t>
            </a:r>
          </a:p>
          <a:p>
            <a:pPr marL="0" indent="0" algn="just">
              <a:buNone/>
            </a:pPr>
            <a:r>
              <a:rPr lang="en-US" sz="2400" dirty="0"/>
              <a:t>Ex: set </a:t>
            </a:r>
            <a:r>
              <a:rPr lang="en-US" sz="2400" dirty="0" err="1"/>
              <a:t>fp</a:t>
            </a:r>
            <a:r>
              <a:rPr lang="en-US" sz="2400" dirty="0"/>
              <a:t> [open “input.txt” r]</a:t>
            </a:r>
          </a:p>
          <a:p>
            <a:pPr marL="0" indent="0" algn="just">
              <a:buNone/>
            </a:pPr>
            <a:r>
              <a:rPr lang="en-US" sz="2400" dirty="0"/>
              <a:t>       set </a:t>
            </a:r>
            <a:r>
              <a:rPr lang="en-US" sz="2400" dirty="0" err="1"/>
              <a:t>file_data</a:t>
            </a:r>
            <a:r>
              <a:rPr lang="en-US" sz="2400" dirty="0"/>
              <a:t> [read $</a:t>
            </a:r>
            <a:r>
              <a:rPr lang="en-US" sz="2400" dirty="0" err="1"/>
              <a:t>fp</a:t>
            </a:r>
            <a:r>
              <a:rPr lang="en-US" sz="2400" dirty="0"/>
              <a:t>]</a:t>
            </a:r>
          </a:p>
          <a:p>
            <a:pPr marL="0" indent="0" algn="just">
              <a:buNone/>
            </a:pPr>
            <a:r>
              <a:rPr lang="en-US" sz="2400" dirty="0"/>
              <a:t>       puts $</a:t>
            </a:r>
            <a:r>
              <a:rPr lang="en-US" sz="2400" dirty="0" err="1"/>
              <a:t>file_data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    close $</a:t>
            </a:r>
            <a:r>
              <a:rPr lang="en-US" sz="2400" dirty="0" err="1"/>
              <a:t>fp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37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0228-E068-12CF-6B30-9256601E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8"/>
            <a:ext cx="10515600" cy="58470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ii. Writing file contents:</a:t>
            </a:r>
          </a:p>
          <a:p>
            <a:pPr marL="0" indent="0">
              <a:buNone/>
            </a:pPr>
            <a:r>
              <a:rPr lang="en-US" sz="2400" dirty="0"/>
              <a:t>Syntax: set </a:t>
            </a:r>
            <a:r>
              <a:rPr lang="en-US" sz="2400" dirty="0" err="1"/>
              <a:t>file_handle</a:t>
            </a:r>
            <a:r>
              <a:rPr lang="en-US" sz="2400" dirty="0"/>
              <a:t> [open “file.txt” w]</a:t>
            </a:r>
          </a:p>
          <a:p>
            <a:pPr marL="0" indent="0" algn="just">
              <a:buNone/>
            </a:pPr>
            <a:r>
              <a:rPr lang="en-US" sz="2400" dirty="0"/>
              <a:t>Ex:</a:t>
            </a:r>
            <a:r>
              <a:rPr lang="en-IN" sz="2400" dirty="0"/>
              <a:t> </a:t>
            </a:r>
            <a:r>
              <a:rPr lang="en-US" sz="2400" dirty="0"/>
              <a:t>set </a:t>
            </a:r>
            <a:r>
              <a:rPr lang="en-US" sz="2400" dirty="0" err="1"/>
              <a:t>fp</a:t>
            </a:r>
            <a:r>
              <a:rPr lang="en-US" sz="2400" dirty="0"/>
              <a:t> [open “input.txt” w]</a:t>
            </a:r>
          </a:p>
          <a:p>
            <a:pPr marL="0" indent="0" algn="just">
              <a:buNone/>
            </a:pPr>
            <a:r>
              <a:rPr lang="en-US" sz="2400" dirty="0"/>
              <a:t>       puts $</a:t>
            </a:r>
            <a:r>
              <a:rPr lang="en-US" sz="2400" dirty="0" err="1"/>
              <a:t>fp</a:t>
            </a:r>
            <a:r>
              <a:rPr lang="en-US" sz="2400" dirty="0"/>
              <a:t> “test”</a:t>
            </a:r>
          </a:p>
          <a:p>
            <a:pPr marL="0" indent="0" algn="just">
              <a:buNone/>
            </a:pPr>
            <a:r>
              <a:rPr lang="en-US" sz="2400" dirty="0"/>
              <a:t>        close $</a:t>
            </a:r>
            <a:r>
              <a:rPr lang="en-US" sz="2400" dirty="0" err="1"/>
              <a:t>fp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15) Procs: </a:t>
            </a:r>
            <a:r>
              <a:rPr lang="en-US" sz="2400" dirty="0"/>
              <a:t>procs are nothing but functions in </a:t>
            </a:r>
            <a:r>
              <a:rPr lang="en-US" sz="2400" dirty="0" err="1"/>
              <a:t>tcl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Syntax: proc </a:t>
            </a:r>
            <a:r>
              <a:rPr lang="en-US" sz="2400" dirty="0" err="1"/>
              <a:t>proc_name</a:t>
            </a:r>
            <a:r>
              <a:rPr lang="en-US" sz="2400" dirty="0"/>
              <a:t> {arguments} {</a:t>
            </a:r>
          </a:p>
          <a:p>
            <a:pPr marL="0" indent="0" algn="just">
              <a:buNone/>
            </a:pPr>
            <a:r>
              <a:rPr lang="en-US" sz="2400" dirty="0"/>
              <a:t>                body</a:t>
            </a:r>
          </a:p>
          <a:p>
            <a:pPr marL="0" indent="0" algn="just">
              <a:buNone/>
            </a:pPr>
            <a:r>
              <a:rPr lang="en-US" sz="2400" dirty="0"/>
              <a:t>              }</a:t>
            </a:r>
          </a:p>
          <a:p>
            <a:pPr marL="0" indent="0" algn="just">
              <a:buNone/>
            </a:pPr>
            <a:r>
              <a:rPr lang="en-US" sz="2400" dirty="0"/>
              <a:t>              calling a proc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EB80-25D3-D98A-B281-451ADCC9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421030"/>
            <a:ext cx="10515600" cy="597976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Ex: proc welcome {} {</a:t>
            </a:r>
          </a:p>
          <a:p>
            <a:pPr marL="0" indent="0" algn="just">
              <a:buNone/>
            </a:pPr>
            <a:r>
              <a:rPr lang="en-US" sz="2400" dirty="0"/>
              <a:t>       puts “Hi, This is </a:t>
            </a:r>
            <a:r>
              <a:rPr lang="en-US" sz="2400" dirty="0" err="1"/>
              <a:t>Tcl</a:t>
            </a:r>
            <a:r>
              <a:rPr lang="en-US" sz="2400" dirty="0"/>
              <a:t>!”</a:t>
            </a:r>
          </a:p>
          <a:p>
            <a:pPr marL="0" indent="0" algn="just">
              <a:buNone/>
            </a:pPr>
            <a:r>
              <a:rPr lang="en-US" sz="2400" dirty="0"/>
              <a:t>      }</a:t>
            </a:r>
          </a:p>
          <a:p>
            <a:pPr marL="0" indent="0" algn="just">
              <a:buNone/>
            </a:pPr>
            <a:r>
              <a:rPr lang="en-US" sz="2400" dirty="0"/>
              <a:t>      welcome</a:t>
            </a:r>
          </a:p>
          <a:p>
            <a:pPr marL="0" indent="0" algn="just">
              <a:buNone/>
            </a:pPr>
            <a:r>
              <a:rPr lang="en-US" sz="2400" dirty="0"/>
              <a:t>Output: Hi, This is </a:t>
            </a:r>
            <a:r>
              <a:rPr lang="en-US" sz="2400" dirty="0" err="1"/>
              <a:t>Tcl</a:t>
            </a:r>
            <a:r>
              <a:rPr lang="en-US" sz="2400" dirty="0"/>
              <a:t>!</a:t>
            </a:r>
          </a:p>
          <a:p>
            <a:pPr marL="0" indent="0" algn="just">
              <a:buNone/>
            </a:pPr>
            <a:r>
              <a:rPr lang="en-US" sz="2400" dirty="0"/>
              <a:t>EX: Procs with multiple arguments</a:t>
            </a:r>
          </a:p>
          <a:p>
            <a:pPr marL="0" indent="0" algn="just">
              <a:buNone/>
            </a:pPr>
            <a:r>
              <a:rPr lang="en-US" sz="2400" dirty="0"/>
              <a:t>       proc sum {a b} {</a:t>
            </a:r>
          </a:p>
          <a:p>
            <a:pPr marL="0" indent="0" algn="just">
              <a:buNone/>
            </a:pPr>
            <a:r>
              <a:rPr lang="en-US" sz="2400" dirty="0"/>
              <a:t>       return [expr $a+$b]</a:t>
            </a:r>
          </a:p>
          <a:p>
            <a:pPr marL="0" indent="0" algn="just">
              <a:buNone/>
            </a:pPr>
            <a:r>
              <a:rPr lang="en-US" sz="2400" dirty="0"/>
              <a:t>      }</a:t>
            </a:r>
          </a:p>
          <a:p>
            <a:pPr marL="0" indent="0" algn="just">
              <a:buNone/>
            </a:pPr>
            <a:r>
              <a:rPr lang="en-US" sz="2400" dirty="0"/>
              <a:t>      puts [sum 10 30]</a:t>
            </a:r>
          </a:p>
          <a:p>
            <a:pPr marL="0" indent="0" algn="just">
              <a:buNone/>
            </a:pPr>
            <a:r>
              <a:rPr lang="en-US" sz="2400" dirty="0"/>
              <a:t>Output: 40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409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174F-3CCD-A60A-07D3-EED618D0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85"/>
            <a:ext cx="10515600" cy="586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16) Regular expressions (</a:t>
            </a:r>
            <a:r>
              <a:rPr lang="en-US" dirty="0" err="1">
                <a:solidFill>
                  <a:srgbClr val="C00000"/>
                </a:solidFill>
              </a:rPr>
              <a:t>regexp</a:t>
            </a:r>
            <a:r>
              <a:rPr lang="en-US" dirty="0">
                <a:solidFill>
                  <a:srgbClr val="C00000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Regular expressions (regex or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are powerful tools for pattern matching and text manipulation. In TCL, the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command is used for regular expression matching.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search_term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“data” variable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--&gt;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Matches any single character except for a newline.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^ --&gt; Anchors the regex at the start of the string.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--&gt; Anchors the regex at the end of the string.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--&gt; Matches zero or more occurrences of the preceding character or group.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--&gt; Matches one or more occurrences of the preceding character or group.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\d--&gt;Matches any digit (equivalent to [0-9]).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\w--&gt; Matches any word character (equivalent to [a-zA-Z0-9_]).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\s--&gt;Matches any whitespace character (space, tab, newline).</a:t>
            </a:r>
          </a:p>
          <a:p>
            <a:pPr>
              <a:buClr>
                <a:srgbClr val="262626"/>
              </a:buCl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8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EC66-EDD7-0980-CE8B-0A711B44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7"/>
            <a:ext cx="10515600" cy="5931866"/>
          </a:xfrm>
        </p:spPr>
        <p:txBody>
          <a:bodyPr>
            <a:normAutofit/>
          </a:bodyPr>
          <a:lstStyle/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\b--&gt;Asserts a word boundary.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\A--&gt;Anchors the regex at the start of the string (similar to ^, but unaffected by the 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re-matcher flag).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\Z--&gt; Anchors the regex at the end of the string (similar to $, but unaffected by the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re-matcher flag).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 err="1">
                <a:ea typeface="+mn-lt"/>
                <a:cs typeface="+mn-lt"/>
              </a:rPr>
              <a:t>regexp</a:t>
            </a:r>
            <a:r>
              <a:rPr lang="en-US" sz="2400" dirty="0">
                <a:ea typeface="+mn-lt"/>
                <a:cs typeface="+mn-lt"/>
              </a:rPr>
              <a:t> "^a" "this is presentation"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Output: 0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 err="1">
                <a:ea typeface="+mn-lt"/>
                <a:cs typeface="+mn-lt"/>
              </a:rPr>
              <a:t>regexp</a:t>
            </a:r>
            <a:r>
              <a:rPr lang="en-US" sz="2400" dirty="0">
                <a:ea typeface="+mn-lt"/>
                <a:cs typeface="+mn-lt"/>
              </a:rPr>
              <a:t> "^</a:t>
            </a:r>
            <a:r>
              <a:rPr lang="en-US" sz="2400" dirty="0" err="1">
                <a:ea typeface="+mn-lt"/>
                <a:cs typeface="+mn-lt"/>
              </a:rPr>
              <a:t>abc</a:t>
            </a:r>
            <a:r>
              <a:rPr lang="en-US" sz="2400" dirty="0">
                <a:ea typeface="+mn-lt"/>
                <a:cs typeface="+mn-lt"/>
              </a:rPr>
              <a:t>" "</a:t>
            </a:r>
            <a:r>
              <a:rPr lang="en-US" sz="2400" dirty="0" err="1">
                <a:ea typeface="+mn-lt"/>
                <a:cs typeface="+mn-lt"/>
              </a:rPr>
              <a:t>abcdef</a:t>
            </a:r>
            <a:r>
              <a:rPr lang="en-US" sz="2400" dirty="0">
                <a:ea typeface="+mn-lt"/>
                <a:cs typeface="+mn-lt"/>
              </a:rPr>
              <a:t>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Output: 1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 err="1">
                <a:ea typeface="+mn-lt"/>
                <a:cs typeface="+mn-lt"/>
              </a:rPr>
              <a:t>regexp</a:t>
            </a:r>
            <a:r>
              <a:rPr lang="en-US" sz="2400" dirty="0">
                <a:ea typeface="+mn-lt"/>
                <a:cs typeface="+mn-lt"/>
              </a:rPr>
              <a:t> "def$" "</a:t>
            </a:r>
            <a:r>
              <a:rPr lang="en-US" sz="2400" dirty="0" err="1">
                <a:ea typeface="+mn-lt"/>
                <a:cs typeface="+mn-lt"/>
              </a:rPr>
              <a:t>abcdef</a:t>
            </a:r>
            <a:r>
              <a:rPr lang="en-US" sz="2400" dirty="0">
                <a:ea typeface="+mn-lt"/>
                <a:cs typeface="+mn-lt"/>
              </a:rPr>
              <a:t>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Output:1</a:t>
            </a:r>
            <a:endParaRPr lang="en-US" sz="2400" dirty="0"/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7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AE3E-71F0-1383-D232-41C42887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70"/>
            <a:ext cx="10515600" cy="6042582"/>
          </a:xfrm>
        </p:spPr>
        <p:txBody>
          <a:bodyPr/>
          <a:lstStyle/>
          <a:p>
            <a:pPr marL="0" indent="0" algn="just">
              <a:buClr>
                <a:srgbClr val="262626"/>
              </a:buClr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.*l"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nikhil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1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ab+c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 algn="just">
              <a:buClr>
                <a:srgbClr val="262626"/>
              </a:buCl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0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17) </a:t>
            </a:r>
            <a:r>
              <a:rPr lang="en-IN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Regsub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regsub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command is used for pattern-based string substitution. It allows you to search for a regular expression pattern within a string and replace it with another string.(similar to search and replace)</a:t>
            </a:r>
          </a:p>
          <a:p>
            <a:pPr marL="0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regsub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nocase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-all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Match_string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 "data”  "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replace_word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   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storing_variable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data “This 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vlsi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frontend course”</a:t>
            </a:r>
          </a:p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regsub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nocase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–all “course” $data “batch”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new_data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6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8F9F-ED6E-8403-5130-2296983F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319554"/>
            <a:ext cx="10515600" cy="5892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1. Puts : </a:t>
            </a:r>
            <a:r>
              <a:rPr lang="en-US" sz="2400" dirty="0"/>
              <a:t>Puts command is for printing the data in command line.</a:t>
            </a:r>
          </a:p>
          <a:p>
            <a:pPr marL="0" indent="0" algn="just">
              <a:buNone/>
            </a:pPr>
            <a:r>
              <a:rPr lang="en-US" sz="2400" dirty="0"/>
              <a:t>    syntax : puts “----data----”</a:t>
            </a:r>
          </a:p>
          <a:p>
            <a:pPr marL="0" indent="0" algn="just">
              <a:buNone/>
            </a:pPr>
            <a:r>
              <a:rPr lang="en-US" sz="2400" dirty="0"/>
              <a:t>    ex: puts “Hello world”      -------&gt; output: Hello world</a:t>
            </a:r>
          </a:p>
          <a:p>
            <a:pPr marL="0" indent="0" algn="just">
              <a:buNone/>
            </a:pPr>
            <a:r>
              <a:rPr lang="en-IN" sz="3200" dirty="0"/>
              <a:t>   </a:t>
            </a:r>
            <a:r>
              <a:rPr lang="en-IN" sz="2400" dirty="0">
                <a:sym typeface="Wingdings" panose="05000000000000000000" pitchFamily="2" charset="2"/>
              </a:rPr>
              <a:t> we can use semicolon(;) while writing two commands in single line or writing 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  comment at the end of the line.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ex: puts “Hi”; #it prints Hi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2. Set : </a:t>
            </a:r>
            <a:r>
              <a:rPr lang="en-IN" sz="2400" dirty="0">
                <a:sym typeface="Wingdings" panose="05000000000000000000" pitchFamily="2" charset="2"/>
              </a:rPr>
              <a:t>Set command is used for declaring variable.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syntax : set </a:t>
            </a:r>
            <a:r>
              <a:rPr lang="en-IN" sz="2400" dirty="0" err="1">
                <a:sym typeface="Wingdings" panose="05000000000000000000" pitchFamily="2" charset="2"/>
              </a:rPr>
              <a:t>var_name</a:t>
            </a:r>
            <a:r>
              <a:rPr lang="en-IN" sz="2400" dirty="0">
                <a:sym typeface="Wingdings" panose="05000000000000000000" pitchFamily="2" charset="2"/>
              </a:rPr>
              <a:t> “---value---”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ex: set str “this is string” 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        puts $str                     ----&gt; output: this is string</a:t>
            </a:r>
          </a:p>
          <a:p>
            <a:pPr marL="0" indent="0" algn="just">
              <a:buNone/>
            </a:pPr>
            <a:r>
              <a:rPr lang="en-IN" sz="2400" dirty="0">
                <a:sym typeface="Wingdings" panose="05000000000000000000" pitchFamily="2" charset="2"/>
              </a:rPr>
              <a:t>       $ is used as prefix with variable to print variable value in command line.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821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B359-949D-4AF4-AA42-70451402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70"/>
            <a:ext cx="10515600" cy="5941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puts “old string is : $data”</a:t>
            </a:r>
          </a:p>
          <a:p>
            <a:pPr marL="0" indent="0">
              <a:buNone/>
            </a:pPr>
            <a:r>
              <a:rPr lang="en-US" sz="2400" dirty="0"/>
              <a:t>puts “new string is : $</a:t>
            </a:r>
            <a:r>
              <a:rPr lang="en-US" sz="2400" dirty="0" err="1"/>
              <a:t>new_data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2400" dirty="0"/>
              <a:t>Output:</a:t>
            </a:r>
          </a:p>
          <a:p>
            <a:pPr marL="0" indent="0">
              <a:buNone/>
            </a:pPr>
            <a:r>
              <a:rPr lang="en-US" sz="2400" dirty="0"/>
              <a:t>Old string is : This is </a:t>
            </a:r>
            <a:r>
              <a:rPr lang="en-US" sz="2400" dirty="0" err="1"/>
              <a:t>vlsi</a:t>
            </a:r>
            <a:r>
              <a:rPr lang="en-US" sz="2400" dirty="0"/>
              <a:t> frontend course</a:t>
            </a:r>
          </a:p>
          <a:p>
            <a:pPr marL="0" indent="0">
              <a:buNone/>
            </a:pPr>
            <a:r>
              <a:rPr lang="en-IN" sz="2400" dirty="0"/>
              <a:t>New string is : This is </a:t>
            </a:r>
            <a:r>
              <a:rPr lang="en-IN" sz="2400" dirty="0" err="1"/>
              <a:t>vlsi</a:t>
            </a:r>
            <a:r>
              <a:rPr lang="en-IN" sz="2400" dirty="0"/>
              <a:t> frontend batch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3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906E-0F74-321E-07C1-0C7B5820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3. [] Braces: </a:t>
            </a:r>
            <a:r>
              <a:rPr lang="en-US" sz="2400" dirty="0"/>
              <a:t>Square braces are used for assigning value to variables from other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       </a:t>
            </a:r>
            <a:r>
              <a:rPr lang="en-US" sz="2400" dirty="0"/>
              <a:t>expressions. This is called as interpolation.</a:t>
            </a:r>
          </a:p>
          <a:p>
            <a:pPr marL="0" indent="0" algn="just">
              <a:buNone/>
            </a:pPr>
            <a:r>
              <a:rPr lang="en-US" sz="2400" dirty="0"/>
              <a:t>       ex : set b [set a “5”]</a:t>
            </a:r>
          </a:p>
          <a:p>
            <a:pPr marL="0" indent="0" algn="just">
              <a:buNone/>
            </a:pPr>
            <a:r>
              <a:rPr lang="en-US" sz="2400" dirty="0"/>
              <a:t>              puts $b                 -</a:t>
            </a:r>
            <a:r>
              <a:rPr lang="en-US" sz="2400" dirty="0">
                <a:sym typeface="Wingdings" panose="05000000000000000000" pitchFamily="2" charset="2"/>
              </a:rPr>
              <a:t>--&gt; output : 5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 Here evaluation of expression inside square braces takes place first and assign 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  output of it to the variable b.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4. {} Braces: </a:t>
            </a:r>
            <a:r>
              <a:rPr lang="en-US" sz="2400" dirty="0">
                <a:sym typeface="Wingdings" panose="05000000000000000000" pitchFamily="2" charset="2"/>
              </a:rPr>
              <a:t>Curly braces can also be used for printing in command line.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syntax: puts {---string----}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ex: puts {str in curly braces}    ---&gt; output : str in curly braces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 Curly braces doesn’t recognize variables. It prints all the ‘$variables’ as it is. 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     curly braces doesn’t interpolate the value to the variable. But double quotes  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     interpolates.</a:t>
            </a:r>
          </a:p>
        </p:txBody>
      </p:sp>
    </p:spTree>
    <p:extLst>
      <p:ext uri="{BB962C8B-B14F-4D97-AF65-F5344CB8AC3E}">
        <p14:creationId xmlns:p14="http://schemas.microsoft.com/office/powerpoint/2010/main" val="36356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D33D-A310-5649-226B-1C58A32A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4"/>
            <a:ext cx="10515600" cy="63596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5) Arithmetic Operations: </a:t>
            </a:r>
            <a:r>
              <a:rPr lang="en-US" sz="2400" dirty="0"/>
              <a:t>Arithmetic operators are used to perform mathematical operations.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”expr” statement is used to evaluate the expression.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syntax: expr var_1 operator var_2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ex: set a “5”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   set b “2”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   set c [expr “$a + $b”]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          set d [expr “$a - $b”]</a:t>
            </a:r>
          </a:p>
          <a:p>
            <a:pPr marL="0" indent="0" algn="just">
              <a:buNone/>
            </a:pPr>
            <a:r>
              <a:rPr lang="en-US" sz="2400" dirty="0"/>
              <a:t>          </a:t>
            </a:r>
            <a:r>
              <a:rPr lang="en-US" sz="2400" dirty="0">
                <a:sym typeface="Wingdings" panose="05000000000000000000" pitchFamily="2" charset="2"/>
              </a:rPr>
              <a:t>set e [expr “$a * $b”]</a:t>
            </a:r>
          </a:p>
          <a:p>
            <a:pPr marL="0" indent="0" algn="just">
              <a:buNone/>
            </a:pPr>
            <a:r>
              <a:rPr lang="en-US" sz="2400" dirty="0"/>
              <a:t>          </a:t>
            </a:r>
            <a:r>
              <a:rPr lang="en-US" sz="2400" dirty="0">
                <a:sym typeface="Wingdings" panose="05000000000000000000" pitchFamily="2" charset="2"/>
              </a:rPr>
              <a:t>set f [expr “$a / $b”]</a:t>
            </a:r>
          </a:p>
          <a:p>
            <a:pPr marL="0" indent="0" algn="just">
              <a:buNone/>
            </a:pPr>
            <a:r>
              <a:rPr lang="en-US" sz="2400" dirty="0"/>
              <a:t>          </a:t>
            </a:r>
            <a:r>
              <a:rPr lang="en-US" sz="2400" dirty="0">
                <a:sym typeface="Wingdings" panose="05000000000000000000" pitchFamily="2" charset="2"/>
              </a:rPr>
              <a:t>set g [expr “$a % $b”]</a:t>
            </a:r>
          </a:p>
          <a:p>
            <a:pPr marL="0" indent="0" algn="just">
              <a:buNone/>
            </a:pPr>
            <a:r>
              <a:rPr lang="en-US" sz="2400" dirty="0"/>
              <a:t>          puts $c; puts $d; puts $e; puts $f; puts $g     ---&gt; output: 7 3 10 2 1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Here TCL compiler will take care of type conversions. If any float number encounters then all the calculations turns into float.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3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A9F1-D448-7544-7916-0D15A9AA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889"/>
            <a:ext cx="10515600" cy="547697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6. Logical Operations: </a:t>
            </a:r>
          </a:p>
          <a:p>
            <a:pPr marL="0" indent="0" algn="just">
              <a:buNone/>
            </a:pPr>
            <a:r>
              <a:rPr lang="en-US" sz="2400" dirty="0"/>
              <a:t>&amp;&amp; -</a:t>
            </a:r>
            <a:r>
              <a:rPr lang="en-US" sz="2400" dirty="0">
                <a:sym typeface="Wingdings" panose="05000000000000000000" pitchFamily="2" charset="2"/>
              </a:rPr>
              <a:t>--&gt; logical AND operator</a:t>
            </a:r>
          </a:p>
          <a:p>
            <a:pPr marL="0" indent="0" algn="just">
              <a:buNone/>
            </a:pPr>
            <a:r>
              <a:rPr lang="en-US" sz="2400" dirty="0"/>
              <a:t>|| -</a:t>
            </a:r>
            <a:r>
              <a:rPr lang="en-US" sz="2400" dirty="0">
                <a:sym typeface="Wingdings" panose="05000000000000000000" pitchFamily="2" charset="2"/>
              </a:rPr>
              <a:t>--&gt; logical OR operator</a:t>
            </a:r>
          </a:p>
          <a:p>
            <a:pPr marL="0" indent="0" algn="just">
              <a:buNone/>
            </a:pPr>
            <a:r>
              <a:rPr lang="en-US" sz="2400" dirty="0"/>
              <a:t>!    -</a:t>
            </a:r>
            <a:r>
              <a:rPr lang="en-US" sz="2400" dirty="0">
                <a:sym typeface="Wingdings" panose="05000000000000000000" pitchFamily="2" charset="2"/>
              </a:rPr>
              <a:t>--&gt; logical NOT operator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Logical operators gives output as either True(1) or False(0).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Ex: set x 8; set y 10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if {$x &lt; $y} {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puts "x is less than y"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} else {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puts "x is greater than y"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}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/>
              <a:t>output is: x is less than 10</a:t>
            </a:r>
          </a:p>
          <a:p>
            <a:pPr marL="0" indent="0" algn="just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693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108E-6C03-5D53-6DC8-4A13879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6"/>
            <a:ext cx="10515600" cy="620283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7. Bitwise Operations: </a:t>
            </a:r>
            <a:r>
              <a:rPr lang="en-US" sz="2400" dirty="0">
                <a:sym typeface="Wingdings" panose="05000000000000000000" pitchFamily="2" charset="2"/>
              </a:rPr>
              <a:t>Bitwise operator works on bits and perform bit-by-bit operation.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&amp; ---&gt; Bitwise AND</a:t>
            </a:r>
          </a:p>
          <a:p>
            <a:pPr marL="0" indent="0" algn="just">
              <a:buNone/>
            </a:pPr>
            <a:r>
              <a:rPr lang="en-US" sz="2400" dirty="0"/>
              <a:t>| -</a:t>
            </a:r>
            <a:r>
              <a:rPr lang="en-US" sz="2400" dirty="0">
                <a:sym typeface="Wingdings" panose="05000000000000000000" pitchFamily="2" charset="2"/>
              </a:rPr>
              <a:t>--&gt; Bitwise OR</a:t>
            </a:r>
          </a:p>
          <a:p>
            <a:pPr marL="0" indent="0" algn="just">
              <a:buNone/>
            </a:pPr>
            <a:r>
              <a:rPr lang="en-US" sz="2400" dirty="0"/>
              <a:t>^ -</a:t>
            </a:r>
            <a:r>
              <a:rPr lang="en-US" sz="2400" dirty="0">
                <a:sym typeface="Wingdings" panose="05000000000000000000" pitchFamily="2" charset="2"/>
              </a:rPr>
              <a:t>--&gt; Bitwise XOR 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&lt;&lt; ---&gt; Binary left shift doubles the value.</a:t>
            </a: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&gt;&gt; ---&gt; Binary right shift halves the value.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Ex: </a:t>
            </a:r>
            <a:r>
              <a:rPr lang="en-US" sz="2400" dirty="0">
                <a:ea typeface="+mn-lt"/>
                <a:cs typeface="+mn-lt"/>
              </a:rPr>
              <a:t>set n1 5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      set n2 3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      puts [expr $n1 &amp; $n2]   ---&gt;Output: 1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      puts [expr $n1 | $n2]    ---&gt;Output: 7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      puts [expr $n1 ^ $n2]    ---&gt;Output: 6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      puts [expr $n1 &lt;&lt; 1]       ---&gt;Output: 10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      puts [expr $n1 &gt;&gt; 1]       ---&gt;Output: 2</a:t>
            </a:r>
            <a:endParaRPr lang="en-US" sz="2400" dirty="0"/>
          </a:p>
          <a:p>
            <a:pPr marL="0" indent="0" algn="just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92C-2F29-A619-5F28-C273E565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235669"/>
            <a:ext cx="10515600" cy="64573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8. If condition:</a:t>
            </a:r>
          </a:p>
          <a:p>
            <a:pPr marL="0" indent="0" algn="just">
              <a:buNone/>
            </a:pPr>
            <a:r>
              <a:rPr lang="en-US" sz="2400" dirty="0"/>
              <a:t>Syntax: if {condition} {</a:t>
            </a:r>
          </a:p>
          <a:p>
            <a:pPr marL="0" indent="0" algn="just">
              <a:buNone/>
            </a:pPr>
            <a:r>
              <a:rPr lang="en-US" sz="2400" dirty="0"/>
              <a:t>                body</a:t>
            </a:r>
          </a:p>
          <a:p>
            <a:pPr marL="0" indent="0" algn="just">
              <a:buNone/>
            </a:pPr>
            <a:r>
              <a:rPr lang="en-US" sz="2400" dirty="0"/>
              <a:t>             }  else {</a:t>
            </a:r>
          </a:p>
          <a:p>
            <a:pPr marL="0" indent="0" algn="just">
              <a:buNone/>
            </a:pPr>
            <a:r>
              <a:rPr lang="en-US" sz="2400" dirty="0"/>
              <a:t>              body</a:t>
            </a:r>
          </a:p>
          <a:p>
            <a:pPr marL="0" indent="0" algn="just">
              <a:buNone/>
            </a:pPr>
            <a:r>
              <a:rPr lang="en-US" sz="2400" dirty="0"/>
              <a:t>             }</a:t>
            </a:r>
          </a:p>
          <a:p>
            <a:pPr marL="0" indent="0" algn="just">
              <a:buNone/>
            </a:pPr>
            <a:r>
              <a:rPr lang="en-US" sz="2400" dirty="0"/>
              <a:t>Condition---&gt; True: executes the statements inside the if block.</a:t>
            </a:r>
          </a:p>
          <a:p>
            <a:pPr marL="0" indent="0" algn="just">
              <a:buNone/>
            </a:pPr>
            <a:r>
              <a:rPr lang="en-US" sz="2400" dirty="0"/>
              <a:t>                         False: executes the statements inside else block.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 err="1"/>
              <a:t>Ex:set</a:t>
            </a:r>
            <a:r>
              <a:rPr lang="en-US" sz="2400" dirty="0"/>
              <a:t> x 9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/>
              <a:t> </a:t>
            </a:r>
            <a:r>
              <a:rPr lang="en-US" sz="2400" dirty="0">
                <a:ea typeface="+mn-lt"/>
                <a:cs typeface="+mn-lt"/>
              </a:rPr>
              <a:t>if {$x &lt; 10} {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puts "x is less than 10"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} else {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puts "x is greater than 10"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}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/>
              <a:t>output is: x is less than 10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4538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61AD-90E6-0EBA-3C1B-D37DC05B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5"/>
            <a:ext cx="10515600" cy="583759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>
                <a:solidFill>
                  <a:srgbClr val="C00000"/>
                </a:solidFill>
              </a:rPr>
              <a:t>9. While loop: </a:t>
            </a:r>
            <a:r>
              <a:rPr lang="en-US" sz="2800" dirty="0"/>
              <a:t> </a:t>
            </a:r>
            <a:r>
              <a:rPr lang="en-US" sz="2400" dirty="0"/>
              <a:t>It is a entry controlled loop.</a:t>
            </a:r>
          </a:p>
          <a:p>
            <a:pPr marL="0" indent="0" algn="just">
              <a:buNone/>
            </a:pPr>
            <a:r>
              <a:rPr lang="en-US" sz="2400" dirty="0"/>
              <a:t>Syntax: while {condition} {</a:t>
            </a:r>
          </a:p>
          <a:p>
            <a:pPr marL="0" indent="0" algn="just">
              <a:buNone/>
            </a:pPr>
            <a:r>
              <a:rPr lang="en-US" sz="2400" dirty="0"/>
              <a:t>              body</a:t>
            </a:r>
          </a:p>
          <a:p>
            <a:pPr marL="0" indent="0" algn="just">
              <a:buNone/>
            </a:pPr>
            <a:r>
              <a:rPr lang="en-US" sz="2400" dirty="0"/>
              <a:t>             }</a:t>
            </a:r>
          </a:p>
          <a:p>
            <a:pPr marL="0" indent="0" algn="just">
              <a:buNone/>
            </a:pPr>
            <a:r>
              <a:rPr lang="en-US" sz="2400" dirty="0"/>
              <a:t>Condition---&gt; True: executes the body of while loop.</a:t>
            </a:r>
          </a:p>
          <a:p>
            <a:pPr marL="0" indent="0" algn="just">
              <a:buNone/>
            </a:pPr>
            <a:r>
              <a:rPr lang="en-US" sz="2400" dirty="0"/>
              <a:t>                          False: stop or terminated from loop.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/>
              <a:t>Ex: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set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   while {$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&lt; 5}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   puts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 $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\t"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     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incr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   }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/>
              </a:rPr>
              <a:t>Output: i:0   i:1  i:2   i:3   i:4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18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0B02-52CB-84E0-EADC-B854F788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29" y="260775"/>
            <a:ext cx="11011293" cy="64039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</a:rPr>
              <a:t>10. For loop: 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Syntax: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for {initialization} {condition} {increment} {</a:t>
            </a:r>
          </a:p>
          <a:p>
            <a:pPr marL="0" indent="0" algn="just">
              <a:buNone/>
            </a:pPr>
            <a:r>
              <a:rPr lang="en-US" sz="2400" dirty="0"/>
              <a:t>               statements</a:t>
            </a:r>
          </a:p>
          <a:p>
            <a:pPr marL="0" indent="0" algn="just">
              <a:buNone/>
            </a:pPr>
            <a:r>
              <a:rPr lang="en-US" sz="2400" dirty="0"/>
              <a:t>               }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Condition-</a:t>
            </a:r>
            <a:r>
              <a:rPr lang="en-IN" sz="2400" dirty="0">
                <a:sym typeface="Wingdings" panose="05000000000000000000" pitchFamily="2" charset="2"/>
              </a:rPr>
              <a:t>--&gt;</a:t>
            </a:r>
            <a:r>
              <a:rPr lang="en-IN" sz="2400" dirty="0"/>
              <a:t>True: executes the statements inside for loop and also increment variable.</a:t>
            </a:r>
          </a:p>
          <a:p>
            <a:pPr marL="0" indent="0" algn="just">
              <a:buNone/>
            </a:pPr>
            <a:r>
              <a:rPr lang="en-IN" sz="2400" dirty="0"/>
              <a:t>                         False: stops the for loop execution.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 err="1">
                <a:ea typeface="+mn-lt"/>
                <a:cs typeface="+mn-lt"/>
              </a:rPr>
              <a:t>Ex:for</a:t>
            </a:r>
            <a:r>
              <a:rPr lang="en-US" sz="2400" dirty="0">
                <a:ea typeface="+mn-lt"/>
                <a:cs typeface="+mn-lt"/>
              </a:rPr>
              <a:t> {set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0} {$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&lt; 5} {</a:t>
            </a:r>
            <a:r>
              <a:rPr lang="en-US" sz="2400" dirty="0" err="1">
                <a:ea typeface="+mn-lt"/>
                <a:cs typeface="+mn-lt"/>
              </a:rPr>
              <a:t>incr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} {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 puts "Iteration: $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"}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           Iteration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Iteration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Iteration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Iteration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           Iteration 4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263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2225</Words>
  <Application>Microsoft Office PowerPoint</Application>
  <PresentationFormat>Widescreen</PresentationFormat>
  <Paragraphs>237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Gill Sans MT</vt:lpstr>
      <vt:lpstr>Times New Roman</vt:lpstr>
      <vt:lpstr>Wingdings</vt:lpstr>
      <vt:lpstr>Office Theme</vt:lpstr>
      <vt:lpstr>TCL (Tool Command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(Tool Command Language)</dc:title>
  <dc:creator>shanmukha sai padi</dc:creator>
  <cp:lastModifiedBy>shanmukha sai padi</cp:lastModifiedBy>
  <cp:revision>7</cp:revision>
  <dcterms:created xsi:type="dcterms:W3CDTF">2024-01-06T09:36:38Z</dcterms:created>
  <dcterms:modified xsi:type="dcterms:W3CDTF">2024-01-08T14:25:56Z</dcterms:modified>
</cp:coreProperties>
</file>