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80" r:id="rId16"/>
    <p:sldId id="281" r:id="rId17"/>
    <p:sldId id="282" r:id="rId18"/>
    <p:sldId id="283" r:id="rId19"/>
    <p:sldId id="284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5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643F3-564E-4A0B-A320-E5DDEE4DDFB3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85FAA-A107-4ADE-BF8B-E993366A9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62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A4EF77-445A-65BD-E8A8-5C48A141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3200"/>
            <a:ext cx="10744200" cy="1524000"/>
          </a:xfrm>
        </p:spPr>
        <p:txBody>
          <a:bodyPr/>
          <a:lstStyle/>
          <a:p>
            <a:pPr algn="ctr"/>
            <a:r>
              <a:rPr lang="en-GB" dirty="0" err="1" smtClean="0"/>
              <a:t>Tcl</a:t>
            </a:r>
            <a:r>
              <a:rPr lang="en-GB" dirty="0" smtClean="0"/>
              <a:t>/Tickle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1082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Tcl</a:t>
            </a:r>
            <a:r>
              <a:rPr lang="en-US" dirty="0" smtClean="0"/>
              <a:t> If statement</a:t>
            </a:r>
          </a:p>
          <a:p>
            <a:endParaRPr lang="en-US" dirty="0" smtClean="0"/>
          </a:p>
          <a:p>
            <a:r>
              <a:rPr lang="en-US" dirty="0" smtClean="0"/>
              <a:t>In if statement condition in the if condition will be executed or else out of the if statement will be executed.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if {expression} {</a:t>
            </a:r>
          </a:p>
          <a:p>
            <a:r>
              <a:rPr lang="en-US" dirty="0" smtClean="0"/>
              <a:t>Statement1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Statement2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Set a 10</a:t>
            </a:r>
          </a:p>
          <a:p>
            <a:r>
              <a:rPr lang="en-US" dirty="0" smtClean="0"/>
              <a:t>Set b 20</a:t>
            </a:r>
          </a:p>
          <a:p>
            <a:r>
              <a:rPr lang="en-US" dirty="0" smtClean="0"/>
              <a:t>if {$b&gt;$a}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p</a:t>
            </a:r>
            <a:r>
              <a:rPr lang="en-US" dirty="0" smtClean="0"/>
              <a:t>uts “ greater”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puts “lesser”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3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1089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Tcl</a:t>
            </a:r>
            <a:r>
              <a:rPr lang="en-US" dirty="0" smtClean="0"/>
              <a:t> if else statement</a:t>
            </a:r>
          </a:p>
          <a:p>
            <a:r>
              <a:rPr lang="en-US" dirty="0" smtClean="0"/>
              <a:t>It is same like if statement in these else is added so else statement will be executed.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/>
              <a:t>i</a:t>
            </a:r>
            <a:r>
              <a:rPr lang="en-US" dirty="0" smtClean="0"/>
              <a:t>f {condition1} {</a:t>
            </a:r>
          </a:p>
          <a:p>
            <a:r>
              <a:rPr lang="en-US" dirty="0" smtClean="0"/>
              <a:t>Statement1 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Statement2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elseif</a:t>
            </a:r>
            <a:r>
              <a:rPr lang="en-US" dirty="0" smtClean="0"/>
              <a:t>  statement</a:t>
            </a:r>
          </a:p>
          <a:p>
            <a:r>
              <a:rPr lang="en-US" dirty="0" smtClean="0"/>
              <a:t>It is same as if else statement in these at else we can condition also it same as nested if condition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/>
              <a:t>i</a:t>
            </a:r>
            <a:r>
              <a:rPr lang="en-US" dirty="0" smtClean="0"/>
              <a:t>f {condition1} {</a:t>
            </a:r>
          </a:p>
          <a:p>
            <a:r>
              <a:rPr lang="en-US" dirty="0" smtClean="0"/>
              <a:t>Statement1  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elseif</a:t>
            </a:r>
            <a:r>
              <a:rPr lang="en-US" dirty="0" smtClean="0"/>
              <a:t> {condition2} {</a:t>
            </a:r>
          </a:p>
          <a:p>
            <a:r>
              <a:rPr lang="en-US" dirty="0" smtClean="0"/>
              <a:t>Statement2 } </a:t>
            </a:r>
          </a:p>
        </p:txBody>
      </p:sp>
    </p:spTree>
    <p:extLst>
      <p:ext uri="{BB962C8B-B14F-4D97-AF65-F5344CB8AC3E}">
        <p14:creationId xmlns:p14="http://schemas.microsoft.com/office/powerpoint/2010/main" val="1600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10896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Arrays </a:t>
            </a:r>
          </a:p>
          <a:p>
            <a:endParaRPr lang="en-US" dirty="0"/>
          </a:p>
          <a:p>
            <a:r>
              <a:rPr lang="en-US" dirty="0" smtClean="0"/>
              <a:t>Array is systematic arrangement of group of elements using indices</a:t>
            </a:r>
          </a:p>
          <a:p>
            <a:r>
              <a:rPr lang="en-US" dirty="0" smtClean="0"/>
              <a:t>Syntax:</a:t>
            </a:r>
          </a:p>
          <a:p>
            <a:r>
              <a:rPr lang="en-IN" dirty="0"/>
              <a:t>set </a:t>
            </a:r>
            <a:r>
              <a:rPr lang="en-IN" dirty="0" err="1"/>
              <a:t>ArrayName</a:t>
            </a:r>
            <a:r>
              <a:rPr lang="en-IN" dirty="0"/>
              <a:t>(Index) </a:t>
            </a:r>
            <a:r>
              <a:rPr lang="en-IN" dirty="0" smtClean="0"/>
              <a:t>value</a:t>
            </a:r>
          </a:p>
          <a:p>
            <a:endParaRPr lang="en-US" dirty="0" smtClean="0"/>
          </a:p>
          <a:p>
            <a:r>
              <a:rPr lang="en-US" dirty="0" smtClean="0"/>
              <a:t>Size of the array</a:t>
            </a:r>
          </a:p>
          <a:p>
            <a:r>
              <a:rPr lang="en-US" dirty="0" smtClean="0"/>
              <a:t>It is used to show the size of the array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[array size variable name]</a:t>
            </a:r>
          </a:p>
          <a:p>
            <a:endParaRPr lang="en-US" dirty="0"/>
          </a:p>
          <a:p>
            <a:r>
              <a:rPr lang="en-US" dirty="0"/>
              <a:t>For example</a:t>
            </a:r>
            <a:r>
              <a:rPr lang="en-IN" dirty="0"/>
              <a:t>:</a:t>
            </a:r>
          </a:p>
          <a:p>
            <a:r>
              <a:rPr lang="en-US" dirty="0"/>
              <a:t>set company(0)  </a:t>
            </a:r>
            <a:r>
              <a:rPr lang="en-US" dirty="0" err="1"/>
              <a:t>Tcl</a:t>
            </a:r>
            <a:endParaRPr lang="en-US" dirty="0"/>
          </a:p>
          <a:p>
            <a:r>
              <a:rPr lang="en-US" dirty="0"/>
              <a:t>set company(1)  </a:t>
            </a:r>
            <a:r>
              <a:rPr lang="en-US" dirty="0" err="1"/>
              <a:t>lg</a:t>
            </a:r>
            <a:endParaRPr lang="en-US" dirty="0"/>
          </a:p>
          <a:p>
            <a:r>
              <a:rPr lang="en-US" dirty="0"/>
              <a:t>puts $company(0)</a:t>
            </a:r>
          </a:p>
          <a:p>
            <a:r>
              <a:rPr lang="en-US" dirty="0"/>
              <a:t>puts $company(1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puts [array size company]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8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1074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</a:t>
            </a:r>
            <a:r>
              <a:rPr lang="en-IN" dirty="0" smtClean="0"/>
              <a:t>Iteration:</a:t>
            </a:r>
          </a:p>
          <a:p>
            <a:r>
              <a:rPr lang="en-IN" dirty="0" smtClean="0"/>
              <a:t>For example:</a:t>
            </a:r>
          </a:p>
          <a:p>
            <a:r>
              <a:rPr lang="en-IN" dirty="0"/>
              <a:t>set </a:t>
            </a:r>
            <a:r>
              <a:rPr lang="en-IN" dirty="0" smtClean="0"/>
              <a:t>company(0</a:t>
            </a:r>
            <a:r>
              <a:rPr lang="en-IN" dirty="0"/>
              <a:t>) </a:t>
            </a:r>
            <a:r>
              <a:rPr lang="en-IN" dirty="0" err="1" smtClean="0"/>
              <a:t>Tcl</a:t>
            </a:r>
            <a:endParaRPr lang="en-IN" dirty="0" smtClean="0"/>
          </a:p>
          <a:p>
            <a:r>
              <a:rPr lang="en-IN" dirty="0" smtClean="0"/>
              <a:t>set company(1</a:t>
            </a:r>
            <a:r>
              <a:rPr lang="en-IN" dirty="0"/>
              <a:t>) </a:t>
            </a:r>
            <a:r>
              <a:rPr lang="en-IN" dirty="0" smtClean="0"/>
              <a:t>“</a:t>
            </a:r>
            <a:r>
              <a:rPr lang="en-IN" dirty="0" err="1" smtClean="0"/>
              <a:t>lg</a:t>
            </a:r>
            <a:r>
              <a:rPr lang="en-IN" dirty="0" smtClean="0"/>
              <a:t>" </a:t>
            </a:r>
          </a:p>
          <a:p>
            <a:r>
              <a:rPr lang="en-IN" dirty="0" smtClean="0"/>
              <a:t>for </a:t>
            </a:r>
            <a:r>
              <a:rPr lang="en-IN" dirty="0"/>
              <a:t>{ set index 0 } { $index &lt; [array size languages] } { </a:t>
            </a:r>
            <a:r>
              <a:rPr lang="en-IN" dirty="0" err="1"/>
              <a:t>incr</a:t>
            </a:r>
            <a:r>
              <a:rPr lang="en-IN" dirty="0"/>
              <a:t> index } </a:t>
            </a:r>
            <a:r>
              <a:rPr lang="en-IN" dirty="0" smtClean="0"/>
              <a:t>{</a:t>
            </a:r>
          </a:p>
          <a:p>
            <a:r>
              <a:rPr lang="en-IN" dirty="0" smtClean="0"/>
              <a:t> </a:t>
            </a:r>
            <a:r>
              <a:rPr lang="en-IN" dirty="0"/>
              <a:t>puts "languages($index) : </a:t>
            </a:r>
            <a:r>
              <a:rPr lang="en-IN" dirty="0" smtClean="0"/>
              <a:t>$company($</a:t>
            </a:r>
            <a:r>
              <a:rPr lang="en-IN" dirty="0"/>
              <a:t>index</a:t>
            </a:r>
            <a:r>
              <a:rPr lang="en-IN" dirty="0" smtClean="0"/>
              <a:t>)“</a:t>
            </a:r>
          </a:p>
          <a:p>
            <a:r>
              <a:rPr lang="en-IN" dirty="0" smtClean="0"/>
              <a:t> }</a:t>
            </a:r>
          </a:p>
          <a:p>
            <a:endParaRPr lang="en-IN" dirty="0"/>
          </a:p>
          <a:p>
            <a:r>
              <a:rPr lang="en-IN" dirty="0" smtClean="0"/>
              <a:t>Associative arrays</a:t>
            </a:r>
          </a:p>
          <a:p>
            <a:r>
              <a:rPr lang="en-IN" dirty="0" smtClean="0"/>
              <a:t>In these array index need not be number it may be any name </a:t>
            </a:r>
          </a:p>
          <a:p>
            <a:r>
              <a:rPr lang="en-IN" dirty="0" smtClean="0"/>
              <a:t>For example </a:t>
            </a:r>
          </a:p>
          <a:p>
            <a:r>
              <a:rPr lang="en-IN" dirty="0" smtClean="0"/>
              <a:t>set company(name) </a:t>
            </a:r>
            <a:r>
              <a:rPr lang="en-IN" dirty="0" err="1" smtClean="0"/>
              <a:t>Lg</a:t>
            </a:r>
            <a:endParaRPr lang="en-IN" dirty="0" smtClean="0"/>
          </a:p>
          <a:p>
            <a:r>
              <a:rPr lang="en-IN" dirty="0"/>
              <a:t>s</a:t>
            </a:r>
            <a:r>
              <a:rPr lang="en-IN" dirty="0" smtClean="0"/>
              <a:t>et company(location) Hyderabad</a:t>
            </a:r>
          </a:p>
          <a:p>
            <a:r>
              <a:rPr lang="en-IN" dirty="0"/>
              <a:t>p</a:t>
            </a:r>
            <a:r>
              <a:rPr lang="en-IN" dirty="0" smtClean="0"/>
              <a:t>uts $</a:t>
            </a:r>
            <a:r>
              <a:rPr lang="en-IN" dirty="0"/>
              <a:t>company(name</a:t>
            </a:r>
            <a:r>
              <a:rPr lang="en-IN" dirty="0" smtClean="0"/>
              <a:t>)</a:t>
            </a:r>
          </a:p>
          <a:p>
            <a:r>
              <a:rPr lang="en-IN" dirty="0"/>
              <a:t>puts $</a:t>
            </a:r>
            <a:r>
              <a:rPr lang="en-IN" dirty="0" smtClean="0"/>
              <a:t>company(location)</a:t>
            </a:r>
          </a:p>
          <a:p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8600"/>
            <a:ext cx="1082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Indices of Array</a:t>
            </a:r>
          </a:p>
          <a:p>
            <a:r>
              <a:rPr lang="en-IN" dirty="0" smtClean="0"/>
              <a:t>Syntax:</a:t>
            </a:r>
          </a:p>
          <a:p>
            <a:r>
              <a:rPr lang="en-IN" dirty="0" smtClean="0"/>
              <a:t>[array name variable name]</a:t>
            </a:r>
          </a:p>
          <a:p>
            <a:endParaRPr lang="en-IN" dirty="0"/>
          </a:p>
          <a:p>
            <a:r>
              <a:rPr lang="en-IN" dirty="0" smtClean="0"/>
              <a:t>For example:</a:t>
            </a:r>
          </a:p>
          <a:p>
            <a:r>
              <a:rPr lang="en-IN" dirty="0"/>
              <a:t>set company(name) </a:t>
            </a:r>
            <a:r>
              <a:rPr lang="en-IN" dirty="0" err="1"/>
              <a:t>Lg</a:t>
            </a:r>
            <a:endParaRPr lang="en-IN" dirty="0"/>
          </a:p>
          <a:p>
            <a:r>
              <a:rPr lang="en-IN" dirty="0"/>
              <a:t>set company(location) Hyderabad</a:t>
            </a:r>
          </a:p>
          <a:p>
            <a:r>
              <a:rPr lang="en-IN" dirty="0"/>
              <a:t>puts $company(name)</a:t>
            </a:r>
          </a:p>
          <a:p>
            <a:r>
              <a:rPr lang="en-IN" dirty="0"/>
              <a:t>puts $company(location)</a:t>
            </a:r>
          </a:p>
          <a:p>
            <a:r>
              <a:rPr lang="en-IN" dirty="0"/>
              <a:t>p</a:t>
            </a:r>
            <a:r>
              <a:rPr lang="en-IN" dirty="0" smtClean="0"/>
              <a:t>uts [array name company]</a:t>
            </a:r>
          </a:p>
          <a:p>
            <a:endParaRPr lang="en-IN" dirty="0"/>
          </a:p>
          <a:p>
            <a:r>
              <a:rPr lang="en-IN" dirty="0"/>
              <a:t>Iteration of Associative </a:t>
            </a:r>
            <a:r>
              <a:rPr lang="en-IN" dirty="0" smtClean="0"/>
              <a:t>Array</a:t>
            </a:r>
          </a:p>
          <a:p>
            <a:endParaRPr lang="en-IN" dirty="0"/>
          </a:p>
          <a:p>
            <a:r>
              <a:rPr lang="en-IN" dirty="0" smtClean="0"/>
              <a:t>set </a:t>
            </a:r>
            <a:r>
              <a:rPr lang="en-IN" dirty="0"/>
              <a:t>company(name) </a:t>
            </a:r>
            <a:r>
              <a:rPr lang="en-IN" dirty="0" err="1"/>
              <a:t>Lg</a:t>
            </a:r>
            <a:endParaRPr lang="en-IN" dirty="0"/>
          </a:p>
          <a:p>
            <a:r>
              <a:rPr lang="en-IN" dirty="0"/>
              <a:t>set company(location) Hyderabad</a:t>
            </a:r>
          </a:p>
          <a:p>
            <a:r>
              <a:rPr lang="en-IN" dirty="0" err="1"/>
              <a:t>f</a:t>
            </a:r>
            <a:r>
              <a:rPr lang="en-IN" dirty="0" err="1" smtClean="0"/>
              <a:t>oreach</a:t>
            </a:r>
            <a:r>
              <a:rPr lang="en-IN" dirty="0" smtClean="0"/>
              <a:t> index [ array name company ] {</a:t>
            </a:r>
          </a:p>
          <a:p>
            <a:r>
              <a:rPr lang="en-IN" dirty="0"/>
              <a:t>p</a:t>
            </a:r>
            <a:r>
              <a:rPr lang="en-IN" dirty="0" smtClean="0"/>
              <a:t>uts  “company($index) :  $company($index)”</a:t>
            </a:r>
            <a:endParaRPr lang="en-IN" dirty="0"/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0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11430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Strings</a:t>
            </a:r>
          </a:p>
          <a:p>
            <a:r>
              <a:rPr lang="en-US" dirty="0"/>
              <a:t>The primitive data-type of </a:t>
            </a:r>
            <a:r>
              <a:rPr lang="en-US" dirty="0" err="1"/>
              <a:t>Tcl</a:t>
            </a:r>
            <a:r>
              <a:rPr lang="en-US" dirty="0"/>
              <a:t> is string and often we can find quotes on </a:t>
            </a:r>
            <a:r>
              <a:rPr lang="en-US" dirty="0" err="1"/>
              <a:t>Tcl</a:t>
            </a:r>
            <a:r>
              <a:rPr lang="en-US" dirty="0"/>
              <a:t> as string only language. These strings can contain alphanumeric character, just numbers, Boolean, or even binary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/>
              <a:t>set </a:t>
            </a:r>
            <a:r>
              <a:rPr lang="en-US" dirty="0" err="1"/>
              <a:t>myVariable</a:t>
            </a:r>
            <a:r>
              <a:rPr lang="en-US" dirty="0"/>
              <a:t> hello </a:t>
            </a:r>
            <a:endParaRPr lang="en-US" dirty="0" smtClean="0"/>
          </a:p>
          <a:p>
            <a:r>
              <a:rPr lang="en-US" dirty="0" smtClean="0"/>
              <a:t>puts </a:t>
            </a:r>
            <a:r>
              <a:rPr lang="en-US" dirty="0"/>
              <a:t>$</a:t>
            </a:r>
            <a:r>
              <a:rPr lang="en-US" dirty="0" err="1" smtClean="0"/>
              <a:t>myVariable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String escape characters</a:t>
            </a:r>
          </a:p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07865"/>
              </p:ext>
            </p:extLst>
          </p:nvPr>
        </p:nvGraphicFramePr>
        <p:xfrm>
          <a:off x="5029200" y="1796028"/>
          <a:ext cx="5105400" cy="4823064"/>
        </p:xfrm>
        <a:graphic>
          <a:graphicData uri="http://schemas.openxmlformats.org/drawingml/2006/table">
            <a:tbl>
              <a:tblPr/>
              <a:tblGrid>
                <a:gridCol w="1405681"/>
                <a:gridCol w="3699719"/>
              </a:tblGrid>
              <a:tr h="425772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  <a:latin typeface="inherit"/>
                        </a:rPr>
                        <a:t>Escape sequence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  <a:latin typeface="inherit"/>
                        </a:rPr>
                        <a:t>Meaning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1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\\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 character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1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\'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' character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1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\"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" character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1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\?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? character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1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\a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Alert or bell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1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\b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Backspace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1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\f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Form feed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1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\n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Newline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1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\r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Carriage return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1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\t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Horizontal tab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916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\v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Vertical tab</a:t>
                      </a:r>
                    </a:p>
                  </a:txBody>
                  <a:tcPr marL="68881" marR="68881" marT="68881" marB="68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758775"/>
            <a:ext cx="102870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ff-lato)"/>
                <a:cs typeface="Arial" pitchFamily="34" charset="0"/>
              </a:rPr>
              <a:t>String Command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list of subcommands for string command is listed in the following table −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68400"/>
              </p:ext>
            </p:extLst>
          </p:nvPr>
        </p:nvGraphicFramePr>
        <p:xfrm>
          <a:off x="2514600" y="1628581"/>
          <a:ext cx="7315200" cy="521388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66800"/>
                <a:gridCol w="6248400"/>
              </a:tblGrid>
              <a:tr h="35557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effectLst/>
                        </a:rPr>
                        <a:t>Sr.No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  <a:endParaRPr lang="en-IN" sz="1600" b="1" dirty="0">
                        <a:effectLst/>
                        <a:latin typeface="inherit"/>
                      </a:endParaRPr>
                    </a:p>
                  </a:txBody>
                  <a:tcPr marL="59473" marR="59473" marT="59473" marB="594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Methods &amp; Description</a:t>
                      </a:r>
                      <a:endParaRPr lang="en-IN" sz="1600" b="1" dirty="0">
                        <a:effectLst/>
                        <a:latin typeface="inherit"/>
                      </a:endParaRPr>
                    </a:p>
                  </a:txBody>
                  <a:tcPr marL="59473" marR="59473" marT="59473" marB="59473" anchor="ctr"/>
                </a:tc>
              </a:tr>
              <a:tr h="1498506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59473" marR="59473" marT="59473" marB="59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compare string1 string2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Compares string1 and string2 </a:t>
                      </a:r>
                      <a:r>
                        <a:rPr lang="en-US" sz="1600" dirty="0" err="1">
                          <a:effectLst/>
                        </a:rPr>
                        <a:t>lexographically</a:t>
                      </a:r>
                      <a:r>
                        <a:rPr lang="en-US" sz="1600" dirty="0">
                          <a:effectLst/>
                        </a:rPr>
                        <a:t>. Returns 0 if equal, -1 if string1 comes before string2, else 1.</a:t>
                      </a:r>
                    </a:p>
                  </a:txBody>
                  <a:tcPr marL="59473" marR="59473" marT="59473" marB="59473" anchor="ctr"/>
                </a:tc>
              </a:tr>
              <a:tr h="126992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59473" marR="59473" marT="59473" marB="59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first string1 string2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Returns the index first occurrence of string1 in string2. If not found, returns -1.</a:t>
                      </a:r>
                    </a:p>
                  </a:txBody>
                  <a:tcPr marL="59473" marR="59473" marT="59473" marB="59473" anchor="ctr"/>
                </a:tc>
              </a:tr>
              <a:tr h="812749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59473" marR="59473" marT="59473" marB="59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index string index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Returns the character at index.</a:t>
                      </a:r>
                    </a:p>
                  </a:txBody>
                  <a:tcPr marL="59473" marR="59473" marT="59473" marB="59473" anchor="ctr"/>
                </a:tc>
              </a:tr>
              <a:tr h="126992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59473" marR="59473" marT="59473" marB="59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last string1 string2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Returns the index last occurrence of string1 in string2. If not found, returns -1.</a:t>
                      </a:r>
                    </a:p>
                  </a:txBody>
                  <a:tcPr marL="59473" marR="59473" marT="59473" marB="5947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17734"/>
              </p:ext>
            </p:extLst>
          </p:nvPr>
        </p:nvGraphicFramePr>
        <p:xfrm>
          <a:off x="2971800" y="914400"/>
          <a:ext cx="6477000" cy="487679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8200"/>
                <a:gridCol w="5638800"/>
              </a:tblGrid>
              <a:tr h="63438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49561" marR="49561" marT="49561" marB="4956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length string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Returns the length of string.</a:t>
                      </a:r>
                    </a:p>
                  </a:txBody>
                  <a:tcPr marL="49561" marR="49561" marT="49561" marB="49561" anchor="ctr"/>
                </a:tc>
              </a:tr>
              <a:tr h="63438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6</a:t>
                      </a:r>
                    </a:p>
                  </a:txBody>
                  <a:tcPr marL="49561" marR="49561" marT="49561" marB="4956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match pattern string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Returns 1 if the string matches the pattern.</a:t>
                      </a:r>
                    </a:p>
                  </a:txBody>
                  <a:tcPr marL="49561" marR="49561" marT="49561" marB="49561" anchor="ctr"/>
                </a:tc>
              </a:tr>
              <a:tr h="991219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7</a:t>
                      </a:r>
                    </a:p>
                  </a:txBody>
                  <a:tcPr marL="49561" marR="49561" marT="49561" marB="4956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range string index1 index2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Return the range of characters in string from index1 to index2.</a:t>
                      </a:r>
                    </a:p>
                  </a:txBody>
                  <a:tcPr marL="49561" marR="49561" marT="49561" marB="49561" anchor="ctr"/>
                </a:tc>
              </a:tr>
              <a:tr h="63438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8</a:t>
                      </a:r>
                    </a:p>
                  </a:txBody>
                  <a:tcPr marL="49561" marR="49561" marT="49561" marB="4956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tolower</a:t>
                      </a:r>
                      <a:r>
                        <a:rPr lang="en-US" sz="1600" dirty="0">
                          <a:effectLst/>
                        </a:rPr>
                        <a:t> string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Returns the lowercase string.</a:t>
                      </a:r>
                    </a:p>
                  </a:txBody>
                  <a:tcPr marL="49561" marR="49561" marT="49561" marB="49561" anchor="ctr"/>
                </a:tc>
              </a:tr>
              <a:tr h="63438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9</a:t>
                      </a:r>
                    </a:p>
                  </a:txBody>
                  <a:tcPr marL="49561" marR="49561" marT="49561" marB="4956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toupper</a:t>
                      </a:r>
                      <a:r>
                        <a:rPr lang="en-US" sz="1600" dirty="0">
                          <a:effectLst/>
                        </a:rPr>
                        <a:t> string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Returns the uppercase string.</a:t>
                      </a:r>
                    </a:p>
                  </a:txBody>
                  <a:tcPr marL="49561" marR="49561" marT="49561" marB="49561" anchor="ctr"/>
                </a:tc>
              </a:tr>
              <a:tr h="134805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10</a:t>
                      </a:r>
                    </a:p>
                  </a:txBody>
                  <a:tcPr marL="49561" marR="49561" marT="49561" marB="4956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trim string ?</a:t>
                      </a:r>
                      <a:r>
                        <a:rPr lang="en-US" sz="1600" dirty="0" err="1">
                          <a:effectLst/>
                        </a:rPr>
                        <a:t>trimcharacters</a:t>
                      </a:r>
                      <a:r>
                        <a:rPr lang="en-US" sz="1600" dirty="0">
                          <a:effectLst/>
                        </a:rPr>
                        <a:t>?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Removes </a:t>
                      </a:r>
                      <a:r>
                        <a:rPr lang="en-US" sz="1600" dirty="0" err="1">
                          <a:effectLst/>
                        </a:rPr>
                        <a:t>trimcharacters</a:t>
                      </a:r>
                      <a:r>
                        <a:rPr lang="en-US" sz="1600" dirty="0">
                          <a:effectLst/>
                        </a:rPr>
                        <a:t> in both ends of string. The default </a:t>
                      </a:r>
                      <a:r>
                        <a:rPr lang="en-US" sz="1600" dirty="0" err="1">
                          <a:effectLst/>
                        </a:rPr>
                        <a:t>trimcharacters</a:t>
                      </a:r>
                      <a:r>
                        <a:rPr lang="en-US" sz="1600" dirty="0">
                          <a:effectLst/>
                        </a:rPr>
                        <a:t> is whitespace.</a:t>
                      </a:r>
                    </a:p>
                  </a:txBody>
                  <a:tcPr marL="49561" marR="49561" marT="49561" marB="4956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1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86763"/>
              </p:ext>
            </p:extLst>
          </p:nvPr>
        </p:nvGraphicFramePr>
        <p:xfrm>
          <a:off x="2743200" y="685800"/>
          <a:ext cx="6858000" cy="4876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3000"/>
                <a:gridCol w="5715000"/>
              </a:tblGrid>
              <a:tr h="135356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11</a:t>
                      </a:r>
                    </a:p>
                  </a:txBody>
                  <a:tcPr marL="49763" marR="49763" marT="49763" marB="4976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trimleft</a:t>
                      </a:r>
                      <a:r>
                        <a:rPr lang="en-US" sz="1600" dirty="0">
                          <a:effectLst/>
                        </a:rPr>
                        <a:t> string ?</a:t>
                      </a:r>
                      <a:r>
                        <a:rPr lang="en-US" sz="1600" dirty="0" err="1">
                          <a:effectLst/>
                        </a:rPr>
                        <a:t>trimcharacters</a:t>
                      </a:r>
                      <a:r>
                        <a:rPr lang="en-US" sz="1600" dirty="0">
                          <a:effectLst/>
                        </a:rPr>
                        <a:t>?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Removes </a:t>
                      </a:r>
                      <a:r>
                        <a:rPr lang="en-US" sz="1600" dirty="0" err="1">
                          <a:effectLst/>
                        </a:rPr>
                        <a:t>trimcharacters</a:t>
                      </a:r>
                      <a:r>
                        <a:rPr lang="en-US" sz="1600" dirty="0">
                          <a:effectLst/>
                        </a:rPr>
                        <a:t> in left beginning of string. The default </a:t>
                      </a:r>
                      <a:r>
                        <a:rPr lang="en-US" sz="1600" dirty="0" err="1">
                          <a:effectLst/>
                        </a:rPr>
                        <a:t>trimcharacters</a:t>
                      </a:r>
                      <a:r>
                        <a:rPr lang="en-US" sz="1600" dirty="0">
                          <a:effectLst/>
                        </a:rPr>
                        <a:t> is whitespace.</a:t>
                      </a:r>
                    </a:p>
                  </a:txBody>
                  <a:tcPr marL="49763" marR="49763" marT="49763" marB="49763" anchor="ctr"/>
                </a:tc>
              </a:tr>
              <a:tr h="1174413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12</a:t>
                      </a:r>
                    </a:p>
                  </a:txBody>
                  <a:tcPr marL="49763" marR="49763" marT="49763" marB="4976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trimright</a:t>
                      </a:r>
                      <a:r>
                        <a:rPr lang="en-US" sz="1600" dirty="0">
                          <a:effectLst/>
                        </a:rPr>
                        <a:t> string ?</a:t>
                      </a:r>
                      <a:r>
                        <a:rPr lang="en-US" sz="1600" dirty="0" err="1">
                          <a:effectLst/>
                        </a:rPr>
                        <a:t>trimcharacters</a:t>
                      </a:r>
                      <a:r>
                        <a:rPr lang="en-US" sz="1600" dirty="0">
                          <a:effectLst/>
                        </a:rPr>
                        <a:t>?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Removes </a:t>
                      </a:r>
                      <a:r>
                        <a:rPr lang="en-US" sz="1600" dirty="0" err="1">
                          <a:effectLst/>
                        </a:rPr>
                        <a:t>trimcharacters</a:t>
                      </a:r>
                      <a:r>
                        <a:rPr lang="en-US" sz="1600" dirty="0">
                          <a:effectLst/>
                        </a:rPr>
                        <a:t> in left end of string. The default </a:t>
                      </a:r>
                      <a:r>
                        <a:rPr lang="en-US" sz="1600" dirty="0" err="1">
                          <a:effectLst/>
                        </a:rPr>
                        <a:t>trimcharacters</a:t>
                      </a:r>
                      <a:r>
                        <a:rPr lang="en-US" sz="1600" dirty="0">
                          <a:effectLst/>
                        </a:rPr>
                        <a:t> is whitespace.</a:t>
                      </a:r>
                    </a:p>
                  </a:txBody>
                  <a:tcPr marL="49763" marR="49763" marT="49763" marB="49763" anchor="ctr"/>
                </a:tc>
              </a:tr>
              <a:tr h="995265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13</a:t>
                      </a:r>
                    </a:p>
                  </a:txBody>
                  <a:tcPr marL="49763" marR="49763" marT="49763" marB="4976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wordend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err="1">
                          <a:effectLst/>
                        </a:rPr>
                        <a:t>findstring</a:t>
                      </a:r>
                      <a:r>
                        <a:rPr lang="en-US" sz="1600" dirty="0">
                          <a:effectLst/>
                        </a:rPr>
                        <a:t> index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Return the index in </a:t>
                      </a:r>
                      <a:r>
                        <a:rPr lang="en-US" sz="1600" dirty="0" err="1">
                          <a:effectLst/>
                        </a:rPr>
                        <a:t>findstring</a:t>
                      </a:r>
                      <a:r>
                        <a:rPr lang="en-US" sz="1600" dirty="0">
                          <a:effectLst/>
                        </a:rPr>
                        <a:t> of the character after the word containing the character at index.</a:t>
                      </a:r>
                    </a:p>
                  </a:txBody>
                  <a:tcPr marL="49763" marR="49763" marT="49763" marB="49763" anchor="ctr"/>
                </a:tc>
              </a:tr>
              <a:tr h="1353561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14</a:t>
                      </a:r>
                    </a:p>
                  </a:txBody>
                  <a:tcPr marL="49763" marR="49763" marT="49763" marB="4976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wordstart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err="1">
                          <a:effectLst/>
                        </a:rPr>
                        <a:t>findstring</a:t>
                      </a:r>
                      <a:r>
                        <a:rPr lang="en-US" sz="1600" dirty="0">
                          <a:effectLst/>
                        </a:rPr>
                        <a:t> index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Return the index in </a:t>
                      </a:r>
                      <a:r>
                        <a:rPr lang="en-US" sz="1600" dirty="0" err="1">
                          <a:effectLst/>
                        </a:rPr>
                        <a:t>findstring</a:t>
                      </a:r>
                      <a:r>
                        <a:rPr lang="en-US" sz="1600" dirty="0">
                          <a:effectLst/>
                        </a:rPr>
                        <a:t> of the first character in the word containing the character at index.</a:t>
                      </a:r>
                    </a:p>
                  </a:txBody>
                  <a:tcPr marL="49763" marR="49763" marT="49763" marB="4976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10820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set </a:t>
            </a:r>
            <a:r>
              <a:rPr lang="en-US" dirty="0" err="1"/>
              <a:t>myString</a:t>
            </a:r>
            <a:r>
              <a:rPr lang="en-US" dirty="0"/>
              <a:t> </a:t>
            </a:r>
            <a:r>
              <a:rPr lang="en-US" dirty="0" smtClean="0"/>
              <a:t>“Hello India" </a:t>
            </a:r>
          </a:p>
          <a:p>
            <a:r>
              <a:rPr lang="en-US" dirty="0" smtClean="0"/>
              <a:t>set </a:t>
            </a:r>
            <a:r>
              <a:rPr lang="en-US" dirty="0"/>
              <a:t>length [string length $</a:t>
            </a:r>
            <a:r>
              <a:rPr lang="en-US" dirty="0" err="1"/>
              <a:t>myString</a:t>
            </a:r>
            <a:r>
              <a:rPr lang="en-US" dirty="0"/>
              <a:t>] </a:t>
            </a:r>
            <a:endParaRPr lang="en-US" dirty="0" smtClean="0"/>
          </a:p>
          <a:p>
            <a:r>
              <a:rPr lang="en-US" dirty="0" smtClean="0"/>
              <a:t>puts </a:t>
            </a:r>
            <a:r>
              <a:rPr lang="en-US" dirty="0"/>
              <a:t>"Length of the string: $</a:t>
            </a:r>
            <a:r>
              <a:rPr lang="en-US" dirty="0" smtClean="0"/>
              <a:t>length“</a:t>
            </a:r>
          </a:p>
          <a:p>
            <a:r>
              <a:rPr lang="en-US" dirty="0" smtClean="0"/>
              <a:t>set substring </a:t>
            </a:r>
            <a:r>
              <a:rPr lang="en-US" dirty="0"/>
              <a:t>[string range $</a:t>
            </a:r>
            <a:r>
              <a:rPr lang="en-US" dirty="0" err="1"/>
              <a:t>myString</a:t>
            </a:r>
            <a:r>
              <a:rPr lang="en-US" dirty="0"/>
              <a:t> 0 4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puts </a:t>
            </a:r>
            <a:r>
              <a:rPr lang="en-US" dirty="0"/>
              <a:t>"Substring: $</a:t>
            </a:r>
            <a:r>
              <a:rPr lang="en-US" dirty="0" smtClean="0"/>
              <a:t>substring“</a:t>
            </a:r>
          </a:p>
          <a:p>
            <a:r>
              <a:rPr lang="en-US" dirty="0"/>
              <a:t>set </a:t>
            </a:r>
            <a:r>
              <a:rPr lang="en-US" dirty="0" err="1"/>
              <a:t>newString</a:t>
            </a:r>
            <a:r>
              <a:rPr lang="en-US" dirty="0"/>
              <a:t> "$</a:t>
            </a:r>
            <a:r>
              <a:rPr lang="en-US" dirty="0" err="1"/>
              <a:t>myString</a:t>
            </a:r>
            <a:r>
              <a:rPr lang="en-US" dirty="0"/>
              <a:t> This is an added part." </a:t>
            </a:r>
            <a:endParaRPr lang="en-US" dirty="0" smtClean="0"/>
          </a:p>
          <a:p>
            <a:r>
              <a:rPr lang="en-US" dirty="0" smtClean="0"/>
              <a:t>puts </a:t>
            </a:r>
            <a:r>
              <a:rPr lang="en-US" dirty="0"/>
              <a:t>"Concatenated String: $</a:t>
            </a:r>
            <a:r>
              <a:rPr lang="en-US" dirty="0" err="1" smtClean="0"/>
              <a:t>newString</a:t>
            </a:r>
            <a:r>
              <a:rPr lang="en-US" dirty="0" smtClean="0"/>
              <a:t>“</a:t>
            </a:r>
          </a:p>
          <a:p>
            <a:r>
              <a:rPr lang="en-US" dirty="0"/>
              <a:t>set </a:t>
            </a:r>
            <a:r>
              <a:rPr lang="en-US" dirty="0" err="1"/>
              <a:t>searchResult</a:t>
            </a:r>
            <a:r>
              <a:rPr lang="en-US" dirty="0"/>
              <a:t> [string first </a:t>
            </a:r>
            <a:r>
              <a:rPr lang="en-US" dirty="0" smtClean="0"/>
              <a:t>“India" </a:t>
            </a:r>
            <a:r>
              <a:rPr lang="en-US" dirty="0"/>
              <a:t>$</a:t>
            </a:r>
            <a:r>
              <a:rPr lang="en-US" dirty="0" err="1"/>
              <a:t>myString</a:t>
            </a:r>
            <a:r>
              <a:rPr lang="en-US" dirty="0"/>
              <a:t>] </a:t>
            </a:r>
            <a:endParaRPr lang="en-US" dirty="0" smtClean="0"/>
          </a:p>
          <a:p>
            <a:r>
              <a:rPr lang="en-US" dirty="0" smtClean="0"/>
              <a:t>puts </a:t>
            </a:r>
            <a:r>
              <a:rPr lang="en-US" dirty="0"/>
              <a:t>"Position of </a:t>
            </a:r>
            <a:r>
              <a:rPr lang="en-US" dirty="0" smtClean="0"/>
              <a:t>‘India': </a:t>
            </a:r>
            <a:r>
              <a:rPr lang="en-US" dirty="0"/>
              <a:t>$</a:t>
            </a:r>
            <a:r>
              <a:rPr lang="en-US" dirty="0" err="1" smtClean="0"/>
              <a:t>searchResult</a:t>
            </a:r>
            <a:r>
              <a:rPr lang="en-US" dirty="0" smtClean="0"/>
              <a:t>“</a:t>
            </a:r>
          </a:p>
          <a:p>
            <a:r>
              <a:rPr lang="en-IN" dirty="0"/>
              <a:t>set </a:t>
            </a:r>
            <a:r>
              <a:rPr lang="en-IN" dirty="0" err="1"/>
              <a:t>uppercaseString</a:t>
            </a:r>
            <a:r>
              <a:rPr lang="en-IN" dirty="0"/>
              <a:t> [string </a:t>
            </a:r>
            <a:r>
              <a:rPr lang="en-IN" dirty="0" err="1"/>
              <a:t>toupper</a:t>
            </a:r>
            <a:r>
              <a:rPr lang="en-IN" dirty="0"/>
              <a:t> $</a:t>
            </a:r>
            <a:r>
              <a:rPr lang="en-IN" dirty="0" err="1"/>
              <a:t>originalString</a:t>
            </a:r>
            <a:r>
              <a:rPr lang="en-IN" dirty="0"/>
              <a:t>] </a:t>
            </a:r>
            <a:endParaRPr lang="en-IN" dirty="0" smtClean="0"/>
          </a:p>
          <a:p>
            <a:r>
              <a:rPr lang="en-IN" dirty="0" smtClean="0"/>
              <a:t>puts </a:t>
            </a:r>
            <a:r>
              <a:rPr lang="en-IN" dirty="0"/>
              <a:t>"Uppercase String: $</a:t>
            </a:r>
            <a:r>
              <a:rPr lang="en-IN" dirty="0" err="1"/>
              <a:t>uppercaseString</a:t>
            </a:r>
            <a:r>
              <a:rPr lang="en-IN" dirty="0"/>
              <a:t>" 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>set </a:t>
            </a:r>
            <a:r>
              <a:rPr lang="en-US" dirty="0" err="1"/>
              <a:t>lowercaseString</a:t>
            </a:r>
            <a:r>
              <a:rPr lang="en-US" dirty="0"/>
              <a:t> [string </a:t>
            </a:r>
            <a:r>
              <a:rPr lang="en-US" dirty="0" err="1"/>
              <a:t>tolower</a:t>
            </a:r>
            <a:r>
              <a:rPr lang="en-US" dirty="0"/>
              <a:t> $</a:t>
            </a:r>
            <a:r>
              <a:rPr lang="en-US" dirty="0" err="1"/>
              <a:t>originalString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/>
              <a:t>puts "Lowercase String: $</a:t>
            </a:r>
            <a:r>
              <a:rPr lang="en-US" dirty="0" err="1"/>
              <a:t>lowercaseString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/>
              <a:t>set </a:t>
            </a:r>
            <a:r>
              <a:rPr lang="en-US" dirty="0" err="1"/>
              <a:t>replacedString</a:t>
            </a:r>
            <a:r>
              <a:rPr lang="en-US" dirty="0"/>
              <a:t> [string replace $</a:t>
            </a:r>
            <a:r>
              <a:rPr lang="en-US" dirty="0" err="1"/>
              <a:t>originalString</a:t>
            </a:r>
            <a:r>
              <a:rPr lang="en-US" dirty="0"/>
              <a:t> 21 27 "powerful"] </a:t>
            </a:r>
            <a:endParaRPr lang="en-US" dirty="0" smtClean="0"/>
          </a:p>
          <a:p>
            <a:r>
              <a:rPr lang="en-US" dirty="0" smtClean="0"/>
              <a:t>puts </a:t>
            </a:r>
            <a:r>
              <a:rPr lang="en-US" dirty="0"/>
              <a:t>"Replaced String: $</a:t>
            </a:r>
            <a:r>
              <a:rPr lang="en-US" dirty="0" err="1" smtClean="0"/>
              <a:t>replacedString</a:t>
            </a:r>
            <a:r>
              <a:rPr lang="en-US" dirty="0" smtClean="0"/>
              <a:t>“</a:t>
            </a:r>
          </a:p>
          <a:p>
            <a:r>
              <a:rPr lang="en-US" dirty="0"/>
              <a:t>set </a:t>
            </a:r>
            <a:r>
              <a:rPr lang="en-US" dirty="0" err="1"/>
              <a:t>startsWithPrefix</a:t>
            </a:r>
            <a:r>
              <a:rPr lang="en-US" dirty="0"/>
              <a:t> [string match "</a:t>
            </a:r>
            <a:r>
              <a:rPr lang="en-US" dirty="0" err="1"/>
              <a:t>Tcl</a:t>
            </a:r>
            <a:r>
              <a:rPr lang="en-US" dirty="0"/>
              <a:t>*" $</a:t>
            </a:r>
            <a:r>
              <a:rPr lang="en-US" dirty="0" err="1"/>
              <a:t>originalString</a:t>
            </a:r>
            <a:r>
              <a:rPr lang="en-US" dirty="0"/>
              <a:t>] </a:t>
            </a:r>
            <a:endParaRPr lang="en-US" dirty="0" smtClean="0"/>
          </a:p>
          <a:p>
            <a:r>
              <a:rPr lang="en-US" dirty="0" smtClean="0"/>
              <a:t>puts </a:t>
            </a:r>
            <a:r>
              <a:rPr lang="en-US" dirty="0"/>
              <a:t>"Starts with '</a:t>
            </a:r>
            <a:r>
              <a:rPr lang="en-US" dirty="0" err="1"/>
              <a:t>Tcl</a:t>
            </a:r>
            <a:r>
              <a:rPr lang="en-US" dirty="0"/>
              <a:t>': $</a:t>
            </a:r>
            <a:r>
              <a:rPr lang="en-US" dirty="0" err="1" smtClean="0"/>
              <a:t>startsWithPrefix</a:t>
            </a:r>
            <a:r>
              <a:rPr lang="en-US" dirty="0" smtClean="0"/>
              <a:t>“</a:t>
            </a:r>
          </a:p>
          <a:p>
            <a:r>
              <a:rPr lang="en-IN" dirty="0"/>
              <a:t>set </a:t>
            </a:r>
            <a:r>
              <a:rPr lang="en-IN" dirty="0" err="1"/>
              <a:t>stringWithWhitespace</a:t>
            </a:r>
            <a:r>
              <a:rPr lang="en-IN" dirty="0"/>
              <a:t> " Trim me! "</a:t>
            </a:r>
            <a:endParaRPr lang="en-US" dirty="0" smtClean="0"/>
          </a:p>
          <a:p>
            <a:r>
              <a:rPr lang="en-IN" dirty="0"/>
              <a:t>set </a:t>
            </a:r>
            <a:r>
              <a:rPr lang="en-IN" dirty="0" err="1"/>
              <a:t>trimmedString</a:t>
            </a:r>
            <a:r>
              <a:rPr lang="en-IN" dirty="0"/>
              <a:t> [string trim $</a:t>
            </a:r>
            <a:r>
              <a:rPr lang="en-IN" dirty="0" err="1"/>
              <a:t>stringWithWhitespace</a:t>
            </a:r>
            <a:r>
              <a:rPr lang="en-IN" dirty="0" smtClean="0"/>
              <a:t>]</a:t>
            </a:r>
          </a:p>
          <a:p>
            <a:r>
              <a:rPr lang="en-IN" dirty="0"/>
              <a:t>puts "Trimmed String: \"$</a:t>
            </a:r>
            <a:r>
              <a:rPr lang="en-IN" dirty="0" err="1"/>
              <a:t>trimmedString</a:t>
            </a:r>
            <a:r>
              <a:rPr lang="en-IN" dirty="0"/>
              <a:t>\""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0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A870B-869E-F6C1-EBBA-326C7689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tcl ? Importance of tcl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9364D2-6395-BA16-AFBB-E65D2139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Tcl supports multiple programming paradigms,including object-oriented,imperative,functional, and procedural styles.</a:t>
            </a:r>
          </a:p>
          <a:p>
            <a:r>
              <a:rPr lang="en-GB"/>
              <a:t>Tcl is that it gets their job done faster it implements 5-10x faster with tcl.</a:t>
            </a:r>
          </a:p>
          <a:p>
            <a:r>
              <a:rPr lang="en-GB"/>
              <a:t>Tcl is available in linux,windows and macros platforms.</a:t>
            </a:r>
          </a:p>
          <a:p>
            <a:r>
              <a:rPr lang="en-GB"/>
              <a:t>It uses regular expressions which makes tcl powerful text processing.</a:t>
            </a:r>
          </a:p>
          <a:p>
            <a:r>
              <a:rPr lang="en-GB"/>
              <a:t>Tcl source code is freely available on internet from Sun Microsystems.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1089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Lists</a:t>
            </a:r>
          </a:p>
          <a:p>
            <a:endParaRPr lang="en-IN" dirty="0"/>
          </a:p>
          <a:p>
            <a:r>
              <a:rPr lang="en-IN" dirty="0" smtClean="0"/>
              <a:t>It is not nothing but collection of items. It can be different items in </a:t>
            </a:r>
            <a:r>
              <a:rPr lang="en-IN" dirty="0" err="1" smtClean="0"/>
              <a:t>alist</a:t>
            </a:r>
            <a:endParaRPr lang="en-IN" dirty="0"/>
          </a:p>
          <a:p>
            <a:r>
              <a:rPr lang="en-IN" dirty="0" smtClean="0"/>
              <a:t>Syntax:</a:t>
            </a:r>
          </a:p>
          <a:p>
            <a:r>
              <a:rPr lang="en-US" dirty="0"/>
              <a:t>set </a:t>
            </a:r>
            <a:r>
              <a:rPr lang="en-US" dirty="0" smtClean="0"/>
              <a:t>list1 </a:t>
            </a:r>
            <a:r>
              <a:rPr lang="en-US" dirty="0"/>
              <a:t>{ item1 item2 item3 .. </a:t>
            </a:r>
            <a:r>
              <a:rPr lang="en-US" dirty="0" err="1"/>
              <a:t>itemn</a:t>
            </a:r>
            <a:r>
              <a:rPr lang="en-US" dirty="0"/>
              <a:t> } </a:t>
            </a:r>
            <a:r>
              <a:rPr lang="en-US" dirty="0" smtClean="0"/>
              <a:t>or </a:t>
            </a:r>
          </a:p>
          <a:p>
            <a:r>
              <a:rPr lang="en-US" dirty="0" smtClean="0"/>
              <a:t>set list2 </a:t>
            </a:r>
            <a:r>
              <a:rPr lang="en-US" dirty="0"/>
              <a:t>[list item1 item2 item3]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set list3 </a:t>
            </a:r>
            <a:r>
              <a:rPr lang="en-US" dirty="0"/>
              <a:t>[split "items separated by a character" </a:t>
            </a:r>
            <a:r>
              <a:rPr lang="en-US" dirty="0" err="1"/>
              <a:t>split_character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Appending of the list</a:t>
            </a:r>
          </a:p>
          <a:p>
            <a:r>
              <a:rPr lang="en-US" dirty="0" smtClean="0"/>
              <a:t>If we want add an element to list we use append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/>
              <a:t>append </a:t>
            </a:r>
            <a:r>
              <a:rPr lang="en-US" dirty="0" err="1"/>
              <a:t>listName</a:t>
            </a:r>
            <a:r>
              <a:rPr lang="en-US" dirty="0"/>
              <a:t> </a:t>
            </a:r>
            <a:r>
              <a:rPr lang="en-US" dirty="0" err="1"/>
              <a:t>split_character</a:t>
            </a:r>
            <a:r>
              <a:rPr lang="en-US" dirty="0"/>
              <a:t> value </a:t>
            </a:r>
            <a:r>
              <a:rPr lang="en-US" dirty="0" smtClean="0"/>
              <a:t> or</a:t>
            </a:r>
          </a:p>
          <a:p>
            <a:r>
              <a:rPr lang="en-US" dirty="0" err="1" smtClean="0"/>
              <a:t>lappend</a:t>
            </a:r>
            <a:r>
              <a:rPr lang="en-US" dirty="0" smtClean="0"/>
              <a:t> </a:t>
            </a:r>
            <a:r>
              <a:rPr lang="en-US" dirty="0" err="1"/>
              <a:t>listName</a:t>
            </a:r>
            <a:r>
              <a:rPr lang="en-US" dirty="0"/>
              <a:t> value</a:t>
            </a:r>
          </a:p>
          <a:p>
            <a:endParaRPr lang="en-IN" dirty="0" smtClean="0"/>
          </a:p>
          <a:p>
            <a:r>
              <a:rPr lang="en-IN" dirty="0" smtClean="0"/>
              <a:t>Length of the list</a:t>
            </a:r>
          </a:p>
          <a:p>
            <a:r>
              <a:rPr lang="en-IN" dirty="0" smtClean="0"/>
              <a:t>Syntax:</a:t>
            </a:r>
          </a:p>
          <a:p>
            <a:r>
              <a:rPr lang="en-IN" dirty="0" err="1"/>
              <a:t>llength</a:t>
            </a:r>
            <a:r>
              <a:rPr lang="en-IN" dirty="0"/>
              <a:t> </a:t>
            </a:r>
            <a:r>
              <a:rPr lang="en-IN" dirty="0" err="1"/>
              <a:t>listName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2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1120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List item at index</a:t>
            </a:r>
          </a:p>
          <a:p>
            <a:r>
              <a:rPr lang="en-IN" dirty="0" smtClean="0"/>
              <a:t>Syntax:</a:t>
            </a:r>
            <a:endParaRPr lang="en-IN" dirty="0"/>
          </a:p>
          <a:p>
            <a:r>
              <a:rPr lang="en-IN" dirty="0" err="1"/>
              <a:t>lindex</a:t>
            </a:r>
            <a:r>
              <a:rPr lang="en-IN" dirty="0"/>
              <a:t> </a:t>
            </a:r>
            <a:r>
              <a:rPr lang="en-IN" dirty="0" err="1"/>
              <a:t>listname</a:t>
            </a:r>
            <a:r>
              <a:rPr lang="en-IN" dirty="0"/>
              <a:t> </a:t>
            </a:r>
            <a:r>
              <a:rPr lang="en-IN" dirty="0" smtClean="0"/>
              <a:t>index</a:t>
            </a:r>
          </a:p>
          <a:p>
            <a:endParaRPr lang="en-IN" dirty="0"/>
          </a:p>
          <a:p>
            <a:r>
              <a:rPr lang="en-IN" sz="2400" dirty="0" smtClean="0"/>
              <a:t>Insert item at index</a:t>
            </a:r>
          </a:p>
          <a:p>
            <a:r>
              <a:rPr lang="en-IN" dirty="0" smtClean="0"/>
              <a:t>Syntax:</a:t>
            </a:r>
          </a:p>
          <a:p>
            <a:r>
              <a:rPr lang="en-US" dirty="0" err="1"/>
              <a:t>linsert</a:t>
            </a:r>
            <a:r>
              <a:rPr lang="en-US" dirty="0"/>
              <a:t> </a:t>
            </a:r>
            <a:r>
              <a:rPr lang="en-US" dirty="0" err="1"/>
              <a:t>listname</a:t>
            </a:r>
            <a:r>
              <a:rPr lang="en-US" dirty="0"/>
              <a:t> index value1 value2..</a:t>
            </a:r>
            <a:r>
              <a:rPr lang="en-US" dirty="0" smtClean="0"/>
              <a:t>valuen</a:t>
            </a:r>
          </a:p>
          <a:p>
            <a:endParaRPr lang="en-US" dirty="0"/>
          </a:p>
          <a:p>
            <a:r>
              <a:rPr lang="en-IN" sz="2400" dirty="0"/>
              <a:t>Replace Items at Indices</a:t>
            </a:r>
          </a:p>
          <a:p>
            <a:r>
              <a:rPr lang="en-IN" dirty="0" smtClean="0"/>
              <a:t>Syntax:</a:t>
            </a:r>
          </a:p>
          <a:p>
            <a:r>
              <a:rPr lang="en-US" dirty="0" err="1"/>
              <a:t>lreplace</a:t>
            </a:r>
            <a:r>
              <a:rPr lang="en-US" dirty="0"/>
              <a:t> </a:t>
            </a:r>
            <a:r>
              <a:rPr lang="en-US" dirty="0" err="1"/>
              <a:t>listname</a:t>
            </a:r>
            <a:r>
              <a:rPr lang="en-US" dirty="0"/>
              <a:t> </a:t>
            </a:r>
            <a:r>
              <a:rPr lang="en-US" dirty="0" err="1"/>
              <a:t>firstindex</a:t>
            </a:r>
            <a:r>
              <a:rPr lang="en-US" dirty="0"/>
              <a:t> </a:t>
            </a:r>
            <a:r>
              <a:rPr lang="en-US" dirty="0" err="1"/>
              <a:t>lastindex</a:t>
            </a:r>
            <a:r>
              <a:rPr lang="en-US" dirty="0"/>
              <a:t> </a:t>
            </a:r>
            <a:r>
              <a:rPr lang="en-US" dirty="0" smtClean="0"/>
              <a:t>replace value1 replacevalue2..replace </a:t>
            </a:r>
            <a:r>
              <a:rPr lang="en-US" dirty="0" err="1" smtClean="0"/>
              <a:t>valuen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Set item at index</a:t>
            </a:r>
          </a:p>
          <a:p>
            <a:r>
              <a:rPr lang="en-US" dirty="0" smtClean="0"/>
              <a:t>Syntax:</a:t>
            </a:r>
          </a:p>
          <a:p>
            <a:r>
              <a:rPr lang="en-IN" dirty="0" err="1"/>
              <a:t>lset</a:t>
            </a:r>
            <a:r>
              <a:rPr lang="en-IN" dirty="0"/>
              <a:t> </a:t>
            </a:r>
            <a:r>
              <a:rPr lang="en-IN" dirty="0" err="1"/>
              <a:t>listname</a:t>
            </a:r>
            <a:r>
              <a:rPr lang="en-IN" dirty="0"/>
              <a:t> index </a:t>
            </a:r>
            <a:r>
              <a:rPr lang="en-IN" dirty="0" smtClean="0"/>
              <a:t>value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3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10972800" cy="798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Transform List to Variables</a:t>
            </a:r>
          </a:p>
          <a:p>
            <a:r>
              <a:rPr lang="en-IN" dirty="0" smtClean="0"/>
              <a:t>Syntax:</a:t>
            </a:r>
          </a:p>
          <a:p>
            <a:r>
              <a:rPr lang="en-IN" dirty="0" err="1"/>
              <a:t>lassign</a:t>
            </a:r>
            <a:r>
              <a:rPr lang="en-IN" dirty="0"/>
              <a:t> </a:t>
            </a:r>
            <a:r>
              <a:rPr lang="en-IN" dirty="0" err="1"/>
              <a:t>listname</a:t>
            </a:r>
            <a:r>
              <a:rPr lang="en-IN" dirty="0"/>
              <a:t> variable1 variable2.. </a:t>
            </a:r>
            <a:r>
              <a:rPr lang="en-IN" dirty="0" err="1" smtClean="0"/>
              <a:t>Variablen</a:t>
            </a:r>
            <a:endParaRPr lang="en-IN" dirty="0" smtClean="0"/>
          </a:p>
          <a:p>
            <a:endParaRPr lang="en-IN" dirty="0"/>
          </a:p>
          <a:p>
            <a:r>
              <a:rPr lang="en-IN" sz="2400" dirty="0" smtClean="0"/>
              <a:t>Sort a list</a:t>
            </a:r>
          </a:p>
          <a:p>
            <a:r>
              <a:rPr lang="en-IN" dirty="0" smtClean="0"/>
              <a:t>In sort all variables are sorted in alphabetical order etc.</a:t>
            </a:r>
          </a:p>
          <a:p>
            <a:r>
              <a:rPr lang="en-IN" dirty="0" smtClean="0"/>
              <a:t>Syntax:</a:t>
            </a:r>
          </a:p>
          <a:p>
            <a:r>
              <a:rPr lang="en-IN" dirty="0" err="1"/>
              <a:t>lsort</a:t>
            </a:r>
            <a:r>
              <a:rPr lang="en-IN" dirty="0"/>
              <a:t> </a:t>
            </a:r>
            <a:r>
              <a:rPr lang="en-IN" dirty="0" err="1" smtClean="0"/>
              <a:t>listname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For example </a:t>
            </a:r>
          </a:p>
          <a:p>
            <a:r>
              <a:rPr lang="en-IN" dirty="0" smtClean="0"/>
              <a:t>set flower {rose jasmine </a:t>
            </a:r>
            <a:r>
              <a:rPr lang="en-IN" dirty="0" err="1" smtClean="0"/>
              <a:t>lilly</a:t>
            </a:r>
            <a:r>
              <a:rPr lang="en-IN" dirty="0" smtClean="0"/>
              <a:t> ester }</a:t>
            </a:r>
          </a:p>
          <a:p>
            <a:r>
              <a:rPr lang="en-IN" dirty="0" err="1" smtClean="0"/>
              <a:t>lappend</a:t>
            </a:r>
            <a:r>
              <a:rPr lang="en-IN" dirty="0" smtClean="0"/>
              <a:t>  “ ” poppy</a:t>
            </a:r>
          </a:p>
          <a:p>
            <a:r>
              <a:rPr lang="en-IN" dirty="0" err="1" smtClean="0"/>
              <a:t>lappend</a:t>
            </a:r>
            <a:r>
              <a:rPr lang="en-IN" dirty="0"/>
              <a:t> </a:t>
            </a:r>
            <a:r>
              <a:rPr lang="en-IN" dirty="0" smtClean="0"/>
              <a:t>flower  “blossom”</a:t>
            </a:r>
          </a:p>
          <a:p>
            <a:r>
              <a:rPr lang="en-IN" dirty="0" smtClean="0"/>
              <a:t>puts $flower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llength</a:t>
            </a:r>
            <a:r>
              <a:rPr lang="en-IN" dirty="0" smtClean="0"/>
              <a:t> $flower]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lindex</a:t>
            </a:r>
            <a:r>
              <a:rPr lang="en-IN" dirty="0" smtClean="0"/>
              <a:t> $flower 3]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linsert</a:t>
            </a:r>
            <a:r>
              <a:rPr lang="en-IN" dirty="0" smtClean="0"/>
              <a:t>  $flower 2 </a:t>
            </a:r>
            <a:r>
              <a:rPr lang="en-IN" dirty="0" err="1" smtClean="0"/>
              <a:t>lilly</a:t>
            </a:r>
            <a:r>
              <a:rPr lang="en-IN" dirty="0" smtClean="0"/>
              <a:t> </a:t>
            </a:r>
            <a:r>
              <a:rPr lang="en-IN" dirty="0" err="1" smtClean="0"/>
              <a:t>lillies</a:t>
            </a:r>
            <a:r>
              <a:rPr lang="en-IN" dirty="0" smtClean="0"/>
              <a:t>]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lreplace</a:t>
            </a:r>
            <a:r>
              <a:rPr lang="en-IN" dirty="0" smtClean="0"/>
              <a:t> $flower 0 1 rosy </a:t>
            </a:r>
            <a:r>
              <a:rPr lang="en-IN" dirty="0" err="1" smtClean="0"/>
              <a:t>mary</a:t>
            </a:r>
            <a:r>
              <a:rPr lang="en-IN" dirty="0" smtClean="0"/>
              <a:t>] 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lset</a:t>
            </a:r>
            <a:r>
              <a:rPr lang="en-IN" dirty="0" smtClean="0"/>
              <a:t>  </a:t>
            </a:r>
            <a:r>
              <a:rPr lang="en-IN" dirty="0"/>
              <a:t>$flower 2 </a:t>
            </a:r>
            <a:r>
              <a:rPr lang="en-IN" dirty="0" smtClean="0"/>
              <a:t>white]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lassign</a:t>
            </a:r>
            <a:r>
              <a:rPr lang="en-IN" dirty="0" smtClean="0"/>
              <a:t>  $flower rose jasmine]</a:t>
            </a:r>
          </a:p>
          <a:p>
            <a:r>
              <a:rPr lang="en-IN" dirty="0"/>
              <a:t>p</a:t>
            </a:r>
            <a:r>
              <a:rPr lang="en-IN" dirty="0" smtClean="0"/>
              <a:t>uts [</a:t>
            </a:r>
            <a:r>
              <a:rPr lang="en-IN" dirty="0" err="1" smtClean="0"/>
              <a:t>lsort</a:t>
            </a:r>
            <a:r>
              <a:rPr lang="en-IN" dirty="0" smtClean="0"/>
              <a:t> $flower]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5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1066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File handling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Open the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If you want to write, read and append we have to provide in these stage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After that read or write the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Finally close the file</a:t>
            </a:r>
          </a:p>
          <a:p>
            <a:endParaRPr lang="en-IN" sz="2000" dirty="0" smtClean="0"/>
          </a:p>
          <a:p>
            <a:r>
              <a:rPr lang="en-IN" sz="2000" dirty="0" smtClean="0"/>
              <a:t>Permissions of File handling</a:t>
            </a:r>
          </a:p>
          <a:p>
            <a:r>
              <a:rPr lang="en-IN" sz="2000" dirty="0"/>
              <a:t>r – to open a file for reading (file must exist)</a:t>
            </a:r>
          </a:p>
          <a:p>
            <a:r>
              <a:rPr lang="en-IN" sz="2000" dirty="0"/>
              <a:t>r+ – to open a file for both read and write  (file must exist)</a:t>
            </a:r>
          </a:p>
          <a:p>
            <a:r>
              <a:rPr lang="en-IN" sz="2000" dirty="0"/>
              <a:t>w – to open a file to write (creates a file if not </a:t>
            </a:r>
            <a:r>
              <a:rPr lang="en-IN" sz="2000" dirty="0" err="1"/>
              <a:t>exsist</a:t>
            </a:r>
            <a:r>
              <a:rPr lang="en-IN" sz="2000" dirty="0"/>
              <a:t>)</a:t>
            </a:r>
          </a:p>
          <a:p>
            <a:r>
              <a:rPr lang="en-IN" sz="2000" dirty="0"/>
              <a:t>w +– to open a file for both read and write (creates a file if not </a:t>
            </a:r>
            <a:r>
              <a:rPr lang="en-IN" sz="2000" dirty="0" err="1"/>
              <a:t>exsist</a:t>
            </a:r>
            <a:r>
              <a:rPr lang="en-IN" sz="2000" dirty="0"/>
              <a:t>)</a:t>
            </a:r>
          </a:p>
          <a:p>
            <a:r>
              <a:rPr lang="en-IN" sz="2000" dirty="0"/>
              <a:t>a – to open a file to write and  append the contents to a file (file must exist)</a:t>
            </a:r>
          </a:p>
          <a:p>
            <a:r>
              <a:rPr lang="en-IN" sz="2000" dirty="0"/>
              <a:t>a+  – to open a file for both read and write and  append the contents to a file (creates a file if does not exist)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9201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1097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Read a file (entire file at once</a:t>
            </a:r>
            <a:r>
              <a:rPr lang="en-IN" sz="2400" dirty="0" smtClean="0"/>
              <a:t>)</a:t>
            </a:r>
            <a:endParaRPr lang="en-IN" dirty="0" smtClean="0"/>
          </a:p>
          <a:p>
            <a:r>
              <a:rPr lang="en-US" dirty="0"/>
              <a:t>set </a:t>
            </a:r>
            <a:r>
              <a:rPr lang="en-US" dirty="0" err="1"/>
              <a:t>fh</a:t>
            </a:r>
            <a:r>
              <a:rPr lang="en-US" dirty="0"/>
              <a:t> [open data.txt r]</a:t>
            </a:r>
          </a:p>
          <a:p>
            <a:r>
              <a:rPr lang="en-US" dirty="0"/>
              <a:t>set data [read $</a:t>
            </a:r>
            <a:r>
              <a:rPr lang="en-US" dirty="0" err="1"/>
              <a:t>fh</a:t>
            </a:r>
            <a:r>
              <a:rPr lang="en-US" dirty="0"/>
              <a:t>]</a:t>
            </a:r>
          </a:p>
          <a:p>
            <a:r>
              <a:rPr lang="en-US" dirty="0"/>
              <a:t>puts $data</a:t>
            </a:r>
          </a:p>
          <a:p>
            <a:r>
              <a:rPr lang="en-US" dirty="0"/>
              <a:t>close $</a:t>
            </a:r>
            <a:r>
              <a:rPr lang="en-US" dirty="0" err="1"/>
              <a:t>fh</a:t>
            </a:r>
            <a:endParaRPr lang="en-IN" dirty="0"/>
          </a:p>
          <a:p>
            <a:endParaRPr lang="en-US" sz="2400" dirty="0" smtClean="0"/>
          </a:p>
          <a:p>
            <a:r>
              <a:rPr lang="en-US" sz="2400" dirty="0" smtClean="0"/>
              <a:t>Reading </a:t>
            </a:r>
            <a:r>
              <a:rPr lang="en-US" sz="2400" dirty="0"/>
              <a:t>a file line by </a:t>
            </a:r>
            <a:r>
              <a:rPr lang="en-US" sz="2400" dirty="0" smtClean="0"/>
              <a:t>line</a:t>
            </a:r>
          </a:p>
          <a:p>
            <a:r>
              <a:rPr lang="en-US" dirty="0"/>
              <a:t>set </a:t>
            </a:r>
            <a:r>
              <a:rPr lang="en-US" dirty="0" err="1"/>
              <a:t>fh</a:t>
            </a:r>
            <a:r>
              <a:rPr lang="en-US" dirty="0"/>
              <a:t> [open data.txt r]</a:t>
            </a:r>
          </a:p>
          <a:p>
            <a:r>
              <a:rPr lang="en-US" dirty="0"/>
              <a:t>set text [read $</a:t>
            </a:r>
            <a:r>
              <a:rPr lang="en-US" dirty="0" err="1"/>
              <a:t>fh</a:t>
            </a:r>
            <a:r>
              <a:rPr lang="en-US" dirty="0"/>
              <a:t>]</a:t>
            </a:r>
          </a:p>
          <a:p>
            <a:r>
              <a:rPr lang="en-US" dirty="0"/>
              <a:t>set data [split $text "\n"]</a:t>
            </a:r>
          </a:p>
          <a:p>
            <a:r>
              <a:rPr lang="en-US" dirty="0"/>
              <a:t>puts [</a:t>
            </a:r>
            <a:r>
              <a:rPr lang="en-US" dirty="0" err="1"/>
              <a:t>lindex</a:t>
            </a:r>
            <a:r>
              <a:rPr lang="en-US" dirty="0"/>
              <a:t> $data 2]</a:t>
            </a:r>
          </a:p>
          <a:p>
            <a:r>
              <a:rPr lang="en-US" dirty="0"/>
              <a:t>close $</a:t>
            </a:r>
            <a:r>
              <a:rPr lang="en-US" dirty="0" err="1"/>
              <a:t>fh</a:t>
            </a:r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9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25522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Write into a </a:t>
            </a:r>
            <a:r>
              <a:rPr lang="en-IN" sz="2400" dirty="0" smtClean="0"/>
              <a:t>file</a:t>
            </a:r>
          </a:p>
          <a:p>
            <a:r>
              <a:rPr lang="en-US" dirty="0"/>
              <a:t>set </a:t>
            </a:r>
            <a:r>
              <a:rPr lang="en-US" dirty="0" err="1"/>
              <a:t>fh</a:t>
            </a:r>
            <a:r>
              <a:rPr lang="en-US" dirty="0"/>
              <a:t> [open data2.txt w]</a:t>
            </a:r>
          </a:p>
          <a:p>
            <a:r>
              <a:rPr lang="en-US" dirty="0"/>
              <a:t>puts $</a:t>
            </a:r>
            <a:r>
              <a:rPr lang="en-US" dirty="0" err="1"/>
              <a:t>fh</a:t>
            </a:r>
            <a:r>
              <a:rPr lang="en-US" dirty="0"/>
              <a:t> "This is a sample line to be written"</a:t>
            </a:r>
          </a:p>
          <a:p>
            <a:r>
              <a:rPr lang="en-US" dirty="0"/>
              <a:t>close $</a:t>
            </a:r>
            <a:r>
              <a:rPr lang="en-US" dirty="0" err="1"/>
              <a:t>fh</a:t>
            </a:r>
            <a:endParaRPr lang="en-IN" dirty="0"/>
          </a:p>
          <a:p>
            <a:endParaRPr lang="en-IN" sz="2400" dirty="0" smtClean="0"/>
          </a:p>
          <a:p>
            <a:r>
              <a:rPr lang="en-IN" sz="2400" dirty="0" smtClean="0"/>
              <a:t>Functions</a:t>
            </a:r>
            <a:r>
              <a:rPr lang="en-IN" sz="2400" dirty="0"/>
              <a:t>/ </a:t>
            </a:r>
            <a:r>
              <a:rPr lang="en-IN" sz="2400" dirty="0" err="1" smtClean="0"/>
              <a:t>Proc</a:t>
            </a:r>
            <a:endParaRPr lang="en-IN" sz="2400" dirty="0" smtClean="0"/>
          </a:p>
          <a:p>
            <a:r>
              <a:rPr lang="en-IN" b="1" u="sng" dirty="0"/>
              <a:t>Syntax:</a:t>
            </a:r>
          </a:p>
          <a:p>
            <a:r>
              <a:rPr lang="en-IN" u="sng" dirty="0"/>
              <a:t>Define a </a:t>
            </a:r>
            <a:r>
              <a:rPr lang="en-IN" u="sng" dirty="0" err="1"/>
              <a:t>proc</a:t>
            </a:r>
            <a:r>
              <a:rPr lang="en-IN" u="sng" dirty="0"/>
              <a:t>:</a:t>
            </a:r>
          </a:p>
          <a:p>
            <a:r>
              <a:rPr lang="en-IN" dirty="0" err="1"/>
              <a:t>proc</a:t>
            </a:r>
            <a:r>
              <a:rPr lang="en-IN" dirty="0"/>
              <a:t> &lt;</a:t>
            </a:r>
            <a:r>
              <a:rPr lang="en-IN" dirty="0" err="1"/>
              <a:t>proc_name</a:t>
            </a:r>
            <a:r>
              <a:rPr lang="en-IN" dirty="0"/>
              <a:t>&gt; {arguments} {</a:t>
            </a:r>
          </a:p>
          <a:p>
            <a:r>
              <a:rPr lang="en-IN" dirty="0"/>
              <a:t>BODY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u="sng" dirty="0"/>
              <a:t>Call a </a:t>
            </a:r>
            <a:r>
              <a:rPr lang="en-IN" u="sng" dirty="0" err="1"/>
              <a:t>proc</a:t>
            </a:r>
            <a:r>
              <a:rPr lang="en-IN" u="sng" dirty="0"/>
              <a:t>:</a:t>
            </a:r>
          </a:p>
          <a:p>
            <a:r>
              <a:rPr lang="en-IN" dirty="0" err="1"/>
              <a:t>proc_name</a:t>
            </a:r>
            <a:r>
              <a:rPr lang="en-IN" dirty="0"/>
              <a:t> arguments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0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457200"/>
            <a:ext cx="10591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Example for </a:t>
            </a:r>
            <a:r>
              <a:rPr lang="en-IN" sz="2400" dirty="0" err="1" smtClean="0"/>
              <a:t>proc</a:t>
            </a:r>
            <a:endParaRPr lang="en-IN" dirty="0" smtClean="0"/>
          </a:p>
          <a:p>
            <a:r>
              <a:rPr lang="en-IN" dirty="0" err="1" smtClean="0"/>
              <a:t>proc</a:t>
            </a:r>
            <a:r>
              <a:rPr lang="en-IN" dirty="0" smtClean="0"/>
              <a:t> rem {a b} {</a:t>
            </a:r>
          </a:p>
          <a:p>
            <a:r>
              <a:rPr lang="en-IN" dirty="0"/>
              <a:t>s</a:t>
            </a:r>
            <a:r>
              <a:rPr lang="en-IN" dirty="0" smtClean="0"/>
              <a:t>et result [</a:t>
            </a:r>
            <a:r>
              <a:rPr lang="en-IN" dirty="0" err="1" smtClean="0"/>
              <a:t>expr</a:t>
            </a:r>
            <a:r>
              <a:rPr lang="en-IN" dirty="0" smtClean="0"/>
              <a:t> $a % $b]</a:t>
            </a:r>
          </a:p>
          <a:p>
            <a:r>
              <a:rPr lang="en-IN" dirty="0"/>
              <a:t>r</a:t>
            </a:r>
            <a:r>
              <a:rPr lang="en-IN" dirty="0" smtClean="0"/>
              <a:t>eturn $result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puts [rem 7 5]</a:t>
            </a:r>
          </a:p>
          <a:p>
            <a:endParaRPr lang="en-IN" dirty="0"/>
          </a:p>
          <a:p>
            <a:r>
              <a:rPr lang="en-IN" dirty="0" smtClean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5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457200"/>
            <a:ext cx="1059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Regexp</a:t>
            </a:r>
            <a:endParaRPr lang="en-IN" dirty="0" smtClean="0"/>
          </a:p>
          <a:p>
            <a:r>
              <a:rPr lang="en-IN" dirty="0" smtClean="0"/>
              <a:t>Syntax:</a:t>
            </a:r>
          </a:p>
          <a:p>
            <a:r>
              <a:rPr lang="en-IN" dirty="0" err="1" smtClean="0"/>
              <a:t>Regexp</a:t>
            </a:r>
            <a:r>
              <a:rPr lang="en-IN" dirty="0" smtClean="0"/>
              <a:t> “</a:t>
            </a:r>
            <a:r>
              <a:rPr lang="en-IN" dirty="0" err="1" smtClean="0"/>
              <a:t>search_term</a:t>
            </a:r>
            <a:r>
              <a:rPr lang="en-IN" dirty="0" smtClean="0"/>
              <a:t>” “data”</a:t>
            </a:r>
          </a:p>
          <a:p>
            <a:r>
              <a:rPr lang="en-IN" dirty="0" smtClean="0"/>
              <a:t>For example</a:t>
            </a:r>
          </a:p>
          <a:p>
            <a:r>
              <a:rPr lang="en-IN" dirty="0" err="1" smtClean="0"/>
              <a:t>Regexp</a:t>
            </a:r>
            <a:r>
              <a:rPr lang="en-IN" dirty="0" smtClean="0"/>
              <a:t>  “i$” “</a:t>
            </a:r>
            <a:r>
              <a:rPr lang="en-IN" dirty="0" err="1" smtClean="0"/>
              <a:t>vlsi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Then output will be 1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75ADAF7B-9EFA-D6CF-FCDA-90C7261C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4600"/>
            <a:ext cx="7560066" cy="32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8200"/>
            <a:ext cx="1074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set </a:t>
            </a:r>
            <a:r>
              <a:rPr lang="en-US" dirty="0"/>
              <a:t>data "This </a:t>
            </a:r>
            <a:r>
              <a:rPr lang="en-US" dirty="0" smtClean="0"/>
              <a:t>is smart world"</a:t>
            </a:r>
            <a:endParaRPr lang="en-US" dirty="0"/>
          </a:p>
          <a:p>
            <a:r>
              <a:rPr lang="en-US" dirty="0"/>
              <a:t>set search </a:t>
            </a:r>
            <a:r>
              <a:rPr lang="en-US" dirty="0" smtClean="0"/>
              <a:t>“s.*d"</a:t>
            </a:r>
            <a:endParaRPr lang="en-US" dirty="0"/>
          </a:p>
          <a:p>
            <a:r>
              <a:rPr lang="en-US" dirty="0"/>
              <a:t>if {[</a:t>
            </a:r>
            <a:r>
              <a:rPr lang="en-US" dirty="0" err="1"/>
              <a:t>regexp</a:t>
            </a:r>
            <a:r>
              <a:rPr lang="en-US" dirty="0"/>
              <a:t> -</a:t>
            </a:r>
            <a:r>
              <a:rPr lang="en-US" dirty="0" err="1"/>
              <a:t>nocase</a:t>
            </a:r>
            <a:r>
              <a:rPr lang="en-US" dirty="0"/>
              <a:t> $search $data match] } {</a:t>
            </a:r>
          </a:p>
          <a:p>
            <a:r>
              <a:rPr lang="en-US" dirty="0"/>
              <a:t>puts "found the match"</a:t>
            </a:r>
          </a:p>
          <a:p>
            <a:r>
              <a:rPr lang="en-US" dirty="0"/>
              <a:t>puts $match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puts "no match found"</a:t>
            </a:r>
          </a:p>
          <a:p>
            <a:r>
              <a:rPr lang="en-US" dirty="0"/>
              <a:t>puts $match</a:t>
            </a:r>
          </a:p>
          <a:p>
            <a:r>
              <a:rPr lang="en-US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8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363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Search term used in </a:t>
            </a:r>
            <a:r>
              <a:rPr lang="en-IN" sz="2400" dirty="0" err="1" smtClean="0"/>
              <a:t>Regexp</a:t>
            </a:r>
            <a:r>
              <a:rPr lang="en-IN" sz="2400" dirty="0" smtClean="0"/>
              <a:t> and </a:t>
            </a:r>
            <a:r>
              <a:rPr lang="en-IN" sz="2400" dirty="0" err="1" smtClean="0"/>
              <a:t>Regsub</a:t>
            </a:r>
            <a:endParaRPr lang="en-IN" dirty="0"/>
          </a:p>
          <a:p>
            <a:endParaRPr lang="en-IN" dirty="0" smtClean="0"/>
          </a:p>
          <a:p>
            <a:r>
              <a:rPr lang="en-IN" sz="2000" dirty="0" smtClean="0"/>
              <a:t>[</a:t>
            </a:r>
            <a:r>
              <a:rPr lang="en-IN" sz="2000" dirty="0"/>
              <a:t>0-9] – matches any digit between 0-9</a:t>
            </a:r>
          </a:p>
          <a:p>
            <a:r>
              <a:rPr lang="en-IN" sz="2000" dirty="0"/>
              <a:t>[0-5] – </a:t>
            </a:r>
            <a:r>
              <a:rPr lang="en-IN" sz="2000" dirty="0" err="1"/>
              <a:t>mathes</a:t>
            </a:r>
            <a:r>
              <a:rPr lang="en-IN" sz="2000" dirty="0"/>
              <a:t> any digit between 0 to 5</a:t>
            </a:r>
          </a:p>
          <a:p>
            <a:r>
              <a:rPr lang="en-IN" sz="2000" dirty="0"/>
              <a:t>[a-z] – matches any character between a to z</a:t>
            </a:r>
          </a:p>
          <a:p>
            <a:r>
              <a:rPr lang="en-IN" sz="2000" dirty="0"/>
              <a:t>[a-e] – matches any character between a-e</a:t>
            </a:r>
          </a:p>
          <a:p>
            <a:r>
              <a:rPr lang="en-IN" sz="2000" dirty="0"/>
              <a:t>\d – matches any digit between 0 and 9</a:t>
            </a:r>
          </a:p>
          <a:p>
            <a:r>
              <a:rPr lang="en-IN" sz="2000" dirty="0"/>
              <a:t>\D – matches non-</a:t>
            </a:r>
            <a:r>
              <a:rPr lang="en-IN" sz="2000" dirty="0" err="1"/>
              <a:t>numberic</a:t>
            </a:r>
            <a:endParaRPr lang="en-IN" sz="2000" dirty="0"/>
          </a:p>
          <a:p>
            <a:r>
              <a:rPr lang="en-IN" sz="2000" dirty="0"/>
              <a:t>\s – matches a single white space</a:t>
            </a:r>
          </a:p>
          <a:p>
            <a:r>
              <a:rPr lang="en-IN" sz="2000" dirty="0"/>
              <a:t>\w – matches any 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4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4D372A-06F9-5DFA-DD8A-029F2275E171}"/>
              </a:ext>
            </a:extLst>
          </p:cNvPr>
          <p:cNvSpPr txBox="1"/>
          <p:nvPr/>
        </p:nvSpPr>
        <p:spPr>
          <a:xfrm>
            <a:off x="725714" y="580571"/>
            <a:ext cx="10534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</a:t>
            </a:r>
            <a:r>
              <a:rPr lang="en-GB" sz="2400" b="1" dirty="0" smtClean="0"/>
              <a:t>uts :</a:t>
            </a:r>
            <a:r>
              <a:rPr lang="en-GB" sz="2400" dirty="0" smtClean="0"/>
              <a:t>puts </a:t>
            </a:r>
            <a:r>
              <a:rPr lang="en-GB" sz="2400" dirty="0"/>
              <a:t>command is used to print  and also used for append a log file in </a:t>
            </a:r>
            <a:r>
              <a:rPr lang="en-GB" sz="2400" dirty="0" err="1"/>
              <a:t>tcl</a:t>
            </a:r>
            <a:r>
              <a:rPr lang="en-GB" sz="2400" dirty="0"/>
              <a:t> </a:t>
            </a:r>
            <a:r>
              <a:rPr lang="en-GB" sz="2400" dirty="0" smtClean="0"/>
              <a:t>,</a:t>
            </a:r>
            <a:r>
              <a:rPr lang="en-US" sz="2400" dirty="0" smtClean="0"/>
              <a:t>quotes </a:t>
            </a:r>
            <a:r>
              <a:rPr lang="en-US" sz="2400" dirty="0"/>
              <a:t>allow substitutions to occur in the </a:t>
            </a:r>
            <a:r>
              <a:rPr lang="en-US" sz="2400" dirty="0" smtClean="0"/>
              <a:t>group</a:t>
            </a:r>
            <a:r>
              <a:rPr lang="en-US" sz="2400" dirty="0"/>
              <a:t>.</a:t>
            </a:r>
            <a:endParaRPr lang="en-GB" sz="2400" dirty="0"/>
          </a:p>
          <a:p>
            <a:pPr algn="l"/>
            <a:r>
              <a:rPr lang="en-GB" sz="2400" dirty="0" smtClean="0"/>
              <a:t>Syntax : puts </a:t>
            </a:r>
            <a:r>
              <a:rPr lang="en-GB" sz="2400" dirty="0"/>
              <a:t>“</a:t>
            </a:r>
            <a:r>
              <a:rPr lang="en-GB" sz="2400" dirty="0" err="1"/>
              <a:t>statement"or</a:t>
            </a:r>
            <a:r>
              <a:rPr lang="en-GB" sz="2400" dirty="0"/>
              <a:t> puts $</a:t>
            </a:r>
            <a:r>
              <a:rPr lang="en-GB" sz="2400" dirty="0" err="1"/>
              <a:t>var</a:t>
            </a:r>
            <a:endParaRPr lang="en-GB" sz="2400" dirty="0"/>
          </a:p>
          <a:p>
            <a:pPr algn="l"/>
            <a:r>
              <a:rPr lang="en-GB" sz="2400" dirty="0"/>
              <a:t> </a:t>
            </a:r>
          </a:p>
          <a:p>
            <a:pPr algn="l"/>
            <a:r>
              <a:rPr lang="en-GB" sz="2400" dirty="0"/>
              <a:t>[]: square brackets are used to obtain results by placing command inside the brackets and also used to create nested commands</a:t>
            </a:r>
            <a:r>
              <a:rPr lang="en-GB" sz="2400" dirty="0" smtClean="0"/>
              <a:t>.</a:t>
            </a:r>
          </a:p>
          <a:p>
            <a:pPr algn="l"/>
            <a:r>
              <a:rPr lang="en-GB" sz="2400" dirty="0" smtClean="0"/>
              <a:t>Syntax : puts [</a:t>
            </a:r>
            <a:r>
              <a:rPr lang="en-GB" sz="2400" dirty="0" err="1" smtClean="0"/>
              <a:t>expr</a:t>
            </a:r>
            <a:r>
              <a:rPr lang="en-GB" sz="2400" dirty="0" smtClean="0"/>
              <a:t> $a*$b]  output will be expression result</a:t>
            </a:r>
            <a:endParaRPr lang="en-GB" sz="2400" dirty="0"/>
          </a:p>
          <a:p>
            <a:r>
              <a:rPr lang="en-GB" sz="2400" dirty="0"/>
              <a:t>{}: curly braces are used to represent group items </a:t>
            </a:r>
            <a:r>
              <a:rPr lang="en-IN" sz="2400" dirty="0"/>
              <a:t>while curly braces prevent substitutions.</a:t>
            </a:r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 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9350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10515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Regsub</a:t>
            </a:r>
            <a:endParaRPr lang="en-IN" sz="2000" dirty="0" smtClean="0"/>
          </a:p>
          <a:p>
            <a:endParaRPr lang="en-IN" dirty="0" smtClean="0"/>
          </a:p>
          <a:p>
            <a:r>
              <a:rPr lang="en-IN" dirty="0" smtClean="0"/>
              <a:t>Syntax </a:t>
            </a:r>
            <a:r>
              <a:rPr lang="en-IN" dirty="0"/>
              <a:t>of </a:t>
            </a:r>
            <a:r>
              <a:rPr lang="en-IN" dirty="0" err="1"/>
              <a:t>regsub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regsub</a:t>
            </a:r>
            <a:r>
              <a:rPr lang="en-IN" dirty="0"/>
              <a:t> –</a:t>
            </a:r>
            <a:r>
              <a:rPr lang="en-IN" dirty="0" err="1"/>
              <a:t>nocase</a:t>
            </a:r>
            <a:r>
              <a:rPr lang="en-IN" dirty="0"/>
              <a:t> –all “</a:t>
            </a:r>
            <a:r>
              <a:rPr lang="en-IN" dirty="0" err="1"/>
              <a:t>match_string</a:t>
            </a:r>
            <a:r>
              <a:rPr lang="en-IN" dirty="0"/>
              <a:t>” “data” “</a:t>
            </a:r>
            <a:r>
              <a:rPr lang="en-IN" dirty="0" err="1"/>
              <a:t>replace_string</a:t>
            </a:r>
            <a:r>
              <a:rPr lang="en-IN" dirty="0"/>
              <a:t>” </a:t>
            </a:r>
            <a:r>
              <a:rPr lang="en-IN" dirty="0" err="1" smtClean="0"/>
              <a:t>new_data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Match digits</a:t>
            </a:r>
          </a:p>
          <a:p>
            <a:pPr marL="514350" indent="-514350">
              <a:buAutoNum type="arabicParenR"/>
            </a:pPr>
            <a:r>
              <a:rPr lang="en-IN" dirty="0"/>
              <a:t>[0-9]</a:t>
            </a:r>
          </a:p>
          <a:p>
            <a:pPr marL="514350" indent="-514350">
              <a:buAutoNum type="arabicParenR"/>
            </a:pPr>
            <a:r>
              <a:rPr lang="en-IN" dirty="0"/>
              <a:t>\</a:t>
            </a:r>
            <a:r>
              <a:rPr lang="en-IN" dirty="0" smtClean="0"/>
              <a:t>d</a:t>
            </a:r>
          </a:p>
          <a:p>
            <a:endParaRPr lang="en-IN" dirty="0"/>
          </a:p>
          <a:p>
            <a:r>
              <a:rPr lang="en-IN" dirty="0" smtClean="0"/>
              <a:t>For example:</a:t>
            </a:r>
            <a:endParaRPr lang="en-IN" dirty="0"/>
          </a:p>
          <a:p>
            <a:r>
              <a:rPr lang="en-US" dirty="0"/>
              <a:t>set </a:t>
            </a:r>
            <a:r>
              <a:rPr lang="en-US" dirty="0" smtClean="0"/>
              <a:t>os1 </a:t>
            </a:r>
            <a:r>
              <a:rPr lang="en-US" dirty="0"/>
              <a:t>"The quick brown fox jumps over the lazy dog</a:t>
            </a:r>
            <a:r>
              <a:rPr lang="en-US" dirty="0" smtClean="0"/>
              <a:t>.“</a:t>
            </a:r>
          </a:p>
          <a:p>
            <a:r>
              <a:rPr lang="en-IN" dirty="0" err="1"/>
              <a:t>regsub</a:t>
            </a:r>
            <a:r>
              <a:rPr lang="en-IN" dirty="0"/>
              <a:t> {fox} $</a:t>
            </a:r>
            <a:r>
              <a:rPr lang="en-IN" dirty="0" err="1" smtClean="0"/>
              <a:t>os</a:t>
            </a:r>
            <a:r>
              <a:rPr lang="en-IN" dirty="0" smtClean="0"/>
              <a:t> </a:t>
            </a:r>
            <a:r>
              <a:rPr lang="en-IN" dirty="0"/>
              <a:t>"cat" </a:t>
            </a:r>
            <a:r>
              <a:rPr lang="en-IN" dirty="0" err="1" smtClean="0"/>
              <a:t>modifiedStatement</a:t>
            </a:r>
            <a:endParaRPr lang="en-IN" dirty="0" smtClean="0"/>
          </a:p>
          <a:p>
            <a:r>
              <a:rPr lang="en-IN" dirty="0"/>
              <a:t>puts "Modified </a:t>
            </a:r>
            <a:r>
              <a:rPr lang="en-IN" dirty="0" smtClean="0"/>
              <a:t>Statement: </a:t>
            </a:r>
            <a:r>
              <a:rPr lang="en-IN" dirty="0"/>
              <a:t>$</a:t>
            </a:r>
            <a:r>
              <a:rPr lang="en-IN" dirty="0" err="1" smtClean="0"/>
              <a:t>modifiedStatement</a:t>
            </a:r>
            <a:r>
              <a:rPr lang="en-IN" dirty="0" smtClean="0"/>
              <a:t>"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5F816BB-6790-D343-D28D-E3A49DF8862E}"/>
              </a:ext>
            </a:extLst>
          </p:cNvPr>
          <p:cNvSpPr txBox="1"/>
          <p:nvPr/>
        </p:nvSpPr>
        <p:spPr>
          <a:xfrm>
            <a:off x="701524" y="882952"/>
            <a:ext cx="1094619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/>
              <a:t>Arithmetic operations</a:t>
            </a:r>
          </a:p>
          <a:p>
            <a:pPr algn="l"/>
            <a:r>
              <a:rPr lang="en-GB" dirty="0"/>
              <a:t>For execute of expressions “</a:t>
            </a:r>
            <a:r>
              <a:rPr lang="en-GB" dirty="0" err="1"/>
              <a:t>expr</a:t>
            </a:r>
            <a:r>
              <a:rPr lang="en-GB" dirty="0"/>
              <a:t>” is used </a:t>
            </a:r>
          </a:p>
          <a:p>
            <a:pPr algn="l"/>
            <a:r>
              <a:rPr lang="en-GB" dirty="0"/>
              <a:t>+ </a:t>
            </a:r>
            <a:r>
              <a:rPr lang="en-GB" dirty="0" smtClean="0"/>
              <a:t>  used </a:t>
            </a:r>
            <a:r>
              <a:rPr lang="en-GB" dirty="0"/>
              <a:t>for addition</a:t>
            </a:r>
          </a:p>
          <a:p>
            <a:pPr marL="285750" indent="-285750" algn="l">
              <a:buFontTx/>
              <a:buChar char="-"/>
            </a:pPr>
            <a:r>
              <a:rPr lang="en-GB" dirty="0" smtClean="0"/>
              <a:t>used </a:t>
            </a:r>
            <a:r>
              <a:rPr lang="en-GB" dirty="0"/>
              <a:t>for </a:t>
            </a:r>
            <a:r>
              <a:rPr lang="en-GB" dirty="0" smtClean="0"/>
              <a:t>subtraction</a:t>
            </a:r>
          </a:p>
          <a:p>
            <a:pPr algn="l"/>
            <a:r>
              <a:rPr lang="en-GB" dirty="0" smtClean="0"/>
              <a:t>*   used </a:t>
            </a:r>
            <a:r>
              <a:rPr lang="en-GB" dirty="0" err="1"/>
              <a:t>formultiplication</a:t>
            </a:r>
            <a:endParaRPr lang="en-GB" dirty="0"/>
          </a:p>
          <a:p>
            <a:pPr algn="l"/>
            <a:r>
              <a:rPr lang="en-GB" dirty="0"/>
              <a:t>/ </a:t>
            </a:r>
            <a:r>
              <a:rPr lang="en-GB" dirty="0" smtClean="0"/>
              <a:t>   used </a:t>
            </a:r>
            <a:r>
              <a:rPr lang="en-GB" dirty="0"/>
              <a:t>for division  gets quotient </a:t>
            </a:r>
          </a:p>
          <a:p>
            <a:pPr algn="l"/>
            <a:r>
              <a:rPr lang="en-GB" dirty="0"/>
              <a:t>%  </a:t>
            </a:r>
            <a:r>
              <a:rPr lang="en-GB" dirty="0" smtClean="0"/>
              <a:t> used </a:t>
            </a:r>
            <a:r>
              <a:rPr lang="en-GB" dirty="0"/>
              <a:t>for division to get remainder </a:t>
            </a:r>
          </a:p>
          <a:p>
            <a:pPr algn="l"/>
            <a:endParaRPr lang="en-GB" dirty="0"/>
          </a:p>
          <a:p>
            <a:pPr algn="l"/>
            <a:r>
              <a:rPr lang="en-GB" sz="2000" dirty="0"/>
              <a:t>For example </a:t>
            </a:r>
          </a:p>
          <a:p>
            <a:pPr algn="l"/>
            <a:r>
              <a:rPr lang="en-GB" dirty="0"/>
              <a:t>set a 10</a:t>
            </a:r>
          </a:p>
          <a:p>
            <a:pPr algn="l"/>
            <a:r>
              <a:rPr lang="en-GB" dirty="0"/>
              <a:t>set b 5</a:t>
            </a:r>
          </a:p>
          <a:p>
            <a:pPr algn="l"/>
            <a:r>
              <a:rPr lang="en-GB" dirty="0"/>
              <a:t>set  c [</a:t>
            </a:r>
            <a:r>
              <a:rPr lang="en-GB" dirty="0" err="1"/>
              <a:t>expr</a:t>
            </a:r>
            <a:r>
              <a:rPr lang="en-GB" dirty="0"/>
              <a:t> $a +$b</a:t>
            </a:r>
            <a:r>
              <a:rPr lang="en-GB" dirty="0" smtClean="0"/>
              <a:t>]</a:t>
            </a:r>
          </a:p>
          <a:p>
            <a:pPr algn="l"/>
            <a:r>
              <a:rPr lang="en-GB" dirty="0" smtClean="0"/>
              <a:t>puts $c</a:t>
            </a: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3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00D6DAB-4650-EE02-18DF-6F7338492261}"/>
              </a:ext>
            </a:extLst>
          </p:cNvPr>
          <p:cNvSpPr txBox="1"/>
          <p:nvPr/>
        </p:nvSpPr>
        <p:spPr>
          <a:xfrm>
            <a:off x="520095" y="592667"/>
            <a:ext cx="1140580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/>
              <a:t>Logical operations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&amp;&amp; it is used for logical add </a:t>
            </a:r>
            <a:r>
              <a:rPr lang="en-GB" dirty="0" smtClean="0"/>
              <a:t>operation. For ex: a&amp;&amp;b</a:t>
            </a:r>
            <a:endParaRPr lang="en-GB" dirty="0"/>
          </a:p>
          <a:p>
            <a:pPr algn="l"/>
            <a:r>
              <a:rPr lang="en-GB" dirty="0"/>
              <a:t>||  it is used for logical or </a:t>
            </a:r>
            <a:r>
              <a:rPr lang="en-GB" dirty="0" smtClean="0"/>
              <a:t>operation. For ex: a||b</a:t>
            </a:r>
            <a:endParaRPr lang="en-GB" dirty="0"/>
          </a:p>
          <a:p>
            <a:pPr algn="l"/>
            <a:r>
              <a:rPr lang="en-GB" dirty="0" smtClean="0"/>
              <a:t>! </a:t>
            </a:r>
            <a:r>
              <a:rPr lang="en-GB" dirty="0"/>
              <a:t>It is used for logical not </a:t>
            </a:r>
            <a:r>
              <a:rPr lang="en-GB" dirty="0" smtClean="0"/>
              <a:t>operation. For ex: !a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sz="2400" dirty="0"/>
              <a:t>Bitwise operations</a:t>
            </a:r>
          </a:p>
          <a:p>
            <a:pPr algn="l"/>
            <a:r>
              <a:rPr lang="en-GB" dirty="0"/>
              <a:t>&amp; binary and is used for binary and operation</a:t>
            </a:r>
          </a:p>
          <a:p>
            <a:pPr algn="l"/>
            <a:r>
              <a:rPr lang="en-GB" dirty="0"/>
              <a:t>|  binary or is used for binary or operation</a:t>
            </a:r>
          </a:p>
          <a:p>
            <a:pPr algn="l"/>
            <a:r>
              <a:rPr lang="en-GB" dirty="0"/>
              <a:t>^ it is used for binary </a:t>
            </a:r>
            <a:r>
              <a:rPr lang="en-GB" dirty="0" err="1"/>
              <a:t>xor</a:t>
            </a:r>
            <a:r>
              <a:rPr lang="en-GB" dirty="0"/>
              <a:t> operation</a:t>
            </a:r>
          </a:p>
          <a:p>
            <a:pPr algn="l"/>
            <a:r>
              <a:rPr lang="en-GB" dirty="0"/>
              <a:t>&lt;&lt;  It is used for binary left shift operation</a:t>
            </a:r>
          </a:p>
          <a:p>
            <a:pPr algn="l"/>
            <a:r>
              <a:rPr lang="en-GB" dirty="0"/>
              <a:t>&gt;&gt; it is used for binary right shift operation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554A34D-72B8-C73B-312E-F0E3A3F82289}"/>
              </a:ext>
            </a:extLst>
          </p:cNvPr>
          <p:cNvSpPr txBox="1"/>
          <p:nvPr/>
        </p:nvSpPr>
        <p:spPr>
          <a:xfrm>
            <a:off x="762000" y="758976"/>
            <a:ext cx="10813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/>
              <a:t>Relational </a:t>
            </a:r>
            <a:r>
              <a:rPr lang="en-GB" sz="2400" dirty="0" smtClean="0"/>
              <a:t>operators or Boolean operations</a:t>
            </a:r>
            <a:endParaRPr lang="en-GB" sz="2400" dirty="0"/>
          </a:p>
          <a:p>
            <a:pPr algn="l"/>
            <a:r>
              <a:rPr lang="en-GB" dirty="0"/>
              <a:t>== it is used to check both are equal then true otherwise </a:t>
            </a:r>
            <a:r>
              <a:rPr lang="en-GB" dirty="0" smtClean="0"/>
              <a:t>false </a:t>
            </a:r>
            <a:endParaRPr lang="en-GB" dirty="0"/>
          </a:p>
          <a:p>
            <a:pPr algn="l"/>
            <a:r>
              <a:rPr lang="en-GB" dirty="0"/>
              <a:t>!= </a:t>
            </a:r>
            <a:r>
              <a:rPr lang="en-GB" dirty="0" smtClean="0"/>
              <a:t> it </a:t>
            </a:r>
            <a:r>
              <a:rPr lang="en-GB" dirty="0"/>
              <a:t>is used to check not equal then true otherwise </a:t>
            </a:r>
            <a:r>
              <a:rPr lang="en-GB" dirty="0" smtClean="0"/>
              <a:t>false</a:t>
            </a:r>
          </a:p>
          <a:p>
            <a:pPr algn="l"/>
            <a:r>
              <a:rPr lang="en-GB" dirty="0" smtClean="0"/>
              <a:t> </a:t>
            </a:r>
            <a:r>
              <a:rPr lang="en-GB" dirty="0"/>
              <a:t>&gt;  Greater than between two operands</a:t>
            </a:r>
          </a:p>
          <a:p>
            <a:pPr algn="l"/>
            <a:r>
              <a:rPr lang="en-GB" dirty="0"/>
              <a:t>&lt;  </a:t>
            </a:r>
            <a:r>
              <a:rPr lang="en-GB" dirty="0" smtClean="0"/>
              <a:t> Less </a:t>
            </a:r>
            <a:r>
              <a:rPr lang="en-GB" dirty="0"/>
              <a:t>than between two </a:t>
            </a:r>
            <a:r>
              <a:rPr lang="en-GB" dirty="0" smtClean="0"/>
              <a:t>operands</a:t>
            </a:r>
          </a:p>
          <a:p>
            <a:pPr algn="l"/>
            <a:r>
              <a:rPr lang="en-GB" dirty="0" smtClean="0"/>
              <a:t>&gt;=  if the two operands value greater than or equal then then the result is true or else false</a:t>
            </a:r>
          </a:p>
          <a:p>
            <a:r>
              <a:rPr lang="en-GB" dirty="0"/>
              <a:t>&lt;= </a:t>
            </a:r>
            <a:r>
              <a:rPr lang="en-GB" dirty="0" smtClean="0"/>
              <a:t> if </a:t>
            </a:r>
            <a:r>
              <a:rPr lang="en-GB" dirty="0"/>
              <a:t>the two operands value </a:t>
            </a:r>
            <a:r>
              <a:rPr lang="en-GB" dirty="0" smtClean="0"/>
              <a:t>less </a:t>
            </a:r>
            <a:r>
              <a:rPr lang="en-GB" dirty="0"/>
              <a:t>than or equal then then the result is true or else false</a:t>
            </a:r>
          </a:p>
          <a:p>
            <a:pPr algn="l"/>
            <a:endParaRPr lang="en-GB" sz="2400" dirty="0"/>
          </a:p>
          <a:p>
            <a:pPr algn="l"/>
            <a:r>
              <a:rPr lang="en-US" sz="2400" dirty="0" smtClean="0"/>
              <a:t>Ternary operators</a:t>
            </a:r>
          </a:p>
          <a:p>
            <a:pPr algn="l"/>
            <a:r>
              <a:rPr lang="en-US" dirty="0" smtClean="0"/>
              <a:t>? :  condition is true ? Then x is executed : </a:t>
            </a:r>
            <a:r>
              <a:rPr lang="en-US" dirty="0" err="1" smtClean="0"/>
              <a:t>orelse</a:t>
            </a:r>
            <a:r>
              <a:rPr lang="en-US" dirty="0" smtClean="0"/>
              <a:t> y is executed.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10591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Loops in </a:t>
            </a:r>
            <a:r>
              <a:rPr lang="en-US" sz="2400" dirty="0" err="1" smtClean="0"/>
              <a:t>Tcl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In any language loops are used to iterate the code </a:t>
            </a:r>
          </a:p>
          <a:p>
            <a:r>
              <a:rPr lang="en-US" dirty="0" smtClean="0"/>
              <a:t>There are four types of loops: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Infinite loop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loop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While loop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IN" dirty="0"/>
              <a:t>I</a:t>
            </a:r>
            <a:r>
              <a:rPr lang="en-IN" dirty="0" smtClean="0"/>
              <a:t>n these loop if the condition is true statement inside the loop will be executed or else statement outside the loop will be executed.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while {condition} {</a:t>
            </a:r>
          </a:p>
          <a:p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5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11049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loop</a:t>
            </a:r>
          </a:p>
          <a:p>
            <a:endParaRPr lang="en-US" dirty="0"/>
          </a:p>
          <a:p>
            <a:r>
              <a:rPr lang="en-US" dirty="0" smtClean="0"/>
              <a:t>In For loop if the condition is true then increment the value or else out of the loop will be executed.</a:t>
            </a:r>
          </a:p>
          <a:p>
            <a:r>
              <a:rPr lang="en-US" dirty="0" smtClean="0"/>
              <a:t>Syntax</a:t>
            </a:r>
            <a:endParaRPr lang="en-IN" dirty="0" smtClean="0"/>
          </a:p>
          <a:p>
            <a:r>
              <a:rPr lang="en-US" dirty="0" smtClean="0"/>
              <a:t>for {initialization} {condition} {increment}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Statement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for {set a 0} {a&gt;=9} {</a:t>
            </a:r>
            <a:r>
              <a:rPr lang="en-US" dirty="0" err="1" smtClean="0"/>
              <a:t>incr</a:t>
            </a:r>
            <a:r>
              <a:rPr lang="en-US" dirty="0" smtClean="0"/>
              <a:t> a} {</a:t>
            </a:r>
          </a:p>
          <a:p>
            <a:r>
              <a:rPr lang="en-US" dirty="0"/>
              <a:t> </a:t>
            </a:r>
            <a:r>
              <a:rPr lang="en-US" dirty="0" smtClean="0"/>
              <a:t>puts “the value : $a”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Infinite loop</a:t>
            </a:r>
          </a:p>
          <a:p>
            <a:r>
              <a:rPr lang="en-US" dirty="0"/>
              <a:t>Sometimes few loops can be infinite, these loops are intended sometimes but if not then the runtime of any execution will shoot up. </a:t>
            </a:r>
            <a:endParaRPr lang="en-US" dirty="0" smtClean="0"/>
          </a:p>
          <a:p>
            <a:r>
              <a:rPr lang="en-US" dirty="0" smtClean="0"/>
              <a:t>For example</a:t>
            </a:r>
          </a:p>
          <a:p>
            <a:r>
              <a:rPr lang="en-US" dirty="0"/>
              <a:t>while {1}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puts “This is infinite loop”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1089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Foreach</a:t>
            </a:r>
            <a:r>
              <a:rPr lang="en-IN" dirty="0" smtClean="0"/>
              <a:t> loop</a:t>
            </a:r>
          </a:p>
          <a:p>
            <a:endParaRPr lang="en-IN" dirty="0"/>
          </a:p>
          <a:p>
            <a:r>
              <a:rPr lang="en-US" dirty="0"/>
              <a:t>Whenever we have a collection of objects and we need to have iterations for all the objects then we can use </a:t>
            </a:r>
            <a:r>
              <a:rPr lang="en-US" dirty="0" err="1"/>
              <a:t>foreach</a:t>
            </a:r>
            <a:r>
              <a:rPr lang="en-US" dirty="0"/>
              <a:t> loop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Syntax:</a:t>
            </a:r>
          </a:p>
          <a:p>
            <a:r>
              <a:rPr lang="en-IN" dirty="0" err="1"/>
              <a:t>foreach</a:t>
            </a:r>
            <a:r>
              <a:rPr lang="en-IN" dirty="0"/>
              <a:t> &lt;</a:t>
            </a:r>
            <a:r>
              <a:rPr lang="en-IN" dirty="0" err="1"/>
              <a:t>object_name</a:t>
            </a:r>
            <a:r>
              <a:rPr lang="en-IN" dirty="0"/>
              <a:t>&gt; &lt;</a:t>
            </a:r>
            <a:r>
              <a:rPr lang="en-IN" dirty="0" err="1"/>
              <a:t>collection_of_objects</a:t>
            </a:r>
            <a:r>
              <a:rPr lang="en-IN" dirty="0"/>
              <a:t>&gt; </a:t>
            </a:r>
            <a:r>
              <a:rPr lang="en-IN" dirty="0" smtClean="0"/>
              <a:t>{</a:t>
            </a:r>
          </a:p>
          <a:p>
            <a:r>
              <a:rPr lang="en-IN" dirty="0" smtClean="0"/>
              <a:t> Body</a:t>
            </a:r>
          </a:p>
          <a:p>
            <a:r>
              <a:rPr lang="en-IN" dirty="0" smtClean="0"/>
              <a:t> }</a:t>
            </a:r>
          </a:p>
          <a:p>
            <a:endParaRPr lang="en-IN" dirty="0"/>
          </a:p>
          <a:p>
            <a:r>
              <a:rPr lang="en-IN" dirty="0" smtClean="0"/>
              <a:t>For example:</a:t>
            </a:r>
          </a:p>
          <a:p>
            <a:r>
              <a:rPr lang="en-US" dirty="0"/>
              <a:t>set a {1 2 3 4 5} </a:t>
            </a:r>
            <a:endParaRPr lang="en-US" dirty="0" smtClean="0"/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b $a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puts “The value is $b”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1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213</TotalTime>
  <Words>1970</Words>
  <Application>Microsoft Office PowerPoint</Application>
  <PresentationFormat>Custom</PresentationFormat>
  <Paragraphs>429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Tcl/Tickle</vt:lpstr>
      <vt:lpstr>Why tcl ? Importance of tcl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</dc:title>
  <dc:creator>Chandra Motukuri</dc:creator>
  <cp:lastModifiedBy>admi</cp:lastModifiedBy>
  <cp:revision>24</cp:revision>
  <dcterms:created xsi:type="dcterms:W3CDTF">2024-01-06T09:01:13Z</dcterms:created>
  <dcterms:modified xsi:type="dcterms:W3CDTF">2024-01-06T16:27:25Z</dcterms:modified>
</cp:coreProperties>
</file>