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6E5A6-2EC5-4802-8FC6-0D200B5DB568}" v="19" dt="2024-01-06T15:48:00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4570-2496-8BA8-B584-4B9A7F8D0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38426-8F8E-29A7-9F3A-7A9531445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087C-C2F0-9A09-EAA4-BF9D4FDD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1E2-7857-4C16-AAD1-89E9DAFDEDB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E472E-0315-A7C0-40E4-D00BB3BC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2BEA8-D614-5308-EE77-CD6A63C9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B1A6-D210-4A48-850D-5DDA50867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4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0C9F-20E9-1655-0631-BDD933A7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2443E-766F-80B6-A564-84200623F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1D9D-2D81-4408-E7FF-1BA88532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1E2-7857-4C16-AAD1-89E9DAFDEDB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D79D5-3E65-01BE-097E-A71D2232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2D2B3-BCFB-DBB4-E98F-B951700A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B1A6-D210-4A48-850D-5DDA50867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52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86555-5611-5974-AA35-4434EF53E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36F45-92E6-9386-8808-4565066B6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4C70-4D91-77F0-D97B-1D031674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1E2-7857-4C16-AAD1-89E9DAFDEDB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C0B13-40FB-065E-A4E7-3BBA06E4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7CD7B-E0FF-7736-6294-7C84C23D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B1A6-D210-4A48-850D-5DDA50867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28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AF0A-573F-EBE5-F775-6D22DA38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961D2-8992-B1ED-1259-58C6CE1A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3C188-4503-3C75-14D8-03F437A3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1E2-7857-4C16-AAD1-89E9DAFDEDB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2956B-F2E8-50B5-F300-9321A019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0052B-D429-7CC6-F251-08259713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B1A6-D210-4A48-850D-5DDA50867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8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6A4E-7516-0034-601F-BF62BC96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3E2D4-7009-50B1-4F6B-C5A7C365B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43F1D-AAF6-D636-5191-C284F596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1E2-7857-4C16-AAD1-89E9DAFDEDB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A52AF-0D50-7A5C-9A13-E097848A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2FAEE-0E2C-1AA6-17C6-D1AF82D6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B1A6-D210-4A48-850D-5DDA50867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4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DA08-8E74-84C8-C207-D1651F69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E53BA-7642-4E3A-0C59-1ED33A4FE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866FB-497D-6106-B0FA-77C3ED200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8ED67-3280-85D6-600D-5101284C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1E2-7857-4C16-AAD1-89E9DAFDEDB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973B5-49A4-A1F3-1850-D1110186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DE562-CEC3-3324-8C3E-658E8088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B1A6-D210-4A48-850D-5DDA50867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83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000D-D1C8-B2F8-DFB5-97662D46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5810A-34A9-82D4-161A-6E73BBF4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11251-9599-9C46-648A-31AFAAE50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760A8-585A-F2E1-3304-3A5073022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150AC-603E-ED13-8293-B91AA9F38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F91D2-1380-8081-65DF-29318339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1E2-7857-4C16-AAD1-89E9DAFDEDB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4896D-0402-BF7B-2318-C6FEFE9F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0761A-8702-356A-3925-7C8CF40F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B1A6-D210-4A48-850D-5DDA50867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50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50C3-0D0A-4DD8-F897-5C33887D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52BBC-933A-4ADD-000A-1119F85F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1E2-7857-4C16-AAD1-89E9DAFDEDB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40AF7-E763-A793-A474-25FBBBBE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D5EE8-E75E-9B2F-DC3D-BE15EE70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B1A6-D210-4A48-850D-5DDA50867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6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2A434-7FC9-EF6C-FE0C-C625771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1E2-7857-4C16-AAD1-89E9DAFDEDB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1DB3C-E6DD-13B3-3A73-625D3B56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FF006-E561-E1DA-43C9-FADE9C62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B1A6-D210-4A48-850D-5DDA50867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0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C9C0-2534-1338-4F83-4AF8FC7D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03A15-5D3D-B0BC-5341-044879B93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786B0-56DA-0509-CED1-956BB383E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0C4A3-3433-50A9-12DE-5921607F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1E2-7857-4C16-AAD1-89E9DAFDEDB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61A10-F152-E9DF-4F3F-34F2AFEC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A81A2-3699-C9A4-AB5E-16F0F411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B1A6-D210-4A48-850D-5DDA50867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36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C7A7-0D1D-1025-396B-18E9048B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0F734-68F3-FDE6-E0E6-771CEC172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509F5-F27B-5581-A231-95325CC9D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7E7B7-9363-9137-73CF-E6841084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1E2-7857-4C16-AAD1-89E9DAFDEDB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ADC00-5036-255E-73D0-CD0A1BCA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C75DC-EF7A-02BF-FB15-A34728BA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B1A6-D210-4A48-850D-5DDA50867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14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5323D-2105-ACCD-9BB9-5F1FF254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FE18-6F9F-B4E5-950E-0BEB82BD9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8F56D-DFE8-A500-7848-BA9C2F697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B1E2-7857-4C16-AAD1-89E9DAFDEDB1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00E5-F0EC-72D0-D9DC-57A9505AC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D5E91-A4FD-3606-CFAB-D3BD1E72A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EB1A6-D210-4A48-850D-5DDA50867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75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lass.in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C52D-E8E8-328D-6D54-C5F2D3B64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br>
              <a:rPr lang="en-US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 Command 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271C4-6450-9A66-C9C8-A0B831B53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765627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DDB84A-0ED0-435F-9366-3F9A03DB333F}"/>
              </a:ext>
            </a:extLst>
          </p:cNvPr>
          <p:cNvSpPr txBox="1"/>
          <p:nvPr/>
        </p:nvSpPr>
        <p:spPr>
          <a:xfrm>
            <a:off x="247650" y="333375"/>
            <a:ext cx="11620500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string upper var1.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*Appending string: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appends strings to the original var itself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append var1 var2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*It is an ordered collection of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numbers,words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other lists.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*It can created in several ways.</a:t>
            </a:r>
          </a:p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set list name [ ]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below: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list name {v1,v2,v3}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list name [v1,v2,v3]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list name “v1,v2,v3”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7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12AD9-9CE6-91B3-6E6C-977EA93EC1CF}"/>
              </a:ext>
            </a:extLst>
          </p:cNvPr>
          <p:cNvSpPr txBox="1"/>
          <p:nvPr/>
        </p:nvSpPr>
        <p:spPr>
          <a:xfrm>
            <a:off x="295275" y="581025"/>
            <a:ext cx="115062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concatination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list: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*It said that which returns the final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list.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list1 list2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of list: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*It returns the individual elements as output.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:split list name “ ”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commands: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index: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*It returns the value present in the list index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lindex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listname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*list insert: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insert the element in the list at given index.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4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920F59-D6CB-B1B4-606B-A30E4EDE6638}"/>
              </a:ext>
            </a:extLst>
          </p:cNvPr>
          <p:cNvSpPr txBox="1"/>
          <p:nvPr/>
        </p:nvSpPr>
        <p:spPr>
          <a:xfrm>
            <a:off x="571500" y="581025"/>
            <a:ext cx="1120140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Syntax:lindex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listname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element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replace: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*It will replace the list item at specified index with new element.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lreplace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listname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length: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*It returns the number of elements present in the list.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llenght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listname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append: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*It append the element in the list.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lappend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listname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list: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*It will sort the list as dictionary order and return the sorted list.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6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7E9D72-60BE-CD18-F5DD-5D746129B194}"/>
              </a:ext>
            </a:extLst>
          </p:cNvPr>
          <p:cNvSpPr txBox="1"/>
          <p:nvPr/>
        </p:nvSpPr>
        <p:spPr>
          <a:xfrm>
            <a:off x="190500" y="342900"/>
            <a:ext cx="1153477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lsort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listname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range: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a list as dictionary order and return the sorted list.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lrange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listname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index1index2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Handling: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en-US" sz="3200" b="1" dirty="0">
                <a:latin typeface="Times New Roman" panose="02020603050405020304"/>
                <a:cs typeface="Times New Roman" panose="02020603050405020304"/>
              </a:rPr>
              <a:t>“r” </a:t>
            </a:r>
            <a:r>
              <a:rPr lang="en-US" sz="3200" dirty="0">
                <a:latin typeface="Times New Roman" panose="02020603050405020304"/>
                <a:ea typeface="+mn-lt"/>
                <a:cs typeface="+mn-lt"/>
              </a:rPr>
              <a:t>: open the file for reading (file must exist)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en-US" sz="3200" b="1" dirty="0">
                <a:latin typeface="Times New Roman" panose="02020603050405020304"/>
                <a:cs typeface="Times New Roman" panose="02020603050405020304"/>
              </a:rPr>
              <a:t>“r+” 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3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dirty="0">
                <a:latin typeface="Times New Roman" panose="02020603050405020304"/>
                <a:ea typeface="+mn-lt"/>
                <a:cs typeface="+mn-lt"/>
              </a:rPr>
              <a:t>open the file for reading and writing(file must exist)</a:t>
            </a:r>
            <a:endParaRPr lang="en-US" sz="32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3200" b="1" dirty="0">
                <a:latin typeface="Times New Roman" panose="02020603050405020304"/>
                <a:cs typeface="Times New Roman" panose="02020603050405020304"/>
              </a:rPr>
              <a:t>“w”’ </a:t>
            </a:r>
            <a:r>
              <a:rPr lang="en-US" sz="3200" dirty="0">
                <a:latin typeface="Times New Roman" panose="02020603050405020304"/>
                <a:ea typeface="+mn-lt"/>
                <a:cs typeface="+mn-lt"/>
              </a:rPr>
              <a:t>: open the file for reading (create new if doesn't exist)</a:t>
            </a:r>
            <a:endParaRPr lang="en-US" sz="32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3200" b="1" dirty="0">
                <a:latin typeface="Times New Roman" panose="02020603050405020304"/>
                <a:ea typeface="+mn-lt"/>
                <a:cs typeface="Times New Roman" panose="02020603050405020304"/>
              </a:rPr>
              <a:t>“w+”</a:t>
            </a:r>
            <a:r>
              <a:rPr lang="en-US" sz="3200" dirty="0">
                <a:latin typeface="Times New Roman" panose="02020603050405020304"/>
                <a:ea typeface="+mn-lt"/>
                <a:cs typeface="+mn-lt"/>
              </a:rPr>
              <a:t>: open the file for reading and writing(create new if doesn’t 		     exist)</a:t>
            </a:r>
            <a:endParaRPr lang="en-US" sz="32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3200" b="1" dirty="0">
                <a:latin typeface="Times New Roman" panose="02020603050405020304"/>
                <a:cs typeface="Times New Roman" panose="02020603050405020304"/>
              </a:rPr>
              <a:t>“a” 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3200" dirty="0">
                <a:latin typeface="Times New Roman" panose="02020603050405020304"/>
                <a:ea typeface="+mn-lt"/>
                <a:cs typeface="+mn-lt"/>
              </a:rPr>
              <a:t> open the file for writing (file must exist)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en-US" sz="3200" b="1" dirty="0">
                <a:latin typeface="Times New Roman" panose="02020603050405020304"/>
                <a:cs typeface="Times New Roman" panose="02020603050405020304"/>
              </a:rPr>
              <a:t>"a+”</a:t>
            </a:r>
            <a:r>
              <a:rPr lang="en-US" sz="3200" dirty="0">
                <a:latin typeface="Times New Roman" panose="02020603050405020304"/>
                <a:ea typeface="+mn-lt"/>
                <a:cs typeface="+mn-lt"/>
              </a:rPr>
              <a:t>: open the file for reading and writing(create new if doesn’t 		     exist)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04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DBF708-3F4B-A734-1167-D3692DE93CDE}"/>
              </a:ext>
            </a:extLst>
          </p:cNvPr>
          <p:cNvSpPr txBox="1"/>
          <p:nvPr/>
        </p:nvSpPr>
        <p:spPr>
          <a:xfrm>
            <a:off x="371475" y="381000"/>
            <a:ext cx="1143952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/>
                <a:cs typeface="Times New Roman" panose="02020603050405020304"/>
              </a:rPr>
              <a:t>Regular Expressions:</a:t>
            </a:r>
          </a:p>
          <a:p>
            <a:endParaRPr lang="en-US" sz="4000" b="1" dirty="0">
              <a:latin typeface="Times New Roman" panose="02020603050405020304"/>
              <a:cs typeface="Times New Roman" panose="02020603050405020304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*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used for regular expression matching.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‘^’: matches the beginning of the string.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‘$’: matches the end of the string.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‘.’: matches any single character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‘*’: matches any count 90-n0 of the previous character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‘+’: matches any count ,but at least 1 of the previous character</a:t>
            </a:r>
            <a:endParaRPr lang="en-US" sz="4000" b="1" dirty="0">
              <a:latin typeface="Times New Roman" panose="02020603050405020304"/>
              <a:cs typeface="Times New Roman" panose="02020603050405020304"/>
            </a:endParaRPr>
          </a:p>
          <a:p>
            <a:endParaRPr lang="en-US" sz="4000" b="1" dirty="0">
              <a:latin typeface="Times New Roman" panose="02020603050405020304"/>
              <a:cs typeface="Times New Roman" panose="02020603050405020304"/>
            </a:endParaRPr>
          </a:p>
          <a:p>
            <a:endParaRPr lang="en-US" sz="4000" b="1" dirty="0">
              <a:latin typeface="Times New Roman" panose="02020603050405020304"/>
              <a:cs typeface="Times New Roman" panose="02020603050405020304"/>
            </a:endParaRPr>
          </a:p>
          <a:p>
            <a:endParaRPr lang="en-US" sz="4000" b="1" dirty="0">
              <a:latin typeface="Times New Roman" panose="02020603050405020304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15192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986657-80C5-FA6A-3576-E62D48A777E1}"/>
              </a:ext>
            </a:extLst>
          </p:cNvPr>
          <p:cNvSpPr txBox="1"/>
          <p:nvPr/>
        </p:nvSpPr>
        <p:spPr>
          <a:xfrm>
            <a:off x="333376" y="647700"/>
            <a:ext cx="1157287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3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a “</a:t>
            </a:r>
            <a:r>
              <a:rPr lang="en-US" sz="3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scripting language”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{[</a:t>
            </a:r>
            <a:r>
              <a:rPr lang="en-US" sz="3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{^t} $a] }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puts “it starts with t”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a “this is </a:t>
            </a:r>
            <a:r>
              <a:rPr lang="en-US" sz="3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froend</a:t>
            </a: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vlsi</a:t>
            </a: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digital </a:t>
            </a:r>
            <a:r>
              <a:rPr lang="en-US" sz="3200" dirty="0">
                <a:solidFill>
                  <a:srgbClr val="1155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class.in</a:t>
            </a: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digital there have two branches digital design and digital verification.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regsub</a:t>
            </a: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3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nocase</a:t>
            </a: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-all "digital" $</a:t>
            </a:r>
            <a:r>
              <a:rPr lang="en-US" sz="3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a"analog</a:t>
            </a: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puts $b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o/p: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lang="en-US" sz="3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froend</a:t>
            </a: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vlsi</a:t>
            </a: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analog </a:t>
            </a:r>
            <a:r>
              <a:rPr lang="en-US" sz="3200" dirty="0">
                <a:solidFill>
                  <a:srgbClr val="1155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class.in</a:t>
            </a:r>
            <a:r>
              <a:rPr lang="en-US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analog there have two branches analog design and analog verification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167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298948-8363-0AE3-5030-77C50FDB12F4}"/>
              </a:ext>
            </a:extLst>
          </p:cNvPr>
          <p:cNvSpPr txBox="1"/>
          <p:nvPr/>
        </p:nvSpPr>
        <p:spPr>
          <a:xfrm>
            <a:off x="2914650" y="2924175"/>
            <a:ext cx="5905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718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F0F2DC-2C44-B6C8-79DF-9D11DAE0C914}"/>
              </a:ext>
            </a:extLst>
          </p:cNvPr>
          <p:cNvSpPr txBox="1"/>
          <p:nvPr/>
        </p:nvSpPr>
        <p:spPr>
          <a:xfrm>
            <a:off x="273974" y="487088"/>
            <a:ext cx="11644051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TCL: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.TCL stands for Tool Command Language and it is a dynamic and interpreted scripting language.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developed by John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Ousterhout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late 1080s at the University of California, Berkeley.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be simple but powerful, and it can be used for many purposes, such as creating and managing software, embedded systems, rapid prototyping, scripted applications, and testing.</a:t>
            </a:r>
          </a:p>
          <a:p>
            <a:r>
              <a:rPr lang="en-US" sz="3200" dirty="0">
                <a:solidFill>
                  <a:srgbClr val="111111"/>
                </a:solidFill>
                <a:latin typeface="-apple-system"/>
              </a:rPr>
              <a:t>.</a:t>
            </a:r>
            <a:r>
              <a:rPr lang="en-US" sz="3200" dirty="0" err="1">
                <a:solidFill>
                  <a:srgbClr val="111111"/>
                </a:solidFill>
                <a:latin typeface="-apple-system"/>
              </a:rPr>
              <a:t>Tcl</a:t>
            </a:r>
            <a:r>
              <a:rPr lang="en-US" sz="3200" dirty="0">
                <a:solidFill>
                  <a:srgbClr val="111111"/>
                </a:solidFill>
                <a:latin typeface="-apple-system"/>
              </a:rPr>
              <a:t> is a </a:t>
            </a:r>
            <a:r>
              <a:rPr lang="en-US" sz="3200" b="1" dirty="0">
                <a:solidFill>
                  <a:srgbClr val="111111"/>
                </a:solidFill>
                <a:latin typeface="-apple-system"/>
              </a:rPr>
              <a:t>free and open source software</a:t>
            </a:r>
            <a:r>
              <a:rPr lang="en-US" sz="3200" dirty="0">
                <a:solidFill>
                  <a:srgbClr val="111111"/>
                </a:solidFill>
                <a:latin typeface="-apple-system"/>
              </a:rPr>
              <a:t>, and it has a large and active community of developers and users</a:t>
            </a:r>
            <a:endParaRPr lang="en-US" sz="3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3849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CCA2F-5CEC-A927-31A5-509467A5193F}"/>
              </a:ext>
            </a:extLst>
          </p:cNvPr>
          <p:cNvSpPr txBox="1"/>
          <p:nvPr/>
        </p:nvSpPr>
        <p:spPr>
          <a:xfrm>
            <a:off x="251604" y="197346"/>
            <a:ext cx="11688791" cy="1369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TCL and Importance of TCL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sz="3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 in lines allows us to write concise and readable code, without using curly braces or indentation to delimit blocks of code.</a:t>
            </a:r>
            <a:endParaRPr lang="en-US" sz="3200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sz="3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 in lines enables us to interact with the </a:t>
            </a:r>
            <a:r>
              <a:rPr lang="en-US" sz="32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sz="3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interpreter in an interactive mode, where we can enter commands and see the results immediately.</a:t>
            </a:r>
            <a:endParaRPr lang="en-US" sz="3200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sz="3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 in lines facilitates the integration of </a:t>
            </a:r>
            <a:r>
              <a:rPr lang="en-US" sz="32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sz="3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other languages, such as C or C++, by allowing us to embed </a:t>
            </a:r>
            <a:r>
              <a:rPr lang="en-US" sz="32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sz="3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commands in C strings and pass them to the </a:t>
            </a:r>
            <a:r>
              <a:rPr lang="en-US" sz="32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sz="3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interpreter for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rgbClr val="111111"/>
                </a:solidFill>
                <a:effectLst/>
                <a:latin typeface="-apple-system"/>
              </a:rPr>
              <a:t>Tcl</a:t>
            </a:r>
            <a:r>
              <a:rPr lang="en-US" sz="3200" b="0" i="0" dirty="0">
                <a:solidFill>
                  <a:srgbClr val="111111"/>
                </a:solidFill>
                <a:effectLst/>
                <a:latin typeface="-apple-system"/>
              </a:rPr>
              <a:t> has a unique philosophy: </a:t>
            </a:r>
            <a:r>
              <a:rPr lang="en-US" sz="3200" b="1" i="0" dirty="0">
                <a:solidFill>
                  <a:srgbClr val="111111"/>
                </a:solidFill>
                <a:effectLst/>
                <a:latin typeface="-apple-system"/>
              </a:rPr>
              <a:t>everything is a string</a:t>
            </a:r>
            <a:r>
              <a:rPr lang="en-US" sz="3200" b="0" i="0" dirty="0">
                <a:solidFill>
                  <a:srgbClr val="111111"/>
                </a:solidFill>
                <a:effectLst/>
                <a:latin typeface="-apple-system"/>
              </a:rPr>
              <a:t>. </a:t>
            </a:r>
            <a:r>
              <a:rPr lang="en-US" sz="3200" dirty="0">
                <a:solidFill>
                  <a:srgbClr val="111111"/>
                </a:solidFill>
                <a:latin typeface="-apple-system"/>
              </a:rPr>
              <a:t>This means that all data types, including source code, can be manipulated as strings</a:t>
            </a:r>
            <a:endParaRPr lang="en-US" sz="3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111111"/>
                </a:solidFill>
                <a:latin typeface="-apple-system"/>
              </a:rPr>
              <a:t>Tcl</a:t>
            </a:r>
            <a:r>
              <a:rPr lang="en-US" sz="3200" dirty="0">
                <a:solidFill>
                  <a:srgbClr val="111111"/>
                </a:solidFill>
                <a:latin typeface="-apple-system"/>
              </a:rPr>
              <a:t> can be extended with </a:t>
            </a:r>
            <a:r>
              <a:rPr lang="en-US" sz="3200" b="1" dirty="0">
                <a:solidFill>
                  <a:srgbClr val="111111"/>
                </a:solidFill>
                <a:latin typeface="-apple-system"/>
              </a:rPr>
              <a:t>C</a:t>
            </a:r>
            <a:r>
              <a:rPr lang="en-US" sz="3200" dirty="0">
                <a:solidFill>
                  <a:srgbClr val="111111"/>
                </a:solidFill>
                <a:latin typeface="-apple-system"/>
              </a:rPr>
              <a:t> or </a:t>
            </a:r>
            <a:r>
              <a:rPr lang="en-US" sz="3200" b="1" dirty="0">
                <a:solidFill>
                  <a:srgbClr val="111111"/>
                </a:solidFill>
                <a:latin typeface="-apple-system"/>
              </a:rPr>
              <a:t>C++</a:t>
            </a:r>
            <a:r>
              <a:rPr lang="en-US" sz="3200" dirty="0">
                <a:solidFill>
                  <a:srgbClr val="111111"/>
                </a:solidFill>
                <a:latin typeface="-apple-system"/>
              </a:rPr>
              <a:t> libraries, and it can also interact with other languages, such as </a:t>
            </a:r>
            <a:r>
              <a:rPr lang="en-US" sz="3200" b="1" dirty="0">
                <a:solidFill>
                  <a:srgbClr val="111111"/>
                </a:solidFill>
                <a:latin typeface="-apple-system"/>
              </a:rPr>
              <a:t>Python</a:t>
            </a:r>
            <a:r>
              <a:rPr lang="en-US" sz="3200" dirty="0">
                <a:solidFill>
                  <a:srgbClr val="111111"/>
                </a:solidFill>
                <a:latin typeface="-apple-system"/>
              </a:rPr>
              <a:t>, </a:t>
            </a:r>
            <a:r>
              <a:rPr lang="en-US" sz="3200" b="1" dirty="0">
                <a:solidFill>
                  <a:srgbClr val="111111"/>
                </a:solidFill>
                <a:latin typeface="-apple-system"/>
              </a:rPr>
              <a:t>Perl</a:t>
            </a:r>
            <a:r>
              <a:rPr lang="en-US" sz="3200" dirty="0">
                <a:solidFill>
                  <a:srgbClr val="111111"/>
                </a:solidFill>
                <a:latin typeface="-apple-system"/>
              </a:rPr>
              <a:t>, and </a:t>
            </a:r>
            <a:r>
              <a:rPr lang="en-US" sz="3200" b="1" dirty="0">
                <a:solidFill>
                  <a:srgbClr val="111111"/>
                </a:solidFill>
                <a:latin typeface="-apple-system"/>
              </a:rPr>
              <a:t>Java</a:t>
            </a:r>
            <a:r>
              <a:rPr lang="en-US" sz="3200" dirty="0">
                <a:solidFill>
                  <a:srgbClr val="111111"/>
                </a:solidFill>
                <a:latin typeface="-apple-system"/>
              </a:rPr>
              <a:t>.</a:t>
            </a:r>
            <a:endParaRPr lang="en-US" sz="3200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26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BD76E9-9E94-0800-CFA6-E4AA9B7745A9}"/>
              </a:ext>
            </a:extLst>
          </p:cNvPr>
          <p:cNvSpPr txBox="1"/>
          <p:nvPr/>
        </p:nvSpPr>
        <p:spPr>
          <a:xfrm>
            <a:off x="189241" y="102799"/>
            <a:ext cx="116284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C269C-0302-12DB-A521-5DEB0F041C01}"/>
              </a:ext>
            </a:extLst>
          </p:cNvPr>
          <p:cNvSpPr txBox="1"/>
          <p:nvPr/>
        </p:nvSpPr>
        <p:spPr>
          <a:xfrm>
            <a:off x="752475" y="200026"/>
            <a:ext cx="1114425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command: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*Puts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puts “venkat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vatturi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o?/p venkat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vatturi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Decleration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*set command is used for variable declaration.                   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*syntax: set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v 1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puts $v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o/p :1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4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864E15-DDA2-CF09-7CAD-B352DA926630}"/>
              </a:ext>
            </a:extLst>
          </p:cNvPr>
          <p:cNvSpPr txBox="1"/>
          <p:nvPr/>
        </p:nvSpPr>
        <p:spPr>
          <a:xfrm>
            <a:off x="190500" y="409575"/>
            <a:ext cx="1142047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[ ] and { }: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*[ ] is used for assigning values to the variables from other expressions.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a[set b5]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puts $a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o/p: 5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*{} is used for printing any output.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v “satya”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puts {$p}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o/p: $p</a:t>
            </a:r>
          </a:p>
        </p:txBody>
      </p:sp>
    </p:spTree>
    <p:extLst>
      <p:ext uri="{BB962C8B-B14F-4D97-AF65-F5344CB8AC3E}">
        <p14:creationId xmlns:p14="http://schemas.microsoft.com/office/powerpoint/2010/main" val="123230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2B87AF-D70D-1883-BC12-3B1B85FDC9A4}"/>
              </a:ext>
            </a:extLst>
          </p:cNvPr>
          <p:cNvSpPr txBox="1"/>
          <p:nvPr/>
        </p:nvSpPr>
        <p:spPr>
          <a:xfrm>
            <a:off x="381000" y="304800"/>
            <a:ext cx="11344275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operations: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*expr statement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*it is used to evaluate the expression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expr var1 operator var2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operations: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*There are 3 logical operations logical AND, logical OR, and logical OR.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*This can be evaluated the same as an arithmetic operation using an expr statement.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operations: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*It can perform the same as logical operations but it gives only true or false.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75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3E1F25-1F4B-2103-D3C3-56A777A357C0}"/>
              </a:ext>
            </a:extLst>
          </p:cNvPr>
          <p:cNvSpPr txBox="1"/>
          <p:nvPr/>
        </p:nvSpPr>
        <p:spPr>
          <a:xfrm>
            <a:off x="371475" y="504825"/>
            <a:ext cx="1147762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and Conditional Statements: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*if condition 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:{cond1/expression}{body}elseif{cond2}{body}else{body}}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*while loop: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:while{cond1}{body}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loop will iterates until condition fails.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*for loop: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array _ name index value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*foreach loop: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:foreach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array/list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9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4F4018-0C03-8C1D-ACC8-16BFABA0A62F}"/>
              </a:ext>
            </a:extLst>
          </p:cNvPr>
          <p:cNvSpPr txBox="1"/>
          <p:nvPr/>
        </p:nvSpPr>
        <p:spPr>
          <a:xfrm>
            <a:off x="238125" y="323850"/>
            <a:ext cx="1163002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*It is an ordered set of values.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array_name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value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commands: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*string compare: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compare two strings if those matches then it return o as output else returns 1.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:string compare vare1 vare2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*string index: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returns the character present at that index position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Syntax:string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var1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29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0F25FA-D5EF-77CB-225D-D91CC571370D}"/>
              </a:ext>
            </a:extLst>
          </p:cNvPr>
          <p:cNvSpPr txBox="1"/>
          <p:nvPr/>
        </p:nvSpPr>
        <p:spPr>
          <a:xfrm>
            <a:off x="533400" y="590550"/>
            <a:ext cx="11210925" cy="824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*String length: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the length of the string.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string length var1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*string range: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returns the range of the characters in the var form index1 to index2.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string range var1 index var2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*convert to lower string: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returns the lower string of any variable.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string lower var1.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*convert to upper string: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returns the upper string of any variable.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13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1206</Words>
  <Application>Microsoft Office PowerPoint</Application>
  <PresentationFormat>Widescreen</PresentationFormat>
  <Paragraphs>193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Times New Roman</vt:lpstr>
      <vt:lpstr>Office Theme</vt:lpstr>
      <vt:lpstr>TCL (Tool Command Language)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TCL (Tool Command Language)</dc:title>
  <dc:creator>Dayanada satya venkat Vatturi</dc:creator>
  <cp:lastModifiedBy>Dayanada satya venkat Vatturi</cp:lastModifiedBy>
  <cp:revision>2</cp:revision>
  <dcterms:created xsi:type="dcterms:W3CDTF">2024-01-06T08:51:44Z</dcterms:created>
  <dcterms:modified xsi:type="dcterms:W3CDTF">2024-01-06T15:53:10Z</dcterms:modified>
</cp:coreProperties>
</file>