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321" r:id="rId2"/>
    <p:sldId id="256" r:id="rId3"/>
    <p:sldId id="257" r:id="rId4"/>
    <p:sldId id="318" r:id="rId5"/>
    <p:sldId id="322" r:id="rId6"/>
    <p:sldId id="319" r:id="rId7"/>
    <p:sldId id="323" r:id="rId8"/>
    <p:sldId id="320" r:id="rId9"/>
    <p:sldId id="324" r:id="rId10"/>
    <p:sldId id="325" r:id="rId11"/>
    <p:sldId id="326" r:id="rId12"/>
    <p:sldId id="327" r:id="rId13"/>
    <p:sldId id="328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77" y="62"/>
      </p:cViewPr>
      <p:guideLst>
        <p:guide orient="horz" pos="2131"/>
        <p:guide pos="38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02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851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98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71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065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659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24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576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1953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286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925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5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D994CD-6D2A-49B5-C8B6-499F8A956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0DA8C3-4744-16E2-0376-7F5D0AFC3CAF}"/>
              </a:ext>
            </a:extLst>
          </p:cNvPr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B05B0-AF38-9712-3392-E912D5069398}"/>
              </a:ext>
            </a:extLst>
          </p:cNvPr>
          <p:cNvSpPr txBox="1"/>
          <p:nvPr/>
        </p:nvSpPr>
        <p:spPr>
          <a:xfrm>
            <a:off x="1889761" y="109728"/>
            <a:ext cx="37016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lang="en-US" sz="2000" dirty="0">
                <a:latin typeface="Arial" panose="020B0604020202020204"/>
              </a:rPr>
              <a:t>Automation exercise project </a:t>
            </a:r>
            <a:endParaRPr sz="2000" dirty="0">
              <a:latin typeface="Arial" panose="020B06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BF057-DB35-2A52-084A-A5086171D4EC}"/>
              </a:ext>
            </a:extLst>
          </p:cNvPr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249B0-1932-1C77-F3AC-CC16C725D0AF}"/>
              </a:ext>
            </a:extLst>
          </p:cNvPr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4C274-0F4E-3015-3078-0F1C01E69DB7}"/>
              </a:ext>
            </a:extLst>
          </p:cNvPr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87A428-C584-5D98-AAFA-79C3CE9EE4FB}"/>
              </a:ext>
            </a:extLst>
          </p:cNvPr>
          <p:cNvSpPr txBox="1"/>
          <p:nvPr/>
        </p:nvSpPr>
        <p:spPr>
          <a:xfrm>
            <a:off x="1675766" y="899160"/>
            <a:ext cx="8992235" cy="522097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2000" b="1" i="1" dirty="0"/>
              <a:t>DR: Amr Mansour </a:t>
            </a:r>
          </a:p>
          <a:p>
            <a:r>
              <a:rPr lang="en-US" sz="2000" b="1" i="1" dirty="0"/>
              <a:t>TA: Lina </a:t>
            </a:r>
            <a:r>
              <a:rPr lang="en-US" sz="2000" b="1" i="1" dirty="0" err="1"/>
              <a:t>elnaghi</a:t>
            </a:r>
            <a:r>
              <a:rPr lang="en-US" sz="2000" b="1" i="1" dirty="0"/>
              <a:t> </a:t>
            </a:r>
            <a:br>
              <a:rPr lang="en-US" sz="2000" b="1" i="1" dirty="0"/>
            </a:br>
            <a:r>
              <a:rPr lang="en-US" sz="2000" b="1" i="1" dirty="0"/>
              <a:t>Instructor: ENG/ Abdelrhman Osama</a:t>
            </a:r>
          </a:p>
          <a:p>
            <a:endParaRPr lang="en-US" sz="2000" b="1" i="1" dirty="0"/>
          </a:p>
          <a:p>
            <a:r>
              <a:rPr lang="en-US" sz="2000" b="1" i="1" dirty="0"/>
              <a:t>Students :</a:t>
            </a:r>
          </a:p>
          <a:p>
            <a:r>
              <a:rPr lang="en-US" sz="2000" b="1" i="1" dirty="0"/>
              <a:t>Antoine </a:t>
            </a:r>
            <a:r>
              <a:rPr lang="en-US" sz="2000" b="1" i="1" dirty="0" err="1"/>
              <a:t>maged</a:t>
            </a:r>
            <a:r>
              <a:rPr lang="en-US" sz="2000" b="1" i="1" dirty="0"/>
              <a:t> 20223142(automation </a:t>
            </a:r>
            <a:r>
              <a:rPr lang="en-US" sz="2000" b="1" i="1" dirty="0" err="1"/>
              <a:t>testing,api</a:t>
            </a:r>
            <a:r>
              <a:rPr lang="en-US" sz="2000" b="1" i="1" dirty="0"/>
              <a:t> testing)</a:t>
            </a:r>
          </a:p>
          <a:p>
            <a:r>
              <a:rPr lang="en-US" sz="2000" b="1" i="1" dirty="0"/>
              <a:t>Omar Mohamed 20223185(automation </a:t>
            </a:r>
            <a:r>
              <a:rPr lang="en-US" sz="2000" b="1" i="1" dirty="0" err="1"/>
              <a:t>testing,manual</a:t>
            </a:r>
            <a:r>
              <a:rPr lang="en-US" sz="2000" b="1" i="1" dirty="0"/>
              <a:t> testing)</a:t>
            </a:r>
          </a:p>
          <a:p>
            <a:r>
              <a:rPr lang="en-US" sz="2000" b="1" i="1" dirty="0"/>
              <a:t>Mahmoud Sleem 20223978(Manual Testing)</a:t>
            </a:r>
          </a:p>
          <a:p>
            <a:endParaRPr sz="2000" b="1" i="1" dirty="0"/>
          </a:p>
        </p:txBody>
      </p:sp>
    </p:spTree>
    <p:extLst>
      <p:ext uri="{BB962C8B-B14F-4D97-AF65-F5344CB8AC3E}">
        <p14:creationId xmlns:p14="http://schemas.microsoft.com/office/powerpoint/2010/main" val="123256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19FE89-3967-D03B-185C-8ED9BBBA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27FEFF-41D4-8376-2F56-AE6AA6E09C5C}"/>
              </a:ext>
            </a:extLst>
          </p:cNvPr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113929-F059-855A-4D57-BB2DA8B1F9BF}"/>
              </a:ext>
            </a:extLst>
          </p:cNvPr>
          <p:cNvSpPr txBox="1"/>
          <p:nvPr/>
        </p:nvSpPr>
        <p:spPr>
          <a:xfrm>
            <a:off x="1889761" y="109728"/>
            <a:ext cx="432522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lang="en-US" sz="2000" dirty="0">
                <a:latin typeface="Arial" panose="020B0604020202020204"/>
              </a:rPr>
              <a:t>API TEST CASES SCREENSHOTS</a:t>
            </a:r>
            <a:endParaRPr sz="2000" dirty="0">
              <a:latin typeface="Arial" panose="020B06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6800C-CEBC-27AE-B77A-EFA451749C6A}"/>
              </a:ext>
            </a:extLst>
          </p:cNvPr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6CB0A-23D9-C0AF-EC46-8613C3534531}"/>
              </a:ext>
            </a:extLst>
          </p:cNvPr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942BA-D723-D976-8235-AD2DB2EFBA1C}"/>
              </a:ext>
            </a:extLst>
          </p:cNvPr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DEA7C5-8312-1686-3239-8114C345DE6A}"/>
              </a:ext>
            </a:extLst>
          </p:cNvPr>
          <p:cNvSpPr txBox="1"/>
          <p:nvPr/>
        </p:nvSpPr>
        <p:spPr>
          <a:xfrm>
            <a:off x="1675766" y="899160"/>
            <a:ext cx="8992235" cy="522097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2000" b="1" i="1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9CAD14-2E7C-7C7B-D24A-D41573E6B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635942"/>
            <a:ext cx="9715500" cy="60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74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D33C48-F28D-7FED-F49A-635B5EA38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7C2986-3EA4-C834-C10D-FFA38641028F}"/>
              </a:ext>
            </a:extLst>
          </p:cNvPr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9E1AA-9E12-E8F9-D1FD-0C21D9F15087}"/>
              </a:ext>
            </a:extLst>
          </p:cNvPr>
          <p:cNvSpPr txBox="1"/>
          <p:nvPr/>
        </p:nvSpPr>
        <p:spPr>
          <a:xfrm>
            <a:off x="1889761" y="109728"/>
            <a:ext cx="415370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lang="en-US" sz="2000" dirty="0">
                <a:latin typeface="Arial" panose="020B0604020202020204"/>
              </a:rPr>
              <a:t>API TEST CASES SCREENSHOT</a:t>
            </a:r>
            <a:endParaRPr sz="2000" dirty="0">
              <a:latin typeface="Arial" panose="020B06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9355B-8519-8F1B-7CBA-BE3B86D1F63C}"/>
              </a:ext>
            </a:extLst>
          </p:cNvPr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34C38-70AB-FED8-46DB-3F2113E82A19}"/>
              </a:ext>
            </a:extLst>
          </p:cNvPr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42184B-01D1-8535-37A8-57A8E5EE1117}"/>
              </a:ext>
            </a:extLst>
          </p:cNvPr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609D7B8-91DF-B32F-4DF6-1AD2635AB034}"/>
              </a:ext>
            </a:extLst>
          </p:cNvPr>
          <p:cNvSpPr txBox="1"/>
          <p:nvPr/>
        </p:nvSpPr>
        <p:spPr>
          <a:xfrm>
            <a:off x="1675766" y="899160"/>
            <a:ext cx="8992235" cy="522097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2000" b="1" i="1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34F6BD-3610-2E1B-4046-DFB2272C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66" y="658368"/>
            <a:ext cx="9692639" cy="60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7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B5E6C9-86FA-8CD9-5B81-36BEC9A10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3B6EF9-86F4-791A-939C-B2973BFD4740}"/>
              </a:ext>
            </a:extLst>
          </p:cNvPr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45D269-780A-830E-1A98-E2C2028C51A1}"/>
              </a:ext>
            </a:extLst>
          </p:cNvPr>
          <p:cNvSpPr txBox="1"/>
          <p:nvPr/>
        </p:nvSpPr>
        <p:spPr>
          <a:xfrm>
            <a:off x="1889761" y="109728"/>
            <a:ext cx="432522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lang="en-US" sz="2000" dirty="0">
                <a:latin typeface="Arial" panose="020B0604020202020204"/>
              </a:rPr>
              <a:t>API TEST CASES SCREENSHOTS</a:t>
            </a:r>
            <a:endParaRPr sz="2000" dirty="0">
              <a:latin typeface="Arial" panose="020B06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03451B-5394-704C-4355-4AB7DBF26AEF}"/>
              </a:ext>
            </a:extLst>
          </p:cNvPr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3965A-2AF1-390B-DA59-406E152FD4CB}"/>
              </a:ext>
            </a:extLst>
          </p:cNvPr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ED82E-29A5-B2CC-C46E-12A59A7B612D}"/>
              </a:ext>
            </a:extLst>
          </p:cNvPr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BFE577A-80BF-E986-C76F-5BD372EC0BCE}"/>
              </a:ext>
            </a:extLst>
          </p:cNvPr>
          <p:cNvSpPr txBox="1"/>
          <p:nvPr/>
        </p:nvSpPr>
        <p:spPr>
          <a:xfrm>
            <a:off x="1675766" y="899160"/>
            <a:ext cx="8992235" cy="522097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2000" b="1" i="1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1734DF-3718-CA74-CE81-1AADB7BBF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1" y="725239"/>
            <a:ext cx="9572625" cy="598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5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0861A-3DFE-7D90-28FE-C1E9B1FE2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FA921-60A4-18B4-226B-80647758B26A}"/>
              </a:ext>
            </a:extLst>
          </p:cNvPr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91EA6-F559-F0B9-FC77-FC0948F12F62}"/>
              </a:ext>
            </a:extLst>
          </p:cNvPr>
          <p:cNvSpPr txBox="1"/>
          <p:nvPr/>
        </p:nvSpPr>
        <p:spPr>
          <a:xfrm>
            <a:off x="1794511" y="109728"/>
            <a:ext cx="432522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lang="en-US" sz="2000" dirty="0">
                <a:latin typeface="Arial" panose="020B0604020202020204"/>
              </a:rPr>
              <a:t>API TEST CASES SCREENSHOTS</a:t>
            </a:r>
            <a:endParaRPr sz="2000" dirty="0">
              <a:latin typeface="Arial" panose="020B06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86459-74C9-BF8A-1487-1EC9F20AF65B}"/>
              </a:ext>
            </a:extLst>
          </p:cNvPr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E2D68-709D-567A-32A1-C5360B51B698}"/>
              </a:ext>
            </a:extLst>
          </p:cNvPr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3247D3-F524-3A99-1BE5-F25E7EB5E25E}"/>
              </a:ext>
            </a:extLst>
          </p:cNvPr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43EEFCF-A5A7-2E30-6B64-102F6C218742}"/>
              </a:ext>
            </a:extLst>
          </p:cNvPr>
          <p:cNvSpPr txBox="1"/>
          <p:nvPr/>
        </p:nvSpPr>
        <p:spPr>
          <a:xfrm>
            <a:off x="1675766" y="899160"/>
            <a:ext cx="8992235" cy="522097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2000" b="1" i="1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C452C38-1A7F-E4A3-3729-68B2CA5975CE}"/>
              </a:ext>
            </a:extLst>
          </p:cNvPr>
          <p:cNvSpPr txBox="1"/>
          <p:nvPr/>
        </p:nvSpPr>
        <p:spPr>
          <a:xfrm>
            <a:off x="1889761" y="739775"/>
            <a:ext cx="85236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60000"/>
              </a:spcAft>
            </a:pPr>
            <a:endParaRPr sz="1600" dirty="0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647E87-72F5-047B-851F-00C893429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66" y="790508"/>
            <a:ext cx="9191625" cy="574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1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750096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1: Register User – Pass – Successful Registration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116330"/>
            <a:ext cx="566928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a new user can successfully register with valid details.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Go to Home → click 'Signup / Login'.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name and new unique email → click 'Signup'.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Fill mandatory details (Title, Password, DOB, Address, Country, State, City, Zip, Mobile).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'Create Account' → verify 'ACCOUNT CREATED!' → click 'Continue'.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'Logged in as &lt;username&gt;' is visible.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Account is created and user is logged in with 'Logged in as &lt;username&gt;' visible.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1" y="1113790"/>
            <a:ext cx="5121275" cy="153797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endParaRPr sz="1400">
              <a:latin typeface="Arial" panose="020B0604020202020204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016240" y="294513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Signup/Login page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016875" y="472567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[D] Account Created banner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21" y="840106"/>
            <a:ext cx="5789295" cy="18129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3195" y="2884170"/>
            <a:ext cx="2887980" cy="344043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45" y="2947035"/>
            <a:ext cx="3549650" cy="3364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74961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1: Register User – Fail – Missing mandatory fields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Validate that leaving any mandatory field blank prevents registration.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Repeat steps to open registration form.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Leave one field blank (iterate: Password / First name / Last name / Address / Country / State / City / Zip / Mobile).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'Create Account'.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An inline validation or error prevents account creation; user remains on the form.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68244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1: Register User – Fail – Invalid email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 dirty="0">
                <a:latin typeface="Arial" panose="020B0604020202020204"/>
              </a:rPr>
              <a:t>Objective: Ensure invalid email addresses are rejected.</a:t>
            </a:r>
          </a:p>
          <a:p>
            <a:pPr>
              <a:defRPr sz="1600" b="1"/>
            </a:pPr>
            <a:r>
              <a:rPr sz="1600" dirty="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 dirty="0">
                <a:latin typeface="Arial" panose="020B0604020202020204"/>
              </a:rPr>
              <a:t>• Open Signup, enter name and invalid email (e.g., 'test@', '</a:t>
            </a:r>
            <a:r>
              <a:rPr sz="1400" dirty="0" err="1">
                <a:latin typeface="Arial" panose="020B0604020202020204"/>
              </a:rPr>
              <a:t>user@domain</a:t>
            </a:r>
            <a:r>
              <a:rPr sz="1400" dirty="0">
                <a:latin typeface="Arial" panose="020B0604020202020204"/>
              </a:rPr>
              <a:t>', '</a:t>
            </a:r>
            <a:r>
              <a:rPr sz="1400" dirty="0" err="1">
                <a:latin typeface="Arial" panose="020B0604020202020204"/>
              </a:rPr>
              <a:t>user@.com</a:t>
            </a:r>
            <a:r>
              <a:rPr sz="1400" dirty="0">
                <a:latin typeface="Arial" panose="020B0604020202020204"/>
              </a:rPr>
              <a:t>').</a:t>
            </a:r>
          </a:p>
          <a:p>
            <a:pPr lvl="1">
              <a:defRPr sz="1400"/>
            </a:pPr>
            <a:r>
              <a:rPr sz="1400" dirty="0">
                <a:latin typeface="Arial" panose="020B0604020202020204"/>
              </a:rPr>
              <a:t>• Click 'Signup' → verify error.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 dirty="0">
                <a:latin typeface="Arial" panose="020B0604020202020204"/>
              </a:rPr>
              <a:t>Expected: User cannot proceed to details page; error message for invalid email format appears.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Signup with invalid email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Invalid email error message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635500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1: Register User – Fail – Weak password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weak passwords are rejected (e.g., too short, only letters).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registration form with valid email.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weak password (e.g., '12345') and valid values for other fields.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'Create Account'.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Error message indicates password policy violation; account is not created.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Password too short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Password error hint/message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48200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1: Register User – Fail – Country not selected (Dropdown)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country is required.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registration form.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Do not select Country (leave default).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'Create Account'.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Form shows validation preventing submission due to missing Country.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Country dropdown not selected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Validation preventing submission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71402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1: Register User – Fail – Invalid mobile number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mobile number accepts only valid digits/format.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letters/special characters in Mobile field (e.g., 'abc-123-@@').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'Create Account'.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Error is shown for invalid mobile number; submission blocked.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Invalid mobile input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Inline mobile error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515096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Automation Exercise – UI Test Scenarios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2745" y="3383280"/>
            <a:ext cx="3200400" cy="18288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 Box 9"/>
          <p:cNvSpPr txBox="1"/>
          <p:nvPr/>
        </p:nvSpPr>
        <p:spPr>
          <a:xfrm>
            <a:off x="1910080" y="2670811"/>
            <a:ext cx="8138160" cy="362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31" y="730886"/>
            <a:ext cx="8494395" cy="53955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79981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2: Login (Valid credentials) – Pass – Successful Login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that a registered user can login with valid credentials.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Go to Home → 'Signup / Login'.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registered email + correct password.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'Login' → verify home shows 'Logged in as &lt;username&gt;'.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User is logged in; user name visible in header.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Login form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Logged in header state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07990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2: Login (Valid credentials) – Fail – Incorrect password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incorrect password is rejected.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Login page.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valid email + wrong password.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'Login'.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Error 'Your email or password is incorrect!' is displayed.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Wrong password entered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Error banner shown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0221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2: Login (Valid credentials) – Fail – Unregistered email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unregistered email cannot login.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Login page.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non-existent email + any password.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'Login'.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Error 'Your email or password is incorrect!' is displayed.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Unregistered email entered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Error banner shown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11837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2: Login (Valid credentials) – Fail – Invalid email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invalid email format is not accepted.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Login page.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email as 'user@domain' or 'user@.com'.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'Login'.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Inline validation or error prevents login.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Invalid email format input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Error message/validation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927388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3: Login (Invalid credentials) – Fail – Incorrect email &amp; password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login fails with invalid credentials.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Login page.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incorrect email + incorrect password.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'Login'.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Error 'Your email or password is incorrect!' is displayed.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Invalid email &amp; password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Error message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94742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3: Login (Invalid credentials) – Fail – Blank email and/or password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login validation for empty fields.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Login page.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Leave email and/or password blank.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'Login'.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Validation appears; login is not performed.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Blank fields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Inline validation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672030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4: Logout User – Pass – Successful Logout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that a logged-in user can logout successfully.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Login with valid credentials.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'Logout'.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redirected to Login page and 'Logged in as' disappears.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User is logged out and redirected to the login page.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Logged-in header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After logout – Login page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734226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4: Logout User – Fail – Logout button not visible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the logout control is visible after login.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Login with valid credentials.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Check header for 'Logout' link/button.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If missing, it's a defect; user cannot logout.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Header without Logout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Expected Logout control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710021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4: Logout User – Fail – Session not terminated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session is cleared after logout.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Logout successfully.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Navigate back to protected page via browser Back.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User should not access authenticated page; should be redirected to login.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Back navigation after logout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Redirect check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89019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5: Register with existing email – Fail – Existing email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that the system prevents duplicate registration using an existing email.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Go to 'Signup / Login'.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name + an already registered email.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'Signup'.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Error 'Email Address already exist!' is displayed.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Existing email entered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Error banner shown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3196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Introduction &amp;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75766" y="899160"/>
            <a:ext cx="8992235" cy="522097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2000" b="1" i="1"/>
              <a:t>Website Description</a:t>
            </a:r>
          </a:p>
          <a:p>
            <a:r>
              <a:rPr sz="2000" b="1" i="1"/>
              <a:t> Automation Exercise is designed as a fully functional e-commerce system, offering a wide range of best practice test cases, APIs, and all the standard features you would expect from a modern e-commerce platform.</a:t>
            </a:r>
          </a:p>
          <a:p>
            <a:r>
              <a:rPr sz="2000" b="1" i="1"/>
              <a:t> Its main purpose is to provide testers with a realistic environment where they can explore, validate, and test all functionalities—from browsing products and managing user accounts to placing orders and interacting with APIs—just as they would on a real-world e-commerce website.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965540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5: Register with existing email – Fail – Case sensitivity / whitespace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Check for email normalization issues.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same email with different case (e.g., USER@MAIL.com).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email with trailing spaces.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'Signup'.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Duplicate detection still triggers error message.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Uppercase email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Email with spaces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928991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6: Contact Us Form – Pass – Submit with valid data &amp; file upload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that the contact form submits successfully with valid data.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Go to 'Contact us'.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Fill Name, Email, Subject, Message.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Upload a small valid file (e.g., .png).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'Submit' and accept alert.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success message is displayed.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Success confirmation message appears.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Contact form filled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Success confirmation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760996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6: Contact Us Form – Fail – Missing required fields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that each required field is validated individually.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Iterate missing fields: Name / Email / Subject / Message.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Try to submit.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Inline errors or alerts prevent submission.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Missing Name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Missing Subject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016240" y="47548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[C] Missing Message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72236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6: Contact Us Form – Fail – Invalid email format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invalid email format is rejected.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invalid email in Email field.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Submit the form.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Form shows email validation error.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Invalid email entered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Email validation message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822231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6: Contact Us Form – Fail – Invalid attachment type/size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only valid file types/sizes are accepted.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Upload an unsupported file type or a very large file.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Submit the form.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Error shown; submission blocked.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Invalid file chosen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Error message for file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7834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7: Verify – Test Cases Page – Pass – Page list visible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that the Test Cases page loads and lists all scenarios.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'Test Cases' from header.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headings and list items are visible.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All test cases are displayed correctly.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Test Cases page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List items visible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795025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7: Verify – Test Cases Page – Fail – Broken/slow page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resilience to performance or broken links.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'Test Cases'.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Check for broken links and excessive load time.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No broken links; acceptable load time (&lt;3s).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Loading spinner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Link click error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97501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8: All Products &amp; Product Detail – Pass – Product list &amp; detail visible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products page lists items and product detail opens.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'Products'.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product cards present.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a product detail; verify title, price, availability, condition, brand.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Product list and detail information are visible.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Products grid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Product detail page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883959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8: All Products &amp; Product Detail – Fail – Missing product info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all key product attributes are present.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product detail and verify: title/price/availability/condition/brand.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If any is missing, mark as defect.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All attributes should be present; otherwise, fail.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Detail missing price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Detail missing brand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29765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9: Search Product – Pass – Search returns correct items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that search filters products by keyword.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'Products'.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a keyword (e.g., 'dress') in search and submit.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results contain the keyword.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Only relevant products are displayed; 'SEARCHED PRODUCTS' heading visible.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Search field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Results grid filtered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462658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Introduction &amp; </a:t>
            </a:r>
            <a:r>
              <a:rPr lang="en-US" altLang="en-US" sz="2000">
                <a:latin typeface="Arial" panose="020B0604020202020204"/>
              </a:rPr>
              <a:t>Brief for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75766" y="899160"/>
            <a:ext cx="8992235" cy="522097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2000" b="1" i="1"/>
          </a:p>
        </p:txBody>
      </p:sp>
      <p:sp>
        <p:nvSpPr>
          <p:cNvPr id="7" name="Text Box 6"/>
          <p:cNvSpPr txBox="1"/>
          <p:nvPr/>
        </p:nvSpPr>
        <p:spPr>
          <a:xfrm>
            <a:off x="1675766" y="648335"/>
            <a:ext cx="8523605" cy="4349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60000"/>
              </a:spcAft>
            </a:pPr>
            <a:r>
              <a:rPr sz="2200" b="1"/>
              <a:t>1. Manual Testing</a:t>
            </a:r>
          </a:p>
          <a:p>
            <a:r>
              <a:rPr sz="1600"/>
              <a:t>Manual testing is the process of executing test cases manually without using automation tools, to identify bugs, usability issues, or missing functionalities in the application.</a:t>
            </a:r>
          </a:p>
          <a:p>
            <a:r>
              <a:rPr sz="1600"/>
              <a:t> For the Automation Exercise website, manual testing was applied by:</a:t>
            </a:r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Navigating through different pages and features.</a:t>
            </a:r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Filling forms, submitting data, and validating responses.</a:t>
            </a:r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Verifying UI elements, dropdowns, radio buttons, and checkboxes.</a:t>
            </a:r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Recording results as Pass/Fail according to the expected outcome.</a:t>
            </a:r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r>
              <a:rPr sz="1600"/>
              <a:t>This approach allowed us to understand the website’s behavior and prepare accurate scenarios for automation.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779591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9: Search Product – Fail – No results / wrong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correct handling of empty or unrelated queries.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Search with gibberish text (e.g., 'zzzxxx').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Search with leading/trailing spaces and mixed case.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No results message or empty state is shown appropriately.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No results state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Edge-case search input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1027441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10: Verify Subscription – Home Page – Pass – Subscribe with valid email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home page newsletter subscription field works.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At bottom of Home page, locate subscription field.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valid email and submit.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Success message is shown for subscription.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Subscription field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Success message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45019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10: Verify Subscription – Home Page – Fail – Invalid email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invalid email is rejected.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malformed email (e.g., 'user@domain').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Submit.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Error message is displayed; no subscription created.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Invalid email input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Error message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98104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11: Verify Subscription – Cart Page – Pass – Subscribe in Cart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subscription works from cart page footer.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Add any product to cart; go to 'Cart'.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Use subscription field in footer with valid email.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Success message is shown.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Cart footer subscription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Subscription success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987071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11: Verify Subscription – Cart Page – Fail – Invalid email in cart footer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invalid email is rejected in cart footer as well.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malformed email in cart page subscription.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Submit.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Error message is displayed.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Invalid email input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Error message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3219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12: Add Products in Cart – Pass – Add multiple products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that products can be added to the cart and appear correctly.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'Products'.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Add two different products to cart.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cart and verify names, prices, qty, and totals.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Cart shows selected products with correct totals.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Add to cart (product A)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Add to cart (product B)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016240" y="47548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[C] Cart with items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36992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12: Add Products in Cart – Fail – Incorrect totals/quantity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cart math and quantity updates.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Add products; update quantity in cart.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subtotal and total update correctly.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Totals must equal sum(qty × unit price).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Update quantity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Verify total calculation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465704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How to Capture Screenshots (Guide)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64081" y="1097280"/>
            <a:ext cx="9750233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214263"/>
                </a:solidFill>
              </a:defRPr>
            </a:pPr>
            <a:r>
              <a:rPr>
                <a:latin typeface="Arial" panose="020B0604020202020204"/>
              </a:rPr>
              <a:t>Screenshot Tips:</a:t>
            </a:r>
          </a:p>
          <a:p>
            <a:pPr lvl="1">
              <a:defRPr sz="1600"/>
            </a:pPr>
            <a:r>
              <a:rPr sz="1600">
                <a:latin typeface="Arial" panose="020B0604020202020204"/>
              </a:rPr>
              <a:t>• Use Chrome in 100% zoom and maximize the window for consistency.</a:t>
            </a:r>
          </a:p>
          <a:p>
            <a:pPr lvl="1">
              <a:defRPr sz="1600"/>
            </a:pPr>
            <a:r>
              <a:rPr sz="1600">
                <a:latin typeface="Arial" panose="020B0604020202020204"/>
              </a:rPr>
              <a:t>• Before/After: capture the state before clicking and the state after validation.</a:t>
            </a:r>
          </a:p>
          <a:p>
            <a:pPr lvl="1">
              <a:defRPr sz="1600"/>
            </a:pPr>
            <a:r>
              <a:rPr sz="1600">
                <a:latin typeface="Arial" panose="020B0604020202020204"/>
              </a:rPr>
              <a:t>• Annotate with arrows/rectangles showing field names, errors, and banners.</a:t>
            </a:r>
          </a:p>
          <a:p>
            <a:pPr lvl="1">
              <a:defRPr sz="1600"/>
            </a:pPr>
            <a:r>
              <a:rPr sz="1600">
                <a:latin typeface="Arial" panose="020B0604020202020204"/>
              </a:rPr>
              <a:t>• Name files by case and step, e.g., TC1_Pass_A_Home.png, TC1_Fail_MissingName_B_Error.png.</a:t>
            </a:r>
          </a:p>
          <a:p>
            <a:pPr lvl="1">
              <a:defRPr sz="1600"/>
            </a:pPr>
            <a:r>
              <a:rPr sz="1600">
                <a:latin typeface="Arial" panose="020B0604020202020204"/>
              </a:rPr>
              <a:t>• For long forms (TC1, TC6), take multiple partial screenshots (top/middle/bottom).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936846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13: Remove Products From Cart – Pass – Remove single product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that user can remove a product from the cart successfully.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Add a product to cart.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Go to cart page.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'X' remove button for that product.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Product is removed from cart; cart updates accordingly.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Cart with product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After removal – empty cart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1039919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13: Remove Products From Cart – Fail – Product still visible after removal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product disappears from cart after removal.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Add product, remove it from cart.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Refresh cart page.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Product should not reappear; if it does, it's a defect.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Removal action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Product reappears after refresh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08BF0B-AA02-3B47-4AD0-E19700F0C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372E02-F5CB-A218-D07B-CDD365F8008E}"/>
              </a:ext>
            </a:extLst>
          </p:cNvPr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E1316-27EB-618C-23DC-97E22C8C10AC}"/>
              </a:ext>
            </a:extLst>
          </p:cNvPr>
          <p:cNvSpPr txBox="1"/>
          <p:nvPr/>
        </p:nvSpPr>
        <p:spPr>
          <a:xfrm>
            <a:off x="1889760" y="109728"/>
            <a:ext cx="53655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FFFFFF"/>
                </a:solidFill>
              </a:defRPr>
            </a:pPr>
            <a:r>
              <a:rPr lang="en-US" altLang="en-US" sz="2000" dirty="0">
                <a:latin typeface="Arial" panose="020B0604020202020204"/>
              </a:rPr>
              <a:t>How manual testing applies to our website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A3A17B-415E-B2C5-7753-8288CB718B80}"/>
              </a:ext>
            </a:extLst>
          </p:cNvPr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C750F-8D04-82A4-C6B6-D33089AA5C1B}"/>
              </a:ext>
            </a:extLst>
          </p:cNvPr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9F520-B2B3-73A4-01C8-B82BBFC4DA23}"/>
              </a:ext>
            </a:extLst>
          </p:cNvPr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E3B9212E-4E43-2D25-E0AC-42F5DA654E00}"/>
              </a:ext>
            </a:extLst>
          </p:cNvPr>
          <p:cNvSpPr txBox="1"/>
          <p:nvPr/>
        </p:nvSpPr>
        <p:spPr>
          <a:xfrm>
            <a:off x="1675766" y="899160"/>
            <a:ext cx="8992235" cy="522097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2000" b="1" i="1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B42D9CE-BCE5-55BE-4DC8-E73B1FD646C5}"/>
              </a:ext>
            </a:extLst>
          </p:cNvPr>
          <p:cNvSpPr txBox="1"/>
          <p:nvPr/>
        </p:nvSpPr>
        <p:spPr>
          <a:xfrm>
            <a:off x="1675766" y="648334"/>
            <a:ext cx="10449559" cy="5712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60000"/>
              </a:spcAft>
            </a:pPr>
            <a:r>
              <a:rPr lang="en-US" sz="2200" b="1" dirty="0"/>
              <a:t>User Flow Verification :</a:t>
            </a:r>
            <a:br>
              <a:rPr lang="en-US" sz="2200" b="1" dirty="0"/>
            </a:br>
            <a:r>
              <a:rPr lang="en-US" sz="2200" b="1" dirty="0"/>
              <a:t>Registering a new user from signup to account creation and </a:t>
            </a:r>
            <a:r>
              <a:rPr lang="en-US" sz="2200" b="1" dirty="0" err="1"/>
              <a:t>deletion.Logging</a:t>
            </a:r>
            <a:r>
              <a:rPr lang="en-US" sz="2200" b="1" dirty="0"/>
              <a:t> in and logging out with correct/incorrect credentials.automationexercise.com</a:t>
            </a:r>
            <a:br>
              <a:rPr lang="en-US" sz="2200" b="1" dirty="0"/>
            </a:br>
            <a:r>
              <a:rPr lang="en-US" sz="2200" b="1" dirty="0"/>
              <a:t>Form Validations: Signup with an existing email to </a:t>
            </a:r>
            <a:br>
              <a:rPr lang="en-US" sz="2200" b="1" dirty="0"/>
            </a:br>
            <a:r>
              <a:rPr lang="en-US" sz="2200" b="1" dirty="0"/>
              <a:t>check error messaging.</a:t>
            </a:r>
            <a:br>
              <a:rPr lang="en-US" sz="2200" b="1" dirty="0"/>
            </a:br>
            <a:r>
              <a:rPr lang="en-US" sz="2200" b="1" dirty="0"/>
              <a:t>Contact us form submission and file upload flow.automationexercise.com</a:t>
            </a:r>
            <a:br>
              <a:rPr lang="en-US" sz="2200" b="1" dirty="0"/>
            </a:br>
            <a:r>
              <a:rPr lang="en-US" sz="2200" b="1" dirty="0"/>
              <a:t>Product and Cart </a:t>
            </a:r>
            <a:r>
              <a:rPr lang="en-US" sz="2200" b="1" dirty="0" err="1"/>
              <a:t>FunctionalityBrowsing</a:t>
            </a:r>
            <a:r>
              <a:rPr lang="en-US" sz="2200" b="1" dirty="0"/>
              <a:t> : </a:t>
            </a:r>
            <a:br>
              <a:rPr lang="en-US" sz="2200" b="1" dirty="0"/>
            </a:br>
            <a:r>
              <a:rPr lang="en-US" sz="2200" b="1" dirty="0"/>
              <a:t>all products, viewing details, and interacting with product </a:t>
            </a:r>
            <a:r>
              <a:rPr lang="en-US" sz="2200" b="1" dirty="0" err="1"/>
              <a:t>search.Adding</a:t>
            </a:r>
            <a:r>
              <a:rPr lang="en-US" sz="2200" b="1" dirty="0"/>
              <a:t> multiple products to the cart, verifying quantities, and removing items.automationexercise.com</a:t>
            </a:r>
            <a:br>
              <a:rPr lang="en-US" sz="2200" b="1" dirty="0"/>
            </a:br>
            <a:r>
              <a:rPr lang="en-US" sz="2200" b="1" dirty="0"/>
              <a:t>Checkout and Order:</a:t>
            </a:r>
            <a:br>
              <a:rPr lang="en-US" sz="2200" b="1" dirty="0"/>
            </a:br>
            <a:r>
              <a:rPr lang="en-US" sz="2200" b="1" dirty="0"/>
              <a:t> </a:t>
            </a:r>
            <a:r>
              <a:rPr lang="en-US" sz="2200" b="1" dirty="0" err="1"/>
              <a:t>ProcessingRegistering</a:t>
            </a:r>
            <a:r>
              <a:rPr lang="en-US" sz="2200" b="1" dirty="0"/>
              <a:t> or logging in during checkout, verifying address, placing orders, and validating success </a:t>
            </a:r>
            <a:r>
              <a:rPr lang="en-US" sz="2200" b="1" dirty="0" err="1"/>
              <a:t>messages.Downloading</a:t>
            </a:r>
            <a:r>
              <a:rPr lang="en-US" sz="2200" b="1" dirty="0"/>
              <a:t> invoices post-purchase.automationexercise.com</a:t>
            </a:r>
            <a:br>
              <a:rPr lang="en-US" sz="2200" b="1" dirty="0"/>
            </a:br>
            <a:r>
              <a:rPr lang="en-US" sz="2200" b="1" dirty="0"/>
              <a:t>Miscellaneous UI Interaction:</a:t>
            </a:r>
            <a:br>
              <a:rPr lang="en-US" sz="2200" b="1" dirty="0"/>
            </a:br>
            <a:r>
              <a:rPr lang="en-US" sz="2200" b="1" dirty="0"/>
              <a:t>Subscription validation both on home page and cart </a:t>
            </a:r>
            <a:r>
              <a:rPr lang="en-US" sz="2200" b="1" dirty="0" err="1"/>
              <a:t>page.Scroll</a:t>
            </a:r>
            <a:r>
              <a:rPr lang="en-US" sz="2200" b="1" dirty="0"/>
              <a:t> up/down functionality, including the "arrow" button at the bottom of the page.automationexercise.com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977811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25463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14: Verify Category Products – Pass – Filter by category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category selection filters products correctly.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Go to Products page.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a category from sidebar.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only products from that category are displayed.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Filtered products belong to the selected category.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Category sidebar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Filtered results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91651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14: Verify Category Products – Fail – Irrelevant products shown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category filter does not show products from other categories.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Select category.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Check all displayed products belong to selected category.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No irrelevant products should be displayed.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Category filter active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Irrelevant product present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752847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15: Verify Brand Products – Pass – Filter by brand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that selecting a brand shows only its products.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Go to Products page.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a brand from sidebar.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listed products belong to the selected brand.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Only selected brand's products are displayed.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Brand sidebar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Filtered brand results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92727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15: Verify Brand Products – Fail – Wrong products in brand filter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brand filter does not display unrelated products.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Select a brand.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Check displayed products; note any not belonging to brand.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No unrelated products should appear.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Brand filter active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Unrelated product shown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3154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16: Add Review on Product – Pass – Submit valid review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user can submit a review with all required fields.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a product detail page.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Fill name, email, review text.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Submit review.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Review submission confirmation is displayed.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Review form filled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Success message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841320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16: Add Review on Product – Fail – Missing required field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missing any required field blocks submission.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Open review form.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Leave name/email/review blank and submit.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Validation prevents submission; error shown.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Missing name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Error message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106463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17: Add to Cart – Recommended Items – Pass – Add recommended product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user can add recommended items to cart.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Scroll to Recommended Items section.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'Add to cart' for a product.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it appears in cart.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Product added successfully to cart.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Recommended section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Cart with item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896944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17: Add to Cart – Recommended Items – Fail – Item not added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clicking 'Add to cart' adds item to cart.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'Add to cart' on recommended item.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Check cart; item missing.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If item missing, it's a defect.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Click add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Cart missing item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104268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18: Verify Address Details – Checkout – Pass – Correct address displayed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checkout shows user's correct billing and delivery addresses.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Login, add product to cart, proceed to checkout.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Check displayed billing &amp; delivery addresses.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Addresses match user's profile.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Checkout address section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Matching profile address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1008218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18: Verify Address Details – Checkout – Fail – Incorrect address shown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addresses in checkout are accurate.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Proceed to checkout.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Compare addresses to user's profile.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Mismatch indicates defect.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Address mismatch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Profile address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3196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Introduction &amp;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75766" y="899160"/>
            <a:ext cx="8992235" cy="522097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2000" b="1" i="1"/>
          </a:p>
        </p:txBody>
      </p:sp>
      <p:sp>
        <p:nvSpPr>
          <p:cNvPr id="7" name="Text Box 6"/>
          <p:cNvSpPr txBox="1"/>
          <p:nvPr/>
        </p:nvSpPr>
        <p:spPr>
          <a:xfrm>
            <a:off x="1889761" y="739776"/>
            <a:ext cx="8523605" cy="5916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60000"/>
              </a:spcAft>
            </a:pPr>
            <a:r>
              <a:rPr lang="en-US" altLang="en-US" sz="2200" b="1"/>
              <a:t>2. Automated Testing</a:t>
            </a:r>
          </a:p>
          <a:p>
            <a:pPr>
              <a:spcAft>
                <a:spcPct val="60000"/>
              </a:spcAft>
            </a:pPr>
            <a:r>
              <a:rPr lang="en-US" altLang="en-US" sz="1600"/>
              <a:t>Automated testing uses scripts and frameworks to execute repetitive test cases faster and more efficiently.</a:t>
            </a:r>
          </a:p>
          <a:p>
            <a:pPr>
              <a:spcAft>
                <a:spcPct val="60000"/>
              </a:spcAft>
            </a:pPr>
            <a:r>
              <a:rPr lang="en-US" altLang="en-US" sz="1600"/>
              <a:t>For the Automation Exercise website, we automated the prepared manual test cases using:</a:t>
            </a:r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 b="1"/>
              <a:t>TestNG</a:t>
            </a:r>
            <a:r>
              <a:rPr lang="en-US" altLang="en-US" sz="1600"/>
              <a:t> for creating and organizing test classes.</a:t>
            </a:r>
          </a:p>
          <a:p>
            <a:pPr>
              <a:spcAft>
                <a:spcPct val="60000"/>
              </a:spcAft>
            </a:pPr>
            <a:r>
              <a:rPr lang="en-US" altLang="en-US" sz="1600" b="1"/>
              <a:t>Eclipse IDE </a:t>
            </a:r>
            <a:r>
              <a:rPr lang="en-US" altLang="en-US" sz="1600"/>
              <a:t>for coding, compiling, and running test scripts.</a:t>
            </a:r>
          </a:p>
          <a:p>
            <a:pPr>
              <a:spcAft>
                <a:spcPct val="60000"/>
              </a:spcAft>
            </a:pPr>
            <a:r>
              <a:rPr lang="en-US" altLang="en-US" sz="1600" b="1"/>
              <a:t>JavaScript selectors </a:t>
            </a:r>
            <a:r>
              <a:rPr lang="en-US" altLang="en-US" sz="1600"/>
              <a:t>in specific cases for accurate element targeting.</a:t>
            </a:r>
          </a:p>
          <a:p>
            <a:pPr>
              <a:spcAft>
                <a:spcPct val="60000"/>
              </a:spcAft>
            </a:pPr>
            <a:r>
              <a:rPr lang="en-US" altLang="en-US" sz="1600" b="1"/>
              <a:t>Page Object Model (POM)</a:t>
            </a:r>
            <a:r>
              <a:rPr lang="en-US" altLang="en-US" sz="1600"/>
              <a:t> to enhance reusability and maintainability.</a:t>
            </a:r>
          </a:p>
          <a:p>
            <a:pPr>
              <a:spcAft>
                <a:spcPct val="60000"/>
              </a:spcAft>
            </a:pPr>
            <a:r>
              <a:rPr lang="en-US" altLang="en-US" sz="1600" b="1"/>
              <a:t>Data Driven Testing (DDT)</a:t>
            </a:r>
            <a:r>
              <a:rPr lang="en-US" altLang="en-US" sz="1600"/>
              <a:t> to execute tests with multiple sets of data.</a:t>
            </a:r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Applying automation ensured faster execution, reduced human error, and allowed regression testing across the site.</a:t>
            </a:r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endParaRPr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75298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19: Download Invoice – Pass – Invoice downloads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user can download invoice after purchase.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Place order.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'Download Invoice'.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file downloads.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Invoice file is downloaded successfully.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Download link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Invoice PDF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08285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19: Download Invoice – Fail – Invoice not downloading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invoice link works.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'Download Invoice'.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Check if file is downloaded.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If no file, it's a defect.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Click link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No file download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773032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20: Scroll Up – Arrow Button – Pass – Scrolls to top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clicking arrow button scrolls to top.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Scroll down.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up-arrow button.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page scrolls to top.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Page returns to top.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Scroll down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After scroll up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703141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20: Scroll Up – Arrow Button – Fail – No scroll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arrow button works.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arrow.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Check if page scrolls.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If no scroll, defect.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Click arrow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No scroll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6658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21: Scroll Up – Without Arrow – Pass – Manual scroll 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manual scrolling returns to top.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Scroll down.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Manually scroll up.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top reached.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Page at top position.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Manual scroll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At top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88790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21: Scroll Up – Without Arrow – Fail – Cannot scroll manually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manual scroll works.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Try manual scroll up.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movement.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If no movement, defect.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Try scroll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No movement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887980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22: Add to Cart – Search Results – Pass – Add found product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1"/>
            <a:ext cx="56692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user can add product from search results.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Search for a product.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'Add to cart'.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it appears in cart.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Product appears in cart.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Search results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Cart with product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749320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22: Add to Cart – Search Results – Fail – Add fails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adding from search results works.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Click 'Add to cart' on result.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Check cart.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If missing, defect.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Click add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Missing in cart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918091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23: Place Order – Login Before Checkout – Pass – Order placed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logged-in user can place order.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Login, add product, checkout.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payment details.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Place order.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Order placed; confirmation shown.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Checkout page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Order confirmation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909274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23: Place Order – Login Before Checkout – Fail – Payment fails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payment processes correctly.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invalid payment details.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Place order.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Error shown; order not placed.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Invalid payment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Error message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BB7AB1-9371-9045-D978-17454AAB3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155F18-B656-9DB9-A724-62826BCB2723}"/>
              </a:ext>
            </a:extLst>
          </p:cNvPr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4E97A-13F8-119F-3833-161FEF342A32}"/>
              </a:ext>
            </a:extLst>
          </p:cNvPr>
          <p:cNvSpPr txBox="1"/>
          <p:nvPr/>
        </p:nvSpPr>
        <p:spPr>
          <a:xfrm>
            <a:off x="1889761" y="109728"/>
            <a:ext cx="590738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lang="en-US" sz="2000" dirty="0">
                <a:latin typeface="Arial" panose="020B0604020202020204"/>
              </a:rPr>
              <a:t>How automated testing applies to our website</a:t>
            </a:r>
            <a:endParaRPr sz="2000" dirty="0">
              <a:latin typeface="Arial" panose="020B06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A3FF0A-2E4C-E367-6ABB-23CD774BCA95}"/>
              </a:ext>
            </a:extLst>
          </p:cNvPr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011BC-9772-146F-4FDA-25BAD75DD9E9}"/>
              </a:ext>
            </a:extLst>
          </p:cNvPr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50B10-C384-FD9D-35F7-13F903349240}"/>
              </a:ext>
            </a:extLst>
          </p:cNvPr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9C4304B0-35AD-3031-20EF-5995B34BE9F1}"/>
              </a:ext>
            </a:extLst>
          </p:cNvPr>
          <p:cNvSpPr txBox="1"/>
          <p:nvPr/>
        </p:nvSpPr>
        <p:spPr>
          <a:xfrm>
            <a:off x="1675766" y="899160"/>
            <a:ext cx="8992235" cy="522097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2000" b="1" i="1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0D96267B-B759-8878-6335-90E7D293EF65}"/>
              </a:ext>
            </a:extLst>
          </p:cNvPr>
          <p:cNvSpPr txBox="1"/>
          <p:nvPr/>
        </p:nvSpPr>
        <p:spPr>
          <a:xfrm>
            <a:off x="1889761" y="739776"/>
            <a:ext cx="85236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60000"/>
              </a:spcAft>
            </a:pPr>
            <a:r>
              <a:rPr lang="en-US" altLang="en-US" sz="2200" b="1" dirty="0"/>
              <a:t>Automated Functional Testing (Selenium, Cypress, Playwright, etc.)</a:t>
            </a:r>
            <a:br>
              <a:rPr lang="en-US" altLang="en-US" sz="2200" b="1" dirty="0"/>
            </a:br>
            <a:r>
              <a:rPr lang="en-US" altLang="en-US" sz="2200" b="1" dirty="0"/>
              <a:t>What happens:</a:t>
            </a:r>
            <a:br>
              <a:rPr lang="en-US" altLang="en-US" sz="2200" b="1" dirty="0"/>
            </a:br>
            <a:r>
              <a:rPr lang="en-US" altLang="en-US" sz="2200" b="1" dirty="0"/>
              <a:t>Automated test scripts simulate user actions like clicking buttons, filling forms, adding products to the cart, and completing checkout—just as a human tester would—but at machine </a:t>
            </a:r>
            <a:r>
              <a:rPr lang="en-US" altLang="en-US" sz="2200" b="1" dirty="0" err="1"/>
              <a:t>speed.How</a:t>
            </a:r>
            <a:r>
              <a:rPr lang="en-US" altLang="en-US" sz="2200" b="1" dirty="0"/>
              <a:t> it applies to Automation </a:t>
            </a:r>
            <a:r>
              <a:rPr lang="en-US" altLang="en-US" sz="2200" b="1" dirty="0" err="1"/>
              <a:t>Exercise:The</a:t>
            </a:r>
            <a:r>
              <a:rPr lang="en-US" altLang="en-US" sz="2200" b="1" dirty="0"/>
              <a:t> site’s predefined manual test cases can be turned into automated </a:t>
            </a:r>
            <a:r>
              <a:rPr lang="en-US" altLang="en-US" sz="2200" b="1" dirty="0" err="1"/>
              <a:t>scripts.Example</a:t>
            </a:r>
            <a:r>
              <a:rPr lang="en-US" altLang="en-US" sz="2200" b="1" dirty="0"/>
              <a:t>: </a:t>
            </a:r>
            <a:br>
              <a:rPr lang="en-US" altLang="en-US" sz="2200" b="1" dirty="0"/>
            </a:br>
            <a:r>
              <a:rPr lang="en-US" altLang="en-US" sz="2200" b="1" dirty="0"/>
              <a:t>A Selenium script could automatically:</a:t>
            </a:r>
            <a:br>
              <a:rPr lang="en-US" altLang="en-US" sz="2200" b="1" dirty="0"/>
            </a:br>
            <a:r>
              <a:rPr lang="en-US" altLang="en-US" sz="2200" b="1" dirty="0"/>
              <a:t>  Open the </a:t>
            </a:r>
            <a:r>
              <a:rPr lang="en-US" altLang="en-US" sz="2200" b="1" dirty="0" err="1"/>
              <a:t>homepage.Navigate</a:t>
            </a:r>
            <a:r>
              <a:rPr lang="en-US" altLang="en-US" sz="2200" b="1" dirty="0"/>
              <a:t> to Signup/</a:t>
            </a:r>
            <a:r>
              <a:rPr lang="en-US" altLang="en-US" sz="2200" b="1" dirty="0" err="1"/>
              <a:t>Login.Fill</a:t>
            </a:r>
            <a:r>
              <a:rPr lang="en-US" altLang="en-US" sz="2200" b="1" dirty="0"/>
              <a:t> out registration </a:t>
            </a:r>
            <a:r>
              <a:rPr lang="en-US" altLang="en-US" sz="2200" b="1" dirty="0" err="1"/>
              <a:t>data.Verify</a:t>
            </a:r>
            <a:r>
              <a:rPr lang="en-US" altLang="en-US" sz="2200" b="1" dirty="0"/>
              <a:t> success messages without manual </a:t>
            </a:r>
            <a:r>
              <a:rPr lang="en-US" altLang="en-US" sz="2200" b="1" dirty="0" err="1"/>
              <a:t>intervention.This</a:t>
            </a:r>
            <a:r>
              <a:rPr lang="en-US" altLang="en-US" sz="2200" b="1" dirty="0"/>
              <a:t> speeds up regression testing and ensures functionality is always verified after code changes.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9147343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0" y="109728"/>
            <a:ext cx="103687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24: Place Order – Register Before Checkout – Pass – Registration + order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Verify new user can register and place order.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Add product, proceed to checkout.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Register during checkout.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Enter payment details; place order.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Order placed; confirmation shown.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Registration during checkout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Order confirmation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984615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Test Case 24: Place Order – Register Before Checkout – Fail – Registration fails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72640" y="1097280"/>
            <a:ext cx="566928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214263"/>
                </a:solidFill>
              </a:defRPr>
            </a:pPr>
            <a:r>
              <a:rPr sz="1600">
                <a:latin typeface="Arial" panose="020B0604020202020204"/>
              </a:rPr>
              <a:t>Objective: Ensure registration during checkout works.</a:t>
            </a:r>
          </a:p>
          <a:p>
            <a:pPr>
              <a:defRPr sz="1600" b="1"/>
            </a:pPr>
            <a:r>
              <a:rPr sz="1600">
                <a:latin typeface="Arial" panose="020B0604020202020204"/>
              </a:rPr>
              <a:t>Steps: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Attempt to register with existing email during checkout.</a:t>
            </a:r>
          </a:p>
          <a:p>
            <a:pPr lvl="1">
              <a:defRPr sz="1400"/>
            </a:pPr>
            <a:r>
              <a:rPr sz="1400">
                <a:latin typeface="Arial" panose="020B0604020202020204"/>
              </a:rPr>
              <a:t>• Verify error; cannot proceed.</a:t>
            </a:r>
          </a:p>
          <a:p>
            <a:pPr>
              <a:defRPr sz="1600" b="1">
                <a:solidFill>
                  <a:srgbClr val="008000"/>
                </a:solidFill>
              </a:defRPr>
            </a:pPr>
            <a:r>
              <a:rPr sz="1600">
                <a:latin typeface="Arial" panose="020B0604020202020204"/>
              </a:rPr>
              <a:t>Expected: Error for existing email; no order placed.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16240" y="10972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[A] Existing email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16240" y="2926080"/>
            <a:ext cx="5120640" cy="1554480"/>
          </a:xfrm>
          <a:prstGeom prst="roundRect">
            <a:avLst/>
          </a:prstGeom>
          <a:solidFill>
            <a:srgbClr val="F8F8F8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C80000"/>
                </a:solidFill>
              </a:defRPr>
            </a:pPr>
            <a:r>
              <a:rPr sz="1400">
                <a:latin typeface="Arial" panose="020B0604020202020204"/>
              </a:rPr>
              <a:t>[B] Error message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89761" y="109728"/>
            <a:ext cx="319683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sz="2000">
                <a:latin typeface="Arial" panose="020B0604020202020204"/>
              </a:rPr>
              <a:t>Introduction &amp; Approach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675766" y="899160"/>
            <a:ext cx="8992235" cy="522097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2000" b="1" i="1"/>
          </a:p>
        </p:txBody>
      </p:sp>
      <p:sp>
        <p:nvSpPr>
          <p:cNvPr id="7" name="Text Box 6"/>
          <p:cNvSpPr txBox="1"/>
          <p:nvPr/>
        </p:nvSpPr>
        <p:spPr>
          <a:xfrm>
            <a:off x="1889761" y="739775"/>
            <a:ext cx="8523605" cy="6352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60000"/>
              </a:spcAft>
            </a:pPr>
            <a:r>
              <a:rPr lang="en-US" altLang="en-US" sz="2300" b="1"/>
              <a:t>3. API Testing</a:t>
            </a:r>
          </a:p>
          <a:p>
            <a:pPr>
              <a:spcAft>
                <a:spcPct val="60000"/>
              </a:spcAft>
            </a:pPr>
            <a:r>
              <a:rPr lang="en-US" altLang="en-US" sz="1600"/>
              <a:t>API testing was performed to verify backend services and ensure the APIs returned correct responses and handled edge cases effectively.</a:t>
            </a:r>
          </a:p>
          <a:p>
            <a:pPr>
              <a:spcAft>
                <a:spcPct val="60000"/>
              </a:spcAft>
            </a:pPr>
            <a:r>
              <a:rPr lang="en-US" altLang="en-US" sz="1600"/>
              <a:t>For the Automation Exercise APIs, we used:</a:t>
            </a:r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 b="1"/>
              <a:t>Postman </a:t>
            </a:r>
            <a:r>
              <a:rPr lang="en-US" altLang="en-US" sz="1600"/>
              <a:t>to send requests and validate responses.</a:t>
            </a:r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Tested multiple</a:t>
            </a:r>
            <a:r>
              <a:rPr lang="en-US" altLang="en-US" sz="1600" b="1"/>
              <a:t> HTTP </a:t>
            </a:r>
            <a:r>
              <a:rPr lang="en-US" altLang="en-US" sz="1600"/>
              <a:t>methods such as </a:t>
            </a:r>
            <a:r>
              <a:rPr lang="en-US" altLang="en-US" sz="1600" b="1"/>
              <a:t>GET, POST, PUT</a:t>
            </a:r>
            <a:r>
              <a:rPr lang="en-US" altLang="en-US" sz="1600"/>
              <a:t>, and</a:t>
            </a:r>
            <a:r>
              <a:rPr lang="en-US" altLang="en-US" sz="1600" b="1"/>
              <a:t> DELETE.</a:t>
            </a: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Verified response codes, payload structures, and error messages.</a:t>
            </a:r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r>
              <a:rPr lang="en-US" altLang="en-US" sz="1600"/>
              <a:t>This helped ensure that the integration points of the e-commerce system were functioning as expected.</a:t>
            </a:r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endParaRPr lang="en-US" altLang="en-US" sz="1600"/>
          </a:p>
          <a:p>
            <a:pPr>
              <a:spcAft>
                <a:spcPct val="60000"/>
              </a:spcAft>
            </a:pP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267649-7B09-CBDA-6CA4-A171717ED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512FE1-3605-FFCA-8D42-F851A6741ED8}"/>
              </a:ext>
            </a:extLst>
          </p:cNvPr>
          <p:cNvSpPr/>
          <p:nvPr/>
        </p:nvSpPr>
        <p:spPr>
          <a:xfrm>
            <a:off x="1524000" y="0"/>
            <a:ext cx="12188952" cy="548640"/>
          </a:xfrm>
          <a:prstGeom prst="rect">
            <a:avLst/>
          </a:prstGeom>
          <a:solidFill>
            <a:srgbClr val="2142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BFA56D-D73F-67A9-1BAA-759021EAC6FC}"/>
              </a:ext>
            </a:extLst>
          </p:cNvPr>
          <p:cNvSpPr txBox="1"/>
          <p:nvPr/>
        </p:nvSpPr>
        <p:spPr>
          <a:xfrm>
            <a:off x="1889761" y="109728"/>
            <a:ext cx="500181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rPr lang="en-US" sz="2000" dirty="0">
                <a:latin typeface="Arial" panose="020B0604020202020204"/>
              </a:rPr>
              <a:t>How API testing applies to our website</a:t>
            </a:r>
            <a:endParaRPr sz="2000" dirty="0">
              <a:latin typeface="Arial" panose="020B06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B2BA0-EFBB-0580-FCB4-DDBFB91A9379}"/>
              </a:ext>
            </a:extLst>
          </p:cNvPr>
          <p:cNvSpPr/>
          <p:nvPr/>
        </p:nvSpPr>
        <p:spPr>
          <a:xfrm>
            <a:off x="1524000" y="6400800"/>
            <a:ext cx="12188952" cy="457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BE609-5B3B-B9AB-4282-543BDF52BCD0}"/>
              </a:ext>
            </a:extLst>
          </p:cNvPr>
          <p:cNvSpPr txBox="1"/>
          <p:nvPr/>
        </p:nvSpPr>
        <p:spPr>
          <a:xfrm>
            <a:off x="1889760" y="6446520"/>
            <a:ext cx="263726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sz="1100">
                <a:latin typeface="Arial" panose="020B0604020202020204"/>
              </a:rPr>
              <a:t>Automation Exercise UI Test 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8DE3F-5049-341E-16EC-C11C4FCA6E69}"/>
              </a:ext>
            </a:extLst>
          </p:cNvPr>
          <p:cNvSpPr txBox="1"/>
          <p:nvPr/>
        </p:nvSpPr>
        <p:spPr>
          <a:xfrm>
            <a:off x="13950636" y="6446520"/>
            <a:ext cx="98456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100">
                <a:solidFill>
                  <a:srgbClr val="787878"/>
                </a:solidFill>
              </a:defRPr>
            </a:pPr>
            <a:r>
              <a:rPr sz="1100">
                <a:latin typeface="Arial" panose="020B0604020202020204"/>
              </a:rPr>
              <a:t>13 Aug 2025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87CC272C-8370-F747-0B5D-825D0DFE3EB0}"/>
              </a:ext>
            </a:extLst>
          </p:cNvPr>
          <p:cNvSpPr txBox="1"/>
          <p:nvPr/>
        </p:nvSpPr>
        <p:spPr>
          <a:xfrm>
            <a:off x="1675766" y="899160"/>
            <a:ext cx="8992235" cy="522097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sz="2000" b="1" i="1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5B602D2-38E3-D2B1-41B9-015BFB667AD6}"/>
              </a:ext>
            </a:extLst>
          </p:cNvPr>
          <p:cNvSpPr txBox="1"/>
          <p:nvPr/>
        </p:nvSpPr>
        <p:spPr>
          <a:xfrm>
            <a:off x="1889761" y="739775"/>
            <a:ext cx="8523605" cy="554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60000"/>
              </a:spcAft>
            </a:pPr>
            <a:r>
              <a:rPr lang="en-US" altLang="en-US" sz="2300" b="1" dirty="0"/>
              <a:t> API Testing (Postman)</a:t>
            </a:r>
          </a:p>
          <a:p>
            <a:pPr>
              <a:spcAft>
                <a:spcPct val="60000"/>
              </a:spcAft>
            </a:pPr>
            <a:r>
              <a:rPr lang="en-US" altLang="en-US" sz="2300" b="1" dirty="0"/>
              <a:t>What happens:</a:t>
            </a:r>
          </a:p>
          <a:p>
            <a:pPr>
              <a:spcAft>
                <a:spcPct val="60000"/>
              </a:spcAft>
            </a:pPr>
            <a:r>
              <a:rPr lang="en-US" altLang="en-US" sz="2300" b="1" dirty="0"/>
              <a:t>Instead of interacting through the browser, scripts send requests directly to the backend APIs (if accessible) to check whether data is being processed </a:t>
            </a:r>
            <a:r>
              <a:rPr lang="en-US" altLang="en-US" sz="2300" b="1" dirty="0" err="1"/>
              <a:t>correctly.How</a:t>
            </a:r>
            <a:r>
              <a:rPr lang="en-US" altLang="en-US" sz="2300" b="1" dirty="0"/>
              <a:t> it applies to Automation </a:t>
            </a:r>
            <a:r>
              <a:rPr lang="en-US" altLang="en-US" sz="2300" b="1" dirty="0" err="1"/>
              <a:t>Exercise:Some</a:t>
            </a:r>
            <a:r>
              <a:rPr lang="en-US" altLang="en-US" sz="2300" b="1" dirty="0"/>
              <a:t> features (e.g., retrieving product lists, validating login, adding to cart) can be tested at the API </a:t>
            </a:r>
            <a:r>
              <a:rPr lang="en-US" altLang="en-US" sz="2300" b="1" dirty="0" err="1"/>
              <a:t>level.Example</a:t>
            </a:r>
            <a:r>
              <a:rPr lang="en-US" altLang="en-US" sz="2300" b="1" dirty="0"/>
              <a:t>:                A Postman test could:</a:t>
            </a:r>
          </a:p>
          <a:p>
            <a:pPr>
              <a:spcAft>
                <a:spcPct val="60000"/>
              </a:spcAft>
            </a:pPr>
            <a:r>
              <a:rPr lang="en-US" altLang="en-US" sz="2300" b="1" dirty="0"/>
              <a:t>Send a GET request to the products API </a:t>
            </a:r>
            <a:r>
              <a:rPr lang="en-US" altLang="en-US" sz="2300" b="1" dirty="0" err="1"/>
              <a:t>endpoint.Validate</a:t>
            </a:r>
            <a:r>
              <a:rPr lang="en-US" altLang="en-US" sz="2300" b="1" dirty="0"/>
              <a:t> the response status, structure, and data </a:t>
            </a:r>
            <a:r>
              <a:rPr lang="en-US" altLang="en-US" sz="2300" b="1" dirty="0" err="1"/>
              <a:t>values.Run</a:t>
            </a:r>
            <a:r>
              <a:rPr lang="en-US" altLang="en-US" sz="2300" b="1" dirty="0"/>
              <a:t> these checks automatically in a collection runner or CI/CD </a:t>
            </a:r>
            <a:r>
              <a:rPr lang="en-US" altLang="en-US" sz="2300" b="1" dirty="0" err="1"/>
              <a:t>pipeline.This</a:t>
            </a:r>
            <a:r>
              <a:rPr lang="en-US" altLang="en-US" sz="2300" b="1" dirty="0"/>
              <a:t> method is faster, more stable than UI tests, and catches backend errors before they surface in the interface.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996550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</TotalTime>
  <Words>5537</Words>
  <Application>Microsoft Office PowerPoint</Application>
  <PresentationFormat>Widescreen</PresentationFormat>
  <Paragraphs>703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20223185 Omar Mohamed Ibrahim Mohamed</cp:lastModifiedBy>
  <cp:revision>6</cp:revision>
  <dcterms:created xsi:type="dcterms:W3CDTF">2013-01-27T09:14:00Z</dcterms:created>
  <dcterms:modified xsi:type="dcterms:W3CDTF">2025-08-14T10:41:19Z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01B1C646E5C1450D827C559955B31A96_13</vt:lpwstr>
  </property>
  <property fmtid="{D5CDD505-2E9C-101B-9397-08002B2CF9AE}" pid="3" name="KSOProductBuildVer">
    <vt:lpwstr>1033-12.2.0.21931</vt:lpwstr>
  </property>
</Properties>
</file>