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68" r:id="rId7"/>
    <p:sldId id="263" r:id="rId8"/>
    <p:sldId id="262" r:id="rId9"/>
    <p:sldId id="261" r:id="rId10"/>
    <p:sldId id="264" r:id="rId11"/>
    <p:sldId id="260" r:id="rId12"/>
    <p:sldId id="258" r:id="rId13"/>
    <p:sldId id="271" r:id="rId14"/>
    <p:sldId id="25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49" d="100"/>
          <a:sy n="49" d="100"/>
        </p:scale>
        <p:origin x="12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6F84-18A6-4D44-8EB7-25E468E98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Handgun detection using Mask-RCNN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83EB-5864-4AEE-81EC-7FE33F4F2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Tony Ou – Software engineering u2</a:t>
            </a:r>
          </a:p>
        </p:txBody>
      </p:sp>
    </p:spTree>
    <p:extLst>
      <p:ext uri="{BB962C8B-B14F-4D97-AF65-F5344CB8AC3E}">
        <p14:creationId xmlns:p14="http://schemas.microsoft.com/office/powerpoint/2010/main" val="22629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D981B-5509-410E-BA75-89B281C7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671702"/>
            <a:ext cx="10261600" cy="35145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96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DD00-C0B8-46B7-99BB-B5A1615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mask-</a:t>
            </a:r>
            <a:r>
              <a:rPr lang="en-CA" dirty="0" err="1"/>
              <a:t>rcnn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55F6-1401-410C-85FE-4AE9D110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 detection model using instance segmentation developed by the Facebook AI Research team (FAIR)</a:t>
            </a:r>
          </a:p>
          <a:p>
            <a:r>
              <a:rPr lang="en-CA" dirty="0"/>
              <a:t>Combines advantages of both methods (</a:t>
            </a:r>
            <a:r>
              <a:rPr lang="en-CA" dirty="0" err="1"/>
              <a:t>FastRCNN</a:t>
            </a:r>
            <a:r>
              <a:rPr lang="en-CA" dirty="0"/>
              <a:t> &amp; Fully Convolutional Network (FCN))</a:t>
            </a:r>
          </a:p>
          <a:p>
            <a:r>
              <a:rPr lang="en-CA" dirty="0"/>
              <a:t>2 stages: </a:t>
            </a:r>
          </a:p>
          <a:p>
            <a:pPr lvl="1"/>
            <a:r>
              <a:rPr lang="en-CA" dirty="0"/>
              <a:t>Region proposals</a:t>
            </a:r>
          </a:p>
          <a:p>
            <a:pPr lvl="1"/>
            <a:r>
              <a:rPr lang="en-CA" dirty="0"/>
              <a:t>Classify, bounding boxes &amp; masks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0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0E5-E368-414F-A1C2-3EE31E6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instance segmentation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9DFF-A76D-4F8B-9D19-1743AAA7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CA" dirty="0"/>
              <a:t>Detect individual instances and also generate a mask on each instances, extremely challenging</a:t>
            </a:r>
          </a:p>
          <a:p>
            <a:pPr lvl="1"/>
            <a:r>
              <a:rPr lang="en-CA" dirty="0"/>
              <a:t>Object detection + Semantic segmentation = Instance segmentation</a:t>
            </a:r>
          </a:p>
          <a:p>
            <a:r>
              <a:rPr lang="en-CA" dirty="0"/>
              <a:t>2 families of instance segmentation methods:</a:t>
            </a:r>
          </a:p>
          <a:p>
            <a:pPr lvl="1"/>
            <a:r>
              <a:rPr lang="en-CA" dirty="0"/>
              <a:t>FCN driven: full image semantic segmentation result then cut the result image into individual instances</a:t>
            </a:r>
          </a:p>
          <a:p>
            <a:pPr lvl="1"/>
            <a:r>
              <a:rPr lang="en-CA" dirty="0"/>
              <a:t>R-CNN driven: generates proposal regions and classifies them individually</a:t>
            </a:r>
          </a:p>
        </p:txBody>
      </p:sp>
    </p:spTree>
    <p:extLst>
      <p:ext uri="{BB962C8B-B14F-4D97-AF65-F5344CB8AC3E}">
        <p14:creationId xmlns:p14="http://schemas.microsoft.com/office/powerpoint/2010/main" val="210647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660BF-4466-4CD8-BDB0-553231200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17" y="1136606"/>
            <a:ext cx="573955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D634B-B273-4DF3-9FD1-D9300315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49" y="506291"/>
            <a:ext cx="7563576" cy="54835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93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522-F506-4249-B8EA-36BD75DD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EB14-C488-4B80-9697-8E2B73F3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Use backbone network to generate a feature map (Feature Pyramid Network FPN)</a:t>
            </a:r>
          </a:p>
          <a:p>
            <a:pPr marL="457200" indent="-457200">
              <a:buAutoNum type="arabicPeriod"/>
            </a:pPr>
            <a:r>
              <a:rPr lang="en-CA" dirty="0"/>
              <a:t>Use the Region Proposal Network (RPN) to propose regions that may contain the object using the FPN (ROI)</a:t>
            </a:r>
          </a:p>
          <a:p>
            <a:pPr marL="457200" indent="-457200">
              <a:buAutoNum type="arabicPeriod"/>
            </a:pPr>
            <a:r>
              <a:rPr lang="en-CA" dirty="0"/>
              <a:t>Use parallel heads to generate the class, bounding box and mask</a:t>
            </a:r>
          </a:p>
          <a:p>
            <a:pPr marL="457200" indent="-4572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1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7975-56F4-4BA4-8D3A-B0500BB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feature: </a:t>
            </a:r>
            <a:r>
              <a:rPr lang="en-CA" dirty="0" err="1"/>
              <a:t>RoI</a:t>
            </a:r>
            <a:r>
              <a:rPr lang="en-CA" dirty="0"/>
              <a:t>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B14E-119C-4036-98BD-D281BCEF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7621"/>
          </a:xfrm>
        </p:spPr>
        <p:txBody>
          <a:bodyPr/>
          <a:lstStyle/>
          <a:p>
            <a:r>
              <a:rPr lang="en-CA" dirty="0" err="1"/>
              <a:t>RoI</a:t>
            </a:r>
            <a:r>
              <a:rPr lang="en-CA" dirty="0"/>
              <a:t> Pooling: </a:t>
            </a:r>
          </a:p>
          <a:p>
            <a:pPr lvl="1"/>
            <a:r>
              <a:rPr lang="en-CA" dirty="0"/>
              <a:t>Stride is quantized and data is lost</a:t>
            </a:r>
          </a:p>
          <a:p>
            <a:pPr lvl="1"/>
            <a:r>
              <a:rPr lang="en-CA" dirty="0"/>
              <a:t>Also leads to misalignment in the image</a:t>
            </a:r>
          </a:p>
          <a:p>
            <a:r>
              <a:rPr lang="en-CA" dirty="0" err="1"/>
              <a:t>RoI</a:t>
            </a:r>
            <a:r>
              <a:rPr lang="en-CA" dirty="0"/>
              <a:t> Align: </a:t>
            </a:r>
          </a:p>
          <a:p>
            <a:pPr lvl="1"/>
            <a:r>
              <a:rPr lang="en-CA" dirty="0"/>
              <a:t>Stride is not quantized, no data is lost</a:t>
            </a:r>
          </a:p>
          <a:p>
            <a:pPr lvl="1"/>
            <a:r>
              <a:rPr lang="en-CA" dirty="0"/>
              <a:t>Preserves spatial orientation</a:t>
            </a:r>
          </a:p>
          <a:p>
            <a:pPr lvl="1"/>
            <a:r>
              <a:rPr lang="en-CA" dirty="0"/>
              <a:t>Each cell divided into </a:t>
            </a:r>
            <a:r>
              <a:rPr lang="en-CA" dirty="0" err="1"/>
              <a:t>subcells</a:t>
            </a:r>
            <a:r>
              <a:rPr lang="en-CA" dirty="0"/>
              <a:t> (bins)</a:t>
            </a:r>
          </a:p>
          <a:p>
            <a:pPr lvl="1"/>
            <a:r>
              <a:rPr lang="en-CA" dirty="0" err="1"/>
              <a:t>Subcells</a:t>
            </a:r>
            <a:r>
              <a:rPr lang="en-CA" dirty="0"/>
              <a:t> are pooled through bilinear interpolation</a:t>
            </a:r>
          </a:p>
          <a:p>
            <a:pPr lvl="1"/>
            <a:r>
              <a:rPr lang="en-CA" dirty="0"/>
              <a:t>Final cell computed using either average or maximum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5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1135E-203D-47C2-837E-6392C3041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58" y="1136606"/>
            <a:ext cx="799527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4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3FBC3-6BE8-4832-9081-3843C425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38" y="1136606"/>
            <a:ext cx="796051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B563-3026-4E65-8F36-9203A98E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convolutional neural network (</a:t>
            </a:r>
            <a:r>
              <a:rPr lang="en-CA" dirty="0" err="1"/>
              <a:t>cnn</a:t>
            </a:r>
            <a:r>
              <a:rPr lang="en-CA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D274-09B4-4490-B421-13038747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74021"/>
          </a:xfrm>
        </p:spPr>
        <p:txBody>
          <a:bodyPr/>
          <a:lstStyle/>
          <a:p>
            <a:r>
              <a:rPr lang="en-CA" dirty="0"/>
              <a:t>Series of layers that extract features from an image and classifies the image using these features</a:t>
            </a:r>
          </a:p>
          <a:p>
            <a:r>
              <a:rPr lang="en-CA" dirty="0"/>
              <a:t>Convolutional layer, Pooling layer, 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3926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739-E1DA-4AAD-8480-2E101FF2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Convolutional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6AE35-836B-4D7A-AED1-47378D72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10" y="2327031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DB631-5F6D-46EE-8914-D7D060BC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2" y="718154"/>
            <a:ext cx="9918993" cy="54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40F1-7E20-4042-866F-E7FF376C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Pooling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8AB6E-7DCA-46DD-A2DF-20312DD5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92" y="2502796"/>
            <a:ext cx="8826954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AB8D-AFEB-4EAF-9EB8-7ACC14C7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Fully connected (Dense)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50FBA-3E37-4063-B5C2-39E665B9A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738" y="2237192"/>
            <a:ext cx="6515355" cy="4002290"/>
          </a:xfrm>
        </p:spPr>
      </p:pic>
    </p:spTree>
    <p:extLst>
      <p:ext uri="{BB962C8B-B14F-4D97-AF65-F5344CB8AC3E}">
        <p14:creationId xmlns:p14="http://schemas.microsoft.com/office/powerpoint/2010/main" val="31883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C0D7-39C7-4E3E-8234-D31A770B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9632-045D-4C2E-806B-6602E2EC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Cannot use standard CNN to detect images because the length of the output layer is variable (number of occurrences of an object is not fixed)</a:t>
            </a:r>
          </a:p>
          <a:p>
            <a:r>
              <a:rPr lang="en-CA" dirty="0"/>
              <a:t>One solution would be to select regions and detect presence of the object within the region</a:t>
            </a:r>
          </a:p>
          <a:p>
            <a:r>
              <a:rPr lang="en-CA" dirty="0"/>
              <a:t>Not feasible, might have different spatial locations within the image and different aspect ratios, number of regions will computationally blow up</a:t>
            </a:r>
          </a:p>
        </p:txBody>
      </p:sp>
    </p:spTree>
    <p:extLst>
      <p:ext uri="{BB962C8B-B14F-4D97-AF65-F5344CB8AC3E}">
        <p14:creationId xmlns:p14="http://schemas.microsoft.com/office/powerpoint/2010/main" val="11254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09CB-0C1E-49BA-91D3-95F05DBF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1: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5CAE-9630-4F7D-B88A-3FAC6445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Extract 2000 regions from the image as region proposals</a:t>
            </a:r>
          </a:p>
          <a:p>
            <a:r>
              <a:rPr lang="en-CA" dirty="0"/>
              <a:t>Instead of classifying huge number of regions, only 2000</a:t>
            </a:r>
          </a:p>
          <a:p>
            <a:r>
              <a:rPr lang="en-CA" dirty="0"/>
              <a:t>Problems:</a:t>
            </a:r>
          </a:p>
          <a:p>
            <a:pPr lvl="1"/>
            <a:r>
              <a:rPr lang="en-CA" dirty="0"/>
              <a:t>Huge training time (classify 2000 regions per image)</a:t>
            </a:r>
          </a:p>
          <a:p>
            <a:pPr lvl="1"/>
            <a:r>
              <a:rPr lang="en-CA" dirty="0"/>
              <a:t>Region selection is a fixed algorithm = no learning. Could generate bad regions</a:t>
            </a:r>
          </a:p>
        </p:txBody>
      </p:sp>
    </p:spTree>
    <p:extLst>
      <p:ext uri="{BB962C8B-B14F-4D97-AF65-F5344CB8AC3E}">
        <p14:creationId xmlns:p14="http://schemas.microsoft.com/office/powerpoint/2010/main" val="264487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82B3-3320-446E-8CBF-19180B01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2: Fast/Faster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8FB3-3702-422E-858B-738E9AB3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Author of R-CNN improved the algorithm so it is faster</a:t>
            </a:r>
          </a:p>
          <a:p>
            <a:r>
              <a:rPr lang="en-CA" dirty="0"/>
              <a:t>Instead of passing regions to the CNN, we directly pass the image to the CNN to generate a convolutional feature map</a:t>
            </a:r>
          </a:p>
          <a:p>
            <a:r>
              <a:rPr lang="en-CA" dirty="0"/>
              <a:t>We then identify the regions using the feature map and predict the class of each region</a:t>
            </a:r>
          </a:p>
          <a:p>
            <a:r>
              <a:rPr lang="en-CA" dirty="0"/>
              <a:t>Faster because convolution operation only done once, not 2000 times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818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Handgun detection using Mask-RCNN</vt:lpstr>
      <vt:lpstr>What is a convolutional neural network (cnn)?</vt:lpstr>
      <vt:lpstr>Convolutional layer</vt:lpstr>
      <vt:lpstr>PowerPoint Presentation</vt:lpstr>
      <vt:lpstr>Pooling layer</vt:lpstr>
      <vt:lpstr>Fully connected (Dense) layer</vt:lpstr>
      <vt:lpstr>CNN</vt:lpstr>
      <vt:lpstr>Solution 1: R-CNN</vt:lpstr>
      <vt:lpstr>Solution 2: Fast/Faster R-CNN</vt:lpstr>
      <vt:lpstr>PowerPoint Presentation</vt:lpstr>
      <vt:lpstr>What is mask-rcnn?</vt:lpstr>
      <vt:lpstr>What is instance segmentation ?</vt:lpstr>
      <vt:lpstr>PowerPoint Presentation</vt:lpstr>
      <vt:lpstr>PowerPoint Presentation</vt:lpstr>
      <vt:lpstr>Steps</vt:lpstr>
      <vt:lpstr>Important feature: RoI align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Handgun detection using Mask-RCNN</dc:title>
  <dc:creator>Tony Ou</dc:creator>
  <cp:lastModifiedBy>Tony Ou</cp:lastModifiedBy>
  <cp:revision>2</cp:revision>
  <dcterms:created xsi:type="dcterms:W3CDTF">2019-11-19T00:02:49Z</dcterms:created>
  <dcterms:modified xsi:type="dcterms:W3CDTF">2019-11-19T00:05:44Z</dcterms:modified>
</cp:coreProperties>
</file>