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308" r:id="rId2"/>
    <p:sldId id="1318" r:id="rId3"/>
    <p:sldId id="1319" r:id="rId4"/>
    <p:sldId id="1320" r:id="rId5"/>
    <p:sldId id="1321" r:id="rId6"/>
    <p:sldId id="1326" r:id="rId7"/>
    <p:sldId id="1327" r:id="rId8"/>
    <p:sldId id="1313" r:id="rId9"/>
    <p:sldId id="1328" r:id="rId10"/>
    <p:sldId id="1329" r:id="rId11"/>
    <p:sldId id="1317" r:id="rId12"/>
    <p:sldId id="1322" r:id="rId13"/>
    <p:sldId id="1323" r:id="rId14"/>
    <p:sldId id="1330" r:id="rId15"/>
    <p:sldId id="1324" r:id="rId16"/>
    <p:sldId id="1331" r:id="rId17"/>
    <p:sldId id="1332" r:id="rId18"/>
  </p:sldIdLst>
  <p:sldSz cx="9144000" cy="6858000" type="screen4x3"/>
  <p:notesSz cx="7302500" cy="9586913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6F5BD"/>
    <a:srgbClr val="D5F1CF"/>
    <a:srgbClr val="F1C7C7"/>
    <a:srgbClr val="E2AC00"/>
    <a:srgbClr val="A9E39D"/>
    <a:srgbClr val="FF9999"/>
    <a:srgbClr val="8C4040"/>
    <a:srgbClr val="5C5C9A"/>
    <a:srgbClr val="67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86" d="100"/>
          <a:sy n="86" d="100"/>
        </p:scale>
        <p:origin x="930" y="78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3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7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ifrombuaa@outloo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niguoym@163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59839.htm" TargetMode="External"/><Relationship Id="rId2" Type="http://schemas.openxmlformats.org/officeDocument/2006/relationships/hyperlink" Target="http://baike.baidu.com/view/18536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1049334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j-ea"/>
              </a:rPr>
              <a:t>计组第一次上机</a:t>
            </a:r>
            <a:endParaRPr lang="en-US" altLang="zh-CN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助教</a:t>
            </a:r>
            <a:r>
              <a:rPr lang="zh-CN" altLang="en-US" dirty="0" smtClean="0"/>
              <a:t>：章睿，郭颖美</a:t>
            </a:r>
            <a:endParaRPr lang="en-US" altLang="zh-CN" dirty="0"/>
          </a:p>
          <a:p>
            <a:r>
              <a:rPr lang="zh-CN" altLang="en-US" dirty="0"/>
              <a:t>联系方式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0" dirty="0" smtClean="0">
                <a:hlinkClick r:id="rId3"/>
              </a:rPr>
              <a:t>ruifrombuaa@outlook.com</a:t>
            </a:r>
            <a:r>
              <a:rPr lang="en-US" altLang="zh-CN" dirty="0"/>
              <a:t>	      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b="0" dirty="0" smtClean="0">
                <a:hlinkClick r:id="rId4"/>
              </a:rPr>
              <a:t>qniguoym@163.com</a:t>
            </a:r>
            <a:endParaRPr lang="en-US" altLang="zh-CN" b="0" dirty="0" smtClean="0"/>
          </a:p>
          <a:p>
            <a:r>
              <a:rPr lang="zh-CN" altLang="en-US" dirty="0" smtClean="0"/>
              <a:t>作</a:t>
            </a:r>
            <a:r>
              <a:rPr lang="zh-CN" altLang="en-US" dirty="0"/>
              <a:t>业提交：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邮箱</a:t>
            </a:r>
            <a:r>
              <a:rPr lang="zh-CN" altLang="en-US" dirty="0" smtClean="0"/>
              <a:t>：</a:t>
            </a:r>
            <a:r>
              <a:rPr lang="en-US" altLang="zh-CN" b="0" dirty="0">
                <a:hlinkClick r:id="rId3"/>
              </a:rPr>
              <a:t>ruifrombuaa@outlook.com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截止时间：下周周五上机前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报告命名：</a:t>
            </a:r>
            <a:r>
              <a:rPr lang="en-US" altLang="zh-CN" dirty="0"/>
              <a:t>Lab*-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.txt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要求：各班提交给小班学委，由学委统一整理</a:t>
            </a:r>
            <a:r>
              <a:rPr lang="en-US" altLang="zh-CN" dirty="0"/>
              <a:t>	</a:t>
            </a:r>
            <a:r>
              <a:rPr lang="zh-CN" altLang="en-US" dirty="0"/>
              <a:t>打包命名为 </a:t>
            </a:r>
            <a:r>
              <a:rPr lang="en-US" altLang="zh-CN" dirty="0" smtClean="0"/>
              <a:t>15211</a:t>
            </a:r>
            <a:r>
              <a:rPr lang="zh-CN" altLang="en-US" dirty="0"/>
              <a:t>*</a:t>
            </a:r>
            <a:r>
              <a:rPr lang="en-US" altLang="zh-CN" dirty="0"/>
              <a:t>-Lab*.</a:t>
            </a:r>
            <a:r>
              <a:rPr lang="en-US" altLang="zh-CN" dirty="0" err="1"/>
              <a:t>rar</a:t>
            </a:r>
            <a:r>
              <a:rPr lang="en-US" altLang="zh-CN" dirty="0"/>
              <a:t> </a:t>
            </a:r>
            <a:r>
              <a:rPr lang="zh-CN" altLang="en-US" dirty="0"/>
              <a:t>提交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objdump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目标代码文件是二进制形式，不能直接查看，使用反汇编器</a:t>
            </a:r>
          </a:p>
          <a:p>
            <a:r>
              <a:rPr lang="en-US" altLang="zh-CN" dirty="0" err="1"/>
              <a:t>Objdump</a:t>
            </a:r>
            <a:r>
              <a:rPr lang="en-US" altLang="zh-CN" dirty="0"/>
              <a:t> -d </a:t>
            </a:r>
            <a:r>
              <a:rPr lang="en-US" altLang="zh-CN" dirty="0" err="1"/>
              <a:t>test.o</a:t>
            </a:r>
            <a:endParaRPr lang="zh-CN" altLang="zh-CN" dirty="0"/>
          </a:p>
          <a:p>
            <a:r>
              <a:rPr lang="zh-CN" altLang="zh-CN" dirty="0"/>
              <a:t>想要生成实际可执行的代码需要对一组目标代码运行链接器，生成可执行文件</a:t>
            </a:r>
          </a:p>
          <a:p>
            <a:r>
              <a:rPr lang="en-US" altLang="zh-CN" dirty="0" err="1"/>
              <a:t>Main.c</a:t>
            </a:r>
            <a:r>
              <a:rPr lang="en-US" altLang="zh-CN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 -O1 -o out </a:t>
            </a:r>
            <a:r>
              <a:rPr lang="en-US" altLang="zh-CN" dirty="0" err="1"/>
              <a:t>test.o</a:t>
            </a:r>
            <a:r>
              <a:rPr lang="en-US" altLang="zh-CN" dirty="0"/>
              <a:t> </a:t>
            </a:r>
            <a:r>
              <a:rPr lang="en-US" altLang="zh-CN" dirty="0" err="1"/>
              <a:t>main.c</a:t>
            </a:r>
            <a:r>
              <a:rPr lang="en-US" altLang="zh-CN" dirty="0"/>
              <a:t> </a:t>
            </a:r>
            <a:r>
              <a:rPr lang="zh-CN" altLang="zh-CN" dirty="0"/>
              <a:t>生成可执行文件</a:t>
            </a:r>
          </a:p>
          <a:p>
            <a:r>
              <a:rPr lang="zh-CN" altLang="zh-CN" dirty="0"/>
              <a:t>查看可执行文件的反汇编代码 地址不同，链接器将代码的地址移到一段不同的地址范围中。</a:t>
            </a:r>
          </a:p>
          <a:p>
            <a:r>
              <a:rPr lang="zh-CN" altLang="zh-CN" dirty="0"/>
              <a:t>一步到位：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test.c</a:t>
            </a:r>
            <a:r>
              <a:rPr lang="en-US" altLang="zh-CN" dirty="0"/>
              <a:t> </a:t>
            </a:r>
            <a:r>
              <a:rPr lang="zh-CN" altLang="zh-CN" dirty="0"/>
              <a:t>–</a:t>
            </a:r>
            <a:r>
              <a:rPr lang="en-US" altLang="zh-CN" dirty="0"/>
              <a:t>o </a:t>
            </a:r>
            <a:r>
              <a:rPr lang="en-US" altLang="zh-CN" dirty="0" smtClean="0"/>
              <a:t>test</a:t>
            </a:r>
          </a:p>
          <a:p>
            <a:pPr lvl="0"/>
            <a:r>
              <a:rPr lang="zh-CN" altLang="zh-CN" dirty="0"/>
              <a:t>输入</a:t>
            </a:r>
            <a:r>
              <a:rPr lang="en-US" altLang="zh-CN" dirty="0"/>
              <a:t> </a:t>
            </a:r>
            <a:r>
              <a:rPr lang="en-US" altLang="zh-CN" dirty="0" smtClean="0"/>
              <a:t>./test </a:t>
            </a:r>
            <a:r>
              <a:rPr lang="zh-CN" altLang="zh-CN" dirty="0"/>
              <a:t>运行程序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86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 and </a:t>
            </a:r>
            <a:r>
              <a:rPr lang="en-US" altLang="zh-CN" dirty="0" err="1" smtClean="0"/>
              <a:t>objdump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178" y="1662385"/>
            <a:ext cx="6847619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5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反汇编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702" y="2652862"/>
            <a:ext cx="6228571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  <a:p>
            <a:r>
              <a:rPr lang="en-US" altLang="zh-CN" dirty="0"/>
              <a:t>GDB</a:t>
            </a:r>
            <a:r>
              <a:rPr lang="zh-CN" altLang="en-US" dirty="0"/>
              <a:t>是一个由</a:t>
            </a:r>
            <a:r>
              <a:rPr lang="en-US" altLang="zh-CN" dirty="0"/>
              <a:t>GNU</a:t>
            </a:r>
            <a:r>
              <a:rPr lang="zh-CN" altLang="en-US" dirty="0"/>
              <a:t>开源组织发布的、</a:t>
            </a:r>
            <a:r>
              <a:rPr lang="en-US" altLang="zh-CN" dirty="0"/>
              <a:t>UNIX/LINUX</a:t>
            </a:r>
            <a:r>
              <a:rPr lang="zh-CN" altLang="en-US" dirty="0"/>
              <a:t>操作系统下的、基于命令行的、功能强大的程序调试工具。 对于一名</a:t>
            </a:r>
            <a:r>
              <a:rPr lang="en-US" altLang="zh-CN" dirty="0"/>
              <a:t>Linux</a:t>
            </a:r>
            <a:r>
              <a:rPr lang="zh-CN" altLang="en-US" dirty="0"/>
              <a:t>下工作的</a:t>
            </a:r>
            <a:r>
              <a:rPr lang="en-US" altLang="zh-CN" dirty="0" err="1"/>
              <a:t>c++</a:t>
            </a:r>
            <a:r>
              <a:rPr lang="zh-CN" altLang="en-US" dirty="0"/>
              <a:t>程序员，</a:t>
            </a:r>
            <a:r>
              <a:rPr lang="en-US" altLang="zh-CN" dirty="0" err="1"/>
              <a:t>gdb</a:t>
            </a:r>
            <a:r>
              <a:rPr lang="zh-CN" altLang="en-US" dirty="0"/>
              <a:t>是必不可少的工具；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调试可执行文</a:t>
            </a:r>
            <a:r>
              <a:rPr lang="zh-CN" altLang="en-US" dirty="0" smtClean="0"/>
              <a:t>件</a:t>
            </a:r>
            <a:r>
              <a:rPr lang="zh-CN" altLang="en-US" dirty="0"/>
              <a:t>：</a:t>
            </a:r>
            <a:r>
              <a:rPr lang="en-US" altLang="zh-CN" dirty="0" smtClean="0"/>
              <a:t>$</a:t>
            </a:r>
            <a:r>
              <a:rPr lang="en-US" altLang="zh-CN" dirty="0" err="1"/>
              <a:t>gdb</a:t>
            </a:r>
            <a:r>
              <a:rPr lang="en-US" altLang="zh-CN" dirty="0"/>
              <a:t> &lt;program&gt;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Tui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:</a:t>
            </a:r>
            <a:r>
              <a:rPr lang="zh-CN" altLang="en-US" dirty="0" smtClean="0"/>
              <a:t>需</a:t>
            </a:r>
            <a:r>
              <a:rPr lang="zh-CN" altLang="en-US" dirty="0"/>
              <a:t>要使用编译器的 “</a:t>
            </a:r>
            <a:r>
              <a:rPr lang="en-US" altLang="zh-CN" dirty="0"/>
              <a:t>-g“</a:t>
            </a:r>
            <a:r>
              <a:rPr lang="zh-CN" altLang="en-US" dirty="0"/>
              <a:t>选项来编译程序，这样可执行程序才能通过</a:t>
            </a:r>
            <a:r>
              <a:rPr lang="en-US" altLang="zh-CN" dirty="0"/>
              <a:t>GDB</a:t>
            </a:r>
            <a:r>
              <a:rPr lang="zh-CN" altLang="en-US" dirty="0"/>
              <a:t>来运行。通过下列语句开始调试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 </a:t>
            </a:r>
            <a:r>
              <a:rPr lang="en-US" altLang="zh-CN" dirty="0" err="1"/>
              <a:t>gdb</a:t>
            </a:r>
            <a:r>
              <a:rPr lang="en-US" altLang="zh-CN" dirty="0"/>
              <a:t> -</a:t>
            </a:r>
            <a:r>
              <a:rPr lang="en-US" altLang="zh-CN" dirty="0" err="1"/>
              <a:t>tui</a:t>
            </a:r>
            <a:r>
              <a:rPr lang="en-US" altLang="zh-CN" dirty="0"/>
              <a:t> &lt;program&gt;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使用命令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m</a:t>
            </a:r>
            <a:r>
              <a:rPr lang="zh-CN" altLang="zh-CN" dirty="0" smtClean="0"/>
              <a:t>进</a:t>
            </a:r>
            <a:r>
              <a:rPr lang="zh-CN" altLang="zh-CN" dirty="0"/>
              <a:t>入</a:t>
            </a:r>
            <a:r>
              <a:rPr lang="en-US" altLang="zh-CN" dirty="0" err="1"/>
              <a:t>gdb</a:t>
            </a:r>
            <a:r>
              <a:rPr lang="zh-CN" altLang="zh-CN" dirty="0"/>
              <a:t>模</a:t>
            </a:r>
            <a:r>
              <a:rPr lang="zh-CN" altLang="zh-CN" dirty="0" smtClean="0"/>
              <a:t>式</a:t>
            </a:r>
            <a:r>
              <a:rPr lang="en-US" altLang="zh-CN" dirty="0" smtClean="0"/>
              <a:t>m</a:t>
            </a:r>
            <a:r>
              <a:rPr lang="zh-CN" altLang="zh-CN" dirty="0"/>
              <a:t>是可执行目标文件的名字</a:t>
            </a:r>
          </a:p>
          <a:p>
            <a:pPr lvl="0"/>
            <a:r>
              <a:rPr lang="en-US" altLang="zh-CN" dirty="0" err="1"/>
              <a:t>disas</a:t>
            </a:r>
            <a:r>
              <a:rPr lang="en-US" altLang="zh-CN" dirty="0"/>
              <a:t> </a:t>
            </a:r>
            <a:r>
              <a:rPr lang="zh-CN" altLang="zh-CN" dirty="0"/>
              <a:t>函数名</a:t>
            </a:r>
            <a:r>
              <a:rPr lang="en-US" altLang="zh-CN" dirty="0"/>
              <a:t>  </a:t>
            </a:r>
            <a:r>
              <a:rPr lang="zh-CN" altLang="zh-CN" dirty="0"/>
              <a:t>可以查看这个函数的反汇编代码 然后就可以看内存地址了。</a:t>
            </a:r>
          </a:p>
          <a:p>
            <a:r>
              <a:rPr lang="en-US" altLang="zh-CN" dirty="0"/>
              <a:t>q</a:t>
            </a:r>
            <a:r>
              <a:rPr lang="zh-CN" altLang="zh-CN" dirty="0"/>
              <a:t>退出出</a:t>
            </a:r>
            <a:r>
              <a:rPr lang="en-US" altLang="zh-CN" dirty="0" err="1"/>
              <a:t>gdb</a:t>
            </a:r>
            <a:r>
              <a:rPr lang="zh-CN" altLang="zh-CN" dirty="0"/>
              <a:t>模式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可以使用</a:t>
            </a:r>
            <a:r>
              <a:rPr lang="en-US" altLang="zh-CN" dirty="0"/>
              <a:t>examine</a:t>
            </a:r>
            <a:r>
              <a:rPr lang="zh-CN" altLang="zh-CN" dirty="0"/>
              <a:t>命令</a:t>
            </a:r>
            <a:r>
              <a:rPr lang="en-US" altLang="zh-CN" dirty="0"/>
              <a:t>(</a:t>
            </a:r>
            <a:r>
              <a:rPr lang="zh-CN" altLang="zh-CN" dirty="0"/>
              <a:t>简写是</a:t>
            </a:r>
            <a:r>
              <a:rPr lang="en-US" altLang="zh-CN" dirty="0"/>
              <a:t>x)</a:t>
            </a:r>
            <a:r>
              <a:rPr lang="zh-CN" altLang="zh-CN" dirty="0"/>
              <a:t>来查看内存地址中的值。</a:t>
            </a:r>
            <a:r>
              <a:rPr lang="en-US" altLang="zh-CN" dirty="0"/>
              <a:t>x</a:t>
            </a:r>
            <a:r>
              <a:rPr lang="zh-CN" altLang="zh-CN" dirty="0"/>
              <a:t>命令的</a:t>
            </a:r>
          </a:p>
          <a:p>
            <a:r>
              <a:rPr lang="zh-CN" altLang="zh-CN" dirty="0"/>
              <a:t>语法如下所示：</a:t>
            </a:r>
          </a:p>
          <a:p>
            <a:r>
              <a:rPr lang="en-US" altLang="zh-CN" dirty="0"/>
              <a:t>x/&lt;n/f/u&gt; &lt;</a:t>
            </a:r>
            <a:r>
              <a:rPr lang="en-US" altLang="zh-CN" dirty="0" err="1"/>
              <a:t>addr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n</a:t>
            </a:r>
            <a:r>
              <a:rPr lang="zh-CN" altLang="zh-CN" dirty="0"/>
              <a:t>、</a:t>
            </a:r>
            <a:r>
              <a:rPr lang="en-US" altLang="zh-CN" dirty="0"/>
              <a:t>f</a:t>
            </a:r>
            <a:r>
              <a:rPr lang="zh-CN" altLang="zh-CN" dirty="0"/>
              <a:t>、</a:t>
            </a:r>
            <a:r>
              <a:rPr lang="en-US" altLang="zh-CN" dirty="0"/>
              <a:t>u</a:t>
            </a:r>
            <a:r>
              <a:rPr lang="zh-CN" altLang="zh-CN" dirty="0"/>
              <a:t>是可选的参数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93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掩码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掩码是一串</a:t>
            </a:r>
            <a:r>
              <a:rPr lang="en-US" altLang="zh-CN" u="sng" dirty="0" err="1">
                <a:hlinkClick r:id="rId2"/>
              </a:rPr>
              <a:t>二进制</a:t>
            </a:r>
            <a:r>
              <a:rPr lang="zh-CN" altLang="zh-CN" dirty="0"/>
              <a:t>代码对目标</a:t>
            </a:r>
            <a:r>
              <a:rPr lang="en-US" altLang="zh-CN" u="sng" dirty="0" err="1">
                <a:hlinkClick r:id="rId3"/>
              </a:rPr>
              <a:t>字段</a:t>
            </a:r>
            <a:r>
              <a:rPr lang="zh-CN" altLang="zh-CN" dirty="0"/>
              <a:t>进行位与</a:t>
            </a:r>
            <a:r>
              <a:rPr lang="en-US" altLang="zh-CN" u="sng" dirty="0" err="1">
                <a:hlinkClick r:id="rId4"/>
              </a:rPr>
              <a:t>运算</a:t>
            </a:r>
            <a:r>
              <a:rPr lang="zh-CN" altLang="zh-CN" dirty="0"/>
              <a:t>，屏蔽当前的某些位。掩码的产生是和机器的字长无关的，但是</a:t>
            </a:r>
            <a:r>
              <a:rPr lang="en-US" altLang="zh-CN" dirty="0"/>
              <a:t>0XFFFFFF00</a:t>
            </a:r>
            <a:r>
              <a:rPr lang="zh-CN" altLang="zh-CN" dirty="0"/>
              <a:t>只能在</a:t>
            </a:r>
            <a:r>
              <a:rPr lang="en-US" altLang="zh-CN" dirty="0"/>
              <a:t>32</a:t>
            </a:r>
            <a:r>
              <a:rPr lang="zh-CN" altLang="zh-CN" dirty="0"/>
              <a:t>位的机器上工作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举个例子</a:t>
            </a:r>
          </a:p>
          <a:p>
            <a:r>
              <a:rPr lang="zh-CN" altLang="zh-CN" dirty="0"/>
              <a:t>掩码</a:t>
            </a:r>
            <a:r>
              <a:rPr lang="en-US" altLang="zh-CN" dirty="0"/>
              <a:t>0xff(</a:t>
            </a:r>
            <a:r>
              <a:rPr lang="zh-CN" altLang="zh-CN" dirty="0"/>
              <a:t>最低的</a:t>
            </a:r>
            <a:r>
              <a:rPr lang="en-US" altLang="zh-CN" dirty="0"/>
              <a:t>8</a:t>
            </a:r>
            <a:r>
              <a:rPr lang="zh-CN" altLang="zh-CN" dirty="0"/>
              <a:t>位为</a:t>
            </a:r>
            <a:r>
              <a:rPr lang="en-US" altLang="zh-CN" dirty="0"/>
              <a:t>1</a:t>
            </a:r>
            <a:r>
              <a:rPr lang="zh-CN" altLang="zh-CN" dirty="0"/>
              <a:t>）表示一个字的低位字节。位级运算</a:t>
            </a:r>
            <a:r>
              <a:rPr lang="en-US" altLang="zh-CN" dirty="0"/>
              <a:t> x &amp; 0xff </a:t>
            </a:r>
            <a:r>
              <a:rPr lang="zh-CN" altLang="zh-CN" dirty="0"/>
              <a:t>生成一个由</a:t>
            </a:r>
            <a:r>
              <a:rPr lang="en-US" altLang="zh-CN" dirty="0"/>
              <a:t> x </a:t>
            </a:r>
            <a:r>
              <a:rPr lang="zh-CN" altLang="zh-CN" dirty="0"/>
              <a:t>的最低有效字节组成的值，而其他的字节就被置为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r>
              <a:rPr lang="en-US" altLang="zh-CN" dirty="0"/>
              <a:t> </a:t>
            </a:r>
            <a:r>
              <a:rPr lang="zh-CN" altLang="zh-CN" dirty="0"/>
              <a:t>比如</a:t>
            </a:r>
            <a:r>
              <a:rPr lang="en-US" altLang="zh-CN" dirty="0"/>
              <a:t>,</a:t>
            </a:r>
            <a:r>
              <a:rPr lang="zh-CN" altLang="zh-CN" dirty="0"/>
              <a:t>对于</a:t>
            </a:r>
            <a:r>
              <a:rPr lang="en-US" altLang="zh-CN" dirty="0"/>
              <a:t> x = 0x89ABCDEF,</a:t>
            </a:r>
            <a:r>
              <a:rPr lang="zh-CN" altLang="zh-CN" dirty="0"/>
              <a:t>其表达式将得到</a:t>
            </a:r>
            <a:r>
              <a:rPr lang="en-US" altLang="zh-CN" dirty="0"/>
              <a:t> 0x000000EF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&amp;0xF</a:t>
            </a:r>
            <a:endParaRPr lang="zh-CN" altLang="zh-CN" dirty="0"/>
          </a:p>
          <a:p>
            <a:pPr lvl="0"/>
            <a:r>
              <a:rPr lang="en-US" altLang="zh-CN" dirty="0"/>
              <a:t>X|0xF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3700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位移运算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算术右移：</a:t>
            </a:r>
            <a:r>
              <a:rPr lang="en-US" altLang="zh-CN" dirty="0"/>
              <a:t>&gt;&gt; </a:t>
            </a:r>
            <a:r>
              <a:rPr lang="zh-CN" altLang="zh-CN" dirty="0"/>
              <a:t>低位溢出，符号位不变，并用符号位补溢出的高位</a:t>
            </a:r>
          </a:p>
          <a:p>
            <a:r>
              <a:rPr lang="zh-CN" altLang="zh-CN" dirty="0"/>
              <a:t>算术左移：</a:t>
            </a:r>
            <a:r>
              <a:rPr lang="en-US" altLang="zh-CN" dirty="0"/>
              <a:t>&lt;&lt; </a:t>
            </a:r>
            <a:r>
              <a:rPr lang="zh-CN" altLang="zh-CN" dirty="0"/>
              <a:t>符号位不变低位补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zh-CN" altLang="zh-CN" dirty="0"/>
              <a:t>逻辑右移：</a:t>
            </a:r>
            <a:r>
              <a:rPr lang="en-US" altLang="zh-CN" dirty="0"/>
              <a:t>0</a:t>
            </a:r>
            <a:r>
              <a:rPr lang="zh-CN" altLang="zh-CN" dirty="0"/>
              <a:t>补高位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86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针</a:t>
            </a:r>
            <a:r>
              <a:rPr lang="zh-CN" altLang="en-US" dirty="0" smtClean="0"/>
              <a:t>对</a:t>
            </a:r>
            <a:r>
              <a:rPr lang="en-US" altLang="zh-CN" dirty="0" smtClean="0"/>
              <a:t>3-9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en-US" altLang="zh-CN" dirty="0"/>
              <a:t>main</a:t>
            </a:r>
            <a:r>
              <a:rPr lang="zh-CN" altLang="en-US" dirty="0"/>
              <a:t>函数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.s”</a:t>
            </a:r>
            <a:r>
              <a:rPr lang="zh-CN" altLang="en-US" dirty="0"/>
              <a:t>文件中的汇编代码；</a:t>
            </a:r>
            <a:endParaRPr lang="en-US" altLang="zh-CN" dirty="0"/>
          </a:p>
          <a:p>
            <a:r>
              <a:rPr lang="zh-CN" altLang="en-US" dirty="0"/>
              <a:t>反汇编得到的汇编代码</a:t>
            </a:r>
            <a:r>
              <a:rPr lang="en-US" altLang="zh-CN" dirty="0"/>
              <a:t>——</a:t>
            </a:r>
            <a:r>
              <a:rPr lang="zh-CN" altLang="en-US" dirty="0"/>
              <a:t>只要函数体即可；</a:t>
            </a:r>
            <a:endParaRPr lang="en-US" altLang="zh-CN" dirty="0"/>
          </a:p>
          <a:p>
            <a:r>
              <a:rPr lang="zh-CN" altLang="en-US" dirty="0"/>
              <a:t>程序运行结果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8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</a:t>
            </a:r>
            <a:r>
              <a:rPr lang="zh-CN" altLang="zh-CN" dirty="0" smtClean="0"/>
              <a:t>熟</a:t>
            </a:r>
            <a:r>
              <a:rPr lang="zh-CN" altLang="zh-CN" dirty="0"/>
              <a:t>悉</a:t>
            </a:r>
            <a:r>
              <a:rPr lang="en-US" altLang="zh-CN" dirty="0"/>
              <a:t>Linux</a:t>
            </a:r>
            <a:r>
              <a:rPr lang="zh-CN" altLang="zh-CN" dirty="0"/>
              <a:t>常用命令，如</a:t>
            </a:r>
            <a:r>
              <a:rPr lang="en-US" altLang="zh-CN" dirty="0"/>
              <a:t>cd</a:t>
            </a:r>
            <a:r>
              <a:rPr lang="zh-CN" altLang="zh-CN" dirty="0"/>
              <a:t>、</a:t>
            </a:r>
            <a:r>
              <a:rPr lang="en-US" altLang="zh-CN" dirty="0" err="1"/>
              <a:t>mkdir</a:t>
            </a:r>
            <a:r>
              <a:rPr lang="zh-CN" altLang="zh-CN" dirty="0"/>
              <a:t>、</a:t>
            </a:r>
            <a:r>
              <a:rPr lang="en-US" altLang="zh-CN" dirty="0" err="1"/>
              <a:t>rmdir</a:t>
            </a:r>
            <a:r>
              <a:rPr lang="zh-CN" altLang="zh-CN" dirty="0"/>
              <a:t>、</a:t>
            </a:r>
            <a:r>
              <a:rPr lang="en-US" altLang="zh-CN" dirty="0" err="1"/>
              <a:t>rm</a:t>
            </a:r>
            <a:r>
              <a:rPr lang="zh-CN" altLang="zh-CN" dirty="0"/>
              <a:t>、</a:t>
            </a:r>
            <a:r>
              <a:rPr lang="en-US" altLang="zh-CN" dirty="0"/>
              <a:t>cat</a:t>
            </a:r>
            <a:r>
              <a:rPr lang="zh-CN" altLang="zh-CN" dirty="0"/>
              <a:t>等。</a:t>
            </a:r>
          </a:p>
          <a:p>
            <a:pPr marL="0" indent="0">
              <a:buNone/>
            </a:pPr>
            <a:r>
              <a:rPr lang="zh-CN" altLang="zh-CN" dirty="0"/>
              <a:t>创建自己的工作目录。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命令编译：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2.1.</a:t>
            </a:r>
            <a:r>
              <a:rPr lang="zh-CN" altLang="zh-CN" dirty="0" smtClean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–O1 -S</a:t>
            </a:r>
            <a:r>
              <a:rPr lang="zh-CN" altLang="zh-CN" dirty="0"/>
              <a:t>命令生成</a:t>
            </a:r>
            <a:r>
              <a:rPr lang="en-US" altLang="zh-CN" dirty="0"/>
              <a:t>.s</a:t>
            </a:r>
            <a:r>
              <a:rPr lang="zh-CN" altLang="zh-CN" dirty="0"/>
              <a:t>文件，查看其中的汇编代码</a:t>
            </a:r>
          </a:p>
          <a:p>
            <a:pPr lvl="0"/>
            <a:r>
              <a:rPr lang="en-US" altLang="zh-CN" dirty="0" smtClean="0"/>
              <a:t>2.2.</a:t>
            </a:r>
            <a:r>
              <a:rPr lang="zh-CN" altLang="zh-CN" dirty="0" smtClean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–O1 –c</a:t>
            </a:r>
            <a:r>
              <a:rPr lang="zh-CN" altLang="zh-CN" dirty="0"/>
              <a:t>命令生成</a:t>
            </a:r>
            <a:r>
              <a:rPr lang="en-US" altLang="zh-CN" dirty="0"/>
              <a:t>.o</a:t>
            </a:r>
            <a:r>
              <a:rPr lang="zh-CN" altLang="zh-CN" dirty="0"/>
              <a:t>文件</a:t>
            </a:r>
          </a:p>
          <a:p>
            <a:pPr lvl="0"/>
            <a:r>
              <a:rPr lang="en-US" altLang="zh-CN" dirty="0" smtClean="0"/>
              <a:t>2.3.</a:t>
            </a:r>
            <a:r>
              <a:rPr lang="zh-CN" altLang="zh-CN" dirty="0" smtClean="0"/>
              <a:t>用</a:t>
            </a:r>
            <a:r>
              <a:rPr lang="en-US" altLang="zh-CN" dirty="0" err="1"/>
              <a:t>objdump</a:t>
            </a:r>
            <a:r>
              <a:rPr lang="zh-CN" altLang="zh-CN" dirty="0"/>
              <a:t>对</a:t>
            </a:r>
            <a:r>
              <a:rPr lang="en-US" altLang="zh-CN" dirty="0"/>
              <a:t>.o</a:t>
            </a:r>
            <a:r>
              <a:rPr lang="zh-CN" altLang="zh-CN" dirty="0"/>
              <a:t>文件反汇编，参数</a:t>
            </a:r>
            <a:r>
              <a:rPr lang="en-US" altLang="zh-CN" dirty="0"/>
              <a:t>-d</a:t>
            </a:r>
            <a:r>
              <a:rPr lang="zh-CN" altLang="zh-CN" dirty="0"/>
              <a:t>只查看函数代码，</a:t>
            </a:r>
            <a:r>
              <a:rPr lang="en-US" altLang="zh-CN" dirty="0"/>
              <a:t>-D</a:t>
            </a:r>
            <a:r>
              <a:rPr lang="zh-CN" altLang="zh-CN" dirty="0"/>
              <a:t>查看更多</a:t>
            </a:r>
          </a:p>
          <a:p>
            <a:pPr lvl="0"/>
            <a:r>
              <a:rPr lang="en-US" altLang="zh-CN" dirty="0" smtClean="0"/>
              <a:t>2.4.</a:t>
            </a:r>
            <a:r>
              <a:rPr lang="zh-CN" altLang="zh-CN" dirty="0" smtClean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–O1</a:t>
            </a:r>
            <a:r>
              <a:rPr lang="zh-CN" altLang="zh-CN" dirty="0"/>
              <a:t>命令生成可执行目标文件</a:t>
            </a:r>
            <a:r>
              <a:rPr lang="en-US" altLang="zh-CN" dirty="0" err="1"/>
              <a:t>a.out</a:t>
            </a:r>
            <a:r>
              <a:rPr lang="zh-CN" altLang="zh-CN" dirty="0"/>
              <a:t>（或自定义文件名）</a:t>
            </a:r>
          </a:p>
          <a:p>
            <a:pPr lvl="0"/>
            <a:r>
              <a:rPr lang="en-US" altLang="zh-CN" dirty="0" smtClean="0"/>
              <a:t>2.5.</a:t>
            </a:r>
            <a:r>
              <a:rPr lang="zh-CN" altLang="zh-CN" dirty="0" smtClean="0"/>
              <a:t>输</a:t>
            </a:r>
            <a:r>
              <a:rPr lang="zh-CN" altLang="zh-CN" dirty="0"/>
              <a:t>入</a:t>
            </a:r>
            <a:r>
              <a:rPr lang="en-US" altLang="zh-CN" dirty="0"/>
              <a:t> ./</a:t>
            </a:r>
            <a:r>
              <a:rPr lang="en-US" altLang="zh-CN" dirty="0" err="1"/>
              <a:t>a.out</a:t>
            </a:r>
            <a:r>
              <a:rPr lang="en-US" altLang="zh-CN" dirty="0"/>
              <a:t> </a:t>
            </a:r>
            <a:r>
              <a:rPr lang="zh-CN" altLang="zh-CN" dirty="0"/>
              <a:t>运行程序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2.6.</a:t>
            </a:r>
            <a:r>
              <a:rPr lang="zh-CN" altLang="zh-CN" dirty="0" smtClean="0"/>
              <a:t>用</a:t>
            </a:r>
            <a:r>
              <a:rPr lang="en-US" altLang="zh-CN" dirty="0" err="1"/>
              <a:t>objdump</a:t>
            </a:r>
            <a:r>
              <a:rPr lang="zh-CN" altLang="zh-CN" dirty="0"/>
              <a:t>对</a:t>
            </a:r>
            <a:r>
              <a:rPr lang="en-US" altLang="zh-CN" dirty="0" err="1"/>
              <a:t>a.out</a:t>
            </a:r>
            <a:r>
              <a:rPr lang="zh-CN" altLang="zh-CN" dirty="0"/>
              <a:t>反汇编，查看字符串存储地址</a:t>
            </a:r>
          </a:p>
          <a:p>
            <a:pPr lvl="0"/>
            <a:r>
              <a:rPr lang="en-US" altLang="zh-CN" dirty="0" smtClean="0"/>
              <a:t>2.7.</a:t>
            </a:r>
            <a:r>
              <a:rPr lang="zh-CN" altLang="zh-CN" dirty="0" smtClean="0"/>
              <a:t>根</a:t>
            </a:r>
            <a:r>
              <a:rPr lang="zh-CN" altLang="zh-CN" dirty="0"/>
              <a:t>据该地址查看字符串，有两种方法：</a:t>
            </a:r>
          </a:p>
          <a:p>
            <a:pPr marL="0" lvl="0" indent="0">
              <a:buNone/>
            </a:pPr>
            <a:r>
              <a:rPr lang="en-US" altLang="zh-CN" dirty="0" err="1"/>
              <a:t>Objdump</a:t>
            </a:r>
            <a:r>
              <a:rPr lang="en-US" altLang="zh-CN" dirty="0"/>
              <a:t> –D </a:t>
            </a:r>
            <a:r>
              <a:rPr lang="zh-CN" altLang="zh-CN" dirty="0"/>
              <a:t>后找到该地址，查看之后的各字节</a:t>
            </a:r>
          </a:p>
          <a:p>
            <a:pPr marL="0" indent="0">
              <a:buNone/>
            </a:pPr>
            <a:r>
              <a:rPr lang="zh-CN" altLang="zh-CN" dirty="0"/>
              <a:t>注：这里应为字符串的</a:t>
            </a:r>
            <a:r>
              <a:rPr lang="en-US" altLang="zh-CN" dirty="0"/>
              <a:t>ASCII</a:t>
            </a:r>
            <a:r>
              <a:rPr lang="zh-CN" altLang="zh-CN" dirty="0"/>
              <a:t>码。反汇编后看起来像指令，实际是只读数据段里的数据，可忽略右侧汇编代码，只查看十六进制数据。</a:t>
            </a:r>
          </a:p>
          <a:p>
            <a:pPr marL="0" lvl="0" indent="0">
              <a:buNone/>
            </a:pPr>
            <a:r>
              <a:rPr lang="zh-CN" altLang="zh-CN" dirty="0"/>
              <a:t>使用</a:t>
            </a:r>
            <a:r>
              <a:rPr lang="en-US" altLang="zh-CN" dirty="0" err="1"/>
              <a:t>gdb</a:t>
            </a:r>
            <a:r>
              <a:rPr lang="zh-CN" altLang="zh-CN" dirty="0"/>
              <a:t>工具的</a:t>
            </a:r>
            <a:r>
              <a:rPr lang="en-US" altLang="zh-CN" dirty="0"/>
              <a:t>x</a:t>
            </a:r>
            <a:r>
              <a:rPr lang="zh-CN" altLang="zh-CN" dirty="0"/>
              <a:t>命令查看指定地址处开始的</a:t>
            </a:r>
            <a:r>
              <a:rPr lang="en-US" altLang="zh-CN" dirty="0"/>
              <a:t>n</a:t>
            </a:r>
            <a:r>
              <a:rPr lang="zh-CN" altLang="zh-CN" dirty="0"/>
              <a:t>字节内</a:t>
            </a:r>
            <a:r>
              <a:rPr lang="zh-CN" altLang="zh-CN" dirty="0" smtClean="0"/>
              <a:t>容</a:t>
            </a:r>
            <a:endParaRPr lang="en-US" altLang="zh-CN" dirty="0" smtClean="0"/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zh-CN" dirty="0" smtClean="0"/>
              <a:t>编</a:t>
            </a:r>
            <a:r>
              <a:rPr lang="zh-CN" altLang="zh-CN" dirty="0"/>
              <a:t>程实现第</a:t>
            </a:r>
            <a:r>
              <a:rPr lang="en-US" altLang="zh-CN" dirty="0"/>
              <a:t>2</a:t>
            </a:r>
            <a:r>
              <a:rPr lang="zh-CN" altLang="zh-CN" dirty="0"/>
              <a:t>章图</a:t>
            </a:r>
            <a:r>
              <a:rPr lang="en-US" altLang="zh-CN" dirty="0"/>
              <a:t>2.4</a:t>
            </a:r>
            <a:r>
              <a:rPr lang="zh-CN" altLang="zh-CN" dirty="0"/>
              <a:t>、图</a:t>
            </a:r>
            <a:r>
              <a:rPr lang="en-US" altLang="zh-CN" dirty="0"/>
              <a:t>2.5</a:t>
            </a:r>
            <a:r>
              <a:rPr lang="zh-CN" altLang="zh-CN" dirty="0"/>
              <a:t>代码，查看自己学号的</a:t>
            </a:r>
            <a:r>
              <a:rPr lang="en-US" altLang="zh-CN" dirty="0" err="1"/>
              <a:t>int</a:t>
            </a:r>
            <a:r>
              <a:rPr lang="zh-CN" altLang="zh-CN" dirty="0"/>
              <a:t>、</a:t>
            </a:r>
            <a:r>
              <a:rPr lang="en-US" altLang="zh-CN" dirty="0"/>
              <a:t>float</a:t>
            </a:r>
            <a:r>
              <a:rPr lang="zh-CN" altLang="zh-CN" dirty="0"/>
              <a:t>、指针的字节表示，分析</a:t>
            </a:r>
            <a:r>
              <a:rPr lang="en-US" altLang="zh-CN" dirty="0"/>
              <a:t>float</a:t>
            </a:r>
            <a:r>
              <a:rPr lang="zh-CN" altLang="zh-CN" dirty="0"/>
              <a:t>如何编码。</a:t>
            </a:r>
          </a:p>
          <a:p>
            <a:pPr marL="0" lv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4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4.</a:t>
            </a:r>
            <a:r>
              <a:rPr lang="zh-CN" altLang="en-US" dirty="0" smtClean="0"/>
              <a:t>编程实现练习题</a:t>
            </a:r>
            <a:r>
              <a:rPr lang="en-US" altLang="zh-CN" dirty="0" smtClean="0"/>
              <a:t>2.12</a:t>
            </a:r>
            <a:r>
              <a:rPr lang="zh-CN" altLang="en-US" dirty="0" smtClean="0"/>
              <a:t>，</a:t>
            </a:r>
            <a:r>
              <a:rPr lang="zh-CN" altLang="zh-CN" dirty="0"/>
              <a:t>练习掩码的使用，掌握清零、取补、置</a:t>
            </a:r>
            <a:r>
              <a:rPr lang="en-US" altLang="zh-CN" dirty="0"/>
              <a:t>1</a:t>
            </a:r>
            <a:r>
              <a:rPr lang="zh-CN" altLang="zh-CN" dirty="0"/>
              <a:t>的位级运算</a:t>
            </a:r>
            <a:r>
              <a:rPr lang="zh-CN" altLang="zh-CN" dirty="0" smtClean="0"/>
              <a:t>。取</a:t>
            </a:r>
            <a:r>
              <a:rPr lang="en-US" altLang="zh-CN" dirty="0"/>
              <a:t>w=8, 16, 32</a:t>
            </a:r>
            <a:r>
              <a:rPr lang="zh-CN" altLang="zh-CN" dirty="0"/>
              <a:t>的不同字长运行程序</a:t>
            </a:r>
          </a:p>
          <a:p>
            <a:endParaRPr lang="en-US" altLang="zh-CN" dirty="0" smtClean="0"/>
          </a:p>
          <a:p>
            <a:pPr lvl="0"/>
            <a:r>
              <a:rPr lang="en-US" altLang="zh-CN" dirty="0" smtClean="0"/>
              <a:t>5.</a:t>
            </a:r>
            <a:r>
              <a:rPr lang="zh-CN" altLang="en-US" dirty="0" smtClean="0"/>
              <a:t>编</a:t>
            </a:r>
            <a:r>
              <a:rPr lang="zh-CN" altLang="en-US" dirty="0"/>
              <a:t>程实</a:t>
            </a:r>
            <a:r>
              <a:rPr lang="zh-CN" altLang="en-US" dirty="0" smtClean="0"/>
              <a:t>现练习题</a:t>
            </a:r>
            <a:r>
              <a:rPr lang="en-US" altLang="zh-CN" dirty="0" smtClean="0"/>
              <a:t>2.14</a:t>
            </a:r>
            <a:r>
              <a:rPr lang="zh-CN" altLang="en-US" dirty="0" smtClean="0"/>
              <a:t>，</a:t>
            </a:r>
            <a:r>
              <a:rPr lang="zh-CN" altLang="zh-CN" dirty="0"/>
              <a:t>了解位级运算和逻辑运算的区别</a:t>
            </a:r>
          </a:p>
          <a:p>
            <a:pPr marL="0" lvl="0" indent="0">
              <a:buNone/>
            </a:pPr>
            <a:endParaRPr lang="en-US" altLang="zh-CN" dirty="0" smtClean="0"/>
          </a:p>
          <a:p>
            <a:pPr lvl="0"/>
            <a:r>
              <a:rPr lang="en-US" altLang="zh-CN" dirty="0" smtClean="0"/>
              <a:t>6.</a:t>
            </a:r>
            <a:r>
              <a:rPr lang="zh-CN" altLang="zh-CN" dirty="0" smtClean="0"/>
              <a:t>编</a:t>
            </a:r>
            <a:r>
              <a:rPr lang="zh-CN" altLang="zh-CN" dirty="0"/>
              <a:t>程实现移位运算，将自己学号的负值左移和右移不同位数</a:t>
            </a:r>
            <a:r>
              <a:rPr lang="en-US" altLang="zh-CN" dirty="0"/>
              <a:t>k</a:t>
            </a:r>
            <a:r>
              <a:rPr lang="zh-CN" altLang="zh-CN" dirty="0"/>
              <a:t>，测试</a:t>
            </a:r>
            <a:r>
              <a:rPr lang="en-US" altLang="zh-CN" dirty="0"/>
              <a:t>k</a:t>
            </a:r>
            <a:r>
              <a:rPr lang="zh-CN" altLang="zh-CN" dirty="0"/>
              <a:t>大于</a:t>
            </a:r>
            <a:r>
              <a:rPr lang="en-US" altLang="zh-CN" dirty="0"/>
              <a:t>31</a:t>
            </a:r>
            <a:r>
              <a:rPr lang="zh-CN" altLang="zh-CN" dirty="0"/>
              <a:t>时的运行结果</a:t>
            </a:r>
          </a:p>
          <a:p>
            <a:endParaRPr lang="en-US" altLang="zh-CN" dirty="0"/>
          </a:p>
          <a:p>
            <a:endParaRPr lang="zh-CN" altLang="zh-CN" dirty="0"/>
          </a:p>
          <a:p>
            <a:pPr marL="0" lvl="0" indent="0">
              <a:buNone/>
            </a:pPr>
            <a:endParaRPr lang="en-US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7.A </a:t>
            </a:r>
            <a:r>
              <a:rPr lang="en-US" altLang="zh-CN" dirty="0"/>
              <a:t>= 0xA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B = 0xB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zh-CN" dirty="0"/>
              <a:t>为学号末两位数字，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zh-CN" dirty="0"/>
              <a:t>为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zh-CN" dirty="0"/>
              <a:t>最高位取反</a:t>
            </a:r>
            <a:r>
              <a:rPr lang="zh-CN" altLang="zh-CN" dirty="0" smtClean="0"/>
              <a:t>。如</a:t>
            </a:r>
            <a:r>
              <a:rPr lang="zh-CN" altLang="zh-CN" dirty="0"/>
              <a:t>，学号为</a:t>
            </a:r>
            <a:r>
              <a:rPr lang="en-US" altLang="zh-CN" dirty="0"/>
              <a:t>15211001</a:t>
            </a:r>
            <a:r>
              <a:rPr lang="zh-CN" altLang="zh-CN" dirty="0"/>
              <a:t>，则</a:t>
            </a:r>
            <a:r>
              <a:rPr lang="en-US" altLang="zh-CN" dirty="0"/>
              <a:t>A = 0x01</a:t>
            </a:r>
            <a:r>
              <a:rPr lang="zh-CN" altLang="zh-CN" dirty="0"/>
              <a:t>，</a:t>
            </a:r>
            <a:r>
              <a:rPr lang="en-US" altLang="zh-CN" dirty="0"/>
              <a:t>B = </a:t>
            </a:r>
            <a:r>
              <a:rPr lang="en-US" altLang="zh-CN" dirty="0" smtClean="0"/>
              <a:t>0x81</a:t>
            </a:r>
            <a:r>
              <a:rPr lang="zh-CN" altLang="en-US" dirty="0"/>
              <a:t>。</a:t>
            </a:r>
            <a:r>
              <a:rPr lang="zh-CN" altLang="zh-CN" dirty="0" smtClean="0"/>
              <a:t>编</a:t>
            </a:r>
            <a:r>
              <a:rPr lang="zh-CN" altLang="zh-CN" dirty="0"/>
              <a:t>程输出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分别作为</a:t>
            </a:r>
            <a:r>
              <a:rPr lang="en-US" altLang="zh-CN" dirty="0"/>
              <a:t>char</a:t>
            </a:r>
            <a:r>
              <a:rPr lang="zh-CN" altLang="zh-CN" dirty="0"/>
              <a:t>、</a:t>
            </a:r>
            <a:r>
              <a:rPr lang="en-US" altLang="zh-CN" dirty="0"/>
              <a:t>unsigned char</a:t>
            </a:r>
            <a:r>
              <a:rPr lang="zh-CN" altLang="zh-CN" dirty="0"/>
              <a:t>类型数据时的十进制数值，分析有无符号数之间的数值大小关系</a:t>
            </a:r>
          </a:p>
          <a:p>
            <a:endParaRPr lang="en-US" altLang="zh-CN" dirty="0" smtClean="0"/>
          </a:p>
          <a:p>
            <a:pPr lvl="0"/>
            <a:r>
              <a:rPr lang="en-US" altLang="zh-CN" dirty="0" smtClean="0"/>
              <a:t>8.A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取值同上，编程将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转换为</a:t>
            </a:r>
            <a:r>
              <a:rPr lang="en-US" altLang="zh-CN" dirty="0"/>
              <a:t>unsigned short</a:t>
            </a:r>
            <a:r>
              <a:rPr lang="zh-CN" altLang="zh-CN" dirty="0"/>
              <a:t>和</a:t>
            </a:r>
            <a:r>
              <a:rPr lang="en-US" altLang="zh-CN" dirty="0"/>
              <a:t>short</a:t>
            </a:r>
            <a:r>
              <a:rPr lang="zh-CN" altLang="zh-CN" dirty="0"/>
              <a:t>，查看转换后的十六进制表示和十进制数值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zh-CN" dirty="0" smtClean="0"/>
              <a:t>编</a:t>
            </a:r>
            <a:r>
              <a:rPr lang="zh-CN" altLang="zh-CN" dirty="0"/>
              <a:t>程实现练习题</a:t>
            </a:r>
            <a:r>
              <a:rPr lang="en-US" altLang="zh-CN" dirty="0"/>
              <a:t>2.43</a:t>
            </a:r>
            <a:r>
              <a:rPr lang="zh-CN" altLang="zh-CN" dirty="0"/>
              <a:t>，查看</a:t>
            </a:r>
            <a:r>
              <a:rPr lang="en-US" altLang="zh-CN" dirty="0"/>
              <a:t>.s</a:t>
            </a:r>
            <a:r>
              <a:rPr lang="zh-CN" altLang="zh-CN" dirty="0"/>
              <a:t>文件，掌握常数乘除的汇编代码实现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10.</a:t>
            </a:r>
            <a:r>
              <a:rPr lang="zh-CN" altLang="zh-CN" dirty="0" smtClean="0"/>
              <a:t>查</a:t>
            </a:r>
            <a:r>
              <a:rPr lang="zh-CN" altLang="zh-CN" dirty="0"/>
              <a:t>看以上各程序的汇编代码。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3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s </a:t>
            </a:r>
            <a:r>
              <a:rPr lang="zh-CN" altLang="zh-CN" dirty="0"/>
              <a:t>查看当前目录下的文件 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d </a:t>
            </a:r>
            <a:r>
              <a:rPr lang="zh-CN" altLang="zh-CN" dirty="0"/>
              <a:t>切换目录</a:t>
            </a:r>
            <a:r>
              <a:rPr lang="en-US" altLang="zh-CN" dirty="0"/>
              <a:t> cd.. </a:t>
            </a:r>
            <a:r>
              <a:rPr lang="zh-CN" altLang="zh-CN" dirty="0"/>
              <a:t>到当前目录的父目录 </a:t>
            </a:r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kdir</a:t>
            </a:r>
            <a:r>
              <a:rPr lang="en-US" altLang="zh-CN" dirty="0" smtClean="0"/>
              <a:t> </a:t>
            </a:r>
            <a:r>
              <a:rPr lang="en-US" altLang="zh-CN" dirty="0"/>
              <a:t>lab</a:t>
            </a:r>
            <a:r>
              <a:rPr lang="zh-CN" altLang="zh-CN" dirty="0"/>
              <a:t>创建</a:t>
            </a:r>
            <a:r>
              <a:rPr lang="en-US" altLang="zh-CN" dirty="0"/>
              <a:t>lab</a:t>
            </a:r>
            <a:r>
              <a:rPr lang="zh-CN" altLang="zh-CN" dirty="0"/>
              <a:t>文件夹</a:t>
            </a:r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m</a:t>
            </a:r>
            <a:r>
              <a:rPr lang="en-US" altLang="zh-CN" dirty="0" smtClean="0"/>
              <a:t> </a:t>
            </a:r>
            <a:r>
              <a:rPr lang="en-US" altLang="zh-CN" dirty="0" err="1"/>
              <a:t>main.c</a:t>
            </a:r>
            <a:r>
              <a:rPr lang="en-US" altLang="zh-CN" dirty="0"/>
              <a:t> </a:t>
            </a:r>
            <a:r>
              <a:rPr lang="zh-CN" altLang="zh-CN" dirty="0"/>
              <a:t>删除</a:t>
            </a:r>
          </a:p>
          <a:p>
            <a:r>
              <a:rPr lang="en-US" altLang="zh-CN" dirty="0"/>
              <a:t>v</a:t>
            </a:r>
            <a:r>
              <a:rPr lang="en-US" altLang="zh-CN" dirty="0" smtClean="0"/>
              <a:t>im </a:t>
            </a:r>
            <a:r>
              <a:rPr lang="en-US" altLang="zh-CN" dirty="0" err="1"/>
              <a:t>main.c</a:t>
            </a:r>
            <a:r>
              <a:rPr lang="en-US" altLang="zh-CN" dirty="0"/>
              <a:t> apt-get install vim </a:t>
            </a:r>
            <a:r>
              <a:rPr lang="zh-CN" altLang="zh-CN" dirty="0"/>
              <a:t>进行安装</a:t>
            </a:r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ano</a:t>
            </a:r>
            <a:r>
              <a:rPr lang="en-US" altLang="zh-CN" dirty="0" smtClean="0"/>
              <a:t> </a:t>
            </a:r>
            <a:r>
              <a:rPr lang="en-US" altLang="zh-CN" dirty="0" err="1"/>
              <a:t>main.c</a:t>
            </a:r>
            <a:r>
              <a:rPr lang="zh-CN" altLang="zh-CN" dirty="0"/>
              <a:t>编写源文件</a:t>
            </a:r>
          </a:p>
          <a:p>
            <a:r>
              <a:rPr lang="en-US" altLang="zh-CN" dirty="0"/>
              <a:t>v</a:t>
            </a:r>
            <a:r>
              <a:rPr lang="en-US" altLang="zh-CN" dirty="0" smtClean="0"/>
              <a:t>i </a:t>
            </a:r>
            <a:r>
              <a:rPr lang="en-US" altLang="zh-CN" dirty="0" err="1"/>
              <a:t>main.c</a:t>
            </a:r>
            <a:r>
              <a:rPr lang="en-US" altLang="zh-CN" dirty="0"/>
              <a:t> vi</a:t>
            </a:r>
            <a:r>
              <a:rPr lang="zh-CN" altLang="zh-CN" dirty="0"/>
              <a:t>的使用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0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zh-CN" dirty="0"/>
              <a:t>有三种工作模</a:t>
            </a:r>
            <a:r>
              <a:rPr lang="zh-CN" altLang="zh-CN" dirty="0" smtClean="0"/>
              <a:t>式</a:t>
            </a:r>
            <a:r>
              <a:rPr lang="en-US" altLang="zh-CN" dirty="0" smtClean="0"/>
              <a:t>:</a:t>
            </a:r>
            <a:r>
              <a:rPr lang="zh-CN" altLang="zh-CN" dirty="0" smtClean="0"/>
              <a:t>命</a:t>
            </a:r>
            <a:r>
              <a:rPr lang="zh-CN" altLang="zh-CN" dirty="0"/>
              <a:t>令模式，插入模</a:t>
            </a:r>
            <a:r>
              <a:rPr lang="zh-CN" altLang="zh-CN" dirty="0" smtClean="0"/>
              <a:t>式</a:t>
            </a:r>
            <a:r>
              <a:rPr lang="en-US" altLang="zh-CN" dirty="0" smtClean="0"/>
              <a:t>,</a:t>
            </a:r>
            <a:r>
              <a:rPr lang="zh-CN" altLang="zh-CN" dirty="0" smtClean="0"/>
              <a:t>底</a:t>
            </a:r>
            <a:r>
              <a:rPr lang="zh-CN" altLang="zh-CN" dirty="0"/>
              <a:t>行命令模式。</a:t>
            </a:r>
            <a:r>
              <a:rPr lang="en-US" altLang="zh-CN" dirty="0"/>
              <a:t>a</a:t>
            </a:r>
            <a:r>
              <a:rPr lang="zh-CN" altLang="zh-CN" dirty="0"/>
              <a:t>表示附加命令，</a:t>
            </a:r>
            <a:r>
              <a:rPr lang="en-US" altLang="zh-CN" dirty="0" err="1"/>
              <a:t>i</a:t>
            </a:r>
            <a:r>
              <a:rPr lang="zh-CN" altLang="zh-CN" dirty="0"/>
              <a:t>表示插入命令，</a:t>
            </a:r>
            <a:r>
              <a:rPr lang="en-US" altLang="zh-CN" dirty="0"/>
              <a:t>x</a:t>
            </a:r>
            <a:r>
              <a:rPr lang="zh-CN" altLang="zh-CN" dirty="0"/>
              <a:t>表示删除命令。可以通过输入</a:t>
            </a:r>
            <a:r>
              <a:rPr lang="en-US" altLang="zh-CN" dirty="0"/>
              <a:t> vi </a:t>
            </a:r>
            <a:r>
              <a:rPr lang="zh-CN" altLang="zh-CN" dirty="0"/>
              <a:t>插入命令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zh-CN" altLang="zh-CN" dirty="0"/>
              <a:t>，附加命令</a:t>
            </a:r>
            <a:r>
              <a:rPr lang="en-US" altLang="zh-CN" dirty="0"/>
              <a:t> a</a:t>
            </a:r>
            <a:r>
              <a:rPr lang="zh-CN" altLang="zh-CN" dirty="0"/>
              <a:t>，打开命 令</a:t>
            </a:r>
            <a:r>
              <a:rPr lang="en-US" altLang="zh-CN" dirty="0"/>
              <a:t> o</a:t>
            </a:r>
            <a:r>
              <a:rPr lang="zh-CN" altLang="zh-CN" dirty="0"/>
              <a:t>，替换命令</a:t>
            </a:r>
            <a:r>
              <a:rPr lang="en-US" altLang="zh-CN" dirty="0"/>
              <a:t> s</a:t>
            </a:r>
            <a:r>
              <a:rPr lang="zh-CN" altLang="zh-CN" dirty="0"/>
              <a:t>，修改命令</a:t>
            </a:r>
            <a:r>
              <a:rPr lang="en-US" altLang="zh-CN" dirty="0"/>
              <a:t> e </a:t>
            </a:r>
            <a:r>
              <a:rPr lang="zh-CN" altLang="zh-CN" dirty="0"/>
              <a:t>或取代命令</a:t>
            </a:r>
            <a:r>
              <a:rPr lang="en-US" altLang="zh-CN" dirty="0"/>
              <a:t> r </a:t>
            </a:r>
            <a:r>
              <a:rPr lang="zh-CN" altLang="zh-CN" dirty="0"/>
              <a:t>从命令模式进入插入模式。在插</a:t>
            </a:r>
            <a:r>
              <a:rPr lang="zh-CN" altLang="zh-CN" dirty="0" smtClean="0"/>
              <a:t>入模</a:t>
            </a:r>
            <a:r>
              <a:rPr lang="zh-CN" altLang="zh-CN" dirty="0"/>
              <a:t>式下，从键盘上输入的所有字符都被插入到正在编辑的缓冲区，被当作该文件 的正文，相当于</a:t>
            </a:r>
            <a:r>
              <a:rPr lang="en-US" altLang="zh-CN" dirty="0"/>
              <a:t> windows </a:t>
            </a:r>
            <a:r>
              <a:rPr lang="zh-CN" altLang="zh-CN" dirty="0"/>
              <a:t>下的“记事本”。按</a:t>
            </a:r>
            <a:r>
              <a:rPr lang="en-US" altLang="zh-CN" dirty="0"/>
              <a:t> ESC </a:t>
            </a:r>
            <a:r>
              <a:rPr lang="zh-CN" altLang="zh-CN" dirty="0"/>
              <a:t>键退出插入模式</a:t>
            </a:r>
            <a:r>
              <a:rPr lang="zh-CN" altLang="zh-CN" dirty="0" smtClean="0"/>
              <a:t>。要</a:t>
            </a:r>
            <a:r>
              <a:rPr lang="zh-CN" altLang="zh-CN" dirty="0"/>
              <a:t>执行底行命令模式（也称为“末行模式”），必须在命令模式下输入一个冒 号“：”、“</a:t>
            </a:r>
            <a:r>
              <a:rPr lang="en-US" altLang="zh-CN" dirty="0"/>
              <a:t>/</a:t>
            </a:r>
            <a:r>
              <a:rPr lang="zh-CN" altLang="zh-CN" dirty="0"/>
              <a:t>”或者“？”。 底行命令模式主要完成文本的全局替换，文本中插入</a:t>
            </a:r>
            <a:r>
              <a:rPr lang="en-US" altLang="zh-CN" dirty="0"/>
              <a:t> shell </a:t>
            </a:r>
            <a:r>
              <a:rPr lang="zh-CN" altLang="zh-CN" dirty="0"/>
              <a:t>命令，</a:t>
            </a:r>
            <a:r>
              <a:rPr lang="en-US" altLang="zh-CN" dirty="0"/>
              <a:t>vi </a:t>
            </a:r>
            <a:r>
              <a:rPr lang="zh-CN" altLang="zh-CN" dirty="0"/>
              <a:t>编辑</a:t>
            </a:r>
            <a:r>
              <a:rPr lang="zh-CN" altLang="zh-CN" dirty="0" smtClean="0"/>
              <a:t>器的</a:t>
            </a:r>
            <a:r>
              <a:rPr lang="zh-CN" altLang="zh-CN" dirty="0"/>
              <a:t>设置，文本的存盘退出，文本块的复制，多个文本间的转换及缓冲区的操作</a:t>
            </a:r>
            <a:r>
              <a:rPr lang="zh-CN" altLang="zh-CN" dirty="0" smtClean="0"/>
              <a:t>功能</a:t>
            </a:r>
            <a:r>
              <a:rPr lang="zh-CN" altLang="zh-CN" dirty="0"/>
              <a:t>。：</a:t>
            </a:r>
            <a:r>
              <a:rPr lang="en-US" altLang="zh-CN" dirty="0" err="1"/>
              <a:t>wq</a:t>
            </a:r>
            <a:r>
              <a:rPr lang="zh-CN" altLang="zh-CN" dirty="0"/>
              <a:t>就是保存修改并退出。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"Man" and getting help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97" y="1562385"/>
            <a:ext cx="755238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gcc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smtClean="0"/>
              <a:t>-O1 </a:t>
            </a:r>
            <a:r>
              <a:rPr lang="en-US" altLang="zh-CN" dirty="0"/>
              <a:t>-o p p1.c p2.c</a:t>
            </a:r>
            <a:endParaRPr lang="zh-CN" altLang="zh-CN" dirty="0"/>
          </a:p>
          <a:p>
            <a:r>
              <a:rPr lang="zh-CN" altLang="zh-CN" dirty="0"/>
              <a:t>命令</a:t>
            </a:r>
            <a:r>
              <a:rPr lang="en-US" altLang="zh-CN" dirty="0" err="1"/>
              <a:t>gcc</a:t>
            </a:r>
            <a:r>
              <a:rPr lang="zh-CN" altLang="zh-CN" dirty="0"/>
              <a:t>就是指的</a:t>
            </a:r>
            <a:r>
              <a:rPr lang="en-US" altLang="zh-CN" dirty="0" err="1"/>
              <a:t>gcc</a:t>
            </a:r>
            <a:r>
              <a:rPr lang="en-US" altLang="zh-CN" dirty="0"/>
              <a:t> c</a:t>
            </a:r>
            <a:r>
              <a:rPr lang="zh-CN" altLang="zh-CN" dirty="0"/>
              <a:t>编译器，是</a:t>
            </a:r>
            <a:r>
              <a:rPr lang="en-US" altLang="zh-CN" dirty="0" err="1"/>
              <a:t>linux</a:t>
            </a:r>
            <a:r>
              <a:rPr lang="zh-CN" altLang="zh-CN" dirty="0"/>
              <a:t>默认的编译器，简单的使用</a:t>
            </a:r>
            <a:r>
              <a:rPr lang="en-US" altLang="zh-CN" dirty="0" err="1"/>
              <a:t>gcc</a:t>
            </a:r>
            <a:r>
              <a:rPr lang="zh-CN" altLang="zh-CN" dirty="0"/>
              <a:t>去启动它。</a:t>
            </a:r>
          </a:p>
          <a:p>
            <a:r>
              <a:rPr lang="en-US" altLang="zh-CN" dirty="0" smtClean="0"/>
              <a:t>-O1 </a:t>
            </a:r>
            <a:r>
              <a:rPr lang="zh-CN" altLang="zh-CN" dirty="0"/>
              <a:t>告诉编译器启动第一级优化，提高优化级别会使最终程序运行的更快，但是编译的时间会变长，调试会更加困难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sz="1600" dirty="0"/>
              <a:t>$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–O0 -S </a:t>
            </a:r>
            <a:r>
              <a:rPr lang="en-US" altLang="zh-CN" sz="1600" dirty="0" err="1"/>
              <a:t>code.c</a:t>
            </a:r>
            <a:r>
              <a:rPr lang="en-US" altLang="zh-CN" sz="1600" dirty="0"/>
              <a:t>   	</a:t>
            </a:r>
          </a:p>
          <a:p>
            <a:r>
              <a:rPr lang="en-US" altLang="zh-CN" sz="1600" dirty="0"/>
              <a:t>$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–O1 -S </a:t>
            </a:r>
            <a:r>
              <a:rPr lang="en-US" altLang="zh-CN" sz="1600" dirty="0" err="1"/>
              <a:t>code.c</a:t>
            </a:r>
            <a:endParaRPr lang="en-US" altLang="zh-CN" sz="1600" dirty="0"/>
          </a:p>
          <a:p>
            <a:r>
              <a:rPr lang="en-US" altLang="zh-CN" sz="1600" dirty="0"/>
              <a:t>$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-O2 -S </a:t>
            </a:r>
            <a:r>
              <a:rPr lang="en-US" altLang="zh-CN" sz="1600" dirty="0" err="1"/>
              <a:t>code.c</a:t>
            </a:r>
            <a:endParaRPr lang="en-US" altLang="zh-CN" sz="1600" dirty="0"/>
          </a:p>
          <a:p>
            <a:r>
              <a:rPr lang="en-US" altLang="zh-CN" sz="1600" dirty="0"/>
              <a:t>$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–O3 -S </a:t>
            </a:r>
            <a:r>
              <a:rPr lang="en-US" altLang="zh-CN" sz="1600" dirty="0" err="1" smtClean="0"/>
              <a:t>code.c</a:t>
            </a:r>
            <a:endParaRPr lang="zh-CN" altLang="zh-CN" sz="1600" dirty="0"/>
          </a:p>
          <a:p>
            <a:r>
              <a:rPr lang="zh-CN" altLang="zh-CN" dirty="0"/>
              <a:t>我们写一个</a:t>
            </a:r>
            <a:r>
              <a:rPr lang="en-US" altLang="zh-CN" dirty="0"/>
              <a:t>C</a:t>
            </a:r>
            <a:r>
              <a:rPr lang="zh-CN" altLang="zh-CN" dirty="0"/>
              <a:t>语言的代码文件</a:t>
            </a:r>
            <a:r>
              <a:rPr lang="en-US" altLang="zh-CN" dirty="0" err="1"/>
              <a:t>test.c</a:t>
            </a:r>
            <a:endParaRPr lang="zh-CN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-O1 -S </a:t>
            </a:r>
            <a:r>
              <a:rPr lang="en-US" altLang="zh-CN" dirty="0" err="1"/>
              <a:t>test.c</a:t>
            </a:r>
            <a:r>
              <a:rPr lang="en-US" altLang="zh-CN" dirty="0"/>
              <a:t> </a:t>
            </a:r>
            <a:r>
              <a:rPr lang="zh-CN" altLang="zh-CN" dirty="0"/>
              <a:t>会产生</a:t>
            </a:r>
            <a:r>
              <a:rPr lang="en-US" altLang="zh-CN" dirty="0"/>
              <a:t> </a:t>
            </a:r>
            <a:r>
              <a:rPr lang="en-US" altLang="zh-CN" dirty="0" err="1"/>
              <a:t>test.s</a:t>
            </a:r>
            <a:r>
              <a:rPr lang="zh-CN" altLang="zh-CN" dirty="0"/>
              <a:t>汇编代码文件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-O1 -c </a:t>
            </a:r>
            <a:r>
              <a:rPr lang="en-US" altLang="zh-CN" dirty="0" err="1"/>
              <a:t>test.c</a:t>
            </a:r>
            <a:r>
              <a:rPr lang="en-US" altLang="zh-CN" dirty="0"/>
              <a:t> </a:t>
            </a:r>
            <a:r>
              <a:rPr lang="zh-CN" altLang="zh-CN" dirty="0"/>
              <a:t>会产生目标代码文件（编译并汇编代码）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38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10468</TotalTime>
  <Words>1716</Words>
  <Application>Microsoft Office PowerPoint</Application>
  <PresentationFormat>全屏显示(4:3)</PresentationFormat>
  <Paragraphs>111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计组第一次上机</vt:lpstr>
      <vt:lpstr>要求</vt:lpstr>
      <vt:lpstr>要求</vt:lpstr>
      <vt:lpstr>要求</vt:lpstr>
      <vt:lpstr>要求</vt:lpstr>
      <vt:lpstr>基础操作</vt:lpstr>
      <vt:lpstr>vi</vt:lpstr>
      <vt:lpstr>"Man" and getting help</vt:lpstr>
      <vt:lpstr>gcc的使用</vt:lpstr>
      <vt:lpstr>objdump</vt:lpstr>
      <vt:lpstr>Compile and objdump</vt:lpstr>
      <vt:lpstr>反汇编</vt:lpstr>
      <vt:lpstr>gdb</vt:lpstr>
      <vt:lpstr>gdb</vt:lpstr>
      <vt:lpstr>掩码</vt:lpstr>
      <vt:lpstr>位移运算</vt:lpstr>
      <vt:lpstr>提交材料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rui zhang</cp:lastModifiedBy>
  <cp:revision>636</cp:revision>
  <cp:lastPrinted>1999-09-20T15:19:18Z</cp:lastPrinted>
  <dcterms:created xsi:type="dcterms:W3CDTF">2011-01-05T22:56:27Z</dcterms:created>
  <dcterms:modified xsi:type="dcterms:W3CDTF">2016-10-27T14:10:26Z</dcterms:modified>
</cp:coreProperties>
</file>