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4" r:id="rId5"/>
    <p:sldId id="259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6E68-FFC1-4DBE-9F2A-F5B3A86E173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FB1-3D9F-4E49-90D9-07D25ADC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5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6E68-FFC1-4DBE-9F2A-F5B3A86E173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FB1-3D9F-4E49-90D9-07D25ADC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4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6E68-FFC1-4DBE-9F2A-F5B3A86E173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FB1-3D9F-4E49-90D9-07D25ADC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7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08013"/>
            <a:ext cx="103632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0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435678"/>
            <a:ext cx="10122791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8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216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8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87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7" y="44507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6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716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102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6E68-FFC1-4DBE-9F2A-F5B3A86E173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FB1-3D9F-4E49-90D9-07D25ADC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73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208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17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2" y="228601"/>
            <a:ext cx="2914649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9167" y="228601"/>
            <a:ext cx="8544984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0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8" y="228600"/>
            <a:ext cx="1166283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6651" y="1362076"/>
            <a:ext cx="5162549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6651" y="3924301"/>
            <a:ext cx="5162549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03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8" y="228600"/>
            <a:ext cx="1166283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4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6E68-FFC1-4DBE-9F2A-F5B3A86E173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FB1-3D9F-4E49-90D9-07D25ADC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3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6E68-FFC1-4DBE-9F2A-F5B3A86E173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FB1-3D9F-4E49-90D9-07D25ADC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3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6E68-FFC1-4DBE-9F2A-F5B3A86E173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FB1-3D9F-4E49-90D9-07D25ADC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6E68-FFC1-4DBE-9F2A-F5B3A86E173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FB1-3D9F-4E49-90D9-07D25ADC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3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6E68-FFC1-4DBE-9F2A-F5B3A86E173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FB1-3D9F-4E49-90D9-07D25ADC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2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6E68-FFC1-4DBE-9F2A-F5B3A86E173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FB1-3D9F-4E49-90D9-07D25ADC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4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6E68-FFC1-4DBE-9F2A-F5B3A86E173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FB1-3D9F-4E49-90D9-07D25ADC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6E68-FFC1-4DBE-9F2A-F5B3A86E1739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8FB1-3D9F-4E49-90D9-07D25ADC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7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012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0528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774458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5551B27-49BC-4291-80C6-707CDCF1D651}" type="slidenum">
              <a:rPr lang="en-US" sz="1000" b="1">
                <a:solidFill>
                  <a:srgbClr val="000000"/>
                </a:solidFill>
                <a:ea typeface="ＭＳ Ｐゴシック" pitchFamily="-96" charset="-128"/>
                <a:cs typeface="ＭＳ Ｐゴシック" pitchFamily="-96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0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676" y="411927"/>
            <a:ext cx="10122791" cy="762000"/>
          </a:xfrm>
        </p:spPr>
        <p:txBody>
          <a:bodyPr/>
          <a:lstStyle/>
          <a:p>
            <a:pPr algn="ctr"/>
            <a:r>
              <a:rPr lang="zh-CN" altLang="en-US" dirty="0">
                <a:latin typeface="+mj-ea"/>
              </a:rPr>
              <a:t>计组</a:t>
            </a:r>
            <a:r>
              <a:rPr lang="zh-CN" altLang="en-US" dirty="0" smtClean="0">
                <a:latin typeface="+mj-ea"/>
              </a:rPr>
              <a:t>第二次</a:t>
            </a:r>
            <a:r>
              <a:rPr lang="zh-CN" altLang="en-US" dirty="0">
                <a:latin typeface="+mj-ea"/>
              </a:rPr>
              <a:t>上机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Homework </a:t>
            </a:r>
            <a:r>
              <a:rPr lang="en-US" altLang="zh-CN" dirty="0"/>
              <a:t>2.60, 2.63, 2.76</a:t>
            </a:r>
            <a:r>
              <a:rPr lang="zh-CN" altLang="en-US" dirty="0"/>
              <a:t>，</a:t>
            </a:r>
            <a:r>
              <a:rPr lang="en-US" altLang="zh-CN" dirty="0" smtClean="0"/>
              <a:t>2.83</a:t>
            </a:r>
            <a:r>
              <a:rPr lang="zh-CN" altLang="en-US" dirty="0" smtClean="0"/>
              <a:t>编程实现并</a:t>
            </a:r>
            <a:r>
              <a:rPr lang="zh-CN" altLang="en-US" dirty="0"/>
              <a:t>选取参数执行。查看、理解程序的汇编代码。</a:t>
            </a:r>
          </a:p>
          <a:p>
            <a:endParaRPr lang="zh-CN" altLang="en-US" dirty="0"/>
          </a:p>
          <a:p>
            <a:r>
              <a:rPr lang="en-US" altLang="zh-CN" dirty="0"/>
              <a:t>2.76 </a:t>
            </a:r>
            <a:r>
              <a:rPr lang="zh-CN" altLang="en-US" dirty="0"/>
              <a:t>除了题中要求的左移实现乘法，另外编写正常乘法（</a:t>
            </a:r>
            <a:r>
              <a:rPr lang="en-US" altLang="zh-CN" dirty="0"/>
              <a:t>C</a:t>
            </a:r>
            <a:r>
              <a:rPr lang="zh-CN" altLang="en-US" dirty="0"/>
              <a:t>表达式中直接和常数相乘</a:t>
            </a:r>
            <a:r>
              <a:rPr lang="zh-CN" altLang="en-US" dirty="0" smtClean="0"/>
              <a:t>），查</a:t>
            </a:r>
            <a:r>
              <a:rPr lang="zh-CN" altLang="en-US" dirty="0"/>
              <a:t>看汇编代码里的乘法实现，进行对比。</a:t>
            </a:r>
          </a:p>
          <a:p>
            <a:endParaRPr lang="zh-CN" altLang="en-US" dirty="0"/>
          </a:p>
          <a:p>
            <a:r>
              <a:rPr lang="en-US" altLang="zh-CN" dirty="0"/>
              <a:t>2.83 </a:t>
            </a:r>
            <a:r>
              <a:rPr lang="zh-CN" altLang="en-US" dirty="0"/>
              <a:t>中的 </a:t>
            </a:r>
            <a:r>
              <a:rPr lang="en-US" altLang="zh-CN" dirty="0"/>
              <a:t>f2u( ) </a:t>
            </a:r>
            <a:r>
              <a:rPr lang="zh-CN" altLang="en-US" dirty="0" smtClean="0"/>
              <a:t>可</a:t>
            </a:r>
            <a:r>
              <a:rPr lang="zh-CN" altLang="en-US" dirty="0" smtClean="0"/>
              <a:t>以选择利</a:t>
            </a:r>
            <a:r>
              <a:rPr lang="zh-CN" altLang="en-US" dirty="0"/>
              <a:t>用刚讲过的 </a:t>
            </a:r>
            <a:r>
              <a:rPr lang="en-US" altLang="zh-CN" dirty="0"/>
              <a:t>Union </a:t>
            </a:r>
            <a:r>
              <a:rPr lang="zh-CN" altLang="en-US" dirty="0"/>
              <a:t>实现。</a:t>
            </a:r>
          </a:p>
        </p:txBody>
      </p:sp>
    </p:spTree>
    <p:extLst>
      <p:ext uri="{BB962C8B-B14F-4D97-AF65-F5344CB8AC3E}">
        <p14:creationId xmlns:p14="http://schemas.microsoft.com/office/powerpoint/2010/main" val="4094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左移运算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假设我们想</a:t>
            </a:r>
            <a:r>
              <a:rPr lang="zh-CN" altLang="en-US" dirty="0" smtClean="0"/>
              <a:t>要将</a:t>
            </a:r>
            <a:r>
              <a:rPr lang="zh-CN" altLang="en-US" dirty="0"/>
              <a:t>无符号整数乘以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，我</a:t>
            </a:r>
            <a:r>
              <a:rPr lang="zh-CN" altLang="en-US" dirty="0"/>
              <a:t>们可以简单地将所</a:t>
            </a:r>
            <a:r>
              <a:rPr lang="zh-CN" altLang="en-US" dirty="0" smtClean="0"/>
              <a:t>有位</a:t>
            </a:r>
            <a:r>
              <a:rPr lang="zh-CN" altLang="en-US" dirty="0"/>
              <a:t>向左移动一个位置（假设没有溢出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比如：一个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位无符号整数</a:t>
            </a:r>
            <a:r>
              <a:rPr lang="en-US" altLang="zh-CN" dirty="0" smtClean="0"/>
              <a:t>73</a:t>
            </a:r>
            <a:r>
              <a:rPr lang="zh-CN" altLang="en-US" dirty="0" smtClean="0"/>
              <a:t>，</a:t>
            </a:r>
            <a:r>
              <a:rPr lang="en-US" altLang="zh-CN" dirty="0"/>
              <a:t>00000000 00000000 00000000 01001001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     </a:t>
            </a:r>
            <a:r>
              <a:rPr lang="zh-CN" altLang="en-US" dirty="0" smtClean="0"/>
              <a:t>左</a:t>
            </a:r>
            <a:r>
              <a:rPr lang="zh-CN" altLang="en-US" dirty="0"/>
              <a:t>移</a:t>
            </a:r>
            <a:r>
              <a:rPr lang="en-US" altLang="zh-CN" dirty="0"/>
              <a:t>1</a:t>
            </a:r>
            <a:r>
              <a:rPr lang="zh-CN" altLang="en-US" dirty="0"/>
              <a:t>位得到</a:t>
            </a:r>
            <a:r>
              <a:rPr lang="zh-CN" altLang="en-US" dirty="0" smtClean="0"/>
              <a:t>得到，</a:t>
            </a:r>
            <a:r>
              <a:rPr lang="en-US" altLang="zh-CN" dirty="0" smtClean="0"/>
              <a:t>00000000 </a:t>
            </a:r>
            <a:r>
              <a:rPr lang="en-US" altLang="zh-CN" dirty="0"/>
              <a:t>00000000 00000000 10010010 </a:t>
            </a:r>
            <a:r>
              <a:rPr lang="zh-CN" altLang="en-US" dirty="0" smtClean="0"/>
              <a:t>（无符号整数</a:t>
            </a:r>
            <a:r>
              <a:rPr lang="en-US" altLang="zh-CN" dirty="0" smtClean="0"/>
              <a:t>146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Code</a:t>
            </a:r>
            <a:r>
              <a:rPr lang="zh-CN" altLang="en-US" dirty="0" smtClean="0"/>
              <a:t>：</a:t>
            </a:r>
            <a:r>
              <a:rPr lang="en-US" altLang="zh-CN" dirty="0"/>
              <a:t> unsigned </a:t>
            </a:r>
            <a:r>
              <a:rPr lang="en-US" altLang="zh-CN" dirty="0" err="1"/>
              <a:t>int</a:t>
            </a:r>
            <a:r>
              <a:rPr lang="en-US" altLang="zh-CN" dirty="0"/>
              <a:t> x = 73; x = x&lt;&lt;&lt;= 1;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应该注</a:t>
            </a:r>
            <a:r>
              <a:rPr lang="zh-CN" altLang="en-US" dirty="0" smtClean="0"/>
              <a:t>意，</a:t>
            </a:r>
            <a:r>
              <a:rPr lang="zh-CN" altLang="en-US" dirty="0"/>
              <a:t>丢失的</a:t>
            </a:r>
            <a:r>
              <a:rPr lang="zh-CN" altLang="en-US" dirty="0" smtClean="0"/>
              <a:t>位在</a:t>
            </a:r>
            <a:r>
              <a:rPr lang="zh-CN" altLang="en-US" dirty="0"/>
              <a:t>右边由</a:t>
            </a:r>
            <a:r>
              <a:rPr lang="en-US" altLang="zh-CN" dirty="0"/>
              <a:t>0</a:t>
            </a:r>
            <a:r>
              <a:rPr lang="zh-CN" altLang="en-US" dirty="0"/>
              <a:t>填充。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52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补码编码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有符号</a:t>
            </a:r>
            <a:r>
              <a:rPr lang="zh-CN" altLang="en-US" dirty="0" smtClean="0"/>
              <a:t>数通常在</a:t>
            </a:r>
            <a:r>
              <a:rPr lang="zh-CN" altLang="en-US" dirty="0"/>
              <a:t>计算机</a:t>
            </a:r>
            <a:r>
              <a:rPr lang="zh-CN" altLang="en-US" dirty="0" smtClean="0"/>
              <a:t>中使用补码的方式表示</a:t>
            </a:r>
            <a:endParaRPr lang="en-US" altLang="zh-CN" dirty="0" smtClean="0"/>
          </a:p>
          <a:p>
            <a:r>
              <a:rPr lang="zh-CN" altLang="en-US" dirty="0" smtClean="0"/>
              <a:t>将字的最高位解释为负权（</a:t>
            </a:r>
            <a:r>
              <a:rPr lang="en-US" altLang="zh-CN" dirty="0" smtClean="0"/>
              <a:t>negative weight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/>
              <a:t>Maximum 8-bit number = 0111 1111( +127)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Minimum 8-bit number = 1000 0000 </a:t>
            </a:r>
            <a:r>
              <a:rPr lang="en-US" altLang="zh-CN" dirty="0" smtClean="0"/>
              <a:t>(−</a:t>
            </a:r>
            <a:r>
              <a:rPr lang="en-US" altLang="zh-CN" dirty="0"/>
              <a:t>128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30 = 16 + 8 + 4 + 2 </a:t>
            </a:r>
            <a:r>
              <a:rPr lang="en-US" altLang="zh-CN" dirty="0" smtClean="0"/>
              <a:t>= 00011110 </a:t>
            </a:r>
            <a:r>
              <a:rPr lang="zh-CN" altLang="en-US" dirty="0" smtClean="0"/>
              <a:t>（</a:t>
            </a:r>
            <a:r>
              <a:rPr lang="en-US" altLang="zh-CN" dirty="0"/>
              <a:t> binary 30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~</a:t>
            </a:r>
            <a:r>
              <a:rPr lang="en-US" altLang="zh-CN" dirty="0"/>
              <a:t>30 = </a:t>
            </a:r>
            <a:r>
              <a:rPr lang="en-US" altLang="zh-CN" dirty="0" smtClean="0"/>
              <a:t>11100001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its </a:t>
            </a:r>
            <a:r>
              <a:rPr lang="en-US" altLang="zh-CN" dirty="0"/>
              <a:t>one’s </a:t>
            </a:r>
            <a:r>
              <a:rPr lang="en-US" altLang="zh-CN" dirty="0" smtClean="0"/>
              <a:t>complement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11100001 </a:t>
            </a:r>
            <a:r>
              <a:rPr lang="en-US" altLang="zh-CN" dirty="0" smtClean="0"/>
              <a:t>+ </a:t>
            </a:r>
            <a:r>
              <a:rPr lang="en-US" altLang="zh-CN" dirty="0"/>
              <a:t>1 </a:t>
            </a:r>
            <a:r>
              <a:rPr lang="en-US" altLang="zh-CN" dirty="0" smtClean="0"/>
              <a:t>=11100010</a:t>
            </a:r>
            <a:endParaRPr lang="zh-CN" altLang="en-US" dirty="0"/>
          </a:p>
          <a:p>
            <a:r>
              <a:rPr lang="zh-CN" altLang="en-US" dirty="0"/>
              <a:t>因此</a:t>
            </a:r>
            <a:r>
              <a:rPr lang="en-US" altLang="zh-CN" dirty="0"/>
              <a:t>-30</a:t>
            </a:r>
            <a:r>
              <a:rPr lang="zh-CN" altLang="en-US" dirty="0"/>
              <a:t>表示为</a:t>
            </a:r>
            <a:r>
              <a:rPr lang="zh-CN" altLang="en-US" dirty="0" smtClean="0"/>
              <a:t>其补</a:t>
            </a:r>
            <a:r>
              <a:rPr lang="zh-CN" altLang="en-US" dirty="0"/>
              <a:t>码，</a:t>
            </a:r>
            <a:r>
              <a:rPr lang="zh-CN" altLang="en-US" dirty="0" smtClean="0"/>
              <a:t>即</a:t>
            </a:r>
            <a:r>
              <a:rPr lang="en-US" altLang="zh-CN" dirty="0"/>
              <a:t>11100010</a:t>
            </a:r>
            <a:endParaRPr lang="zh-CN" altLang="en-US" dirty="0"/>
          </a:p>
          <a:p>
            <a:r>
              <a:rPr lang="en-US" altLang="zh-CN" dirty="0" smtClean="0"/>
              <a:t>~30 + 1 = 11100010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binary -30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1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右移运算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算术右移：变量的</a:t>
            </a:r>
            <a:r>
              <a:rPr lang="zh-CN" altLang="en-US" dirty="0" smtClean="0"/>
              <a:t>位可</a:t>
            </a:r>
            <a:r>
              <a:rPr lang="zh-CN" altLang="en-US" dirty="0"/>
              <a:t>以使用右</a:t>
            </a:r>
            <a:r>
              <a:rPr lang="zh-CN" altLang="en-US" dirty="0" smtClean="0"/>
              <a:t>移操</a:t>
            </a:r>
            <a:r>
              <a:rPr lang="zh-CN" altLang="en-US" dirty="0"/>
              <a:t>作。 例如，</a:t>
            </a:r>
            <a:r>
              <a:rPr lang="en-US" altLang="zh-CN" dirty="0"/>
              <a:t>x &gt;&gt; 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/>
              <a:t>向右移动</a:t>
            </a:r>
            <a:r>
              <a:rPr lang="en-US" altLang="zh-CN" dirty="0"/>
              <a:t>n</a:t>
            </a:r>
            <a:r>
              <a:rPr lang="zh-CN" altLang="en-US" dirty="0"/>
              <a:t>个位置。 缺少的位</a:t>
            </a:r>
            <a:r>
              <a:rPr lang="zh-CN" altLang="en-US" dirty="0" smtClean="0"/>
              <a:t>在左</a:t>
            </a:r>
            <a:r>
              <a:rPr lang="zh-CN" altLang="en-US" dirty="0"/>
              <a:t>侧由最高位的值（</a:t>
            </a:r>
            <a:r>
              <a:rPr lang="en-US" altLang="zh-CN" dirty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）补全。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比如：</a:t>
            </a:r>
            <a:r>
              <a:rPr lang="en-US" altLang="zh-CN" dirty="0"/>
              <a:t>-</a:t>
            </a:r>
            <a:r>
              <a:rPr lang="en-US" altLang="zh-CN" dirty="0" smtClean="0"/>
              <a:t>73 </a:t>
            </a:r>
            <a:r>
              <a:rPr lang="zh-CN" altLang="en-US" dirty="0" smtClean="0"/>
              <a:t>（</a:t>
            </a:r>
            <a:r>
              <a:rPr lang="en-US" altLang="zh-CN" dirty="0"/>
              <a:t>11111111 11111111 11111111 </a:t>
            </a:r>
            <a:r>
              <a:rPr lang="en-US" altLang="zh-CN" dirty="0" smtClean="0"/>
              <a:t>10110111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-73 &gt;&gt; 2 </a:t>
            </a:r>
            <a:r>
              <a:rPr lang="en-US" altLang="zh-CN" dirty="0" smtClean="0"/>
              <a:t>=11111111 </a:t>
            </a:r>
            <a:r>
              <a:rPr lang="en-US" altLang="zh-CN" dirty="0"/>
              <a:t>11111111 11111111 11101101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逻辑右移：</a:t>
            </a:r>
            <a:r>
              <a:rPr lang="zh-CN" altLang="en-US" dirty="0"/>
              <a:t>变量的位可以使用右移操作。 例如，</a:t>
            </a:r>
            <a:r>
              <a:rPr lang="en-US" altLang="zh-CN" dirty="0"/>
              <a:t>x &gt;&gt; n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向右移动</a:t>
            </a:r>
            <a:r>
              <a:rPr lang="en-US" altLang="zh-CN" dirty="0"/>
              <a:t>n</a:t>
            </a:r>
            <a:r>
              <a:rPr lang="zh-CN" altLang="en-US" dirty="0"/>
              <a:t>个位置。 缺少的位在左侧</a:t>
            </a:r>
            <a:r>
              <a:rPr lang="zh-CN" altLang="en-US" dirty="0" smtClean="0"/>
              <a:t>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补</a:t>
            </a:r>
            <a:r>
              <a:rPr lang="zh-CN" altLang="en-US" dirty="0"/>
              <a:t>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597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掩码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在许多情况下，我们需要找到一个特定的位或</a:t>
            </a:r>
            <a:r>
              <a:rPr lang="zh-CN" altLang="en-US" dirty="0" smtClean="0"/>
              <a:t>一组位</a:t>
            </a:r>
            <a:r>
              <a:rPr lang="zh-CN" altLang="en-US" dirty="0"/>
              <a:t>。 例如，给定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</a:t>
            </a:r>
            <a:r>
              <a:rPr lang="zh-CN" altLang="en-US" dirty="0"/>
              <a:t>址</a:t>
            </a:r>
            <a:r>
              <a:rPr lang="en-US" altLang="zh-CN" dirty="0"/>
              <a:t>192.168.2.16</a:t>
            </a:r>
            <a:r>
              <a:rPr lang="zh-CN" altLang="en-US" dirty="0"/>
              <a:t>作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32</a:t>
            </a:r>
            <a:r>
              <a:rPr lang="zh-CN" altLang="en-US" dirty="0"/>
              <a:t>位无符号整</a:t>
            </a:r>
            <a:r>
              <a:rPr lang="zh-CN" altLang="en-US" dirty="0" smtClean="0"/>
              <a:t>数，我</a:t>
            </a:r>
            <a:r>
              <a:rPr lang="zh-CN" altLang="en-US" dirty="0"/>
              <a:t>们可能想提取</a:t>
            </a:r>
            <a:r>
              <a:rPr lang="en-US" altLang="zh-CN" dirty="0"/>
              <a:t>192</a:t>
            </a:r>
            <a:r>
              <a:rPr lang="zh-CN" altLang="en-US" dirty="0"/>
              <a:t>或最后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这可以使</a:t>
            </a:r>
            <a:r>
              <a:rPr lang="zh-CN" altLang="en-US" dirty="0" smtClean="0"/>
              <a:t>用适</a:t>
            </a:r>
            <a:r>
              <a:rPr lang="zh-CN" altLang="en-US" dirty="0"/>
              <a:t>当的掩</a:t>
            </a:r>
            <a:r>
              <a:rPr lang="zh-CN" altLang="en-US" dirty="0" smtClean="0"/>
              <a:t>码实现（</a:t>
            </a:r>
            <a:r>
              <a:rPr lang="zh-CN" altLang="en-US" dirty="0"/>
              <a:t>可能带</a:t>
            </a:r>
            <a:r>
              <a:rPr lang="zh-CN" altLang="en-US" dirty="0" smtClean="0"/>
              <a:t>有移位运算）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比如：</a:t>
            </a:r>
            <a:r>
              <a:rPr lang="en-US" altLang="zh-CN" dirty="0"/>
              <a:t>0x000000FF</a:t>
            </a:r>
            <a:r>
              <a:rPr lang="zh-CN" altLang="en-US" dirty="0"/>
              <a:t>的掩码将显示最后</a:t>
            </a:r>
            <a:r>
              <a:rPr lang="en-US" altLang="zh-CN" dirty="0"/>
              <a:t>8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smtClean="0"/>
              <a:t>0xFF30737F </a:t>
            </a:r>
            <a:r>
              <a:rPr lang="en-US" altLang="zh-CN" dirty="0"/>
              <a:t>&amp; </a:t>
            </a:r>
            <a:r>
              <a:rPr lang="en-US" altLang="zh-CN" dirty="0" smtClean="0"/>
              <a:t>0x000000FF=0x0000007F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030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于任意一个整数</a:t>
            </a:r>
            <a:r>
              <a:rPr lang="en-US" altLang="zh-CN" dirty="0"/>
              <a:t>y</a:t>
            </a:r>
            <a:r>
              <a:rPr lang="zh-CN" altLang="en-US" dirty="0"/>
              <a:t>，它总能使用二进制序列表示（假设不超过二进制的表示范围），因此我们可以将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乘积的二进制序列表示为如下形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r>
              <a:rPr lang="es-ES" altLang="zh-CN" b="0" dirty="0"/>
              <a:t> x * y = x * (y</a:t>
            </a:r>
            <a:r>
              <a:rPr lang="es-ES" altLang="zh-CN" b="0" baseline="-25000" dirty="0"/>
              <a:t>w-1</a:t>
            </a:r>
            <a:r>
              <a:rPr lang="es-ES" altLang="zh-CN" b="0" dirty="0"/>
              <a:t>2</a:t>
            </a:r>
            <a:r>
              <a:rPr lang="es-ES" altLang="zh-CN" b="0" baseline="30000" dirty="0"/>
              <a:t>w-1</a:t>
            </a:r>
            <a:r>
              <a:rPr lang="es-ES" altLang="zh-CN" b="0" dirty="0"/>
              <a:t> + ... + y</a:t>
            </a:r>
            <a:r>
              <a:rPr lang="es-ES" altLang="zh-CN" b="0" baseline="-25000" dirty="0"/>
              <a:t>0</a:t>
            </a:r>
            <a:r>
              <a:rPr lang="es-ES" altLang="zh-CN" b="0" dirty="0"/>
              <a:t>2</a:t>
            </a:r>
            <a:r>
              <a:rPr lang="es-ES" altLang="zh-CN" b="0" baseline="30000" dirty="0"/>
              <a:t>0</a:t>
            </a:r>
            <a:r>
              <a:rPr lang="es-ES" altLang="zh-CN" b="0" dirty="0"/>
              <a:t>) </a:t>
            </a:r>
            <a:r>
              <a:rPr lang="es-ES" altLang="zh-CN" b="0" dirty="0" smtClean="0"/>
              <a:t>= </a:t>
            </a:r>
            <a:r>
              <a:rPr lang="es-ES" altLang="zh-CN" b="0" dirty="0"/>
              <a:t> (x &lt;&lt; w-1) * y</a:t>
            </a:r>
            <a:r>
              <a:rPr lang="es-ES" altLang="zh-CN" b="0" baseline="-25000" dirty="0"/>
              <a:t>w-1 </a:t>
            </a:r>
            <a:r>
              <a:rPr lang="es-ES" altLang="zh-CN" b="0" dirty="0"/>
              <a:t>+....+ (x &lt;&lt; 0 ) * </a:t>
            </a:r>
            <a:r>
              <a:rPr lang="es-ES" altLang="zh-CN" b="0" dirty="0" smtClean="0"/>
              <a:t>y</a:t>
            </a:r>
            <a:r>
              <a:rPr lang="es-ES" altLang="zh-CN" b="0" baseline="-25000" dirty="0" smtClean="0"/>
              <a:t>0</a:t>
            </a:r>
          </a:p>
          <a:p>
            <a:endParaRPr lang="es-ES" altLang="zh-CN" b="0" baseline="-25000" dirty="0"/>
          </a:p>
          <a:p>
            <a:r>
              <a:rPr lang="zh-CN" altLang="en-US" dirty="0"/>
              <a:t>比如对于</a:t>
            </a:r>
            <a:r>
              <a:rPr lang="en-US" altLang="zh-CN" dirty="0"/>
              <a:t>x * 17</a:t>
            </a:r>
            <a:r>
              <a:rPr lang="zh-CN" altLang="en-US" dirty="0"/>
              <a:t>，我们可以计算</a:t>
            </a:r>
            <a:r>
              <a:rPr lang="en-US" altLang="zh-CN" dirty="0"/>
              <a:t>x * 16 + x = (x &lt;&lt; 4) + x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90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作业提交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Homework 2.60, 2.63, 2.76</a:t>
            </a:r>
            <a:r>
              <a:rPr lang="zh-CN" altLang="en-US" dirty="0"/>
              <a:t>，</a:t>
            </a:r>
            <a:r>
              <a:rPr lang="en-US" altLang="zh-CN" dirty="0"/>
              <a:t>2.83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题</a:t>
            </a:r>
            <a:r>
              <a:rPr lang="zh-CN" altLang="en-US" dirty="0"/>
              <a:t>目中补全的完整</a:t>
            </a:r>
            <a:r>
              <a:rPr lang="en-US" altLang="zh-CN" dirty="0"/>
              <a:t>C</a:t>
            </a:r>
            <a:r>
              <a:rPr lang="zh-CN" altLang="en-US" dirty="0"/>
              <a:t>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en-US" altLang="zh-CN" dirty="0" smtClean="0"/>
              <a:t>2.main</a:t>
            </a:r>
            <a:r>
              <a:rPr lang="zh-CN" altLang="en-US" dirty="0"/>
              <a:t>函数</a:t>
            </a:r>
            <a:r>
              <a:rPr lang="en-US" altLang="zh-CN" dirty="0"/>
              <a:t>C</a:t>
            </a:r>
            <a:r>
              <a:rPr lang="zh-CN" altLang="en-US" dirty="0"/>
              <a:t>代码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“</a:t>
            </a:r>
            <a:r>
              <a:rPr lang="en-US" altLang="zh-CN" dirty="0"/>
              <a:t>.s”</a:t>
            </a:r>
            <a:r>
              <a:rPr lang="zh-CN" altLang="en-US" dirty="0"/>
              <a:t>文件中的汇编代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程</a:t>
            </a:r>
            <a:r>
              <a:rPr lang="zh-CN" altLang="en-US" dirty="0"/>
              <a:t>序运行结</a:t>
            </a:r>
            <a:r>
              <a:rPr lang="zh-CN" altLang="en-US" dirty="0" smtClean="0"/>
              <a:t>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将上</a:t>
            </a:r>
            <a:r>
              <a:rPr lang="zh-CN" altLang="en-US" dirty="0" smtClean="0"/>
              <a:t>述文件打包成，命名成：</a:t>
            </a:r>
            <a:r>
              <a:rPr lang="en-US" altLang="zh-CN" dirty="0" smtClean="0"/>
              <a:t>Lab</a:t>
            </a:r>
            <a:r>
              <a:rPr lang="en-US" altLang="zh-CN" dirty="0"/>
              <a:t>*-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/>
              <a:t>各班提交给小班学</a:t>
            </a:r>
            <a:r>
              <a:rPr lang="zh-CN" altLang="en-US" dirty="0" smtClean="0"/>
              <a:t>委，统</a:t>
            </a:r>
            <a:r>
              <a:rPr lang="zh-CN" altLang="en-US" dirty="0"/>
              <a:t>一整</a:t>
            </a:r>
            <a:r>
              <a:rPr lang="zh-CN" altLang="en-US" dirty="0" smtClean="0"/>
              <a:t>理打</a:t>
            </a:r>
            <a:r>
              <a:rPr lang="zh-CN" altLang="en-US" dirty="0"/>
              <a:t>包命名为 </a:t>
            </a:r>
            <a:r>
              <a:rPr lang="en-US" altLang="zh-CN" dirty="0" smtClean="0"/>
              <a:t>15211</a:t>
            </a:r>
            <a:r>
              <a:rPr lang="en-US" altLang="zh-CN" dirty="0"/>
              <a:t>*-Lab*.</a:t>
            </a:r>
            <a:r>
              <a:rPr lang="en-US" altLang="zh-CN" dirty="0" err="1"/>
              <a:t>rar</a:t>
            </a:r>
            <a:r>
              <a:rPr lang="en-US" altLang="zh-CN" dirty="0"/>
              <a:t> </a:t>
            </a:r>
            <a:r>
              <a:rPr lang="zh-CN" altLang="en-US" dirty="0"/>
              <a:t>提交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12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685</Words>
  <Application>Microsoft Office PowerPoint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ＭＳ Ｐゴシック</vt:lpstr>
      <vt:lpstr>宋体</vt:lpstr>
      <vt:lpstr>Arial</vt:lpstr>
      <vt:lpstr>Arial Narrow</vt:lpstr>
      <vt:lpstr>Calibri</vt:lpstr>
      <vt:lpstr>Calibri Light</vt:lpstr>
      <vt:lpstr>Times New Roman</vt:lpstr>
      <vt:lpstr>Wingdings</vt:lpstr>
      <vt:lpstr>Wingdings 2</vt:lpstr>
      <vt:lpstr>Office 主题</vt:lpstr>
      <vt:lpstr>template2007</vt:lpstr>
      <vt:lpstr>计组第二次上机</vt:lpstr>
      <vt:lpstr>左移运算</vt:lpstr>
      <vt:lpstr>补码编码</vt:lpstr>
      <vt:lpstr>右移运算</vt:lpstr>
      <vt:lpstr>掩码</vt:lpstr>
      <vt:lpstr>乘法</vt:lpstr>
      <vt:lpstr>作业提交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反汇编</dc:title>
  <dc:creator>rui zhang</dc:creator>
  <cp:lastModifiedBy>rui zhang</cp:lastModifiedBy>
  <cp:revision>136</cp:revision>
  <dcterms:created xsi:type="dcterms:W3CDTF">2016-11-03T07:01:29Z</dcterms:created>
  <dcterms:modified xsi:type="dcterms:W3CDTF">2016-11-03T23:02:21Z</dcterms:modified>
</cp:coreProperties>
</file>