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0"/>
  </p:notesMasterIdLst>
  <p:sldIdLst>
    <p:sldId id="266" r:id="rId4"/>
    <p:sldId id="447" r:id="rId5"/>
    <p:sldId id="493" r:id="rId6"/>
    <p:sldId id="497" r:id="rId7"/>
    <p:sldId id="520" r:id="rId8"/>
    <p:sldId id="528" r:id="rId9"/>
    <p:sldId id="529" r:id="rId10"/>
    <p:sldId id="522" r:id="rId11"/>
    <p:sldId id="521" r:id="rId12"/>
    <p:sldId id="525" r:id="rId13"/>
    <p:sldId id="526" r:id="rId14"/>
    <p:sldId id="531" r:id="rId15"/>
    <p:sldId id="527" r:id="rId16"/>
    <p:sldId id="274" r:id="rId17"/>
    <p:sldId id="515" r:id="rId18"/>
    <p:sldId id="4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607D8B"/>
    <a:srgbClr val="00FFFF"/>
    <a:srgbClr val="00737D"/>
    <a:srgbClr val="000011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7731"/>
  </p:normalViewPr>
  <p:slideViewPr>
    <p:cSldViewPr snapToGrid="0" showGuides="1">
      <p:cViewPr varScale="1">
        <p:scale>
          <a:sx n="99" d="100"/>
          <a:sy n="99" d="100"/>
        </p:scale>
        <p:origin x="97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92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Janvier 2020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0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10.png"/><Relationship Id="rId21" Type="http://schemas.openxmlformats.org/officeDocument/2006/relationships/image" Target="../media/image41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23" Type="http://schemas.openxmlformats.org/officeDocument/2006/relationships/image" Target="../media/image43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hyperlink" Target="https://devblogs.nvidia.com/parallelforall/cudnn-v2-higher-performance-deep-learning-gp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.png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hyperlink" Target="https://devblogs.nvidia.com/parallelforall/cudnn-v2-higher-performance-deep-learning-gpu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0.png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www.jetsonhacks.com/img_1960/" TargetMode="External"/><Relationship Id="rId4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nsorFlow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fr.vikidia.org/wiki/Langage_de_programmation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n.wikipedia.org/wiki/CUDA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hyperlink" Target="https://ko.wikipedia.org/wiki/OpenCV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s://devblogs.nvidia.com/tensor-core-ai-performance-milestones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hyperlink" Target="https://en.m.wikipedia.org/wiki/OpenMP" TargetMode="Externa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5539155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</a:p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FIPA20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08EB7-FD9A-4CB1-A77E-84229E6A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31" y="94987"/>
            <a:ext cx="1457010" cy="1136468"/>
          </a:xfrm>
          <a:prstGeom prst="rect">
            <a:avLst/>
          </a:prstGeom>
        </p:spPr>
      </p:pic>
      <p:pic>
        <p:nvPicPr>
          <p:cNvPr id="1026" name="Picture 2" descr="https://aadcdn.msftauthimages.net/c1c6b6c8-sy1iappuopbsynhf4-gvq8vomgeqf0uc58brcgt32kw/logintenantbranding/0/bannerlogo?ts=637103616494065235">
            <a:extLst>
              <a:ext uri="{FF2B5EF4-FFF2-40B4-BE49-F238E27FC236}">
                <a16:creationId xmlns:a16="http://schemas.microsoft.com/office/drawing/2014/main" id="{7B31B0BD-CAAA-40BC-A42B-EAEDD7C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355" y="-90124"/>
            <a:ext cx="3644067" cy="1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31701B-301F-4DDB-BBB0-909DC8A35CFE}"/>
              </a:ext>
            </a:extLst>
          </p:cNvPr>
          <p:cNvSpPr/>
          <p:nvPr/>
        </p:nvSpPr>
        <p:spPr>
          <a:xfrm>
            <a:off x="3508155" y="-133506"/>
            <a:ext cx="6751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b="1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x</a:t>
            </a:r>
            <a:endParaRPr lang="en-US" sz="80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9F9123-9CC8-468D-A4DA-6879FD6F1DA2}"/>
              </a:ext>
            </a:extLst>
          </p:cNvPr>
          <p:cNvSpPr txBox="1"/>
          <p:nvPr/>
        </p:nvSpPr>
        <p:spPr>
          <a:xfrm>
            <a:off x="1413796" y="4244606"/>
            <a:ext cx="756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76B900"/>
                </a:solidFill>
              </a:rPr>
              <a:t>RECONNAISSANCE ET SUIVI DE ROBOTS AMIS</a:t>
            </a:r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</p:spPr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DATA AUGMENTATION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F08224E7-77DA-4632-8ED3-94C16C77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23533"/>
              </p:ext>
            </p:extLst>
          </p:nvPr>
        </p:nvGraphicFramePr>
        <p:xfrm>
          <a:off x="569322" y="2748363"/>
          <a:ext cx="10989887" cy="374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26">
                  <a:extLst>
                    <a:ext uri="{9D8B030D-6E8A-4147-A177-3AD203B41FA5}">
                      <a16:colId xmlns:a16="http://schemas.microsoft.com/office/drawing/2014/main" val="694763771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4052800573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3483150049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2558873443"/>
                    </a:ext>
                  </a:extLst>
                </a:gridCol>
                <a:gridCol w="1842226">
                  <a:extLst>
                    <a:ext uri="{9D8B030D-6E8A-4147-A177-3AD203B41FA5}">
                      <a16:colId xmlns:a16="http://schemas.microsoft.com/office/drawing/2014/main" val="3403069886"/>
                    </a:ext>
                  </a:extLst>
                </a:gridCol>
                <a:gridCol w="1778757">
                  <a:extLst>
                    <a:ext uri="{9D8B030D-6E8A-4147-A177-3AD203B41FA5}">
                      <a16:colId xmlns:a16="http://schemas.microsoft.com/office/drawing/2014/main" val="2060827374"/>
                    </a:ext>
                  </a:extLst>
                </a:gridCol>
              </a:tblGrid>
              <a:tr h="936850"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6887"/>
                  </a:ext>
                </a:extLst>
              </a:tr>
              <a:tr h="936850">
                <a:tc gridSpan="6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7900"/>
                  </a:ext>
                </a:extLst>
              </a:tr>
              <a:tr h="9368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03071"/>
                  </a:ext>
                </a:extLst>
              </a:tr>
              <a:tr h="9368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GAUSSIENNE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BRUIT GAUSSIEN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BRUIT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803047"/>
                  </a:ext>
                </a:extLst>
              </a:tr>
            </a:tbl>
          </a:graphicData>
        </a:graphic>
      </p:graphicFrame>
      <p:pic>
        <p:nvPicPr>
          <p:cNvPr id="11" name="Image 10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83B8E341-E12A-4C89-BD1A-C1B20336B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78" y="2568957"/>
            <a:ext cx="2194561" cy="12344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Image 12" descr="Une image contenant extérieur, herbe, bâtiment, assis&#10;&#10;Description générée automatiquement">
            <a:extLst>
              <a:ext uri="{FF2B5EF4-FFF2-40B4-BE49-F238E27FC236}">
                <a16:creationId xmlns:a16="http://schemas.microsoft.com/office/drawing/2014/main" id="{2B773258-09DE-404E-B2E9-A7DD3AFCD0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5" y="4646743"/>
            <a:ext cx="1565589" cy="880644"/>
          </a:xfrm>
          <a:prstGeom prst="rect">
            <a:avLst/>
          </a:prstGeom>
        </p:spPr>
      </p:pic>
      <p:pic>
        <p:nvPicPr>
          <p:cNvPr id="16" name="Image 1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DDB4AE3-3F18-485C-9652-CE0A3E8C8A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74" y="4640165"/>
            <a:ext cx="1565588" cy="880644"/>
          </a:xfrm>
          <a:prstGeom prst="rect">
            <a:avLst/>
          </a:prstGeom>
        </p:spPr>
      </p:pic>
      <p:pic>
        <p:nvPicPr>
          <p:cNvPr id="19" name="Image 18" descr="Une image contenant extérieur, route, bâtiment, rue&#10;&#10;Description générée automatiquement">
            <a:extLst>
              <a:ext uri="{FF2B5EF4-FFF2-40B4-BE49-F238E27FC236}">
                <a16:creationId xmlns:a16="http://schemas.microsoft.com/office/drawing/2014/main" id="{DBDE4A5A-89E4-42B8-BD06-4B8AE9F128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99" y="4629237"/>
            <a:ext cx="1595670" cy="897565"/>
          </a:xfrm>
          <a:prstGeom prst="rect">
            <a:avLst/>
          </a:prstGeom>
        </p:spPr>
      </p:pic>
      <p:pic>
        <p:nvPicPr>
          <p:cNvPr id="23" name="Image 2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1E411E72-3A2B-4823-9356-13DF395BBF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759" y="4649453"/>
            <a:ext cx="1555549" cy="874997"/>
          </a:xfrm>
          <a:prstGeom prst="rect">
            <a:avLst/>
          </a:prstGeom>
        </p:spPr>
      </p:pic>
      <p:pic>
        <p:nvPicPr>
          <p:cNvPr id="25" name="Image 24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DE5516FF-02B0-48DE-91BF-DD09EADA42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94" y="4656368"/>
            <a:ext cx="1555549" cy="874997"/>
          </a:xfrm>
          <a:prstGeom prst="rect">
            <a:avLst/>
          </a:prstGeom>
        </p:spPr>
      </p:pic>
      <p:pic>
        <p:nvPicPr>
          <p:cNvPr id="27" name="Image 26" descr="Une image contenant extérieur, bâtiment, herbe, rue&#10;&#10;Description générée automatiquement">
            <a:extLst>
              <a:ext uri="{FF2B5EF4-FFF2-40B4-BE49-F238E27FC236}">
                <a16:creationId xmlns:a16="http://schemas.microsoft.com/office/drawing/2014/main" id="{3FB1E68B-BE79-41A7-8B1E-6E610DECDF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06" y="4656368"/>
            <a:ext cx="1555551" cy="874997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87FAC4-3A09-44B3-9789-199351893461}"/>
              </a:ext>
            </a:extLst>
          </p:cNvPr>
          <p:cNvCxnSpPr/>
          <p:nvPr/>
        </p:nvCxnSpPr>
        <p:spPr>
          <a:xfrm flipH="1">
            <a:off x="1455949" y="3186177"/>
            <a:ext cx="3527629" cy="1435886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DB2445C-6E25-4644-B24B-4372497239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208424" y="3144982"/>
            <a:ext cx="3494110" cy="1504471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008130B-2370-4E24-BD7C-B561FF4C2E82}"/>
              </a:ext>
            </a:extLst>
          </p:cNvPr>
          <p:cNvCxnSpPr>
            <a:cxnSpLocks/>
          </p:cNvCxnSpPr>
          <p:nvPr/>
        </p:nvCxnSpPr>
        <p:spPr>
          <a:xfrm>
            <a:off x="7220520" y="3186177"/>
            <a:ext cx="1638887" cy="1432164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126FCF9-12AE-4C1B-B307-4353A7587234}"/>
              </a:ext>
            </a:extLst>
          </p:cNvPr>
          <p:cNvCxnSpPr>
            <a:cxnSpLocks/>
          </p:cNvCxnSpPr>
          <p:nvPr/>
        </p:nvCxnSpPr>
        <p:spPr>
          <a:xfrm flipH="1">
            <a:off x="3280869" y="3213238"/>
            <a:ext cx="1672424" cy="1415999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4AD02F0-D57D-4166-B8F3-D421AEBB3A40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5151534" y="3803397"/>
            <a:ext cx="929325" cy="825840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6C54774-1E29-42E1-AD06-27DA5AA1D51F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6080859" y="3803397"/>
            <a:ext cx="936323" cy="852971"/>
          </a:xfrm>
          <a:prstGeom prst="straightConnector1">
            <a:avLst/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27023F3-63AD-414F-8265-D4AC3C613CFD}"/>
              </a:ext>
            </a:extLst>
          </p:cNvPr>
          <p:cNvSpPr txBox="1"/>
          <p:nvPr/>
        </p:nvSpPr>
        <p:spPr>
          <a:xfrm>
            <a:off x="4961942" y="2468354"/>
            <a:ext cx="2236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x6</a:t>
            </a:r>
          </a:p>
        </p:txBody>
      </p:sp>
    </p:spTree>
    <p:extLst>
      <p:ext uri="{BB962C8B-B14F-4D97-AF65-F5344CB8AC3E}">
        <p14:creationId xmlns:p14="http://schemas.microsoft.com/office/powerpoint/2010/main" val="25583903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2172" y="1864887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SEGMENTATION DES 8000 IMAGES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5" name="Image 4" descr="Une image contenant intérieur, table, tasse, assis&#10;&#10;Description générée automatiquement">
            <a:extLst>
              <a:ext uri="{FF2B5EF4-FFF2-40B4-BE49-F238E27FC236}">
                <a16:creationId xmlns:a16="http://schemas.microsoft.com/office/drawing/2014/main" id="{19DD26AA-0051-4D32-9B1E-B77F6259D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6" y="2787231"/>
            <a:ext cx="1144800" cy="643950"/>
          </a:xfrm>
          <a:prstGeom prst="rect">
            <a:avLst/>
          </a:prstGeom>
        </p:spPr>
      </p:pic>
      <p:pic>
        <p:nvPicPr>
          <p:cNvPr id="7" name="Image 6" descr="Une image contenant intérieur, table, assis, donut&#10;&#10;Description générée automatiquement">
            <a:extLst>
              <a:ext uri="{FF2B5EF4-FFF2-40B4-BE49-F238E27FC236}">
                <a16:creationId xmlns:a16="http://schemas.microsoft.com/office/drawing/2014/main" id="{52E9D9A6-17AE-4094-9721-05BAC6988D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8" y="3431181"/>
            <a:ext cx="1144800" cy="643950"/>
          </a:xfrm>
          <a:prstGeom prst="rect">
            <a:avLst/>
          </a:prstGeom>
        </p:spPr>
      </p:pic>
      <p:pic>
        <p:nvPicPr>
          <p:cNvPr id="9" name="Image 8" descr="Une image contenant intérieur, assis, table, petit&#10;&#10;Description générée automatiquement">
            <a:extLst>
              <a:ext uri="{FF2B5EF4-FFF2-40B4-BE49-F238E27FC236}">
                <a16:creationId xmlns:a16="http://schemas.microsoft.com/office/drawing/2014/main" id="{F3F75391-F5D5-412D-B09B-C70A0AFC9C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9" y="4046244"/>
            <a:ext cx="1186276" cy="667280"/>
          </a:xfrm>
          <a:prstGeom prst="rect">
            <a:avLst/>
          </a:prstGeom>
        </p:spPr>
      </p:pic>
      <p:pic>
        <p:nvPicPr>
          <p:cNvPr id="11" name="Image 10" descr="Une image contenant intérieur, table, guichet, assis&#10;&#10;Description générée automatiquement">
            <a:extLst>
              <a:ext uri="{FF2B5EF4-FFF2-40B4-BE49-F238E27FC236}">
                <a16:creationId xmlns:a16="http://schemas.microsoft.com/office/drawing/2014/main" id="{53042754-A3BE-40A2-840D-4BF9C36B65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6" y="4698398"/>
            <a:ext cx="1144800" cy="643950"/>
          </a:xfrm>
          <a:prstGeom prst="rect">
            <a:avLst/>
          </a:prstGeom>
        </p:spPr>
      </p:pic>
      <p:pic>
        <p:nvPicPr>
          <p:cNvPr id="13" name="Image 12" descr="Une image contenant intérieur, assis, petit, table&#10;&#10;Description générée automatiquement">
            <a:extLst>
              <a:ext uri="{FF2B5EF4-FFF2-40B4-BE49-F238E27FC236}">
                <a16:creationId xmlns:a16="http://schemas.microsoft.com/office/drawing/2014/main" id="{88F4AF16-12A1-4B50-8828-BB0B821E3F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8" y="4061718"/>
            <a:ext cx="1144800" cy="643950"/>
          </a:xfrm>
          <a:prstGeom prst="rect">
            <a:avLst/>
          </a:prstGeom>
        </p:spPr>
      </p:pic>
      <p:pic>
        <p:nvPicPr>
          <p:cNvPr id="16" name="Image 15" descr="Une image contenant intérieur, table, assis, petit&#10;&#10;Description générée automatiquement">
            <a:extLst>
              <a:ext uri="{FF2B5EF4-FFF2-40B4-BE49-F238E27FC236}">
                <a16:creationId xmlns:a16="http://schemas.microsoft.com/office/drawing/2014/main" id="{AB788EF0-5806-427E-B1A1-36215AC7F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9" y="4691406"/>
            <a:ext cx="1186277" cy="667281"/>
          </a:xfrm>
          <a:prstGeom prst="rect">
            <a:avLst/>
          </a:prstGeom>
        </p:spPr>
      </p:pic>
      <p:pic>
        <p:nvPicPr>
          <p:cNvPr id="19" name="Image 18" descr="Une image contenant intérieur, table, tasse, assis&#10;&#10;Description générée automatiquement">
            <a:extLst>
              <a:ext uri="{FF2B5EF4-FFF2-40B4-BE49-F238E27FC236}">
                <a16:creationId xmlns:a16="http://schemas.microsoft.com/office/drawing/2014/main" id="{DABD3DA5-751A-477B-A02F-DF4DB3ED6D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1" y="5328681"/>
            <a:ext cx="1144800" cy="643950"/>
          </a:xfrm>
          <a:prstGeom prst="rect">
            <a:avLst/>
          </a:prstGeom>
        </p:spPr>
      </p:pic>
      <p:pic>
        <p:nvPicPr>
          <p:cNvPr id="23" name="Image 22" descr="Une image contenant intérieur, table, en bois, petit&#10;&#10;Description générée automatiquement">
            <a:extLst>
              <a:ext uri="{FF2B5EF4-FFF2-40B4-BE49-F238E27FC236}">
                <a16:creationId xmlns:a16="http://schemas.microsoft.com/office/drawing/2014/main" id="{51272D50-C90D-4E22-951A-82B3FACF16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84" y="2793813"/>
            <a:ext cx="1144800" cy="643950"/>
          </a:xfrm>
          <a:prstGeom prst="rect">
            <a:avLst/>
          </a:prstGeom>
        </p:spPr>
      </p:pic>
      <p:pic>
        <p:nvPicPr>
          <p:cNvPr id="25" name="Image 24" descr="Une image contenant intérieur, assis, chat, petit&#10;&#10;Description générée automatiquement">
            <a:extLst>
              <a:ext uri="{FF2B5EF4-FFF2-40B4-BE49-F238E27FC236}">
                <a16:creationId xmlns:a16="http://schemas.microsoft.com/office/drawing/2014/main" id="{11748D3D-9F29-4255-BF8D-588B6BD4989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34" y="3403506"/>
            <a:ext cx="1144800" cy="643950"/>
          </a:xfrm>
          <a:prstGeom prst="rect">
            <a:avLst/>
          </a:prstGeom>
        </p:spPr>
      </p:pic>
      <p:pic>
        <p:nvPicPr>
          <p:cNvPr id="29" name="Image 28" descr="Une image contenant intérieur, table, assis, cuisine&#10;&#10;Description générée automatiquement">
            <a:extLst>
              <a:ext uri="{FF2B5EF4-FFF2-40B4-BE49-F238E27FC236}">
                <a16:creationId xmlns:a16="http://schemas.microsoft.com/office/drawing/2014/main" id="{7A257B91-3A7B-4F68-A728-BEABECD0C13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21" y="3419581"/>
            <a:ext cx="1132788" cy="637193"/>
          </a:xfrm>
          <a:prstGeom prst="rect">
            <a:avLst/>
          </a:prstGeom>
        </p:spPr>
      </p:pic>
      <p:pic>
        <p:nvPicPr>
          <p:cNvPr id="31" name="Image 30" descr="Une image contenant intérieur, table, assis, guichet&#10;&#10;Description générée automatiquement">
            <a:extLst>
              <a:ext uri="{FF2B5EF4-FFF2-40B4-BE49-F238E27FC236}">
                <a16:creationId xmlns:a16="http://schemas.microsoft.com/office/drawing/2014/main" id="{DBF73A8F-75E9-4D2F-ADB1-95177D0AD15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84" y="4047456"/>
            <a:ext cx="1144800" cy="643950"/>
          </a:xfrm>
          <a:prstGeom prst="rect">
            <a:avLst/>
          </a:prstGeom>
        </p:spPr>
      </p:pic>
      <p:pic>
        <p:nvPicPr>
          <p:cNvPr id="33" name="Image 32" descr="Une image contenant intérieur, table, tasse, café&#10;&#10;Description générée automatiquement">
            <a:extLst>
              <a:ext uri="{FF2B5EF4-FFF2-40B4-BE49-F238E27FC236}">
                <a16:creationId xmlns:a16="http://schemas.microsoft.com/office/drawing/2014/main" id="{B7D547A0-FD2F-46C5-BDD1-F7CFB05776E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72" y="4657149"/>
            <a:ext cx="1144800" cy="643950"/>
          </a:xfrm>
          <a:prstGeom prst="rect">
            <a:avLst/>
          </a:prstGeom>
        </p:spPr>
      </p:pic>
      <p:pic>
        <p:nvPicPr>
          <p:cNvPr id="35" name="Image 34" descr="Une image contenant intérieur, assis, table, petit&#10;&#10;Description générée automatiquement">
            <a:extLst>
              <a:ext uri="{FF2B5EF4-FFF2-40B4-BE49-F238E27FC236}">
                <a16:creationId xmlns:a16="http://schemas.microsoft.com/office/drawing/2014/main" id="{43A145A4-2276-4CB7-9C97-7EEA0DAC166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73" y="5301099"/>
            <a:ext cx="1165330" cy="664262"/>
          </a:xfrm>
          <a:prstGeom prst="rect">
            <a:avLst/>
          </a:prstGeom>
        </p:spPr>
      </p:pic>
      <p:pic>
        <p:nvPicPr>
          <p:cNvPr id="39" name="Image 38" descr="Une image contenant intérieur, table, assis, petit&#10;&#10;Description générée automatiquement">
            <a:extLst>
              <a:ext uri="{FF2B5EF4-FFF2-40B4-BE49-F238E27FC236}">
                <a16:creationId xmlns:a16="http://schemas.microsoft.com/office/drawing/2014/main" id="{7BC51EC1-B8CF-4C8D-921D-01180B42499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1" y="2791319"/>
            <a:ext cx="1144800" cy="643950"/>
          </a:xfrm>
          <a:prstGeom prst="rect">
            <a:avLst/>
          </a:prstGeom>
        </p:spPr>
      </p:pic>
      <p:pic>
        <p:nvPicPr>
          <p:cNvPr id="41" name="Image 40" descr="Une image contenant intérieur, table, assis, petit&#10;&#10;Description générée automatiquement">
            <a:extLst>
              <a:ext uri="{FF2B5EF4-FFF2-40B4-BE49-F238E27FC236}">
                <a16:creationId xmlns:a16="http://schemas.microsoft.com/office/drawing/2014/main" id="{CCDBCDC8-4F48-4788-A407-3AD0E199D59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02" y="3429000"/>
            <a:ext cx="1152007" cy="656488"/>
          </a:xfrm>
          <a:prstGeom prst="rect">
            <a:avLst/>
          </a:prstGeom>
        </p:spPr>
      </p:pic>
      <p:pic>
        <p:nvPicPr>
          <p:cNvPr id="43" name="Image 42" descr="Une image contenant intérieur, table, tasse, petit&#10;&#10;Description générée automatiquement">
            <a:extLst>
              <a:ext uri="{FF2B5EF4-FFF2-40B4-BE49-F238E27FC236}">
                <a16:creationId xmlns:a16="http://schemas.microsoft.com/office/drawing/2014/main" id="{DCA7A815-F252-4548-8E3E-BE8C4F915F8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6" y="4069573"/>
            <a:ext cx="1144800" cy="643950"/>
          </a:xfrm>
          <a:prstGeom prst="rect">
            <a:avLst/>
          </a:prstGeom>
        </p:spPr>
      </p:pic>
      <p:pic>
        <p:nvPicPr>
          <p:cNvPr id="45" name="Image 44" descr="Une image contenant intérieur, assis, petit, table&#10;&#10;Description générée automatiquement">
            <a:extLst>
              <a:ext uri="{FF2B5EF4-FFF2-40B4-BE49-F238E27FC236}">
                <a16:creationId xmlns:a16="http://schemas.microsoft.com/office/drawing/2014/main" id="{1D9B58C9-EB0A-4531-A39D-01A17F7B017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48" y="4674278"/>
            <a:ext cx="1144800" cy="643950"/>
          </a:xfrm>
          <a:prstGeom prst="rect">
            <a:avLst/>
          </a:prstGeom>
        </p:spPr>
      </p:pic>
      <p:pic>
        <p:nvPicPr>
          <p:cNvPr id="47" name="Image 46" descr="Une image contenant intérieur, assis, table, petit&#10;&#10;Description générée automatiquement">
            <a:extLst>
              <a:ext uri="{FF2B5EF4-FFF2-40B4-BE49-F238E27FC236}">
                <a16:creationId xmlns:a16="http://schemas.microsoft.com/office/drawing/2014/main" id="{A625978B-4FB4-43AF-A4D9-FEA78CD1945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21" y="5289437"/>
            <a:ext cx="1137027" cy="671951"/>
          </a:xfrm>
          <a:prstGeom prst="rect">
            <a:avLst/>
          </a:prstGeom>
        </p:spPr>
      </p:pic>
      <p:pic>
        <p:nvPicPr>
          <p:cNvPr id="51" name="Image 50" descr="Une image contenant intérieur, table, assis, tasse&#10;&#10;Description générée automatiquement">
            <a:extLst>
              <a:ext uri="{FF2B5EF4-FFF2-40B4-BE49-F238E27FC236}">
                <a16:creationId xmlns:a16="http://schemas.microsoft.com/office/drawing/2014/main" id="{343491D1-A0B3-4D25-A669-83798F5DC4E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21" y="2785050"/>
            <a:ext cx="1144800" cy="643950"/>
          </a:xfrm>
          <a:prstGeom prst="rect">
            <a:avLst/>
          </a:prstGeom>
        </p:spPr>
      </p:pic>
      <p:pic>
        <p:nvPicPr>
          <p:cNvPr id="53" name="Image 52" descr="Une image contenant intérieur, petit, table, assis&#10;&#10;Description générée automatiquement">
            <a:extLst>
              <a:ext uri="{FF2B5EF4-FFF2-40B4-BE49-F238E27FC236}">
                <a16:creationId xmlns:a16="http://schemas.microsoft.com/office/drawing/2014/main" id="{FADB7C3A-4998-4917-A795-A47A7099428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45" y="3910948"/>
            <a:ext cx="1186277" cy="667281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4E5FA50-A4CC-4E1E-8D26-52AF55F696F1}"/>
              </a:ext>
            </a:extLst>
          </p:cNvPr>
          <p:cNvCxnSpPr/>
          <p:nvPr/>
        </p:nvCxnSpPr>
        <p:spPr>
          <a:xfrm>
            <a:off x="6080859" y="2710658"/>
            <a:ext cx="0" cy="3176172"/>
          </a:xfrm>
          <a:prstGeom prst="line">
            <a:avLst/>
          </a:prstGeom>
          <a:ln w="7620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7DA588-8E7D-4D77-A48E-2636BDB9DC6B}"/>
              </a:ext>
            </a:extLst>
          </p:cNvPr>
          <p:cNvSpPr/>
          <p:nvPr/>
        </p:nvSpPr>
        <p:spPr>
          <a:xfrm>
            <a:off x="4502292" y="5387856"/>
            <a:ext cx="90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dirty="0">
                <a:solidFill>
                  <a:srgbClr val="76B900"/>
                </a:solidFill>
              </a:rPr>
              <a:t>95%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4D3C0D-8A8C-4B73-9B95-B5A356508741}"/>
              </a:ext>
            </a:extLst>
          </p:cNvPr>
          <p:cNvSpPr/>
          <p:nvPr/>
        </p:nvSpPr>
        <p:spPr>
          <a:xfrm>
            <a:off x="8547157" y="4615252"/>
            <a:ext cx="692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200" b="1" dirty="0">
                <a:solidFill>
                  <a:srgbClr val="76B900"/>
                </a:solidFill>
              </a:rPr>
              <a:t>5%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A0265-FE78-4CCD-B9B1-103FDE0B976F}"/>
              </a:ext>
            </a:extLst>
          </p:cNvPr>
          <p:cNvSpPr/>
          <p:nvPr/>
        </p:nvSpPr>
        <p:spPr>
          <a:xfrm>
            <a:off x="608979" y="2308803"/>
            <a:ext cx="5533172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1DCF26-2464-4A00-AD7C-D12DAF1CF007}"/>
              </a:ext>
            </a:extLst>
          </p:cNvPr>
          <p:cNvSpPr/>
          <p:nvPr/>
        </p:nvSpPr>
        <p:spPr>
          <a:xfrm>
            <a:off x="6068748" y="2293597"/>
            <a:ext cx="5533172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TEST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545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690AD1D-C689-440D-9263-20C8D45A37B4}"/>
              </a:ext>
            </a:extLst>
          </p:cNvPr>
          <p:cNvSpPr/>
          <p:nvPr/>
        </p:nvSpPr>
        <p:spPr>
          <a:xfrm>
            <a:off x="9940525" y="4926754"/>
            <a:ext cx="1654532" cy="14742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07D8B"/>
          </a:solidFill>
          <a:ln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 descr="Une image contenant intérieur, petit, table, assis&#10;&#10;Description générée automatiquement">
            <a:extLst>
              <a:ext uri="{FF2B5EF4-FFF2-40B4-BE49-F238E27FC236}">
                <a16:creationId xmlns:a16="http://schemas.microsoft.com/office/drawing/2014/main" id="{8C51D021-DDF0-4A5B-A1B8-A8768ED75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09" y="5084327"/>
            <a:ext cx="2271914" cy="1277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4" name="Image 83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E9C4FDDA-EB14-4C88-A574-2D2C8B003B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075324" y="2673635"/>
            <a:ext cx="2888126" cy="1991325"/>
          </a:xfrm>
          <a:prstGeom prst="rect">
            <a:avLst/>
          </a:prstGeom>
        </p:spPr>
      </p:pic>
      <p:pic>
        <p:nvPicPr>
          <p:cNvPr id="83" name="Image 8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DE2B9594-851D-4473-9F96-89A2AB36C6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9532" y="2419036"/>
            <a:ext cx="2877292" cy="2198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803D869B-ADDE-4272-AD2D-1E6761B14073}"/>
              </a:ext>
            </a:extLst>
          </p:cNvPr>
          <p:cNvSpPr/>
          <p:nvPr/>
        </p:nvSpPr>
        <p:spPr>
          <a:xfrm rot="5400000">
            <a:off x="3342152" y="3188944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736BD7A-A2B6-4855-A60B-B74EA376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9553" y="2499150"/>
            <a:ext cx="2796060" cy="2136810"/>
          </a:xfrm>
          <a:prstGeom prst="rect">
            <a:avLst/>
          </a:prstGeom>
        </p:spPr>
      </p:pic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3B78F8C-89C0-4ED0-AEB2-0EAB74C6A77D}"/>
              </a:ext>
            </a:extLst>
          </p:cNvPr>
          <p:cNvSpPr/>
          <p:nvPr/>
        </p:nvSpPr>
        <p:spPr>
          <a:xfrm rot="5400000">
            <a:off x="7156205" y="3176510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A32B2-41D3-49D2-9D36-D8C95A6ED80D}"/>
              </a:ext>
            </a:extLst>
          </p:cNvPr>
          <p:cNvSpPr/>
          <p:nvPr/>
        </p:nvSpPr>
        <p:spPr>
          <a:xfrm>
            <a:off x="5215488" y="35277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34B6D-9F98-4C1A-A5C7-8B685D0263A2}"/>
              </a:ext>
            </a:extLst>
          </p:cNvPr>
          <p:cNvSpPr/>
          <p:nvPr/>
        </p:nvSpPr>
        <p:spPr>
          <a:xfrm>
            <a:off x="5367888" y="36801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32A62-642D-40DC-A775-1CCE206DA24A}"/>
              </a:ext>
            </a:extLst>
          </p:cNvPr>
          <p:cNvSpPr/>
          <p:nvPr/>
        </p:nvSpPr>
        <p:spPr>
          <a:xfrm>
            <a:off x="4974780" y="3824514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D1307-C1E0-4036-8239-863AD37ED315}"/>
              </a:ext>
            </a:extLst>
          </p:cNvPr>
          <p:cNvSpPr/>
          <p:nvPr/>
        </p:nvSpPr>
        <p:spPr>
          <a:xfrm>
            <a:off x="5013434" y="3255797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46EE2-0FF1-4570-B7B4-6BD3C9449B46}"/>
              </a:ext>
            </a:extLst>
          </p:cNvPr>
          <p:cNvSpPr/>
          <p:nvPr/>
        </p:nvSpPr>
        <p:spPr>
          <a:xfrm>
            <a:off x="5376832" y="3285759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96133-25CB-4E3C-A5BE-3DF5A497A5B9}"/>
              </a:ext>
            </a:extLst>
          </p:cNvPr>
          <p:cNvSpPr/>
          <p:nvPr/>
        </p:nvSpPr>
        <p:spPr>
          <a:xfrm>
            <a:off x="6183852" y="33350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8A516-8715-45DA-A3B7-15A6C89DB8A6}"/>
              </a:ext>
            </a:extLst>
          </p:cNvPr>
          <p:cNvSpPr/>
          <p:nvPr/>
        </p:nvSpPr>
        <p:spPr>
          <a:xfrm>
            <a:off x="6336252" y="34874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AFB44B-08E2-4A04-B0D3-D85CE92D308C}"/>
              </a:ext>
            </a:extLst>
          </p:cNvPr>
          <p:cNvSpPr/>
          <p:nvPr/>
        </p:nvSpPr>
        <p:spPr>
          <a:xfrm>
            <a:off x="5943144" y="363180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CD5E0-C7B2-4104-A467-0295895B36B6}"/>
              </a:ext>
            </a:extLst>
          </p:cNvPr>
          <p:cNvSpPr/>
          <p:nvPr/>
        </p:nvSpPr>
        <p:spPr>
          <a:xfrm>
            <a:off x="5875656" y="307249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3B56B-A689-4C96-84AA-86085A56BA8B}"/>
              </a:ext>
            </a:extLst>
          </p:cNvPr>
          <p:cNvSpPr/>
          <p:nvPr/>
        </p:nvSpPr>
        <p:spPr>
          <a:xfrm>
            <a:off x="6345196" y="3093049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8F848-0CDF-4E75-B81C-72E7483CA161}"/>
              </a:ext>
            </a:extLst>
          </p:cNvPr>
          <p:cNvSpPr/>
          <p:nvPr/>
        </p:nvSpPr>
        <p:spPr>
          <a:xfrm>
            <a:off x="7021174" y="344088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DCD40-7F2F-488E-BA9E-BDEFE75B82A6}"/>
              </a:ext>
            </a:extLst>
          </p:cNvPr>
          <p:cNvSpPr/>
          <p:nvPr/>
        </p:nvSpPr>
        <p:spPr>
          <a:xfrm>
            <a:off x="7173574" y="360290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F95D63-AEFB-4C03-A77F-07D1C48CEAF0}"/>
              </a:ext>
            </a:extLst>
          </p:cNvPr>
          <p:cNvSpPr/>
          <p:nvPr/>
        </p:nvSpPr>
        <p:spPr>
          <a:xfrm>
            <a:off x="7182518" y="320851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51" name="Image 5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272EA2-CF3A-4FEB-AFEE-01B42B11FE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27"/>
          <a:stretch/>
        </p:blipFill>
        <p:spPr>
          <a:xfrm>
            <a:off x="8684889" y="2439017"/>
            <a:ext cx="2346426" cy="1303567"/>
          </a:xfrm>
          <a:prstGeom prst="rect">
            <a:avLst/>
          </a:prstGeom>
        </p:spPr>
      </p:pic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CD18767C-F4A2-417C-BFB5-E8C9C8389DF1}"/>
              </a:ext>
            </a:extLst>
          </p:cNvPr>
          <p:cNvSpPr/>
          <p:nvPr/>
        </p:nvSpPr>
        <p:spPr>
          <a:xfrm rot="5400000">
            <a:off x="3651772" y="3314479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C98D4B4-59C8-453C-9DE2-3FCED3DA031B}"/>
              </a:ext>
            </a:extLst>
          </p:cNvPr>
          <p:cNvSpPr txBox="1"/>
          <p:nvPr/>
        </p:nvSpPr>
        <p:spPr>
          <a:xfrm>
            <a:off x="9639504" y="327289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AA5DF099-F8F1-461D-8DF5-57F3470DA184}"/>
              </a:ext>
            </a:extLst>
          </p:cNvPr>
          <p:cNvSpPr/>
          <p:nvPr/>
        </p:nvSpPr>
        <p:spPr>
          <a:xfrm rot="5400000">
            <a:off x="7469176" y="3302797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163618-1E27-49C2-B42B-E32548476D39}"/>
              </a:ext>
            </a:extLst>
          </p:cNvPr>
          <p:cNvGrpSpPr/>
          <p:nvPr/>
        </p:nvGrpSpPr>
        <p:grpSpPr>
          <a:xfrm>
            <a:off x="9145172" y="4988202"/>
            <a:ext cx="1428209" cy="1387702"/>
            <a:chOff x="3487291" y="4784111"/>
            <a:chExt cx="1428209" cy="1387702"/>
          </a:xfrm>
        </p:grpSpPr>
        <p:sp>
          <p:nvSpPr>
            <p:cNvPr id="57" name="Décagone 56">
              <a:extLst>
                <a:ext uri="{FF2B5EF4-FFF2-40B4-BE49-F238E27FC236}">
                  <a16:creationId xmlns:a16="http://schemas.microsoft.com/office/drawing/2014/main" id="{1091A5AF-A48C-486A-AB1F-063548D93746}"/>
                </a:ext>
              </a:extLst>
            </p:cNvPr>
            <p:cNvSpPr/>
            <p:nvPr/>
          </p:nvSpPr>
          <p:spPr>
            <a:xfrm>
              <a:off x="3487291" y="4784111"/>
              <a:ext cx="1428209" cy="1387702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543AD-16BB-4F05-A8AF-14F41A0388E5}"/>
                </a:ext>
              </a:extLst>
            </p:cNvPr>
            <p:cNvSpPr/>
            <p:nvPr/>
          </p:nvSpPr>
          <p:spPr>
            <a:xfrm>
              <a:off x="3650689" y="5014111"/>
              <a:ext cx="1126431" cy="997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07D8B"/>
                  </a:solidFill>
                </a:rPr>
                <a:t> 01010</a:t>
              </a:r>
            </a:p>
            <a:p>
              <a:pPr algn="ctr"/>
              <a:r>
                <a:rPr lang="fr-FR" dirty="0">
                  <a:solidFill>
                    <a:srgbClr val="607D8B"/>
                  </a:solidFill>
                </a:rPr>
                <a:t>0101010</a:t>
              </a:r>
              <a:r>
                <a:rPr lang="fr-FR" dirty="0">
                  <a:solidFill>
                    <a:schemeClr val="bg1"/>
                  </a:solidFill>
                </a:rPr>
                <a:t>WEIGHTS</a:t>
              </a:r>
              <a:r>
                <a:rPr lang="fr-FR" dirty="0">
                  <a:solidFill>
                    <a:srgbClr val="607D8B"/>
                  </a:solidFill>
                </a:rPr>
                <a:t>01110101011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0BBED5E6-66B5-4872-B3BA-697421B940E0}"/>
              </a:ext>
            </a:extLst>
          </p:cNvPr>
          <p:cNvSpPr txBox="1"/>
          <p:nvPr/>
        </p:nvSpPr>
        <p:spPr>
          <a:xfrm>
            <a:off x="8594135" y="3946733"/>
            <a:ext cx="280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 [OBJECT, X, Y, H, W] </a:t>
            </a:r>
            <a:endParaRPr lang="fr-FR" sz="4400" dirty="0"/>
          </a:p>
        </p:txBody>
      </p:sp>
      <p:pic>
        <p:nvPicPr>
          <p:cNvPr id="52" name="Image 51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00EEDFBB-80CA-41C7-AD90-D175C8A67D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6770" y="2532129"/>
            <a:ext cx="2796060" cy="213681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7602361-C607-423F-8BF0-F3D7268AD608}"/>
              </a:ext>
            </a:extLst>
          </p:cNvPr>
          <p:cNvSpPr/>
          <p:nvPr/>
        </p:nvSpPr>
        <p:spPr>
          <a:xfrm>
            <a:off x="1257003" y="3457319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D5CDF2-29FA-496E-8CAF-B4775D07D732}"/>
              </a:ext>
            </a:extLst>
          </p:cNvPr>
          <p:cNvSpPr/>
          <p:nvPr/>
        </p:nvSpPr>
        <p:spPr>
          <a:xfrm>
            <a:off x="2324283" y="3262345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EEFD7F-8985-4738-866C-38012C1601D7}"/>
              </a:ext>
            </a:extLst>
          </p:cNvPr>
          <p:cNvSpPr/>
          <p:nvPr/>
        </p:nvSpPr>
        <p:spPr>
          <a:xfrm>
            <a:off x="3098274" y="3429359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ABAF4-478F-43D6-AFFD-3E4D8820094E}"/>
              </a:ext>
            </a:extLst>
          </p:cNvPr>
          <p:cNvSpPr/>
          <p:nvPr/>
        </p:nvSpPr>
        <p:spPr>
          <a:xfrm>
            <a:off x="1884371" y="4667231"/>
            <a:ext cx="20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BATCH : X64 Images</a:t>
            </a:r>
          </a:p>
        </p:txBody>
      </p:sp>
      <p:pic>
        <p:nvPicPr>
          <p:cNvPr id="62" name="Image 61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26460FE7-06BF-408E-AD24-C0870AC20C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7901" y="2519556"/>
            <a:ext cx="2796060" cy="2136810"/>
          </a:xfrm>
          <a:prstGeom prst="rect">
            <a:avLst/>
          </a:prstGeom>
        </p:spPr>
      </p:pic>
      <p:graphicFrame>
        <p:nvGraphicFramePr>
          <p:cNvPr id="64" name="Tableau 9">
            <a:extLst>
              <a:ext uri="{FF2B5EF4-FFF2-40B4-BE49-F238E27FC236}">
                <a16:creationId xmlns:a16="http://schemas.microsoft.com/office/drawing/2014/main" id="{213C33F7-0D3B-40E9-82F2-85A7C381C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18438"/>
              </p:ext>
            </p:extLst>
          </p:nvPr>
        </p:nvGraphicFramePr>
        <p:xfrm>
          <a:off x="4917901" y="2507223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00FF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6E83FF95-94AC-4ED0-84D9-E3E04D4893A8}"/>
              </a:ext>
            </a:extLst>
          </p:cNvPr>
          <p:cNvSpPr/>
          <p:nvPr/>
        </p:nvSpPr>
        <p:spPr>
          <a:xfrm>
            <a:off x="5068134" y="3444746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96E8F0-C9B7-40C4-9AC0-10F3CD0A9B3E}"/>
              </a:ext>
            </a:extLst>
          </p:cNvPr>
          <p:cNvSpPr/>
          <p:nvPr/>
        </p:nvSpPr>
        <p:spPr>
          <a:xfrm>
            <a:off x="6135414" y="3249772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9C945-E4B8-476E-8471-9F22FFF98B91}"/>
              </a:ext>
            </a:extLst>
          </p:cNvPr>
          <p:cNvSpPr/>
          <p:nvPr/>
        </p:nvSpPr>
        <p:spPr>
          <a:xfrm>
            <a:off x="6909405" y="3416786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876B37-8068-471A-B004-C7E0A084F5DB}"/>
              </a:ext>
            </a:extLst>
          </p:cNvPr>
          <p:cNvSpPr/>
          <p:nvPr/>
        </p:nvSpPr>
        <p:spPr>
          <a:xfrm>
            <a:off x="5190604" y="4645865"/>
            <a:ext cx="248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SUBDIVISION : X Images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43598C-3306-4543-B02F-B35621EE202C}"/>
              </a:ext>
            </a:extLst>
          </p:cNvPr>
          <p:cNvSpPr txBox="1"/>
          <p:nvPr/>
        </p:nvSpPr>
        <p:spPr>
          <a:xfrm rot="16200000">
            <a:off x="-372510" y="3449765"/>
            <a:ext cx="2460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NOUVELLE ITERATION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366CE83-88B2-4A9B-AA57-F14FCEFE78B0}"/>
              </a:ext>
            </a:extLst>
          </p:cNvPr>
          <p:cNvSpPr txBox="1"/>
          <p:nvPr/>
        </p:nvSpPr>
        <p:spPr>
          <a:xfrm>
            <a:off x="9638330" y="42486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=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585AB3FC-C5D4-42D3-9056-52316BEF76BB}"/>
              </a:ext>
            </a:extLst>
          </p:cNvPr>
          <p:cNvCxnSpPr>
            <a:cxnSpLocks/>
          </p:cNvCxnSpPr>
          <p:nvPr/>
        </p:nvCxnSpPr>
        <p:spPr>
          <a:xfrm rot="10800000">
            <a:off x="6626614" y="5724174"/>
            <a:ext cx="2357214" cy="12700"/>
          </a:xfrm>
          <a:prstGeom prst="curvedConnector3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9643D8F2-36A5-4BE6-8170-71072816C1EA}"/>
              </a:ext>
            </a:extLst>
          </p:cNvPr>
          <p:cNvCxnSpPr>
            <a:cxnSpLocks/>
            <a:stCxn id="91" idx="1"/>
            <a:endCxn id="7" idx="1"/>
          </p:cNvCxnSpPr>
          <p:nvPr/>
        </p:nvCxnSpPr>
        <p:spPr>
          <a:xfrm rot="10800000">
            <a:off x="857539" y="4879869"/>
            <a:ext cx="3459870" cy="843434"/>
          </a:xfrm>
          <a:prstGeom prst="bent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08C4F786-4D16-42CC-B267-8E1E94708BD1}"/>
              </a:ext>
            </a:extLst>
          </p:cNvPr>
          <p:cNvSpPr txBox="1"/>
          <p:nvPr/>
        </p:nvSpPr>
        <p:spPr>
          <a:xfrm>
            <a:off x="4882667" y="25416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081B54-3256-4739-AF57-7AFAEFED588B}"/>
              </a:ext>
            </a:extLst>
          </p:cNvPr>
          <p:cNvSpPr/>
          <p:nvPr/>
        </p:nvSpPr>
        <p:spPr>
          <a:xfrm>
            <a:off x="1106770" y="2726267"/>
            <a:ext cx="2672034" cy="193869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BAEB6D-8C93-4E59-8912-27A74FB10185}"/>
              </a:ext>
            </a:extLst>
          </p:cNvPr>
          <p:cNvSpPr/>
          <p:nvPr/>
        </p:nvSpPr>
        <p:spPr>
          <a:xfrm>
            <a:off x="1104238" y="2615990"/>
            <a:ext cx="2776090" cy="205095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90F2C0-8D97-4FC1-8D49-5464E823B9CE}"/>
              </a:ext>
            </a:extLst>
          </p:cNvPr>
          <p:cNvSpPr/>
          <p:nvPr/>
        </p:nvSpPr>
        <p:spPr>
          <a:xfrm>
            <a:off x="1093138" y="2534162"/>
            <a:ext cx="2863525" cy="21411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7F2180-B1C7-4F1C-B261-92781EA0EADB}"/>
              </a:ext>
            </a:extLst>
          </p:cNvPr>
          <p:cNvSpPr/>
          <p:nvPr/>
        </p:nvSpPr>
        <p:spPr>
          <a:xfrm>
            <a:off x="1123271" y="2425048"/>
            <a:ext cx="2869464" cy="222932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E13F238-304E-481B-8F72-D4468BB68145}"/>
              </a:ext>
            </a:extLst>
          </p:cNvPr>
          <p:cNvSpPr txBox="1"/>
          <p:nvPr/>
        </p:nvSpPr>
        <p:spPr>
          <a:xfrm>
            <a:off x="5460876" y="253997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2DE4046-C3E6-41E0-A060-B8B5D6A47A4A}"/>
              </a:ext>
            </a:extLst>
          </p:cNvPr>
          <p:cNvSpPr txBox="1"/>
          <p:nvPr/>
        </p:nvSpPr>
        <p:spPr>
          <a:xfrm>
            <a:off x="5998080" y="25398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7B804-F1C2-469C-8382-0B1DCF5D9CE6}"/>
              </a:ext>
            </a:extLst>
          </p:cNvPr>
          <p:cNvSpPr txBox="1"/>
          <p:nvPr/>
        </p:nvSpPr>
        <p:spPr>
          <a:xfrm>
            <a:off x="6576289" y="253825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F2825F-D6B3-492A-8AA2-0A141CC10159}"/>
              </a:ext>
            </a:extLst>
          </p:cNvPr>
          <p:cNvSpPr txBox="1"/>
          <p:nvPr/>
        </p:nvSpPr>
        <p:spPr>
          <a:xfrm>
            <a:off x="4900829" y="296406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79453D-D452-4DC0-881F-D60929C4D0DA}"/>
              </a:ext>
            </a:extLst>
          </p:cNvPr>
          <p:cNvSpPr txBox="1"/>
          <p:nvPr/>
        </p:nvSpPr>
        <p:spPr>
          <a:xfrm>
            <a:off x="5479038" y="296243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E97A3CB-2241-4D19-B2EB-F57DCD017F68}"/>
              </a:ext>
            </a:extLst>
          </p:cNvPr>
          <p:cNvSpPr txBox="1"/>
          <p:nvPr/>
        </p:nvSpPr>
        <p:spPr>
          <a:xfrm>
            <a:off x="7157459" y="253080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D6098E3-F0DC-463D-A35A-781BC6D31113}"/>
              </a:ext>
            </a:extLst>
          </p:cNvPr>
          <p:cNvSpPr txBox="1"/>
          <p:nvPr/>
        </p:nvSpPr>
        <p:spPr>
          <a:xfrm>
            <a:off x="4889593" y="421464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FB83367-4419-4E4B-8BB0-968484D785B4}"/>
              </a:ext>
            </a:extLst>
          </p:cNvPr>
          <p:cNvSpPr txBox="1"/>
          <p:nvPr/>
        </p:nvSpPr>
        <p:spPr>
          <a:xfrm>
            <a:off x="5467802" y="4213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DC09D8C-11CF-48CD-8644-4B79C16D6996}"/>
              </a:ext>
            </a:extLst>
          </p:cNvPr>
          <p:cNvSpPr txBox="1"/>
          <p:nvPr/>
        </p:nvSpPr>
        <p:spPr>
          <a:xfrm>
            <a:off x="6005006" y="421292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605875-AC39-48B9-85BF-9C04728B1B94}"/>
              </a:ext>
            </a:extLst>
          </p:cNvPr>
          <p:cNvSpPr txBox="1"/>
          <p:nvPr/>
        </p:nvSpPr>
        <p:spPr>
          <a:xfrm>
            <a:off x="6583215" y="421129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8BAD1B9-7E9E-4881-95D2-5C0F2B2DCE70}"/>
              </a:ext>
            </a:extLst>
          </p:cNvPr>
          <p:cNvSpPr txBox="1"/>
          <p:nvPr/>
        </p:nvSpPr>
        <p:spPr>
          <a:xfrm>
            <a:off x="7164385" y="420385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49281E6B-9BB9-4BEF-AB23-DA5A506340FB}"/>
              </a:ext>
            </a:extLst>
          </p:cNvPr>
          <p:cNvSpPr txBox="1"/>
          <p:nvPr/>
        </p:nvSpPr>
        <p:spPr>
          <a:xfrm>
            <a:off x="7125885" y="293348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3E725E-EADD-42B4-8839-D739320B9A1C}"/>
              </a:ext>
            </a:extLst>
          </p:cNvPr>
          <p:cNvSpPr/>
          <p:nvPr/>
        </p:nvSpPr>
        <p:spPr>
          <a:xfrm>
            <a:off x="4785405" y="5329856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B51905-4DE6-45B9-A7EB-03499DAD841E}"/>
              </a:ext>
            </a:extLst>
          </p:cNvPr>
          <p:cNvSpPr txBox="1"/>
          <p:nvPr/>
        </p:nvSpPr>
        <p:spPr>
          <a:xfrm rot="16200000">
            <a:off x="10034920" y="5357854"/>
            <a:ext cx="1501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EXPORT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C447738-6C29-4225-A73C-478B74E5A946}"/>
              </a:ext>
            </a:extLst>
          </p:cNvPr>
          <p:cNvSpPr txBox="1"/>
          <p:nvPr/>
        </p:nvSpPr>
        <p:spPr>
          <a:xfrm>
            <a:off x="953067" y="5865630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ACCURANCY 0 ↗ 100% </a:t>
            </a:r>
            <a:endParaRPr lang="fr-FR" sz="440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9A07370-62E2-496B-93DF-3C8C075BE7C8}"/>
              </a:ext>
            </a:extLst>
          </p:cNvPr>
          <p:cNvCxnSpPr>
            <a:cxnSpLocks/>
          </p:cNvCxnSpPr>
          <p:nvPr/>
        </p:nvCxnSpPr>
        <p:spPr>
          <a:xfrm>
            <a:off x="1093138" y="4988202"/>
            <a:ext cx="0" cy="65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D1A87379-10F1-484E-BA25-21E882489E48}"/>
              </a:ext>
            </a:extLst>
          </p:cNvPr>
          <p:cNvCxnSpPr>
            <a:cxnSpLocks/>
          </p:cNvCxnSpPr>
          <p:nvPr/>
        </p:nvCxnSpPr>
        <p:spPr>
          <a:xfrm>
            <a:off x="1093138" y="5645426"/>
            <a:ext cx="1078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765ECDE-9FA8-44F3-A9C0-1D9428BED3F6}"/>
              </a:ext>
            </a:extLst>
          </p:cNvPr>
          <p:cNvSpPr/>
          <p:nvPr/>
        </p:nvSpPr>
        <p:spPr>
          <a:xfrm>
            <a:off x="1113183" y="4979504"/>
            <a:ext cx="1023730" cy="627269"/>
          </a:xfrm>
          <a:custGeom>
            <a:avLst/>
            <a:gdLst>
              <a:gd name="connsiteX0" fmla="*/ 0 w 1023730"/>
              <a:gd name="connsiteY0" fmla="*/ 0 h 627269"/>
              <a:gd name="connsiteX1" fmla="*/ 139147 w 1023730"/>
              <a:gd name="connsiteY1" fmla="*/ 546653 h 627269"/>
              <a:gd name="connsiteX2" fmla="*/ 546652 w 1023730"/>
              <a:gd name="connsiteY2" fmla="*/ 616226 h 627269"/>
              <a:gd name="connsiteX3" fmla="*/ 1023730 w 1023730"/>
              <a:gd name="connsiteY3" fmla="*/ 626166 h 62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30" h="627269">
                <a:moveTo>
                  <a:pt x="0" y="0"/>
                </a:moveTo>
                <a:cubicBezTo>
                  <a:pt x="24019" y="221974"/>
                  <a:pt x="48038" y="443949"/>
                  <a:pt x="139147" y="546653"/>
                </a:cubicBezTo>
                <a:cubicBezTo>
                  <a:pt x="230256" y="649357"/>
                  <a:pt x="399222" y="602974"/>
                  <a:pt x="546652" y="616226"/>
                </a:cubicBezTo>
                <a:cubicBezTo>
                  <a:pt x="694082" y="629478"/>
                  <a:pt x="858906" y="627822"/>
                  <a:pt x="1023730" y="626166"/>
                </a:cubicBezTo>
              </a:path>
            </a:pathLst>
          </a:custGeom>
          <a:noFill/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657674A-6206-460D-AD7E-CFC4DA9B8D0E}"/>
              </a:ext>
            </a:extLst>
          </p:cNvPr>
          <p:cNvSpPr txBox="1"/>
          <p:nvPr/>
        </p:nvSpPr>
        <p:spPr>
          <a:xfrm>
            <a:off x="7387009" y="5827532"/>
            <a:ext cx="77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TEST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070246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EXECUTION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F2AF04E-8CDC-4F46-8253-60DB8E6FD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1" y="4863269"/>
            <a:ext cx="3882189" cy="1036026"/>
          </a:xfrm>
          <a:prstGeom prst="rect">
            <a:avLst/>
          </a:prstGeom>
        </p:spPr>
      </p:pic>
      <p:pic>
        <p:nvPicPr>
          <p:cNvPr id="23" name="Image 22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2745CBDC-0006-4352-8447-DEAD36644C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1105500" y="2511584"/>
            <a:ext cx="2796060" cy="2136810"/>
          </a:xfrm>
          <a:prstGeom prst="rect">
            <a:avLst/>
          </a:prstGeom>
        </p:spPr>
      </p:pic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803D869B-ADDE-4272-AD2D-1E6761B14073}"/>
              </a:ext>
            </a:extLst>
          </p:cNvPr>
          <p:cNvSpPr/>
          <p:nvPr/>
        </p:nvSpPr>
        <p:spPr>
          <a:xfrm rot="5400000">
            <a:off x="3342152" y="3188944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Tableau 9">
            <a:extLst>
              <a:ext uri="{FF2B5EF4-FFF2-40B4-BE49-F238E27FC236}">
                <a16:creationId xmlns:a16="http://schemas.microsoft.com/office/drawing/2014/main" id="{519C410E-A98A-451D-83EE-8C0DF09E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73013"/>
              </p:ext>
            </p:extLst>
          </p:nvPr>
        </p:nvGraphicFramePr>
        <p:xfrm>
          <a:off x="1105500" y="2499251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pic>
        <p:nvPicPr>
          <p:cNvPr id="26" name="Image 25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9736BD7A-A2B6-4855-A60B-B74EA37681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4919553" y="2499150"/>
            <a:ext cx="2796060" cy="2136810"/>
          </a:xfrm>
          <a:prstGeom prst="rect">
            <a:avLst/>
          </a:prstGeom>
        </p:spPr>
      </p:pic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33B78F8C-89C0-4ED0-AEB2-0EAB74C6A77D}"/>
              </a:ext>
            </a:extLst>
          </p:cNvPr>
          <p:cNvSpPr/>
          <p:nvPr/>
        </p:nvSpPr>
        <p:spPr>
          <a:xfrm rot="5400000">
            <a:off x="7156205" y="3176510"/>
            <a:ext cx="2136809" cy="7820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8" name="Tableau 9">
            <a:extLst>
              <a:ext uri="{FF2B5EF4-FFF2-40B4-BE49-F238E27FC236}">
                <a16:creationId xmlns:a16="http://schemas.microsoft.com/office/drawing/2014/main" id="{A4BE68DC-8BAD-42D6-A1F6-8161A440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02018"/>
              </p:ext>
            </p:extLst>
          </p:nvPr>
        </p:nvGraphicFramePr>
        <p:xfrm>
          <a:off x="4919553" y="2486817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pic>
        <p:nvPicPr>
          <p:cNvPr id="29" name="Image 28" descr="Une image contenant route, extérieur, bâtiment, petit&#10;&#10;Description générée automatiquement">
            <a:extLst>
              <a:ext uri="{FF2B5EF4-FFF2-40B4-BE49-F238E27FC236}">
                <a16:creationId xmlns:a16="http://schemas.microsoft.com/office/drawing/2014/main" id="{3255AB97-2761-470B-BA6E-600539BE48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7" t="8113" r="31668" b="24804"/>
          <a:stretch/>
        </p:blipFill>
        <p:spPr>
          <a:xfrm>
            <a:off x="8733606" y="2486817"/>
            <a:ext cx="2796060" cy="2136810"/>
          </a:xfrm>
          <a:prstGeom prst="rect">
            <a:avLst/>
          </a:prstGeom>
        </p:spPr>
      </p:pic>
      <p:graphicFrame>
        <p:nvGraphicFramePr>
          <p:cNvPr id="31" name="Tableau 9">
            <a:extLst>
              <a:ext uri="{FF2B5EF4-FFF2-40B4-BE49-F238E27FC236}">
                <a16:creationId xmlns:a16="http://schemas.microsoft.com/office/drawing/2014/main" id="{985ED448-102A-4632-A49C-803C764E6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35992"/>
              </p:ext>
            </p:extLst>
          </p:nvPr>
        </p:nvGraphicFramePr>
        <p:xfrm>
          <a:off x="8733606" y="2474484"/>
          <a:ext cx="2796060" cy="21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12">
                  <a:extLst>
                    <a:ext uri="{9D8B030D-6E8A-4147-A177-3AD203B41FA5}">
                      <a16:colId xmlns:a16="http://schemas.microsoft.com/office/drawing/2014/main" val="316522123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1430837335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722091418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2769083176"/>
                    </a:ext>
                  </a:extLst>
                </a:gridCol>
                <a:gridCol w="559212">
                  <a:extLst>
                    <a:ext uri="{9D8B030D-6E8A-4147-A177-3AD203B41FA5}">
                      <a16:colId xmlns:a16="http://schemas.microsoft.com/office/drawing/2014/main" val="3899186849"/>
                    </a:ext>
                  </a:extLst>
                </a:gridCol>
              </a:tblGrid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701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55106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22805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785220"/>
                  </a:ext>
                </a:extLst>
              </a:tr>
              <a:tr h="4273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3523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55A32B2-41D3-49D2-9D36-D8C95A6ED80D}"/>
              </a:ext>
            </a:extLst>
          </p:cNvPr>
          <p:cNvSpPr/>
          <p:nvPr/>
        </p:nvSpPr>
        <p:spPr>
          <a:xfrm>
            <a:off x="5215488" y="35277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34B6D-9F98-4C1A-A5C7-8B685D0263A2}"/>
              </a:ext>
            </a:extLst>
          </p:cNvPr>
          <p:cNvSpPr/>
          <p:nvPr/>
        </p:nvSpPr>
        <p:spPr>
          <a:xfrm>
            <a:off x="5367888" y="3680152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32A62-642D-40DC-A775-1CCE206DA24A}"/>
              </a:ext>
            </a:extLst>
          </p:cNvPr>
          <p:cNvSpPr/>
          <p:nvPr/>
        </p:nvSpPr>
        <p:spPr>
          <a:xfrm>
            <a:off x="4974780" y="3824514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D1307-C1E0-4036-8239-863AD37ED315}"/>
              </a:ext>
            </a:extLst>
          </p:cNvPr>
          <p:cNvSpPr/>
          <p:nvPr/>
        </p:nvSpPr>
        <p:spPr>
          <a:xfrm>
            <a:off x="5013434" y="3255797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46EE2-0FF1-4570-B7B4-6BD3C9449B46}"/>
              </a:ext>
            </a:extLst>
          </p:cNvPr>
          <p:cNvSpPr/>
          <p:nvPr/>
        </p:nvSpPr>
        <p:spPr>
          <a:xfrm>
            <a:off x="5376832" y="3285759"/>
            <a:ext cx="442762" cy="471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E96133-25CB-4E3C-A5BE-3DF5A497A5B9}"/>
              </a:ext>
            </a:extLst>
          </p:cNvPr>
          <p:cNvSpPr/>
          <p:nvPr/>
        </p:nvSpPr>
        <p:spPr>
          <a:xfrm>
            <a:off x="6183852" y="33350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F8A516-8715-45DA-A3B7-15A6C89DB8A6}"/>
              </a:ext>
            </a:extLst>
          </p:cNvPr>
          <p:cNvSpPr/>
          <p:nvPr/>
        </p:nvSpPr>
        <p:spPr>
          <a:xfrm>
            <a:off x="6336252" y="348744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AFB44B-08E2-4A04-B0D3-D85CE92D308C}"/>
              </a:ext>
            </a:extLst>
          </p:cNvPr>
          <p:cNvSpPr/>
          <p:nvPr/>
        </p:nvSpPr>
        <p:spPr>
          <a:xfrm>
            <a:off x="5943144" y="363180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9CD5E0-C7B2-4104-A467-0295895B36B6}"/>
              </a:ext>
            </a:extLst>
          </p:cNvPr>
          <p:cNvSpPr/>
          <p:nvPr/>
        </p:nvSpPr>
        <p:spPr>
          <a:xfrm>
            <a:off x="5981798" y="306308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3B56B-A689-4C96-84AA-86085A56BA8B}"/>
              </a:ext>
            </a:extLst>
          </p:cNvPr>
          <p:cNvSpPr/>
          <p:nvPr/>
        </p:nvSpPr>
        <p:spPr>
          <a:xfrm>
            <a:off x="6345196" y="3093049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38F848-0CDF-4E75-B81C-72E7483CA161}"/>
              </a:ext>
            </a:extLst>
          </p:cNvPr>
          <p:cNvSpPr/>
          <p:nvPr/>
        </p:nvSpPr>
        <p:spPr>
          <a:xfrm>
            <a:off x="7021174" y="3440882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5DCD40-7F2F-488E-BA9E-BDEFE75B82A6}"/>
              </a:ext>
            </a:extLst>
          </p:cNvPr>
          <p:cNvSpPr/>
          <p:nvPr/>
        </p:nvSpPr>
        <p:spPr>
          <a:xfrm>
            <a:off x="7173574" y="3602907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F95D63-AEFB-4C03-A77F-07D1C48CEAF0}"/>
              </a:ext>
            </a:extLst>
          </p:cNvPr>
          <p:cNvSpPr/>
          <p:nvPr/>
        </p:nvSpPr>
        <p:spPr>
          <a:xfrm>
            <a:off x="7182518" y="3208514"/>
            <a:ext cx="442762" cy="471638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65BB17C-E0F0-4E53-AFDA-D22EA8B783F7}"/>
              </a:ext>
            </a:extLst>
          </p:cNvPr>
          <p:cNvSpPr/>
          <p:nvPr/>
        </p:nvSpPr>
        <p:spPr>
          <a:xfrm>
            <a:off x="8883839" y="3412007"/>
            <a:ext cx="711308" cy="7203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FB41A8-C35C-44CC-A588-C55902B823EF}"/>
              </a:ext>
            </a:extLst>
          </p:cNvPr>
          <p:cNvSpPr/>
          <p:nvPr/>
        </p:nvSpPr>
        <p:spPr>
          <a:xfrm>
            <a:off x="9951119" y="3217033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E2E60B-7E2A-4B7F-AD0F-9F03886FA43A}"/>
              </a:ext>
            </a:extLst>
          </p:cNvPr>
          <p:cNvSpPr/>
          <p:nvPr/>
        </p:nvSpPr>
        <p:spPr>
          <a:xfrm>
            <a:off x="10725110" y="3384047"/>
            <a:ext cx="605629" cy="625363"/>
          </a:xfrm>
          <a:prstGeom prst="rect">
            <a:avLst/>
          </a:prstGeom>
          <a:noFill/>
          <a:ln w="2857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1DAE66-04C0-46B1-9213-B3CA265FCFD1}"/>
              </a:ext>
            </a:extLst>
          </p:cNvPr>
          <p:cNvSpPr/>
          <p:nvPr/>
        </p:nvSpPr>
        <p:spPr>
          <a:xfrm>
            <a:off x="1105500" y="3772193"/>
            <a:ext cx="538939" cy="391422"/>
          </a:xfrm>
          <a:prstGeom prst="rect">
            <a:avLst/>
          </a:prstGeom>
          <a:noFill/>
          <a:ln w="28575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8272EA2-CF3A-4FEB-AFEE-01B42B11FE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3527"/>
          <a:stretch/>
        </p:blipFill>
        <p:spPr>
          <a:xfrm>
            <a:off x="977072" y="4710041"/>
            <a:ext cx="2346426" cy="1303567"/>
          </a:xfrm>
          <a:prstGeom prst="rect">
            <a:avLst/>
          </a:prstGeom>
        </p:spPr>
      </p:pic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CD18767C-F4A2-417C-BFB5-E8C9C8389DF1}"/>
              </a:ext>
            </a:extLst>
          </p:cNvPr>
          <p:cNvSpPr/>
          <p:nvPr/>
        </p:nvSpPr>
        <p:spPr>
          <a:xfrm rot="5400000">
            <a:off x="3651772" y="3314479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C98D4B4-59C8-453C-9DE2-3FCED3DA031B}"/>
              </a:ext>
            </a:extLst>
          </p:cNvPr>
          <p:cNvSpPr txBox="1"/>
          <p:nvPr/>
        </p:nvSpPr>
        <p:spPr>
          <a:xfrm>
            <a:off x="3249994" y="48876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+</a:t>
            </a:r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AA5DF099-F8F1-461D-8DF5-57F3470DA184}"/>
              </a:ext>
            </a:extLst>
          </p:cNvPr>
          <p:cNvSpPr/>
          <p:nvPr/>
        </p:nvSpPr>
        <p:spPr>
          <a:xfrm rot="5400000">
            <a:off x="7469176" y="3302797"/>
            <a:ext cx="1480671" cy="531018"/>
          </a:xfrm>
          <a:prstGeom prst="triangle">
            <a:avLst/>
          </a:prstGeom>
          <a:solidFill>
            <a:srgbClr val="76B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7163618-1E27-49C2-B42B-E32548476D39}"/>
              </a:ext>
            </a:extLst>
          </p:cNvPr>
          <p:cNvGrpSpPr/>
          <p:nvPr/>
        </p:nvGrpSpPr>
        <p:grpSpPr>
          <a:xfrm>
            <a:off x="3739432" y="4547772"/>
            <a:ext cx="1428209" cy="1387702"/>
            <a:chOff x="3487291" y="4784111"/>
            <a:chExt cx="1428209" cy="1387702"/>
          </a:xfrm>
        </p:grpSpPr>
        <p:sp>
          <p:nvSpPr>
            <p:cNvPr id="57" name="Décagone 56">
              <a:extLst>
                <a:ext uri="{FF2B5EF4-FFF2-40B4-BE49-F238E27FC236}">
                  <a16:creationId xmlns:a16="http://schemas.microsoft.com/office/drawing/2014/main" id="{1091A5AF-A48C-486A-AB1F-063548D93746}"/>
                </a:ext>
              </a:extLst>
            </p:cNvPr>
            <p:cNvSpPr/>
            <p:nvPr/>
          </p:nvSpPr>
          <p:spPr>
            <a:xfrm>
              <a:off x="3487291" y="4784111"/>
              <a:ext cx="1428209" cy="1387702"/>
            </a:xfrm>
            <a:prstGeom prst="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85543AD-16BB-4F05-A8AF-14F41A0388E5}"/>
                </a:ext>
              </a:extLst>
            </p:cNvPr>
            <p:cNvSpPr/>
            <p:nvPr/>
          </p:nvSpPr>
          <p:spPr>
            <a:xfrm>
              <a:off x="3650689" y="5014111"/>
              <a:ext cx="1126431" cy="9972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07D8B"/>
                  </a:solidFill>
                </a:rPr>
                <a:t> 01010</a:t>
              </a:r>
            </a:p>
            <a:p>
              <a:pPr algn="ctr"/>
              <a:r>
                <a:rPr lang="fr-FR" dirty="0">
                  <a:solidFill>
                    <a:srgbClr val="607D8B"/>
                  </a:solidFill>
                </a:rPr>
                <a:t>0101010</a:t>
              </a:r>
              <a:r>
                <a:rPr lang="fr-FR" dirty="0">
                  <a:solidFill>
                    <a:schemeClr val="bg1"/>
                  </a:solidFill>
                </a:rPr>
                <a:t>WEIGHTS</a:t>
              </a:r>
              <a:r>
                <a:rPr lang="fr-FR" dirty="0">
                  <a:solidFill>
                    <a:srgbClr val="607D8B"/>
                  </a:solidFill>
                </a:rPr>
                <a:t>01110101011</a:t>
              </a:r>
            </a:p>
          </p:txBody>
        </p:sp>
      </p:grpSp>
      <p:cxnSp>
        <p:nvCxnSpPr>
          <p:cNvPr id="63" name="Connecteur : en arc 62">
            <a:extLst>
              <a:ext uri="{FF2B5EF4-FFF2-40B4-BE49-F238E27FC236}">
                <a16:creationId xmlns:a16="http://schemas.microsoft.com/office/drawing/2014/main" id="{9DE129BE-9773-4715-BBBE-57900F7FE090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rot="10800000" flipV="1">
            <a:off x="977072" y="3967903"/>
            <a:ext cx="128428" cy="1393921"/>
          </a:xfrm>
          <a:prstGeom prst="curvedConnector3">
            <a:avLst>
              <a:gd name="adj1" fmla="val 277999"/>
            </a:avLst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638E49A1-F1C0-4F34-9F69-4F189840A0F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209888" y="4296153"/>
            <a:ext cx="1498952" cy="1893756"/>
          </a:xfrm>
          <a:prstGeom prst="curved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05F0ECAB-DE78-4CAA-888F-A801C8DFCD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3585" y="4217799"/>
            <a:ext cx="831935" cy="453557"/>
          </a:xfrm>
          <a:prstGeom prst="curvedConnector3">
            <a:avLst>
              <a:gd name="adj1" fmla="val 50000"/>
            </a:avLst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E8C56A0E-15A1-4288-90B3-C1C0F99E6220}"/>
              </a:ext>
            </a:extLst>
          </p:cNvPr>
          <p:cNvCxnSpPr>
            <a:cxnSpLocks/>
          </p:cNvCxnSpPr>
          <p:nvPr/>
        </p:nvCxnSpPr>
        <p:spPr>
          <a:xfrm flipV="1">
            <a:off x="10725110" y="4158852"/>
            <a:ext cx="221381" cy="1203528"/>
          </a:xfrm>
          <a:prstGeom prst="curvedConnector2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0BBED5E6-66B5-4872-B3BA-697421B940E0}"/>
              </a:ext>
            </a:extLst>
          </p:cNvPr>
          <p:cNvSpPr txBox="1"/>
          <p:nvPr/>
        </p:nvSpPr>
        <p:spPr>
          <a:xfrm>
            <a:off x="1253053" y="5959076"/>
            <a:ext cx="295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= [OBJECT, X, Y, H, W]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40419544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Roboto Thin" charset="0"/>
                <a:ea typeface="Roboto Thin" charset="0"/>
                <a:cs typeface="Roboto Thin" charset="0"/>
              </a:rPr>
              <a:t>ENSTA Bretagne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Jan 31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05737-5290-4537-85E1-83A7F7E422E8}"/>
              </a:ext>
            </a:extLst>
          </p:cNvPr>
          <p:cNvSpPr/>
          <p:nvPr/>
        </p:nvSpPr>
        <p:spPr>
          <a:xfrm>
            <a:off x="0" y="0"/>
            <a:ext cx="12192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900" dirty="0">
                <a:solidFill>
                  <a:srgbClr val="76B900"/>
                </a:solidFill>
              </a:rPr>
              <a:t>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0D912E-BB71-4EB9-AC03-64F45F9F72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8EF114-D25E-4262-B523-9F1FF5998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52" y="0"/>
            <a:ext cx="9692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3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260ED9-961A-495D-AE50-72631FF76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34275" y="4139921"/>
            <a:ext cx="2680227" cy="1786818"/>
          </a:xfrm>
          <a:prstGeom prst="rect">
            <a:avLst/>
          </a:prstGeom>
          <a:ln w="38100">
            <a:solidFill>
              <a:srgbClr val="76B90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20D1B6-0C94-4C3D-AAEA-E0497A0BB0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2294563"/>
            <a:ext cx="3459442" cy="2371448"/>
          </a:xfrm>
          <a:prstGeom prst="rect">
            <a:avLst/>
          </a:prstGeom>
        </p:spPr>
      </p:pic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6221148-D128-4DEE-9651-7571E584A1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80560" y="3808497"/>
            <a:ext cx="1802766" cy="562708"/>
          </a:xfrm>
          <a:prstGeom prst="curvedConnector3">
            <a:avLst>
              <a:gd name="adj1" fmla="val 101279"/>
            </a:avLst>
          </a:prstGeom>
          <a:ln w="5715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E498A02-39E0-497E-A036-E9CE7DECB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59" y="3642789"/>
            <a:ext cx="3334328" cy="20464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D997FC-31EF-4BEF-BF1D-E9CB62A13DA8}"/>
              </a:ext>
            </a:extLst>
          </p:cNvPr>
          <p:cNvSpPr txBox="1"/>
          <p:nvPr/>
        </p:nvSpPr>
        <p:spPr>
          <a:xfrm>
            <a:off x="5721521" y="4280859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CSI</a:t>
            </a:r>
          </a:p>
        </p:txBody>
      </p:sp>
    </p:spTree>
    <p:extLst>
      <p:ext uri="{BB962C8B-B14F-4D97-AF65-F5344CB8AC3E}">
        <p14:creationId xmlns:p14="http://schemas.microsoft.com/office/powerpoint/2010/main" val="16090907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488433"/>
            <a:chOff x="736801" y="2682894"/>
            <a:chExt cx="2717517" cy="3488433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JetPack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TF + OpenCV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Connexion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par USB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Traitement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d’Images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Reconnaissance Image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2300630" cy="1402679"/>
            <a:chOff x="3681008" y="2682894"/>
            <a:chExt cx="2300630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230063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2ème SOUTENANCE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21007" y="2423694"/>
            <a:ext cx="3025736" cy="1402679"/>
            <a:chOff x="3784208" y="2682894"/>
            <a:chExt cx="3025736" cy="1402679"/>
          </a:xfrm>
        </p:grpSpPr>
        <p:sp>
          <p:nvSpPr>
            <p:cNvPr id="12" name="Oval 11"/>
            <p:cNvSpPr/>
            <p:nvPr/>
          </p:nvSpPr>
          <p:spPr>
            <a:xfrm>
              <a:off x="3784208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184731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endParaRPr lang="en-US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1826440"/>
            <a:chOff x="9569418" y="2682894"/>
            <a:chExt cx="2717516" cy="1826440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235833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3ème SOUTENANCE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?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3E24B32-4613-4479-B2F4-8AC204F65D8C}"/>
              </a:ext>
            </a:extLst>
          </p:cNvPr>
          <p:cNvSpPr/>
          <p:nvPr/>
        </p:nvSpPr>
        <p:spPr>
          <a:xfrm>
            <a:off x="3629082" y="3973135"/>
            <a:ext cx="27175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NAO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Choix Module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Transfert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Learning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Execution sur la TX2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Reconnaissance Image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D4E77-1601-4369-BF9C-9A1FDE9A1C50}"/>
              </a:ext>
            </a:extLst>
          </p:cNvPr>
          <p:cNvSpPr/>
          <p:nvPr/>
        </p:nvSpPr>
        <p:spPr>
          <a:xfrm>
            <a:off x="6646743" y="3880802"/>
            <a:ext cx="2717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UUV + Dart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Apprentissage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Cluster</a:t>
            </a: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380990" indent="-380990">
              <a:buClr>
                <a:schemeClr val="accent2"/>
              </a:buClr>
              <a:buFont typeface="+mj-lt"/>
              <a:buAutoNum type="arabicPeriod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36" name="Group 31">
            <a:extLst>
              <a:ext uri="{FF2B5EF4-FFF2-40B4-BE49-F238E27FC236}">
                <a16:creationId xmlns:a16="http://schemas.microsoft.com/office/drawing/2014/main" id="{C9640309-EBF1-41B1-9AED-5E2A903E78AA}"/>
              </a:ext>
            </a:extLst>
          </p:cNvPr>
          <p:cNvGrpSpPr/>
          <p:nvPr/>
        </p:nvGrpSpPr>
        <p:grpSpPr>
          <a:xfrm>
            <a:off x="6595222" y="2423694"/>
            <a:ext cx="1426994" cy="1402679"/>
            <a:chOff x="3681008" y="2682894"/>
            <a:chExt cx="1426994" cy="1402679"/>
          </a:xfrm>
        </p:grpSpPr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533B90F2-17B4-438C-B5F3-B5D5F6C94A36}"/>
                </a:ext>
              </a:extLst>
            </p:cNvPr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58D561-924D-4A75-8CBB-83825656FBA5}"/>
                </a:ext>
              </a:extLst>
            </p:cNvPr>
            <p:cNvSpPr/>
            <p:nvPr/>
          </p:nvSpPr>
          <p:spPr>
            <a:xfrm>
              <a:off x="3681008" y="3716241"/>
              <a:ext cx="1426994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fr-FR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EN AVANCE</a:t>
              </a:r>
              <a:endParaRPr lang="en-US" dirty="0">
                <a:solidFill>
                  <a:srgbClr val="76B900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sp>
        <p:nvSpPr>
          <p:cNvPr id="39" name="Freeform 5">
            <a:extLst>
              <a:ext uri="{FF2B5EF4-FFF2-40B4-BE49-F238E27FC236}">
                <a16:creationId xmlns:a16="http://schemas.microsoft.com/office/drawing/2014/main" id="{A0EC9DBB-3683-4749-9684-8B0643122AE0}"/>
              </a:ext>
            </a:extLst>
          </p:cNvPr>
          <p:cNvSpPr>
            <a:spLocks noChangeArrowheads="1"/>
          </p:cNvSpPr>
          <p:nvPr/>
        </p:nvSpPr>
        <p:spPr bwMode="auto">
          <a:xfrm rot="13694377">
            <a:off x="6800825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8891519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           - Object Detection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Pourquoi</a:t>
            </a:r>
            <a:r>
              <a:rPr lang="en-US" sz="2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 Yolo?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E10C7-EC76-419E-94AC-1FE4A24B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8" y="2816386"/>
            <a:ext cx="1629206" cy="8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7313" y="2277035"/>
            <a:ext cx="11117373" cy="4007648"/>
          </a:xfrm>
          <a:prstGeom prst="rect">
            <a:avLst/>
          </a:prstGeom>
          <a:solidFill>
            <a:srgbClr val="00001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POURQUOI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30628F-5E45-4983-9229-00F5880B7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32" r="18330"/>
          <a:stretch/>
        </p:blipFill>
        <p:spPr>
          <a:xfrm>
            <a:off x="3199342" y="2673906"/>
            <a:ext cx="5009731" cy="35335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90A777-6B6E-416F-824E-A33F1479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330" b="94937"/>
          <a:stretch/>
        </p:blipFill>
        <p:spPr>
          <a:xfrm>
            <a:off x="3199342" y="2422172"/>
            <a:ext cx="5009731" cy="251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933EC-57FA-48E7-9E8A-2E047A9A13C6}"/>
              </a:ext>
            </a:extLst>
          </p:cNvPr>
          <p:cNvSpPr/>
          <p:nvPr/>
        </p:nvSpPr>
        <p:spPr>
          <a:xfrm>
            <a:off x="5777802" y="2422172"/>
            <a:ext cx="633046" cy="3785300"/>
          </a:xfrm>
          <a:prstGeom prst="rect">
            <a:avLst/>
          </a:prstGeom>
          <a:solidFill>
            <a:srgbClr val="00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DA989-0918-48D0-BE0F-7AD4CE32D527}"/>
              </a:ext>
            </a:extLst>
          </p:cNvPr>
          <p:cNvSpPr/>
          <p:nvPr/>
        </p:nvSpPr>
        <p:spPr>
          <a:xfrm>
            <a:off x="7500608" y="4903595"/>
            <a:ext cx="196429" cy="1173149"/>
          </a:xfrm>
          <a:prstGeom prst="rect">
            <a:avLst/>
          </a:prstGeom>
          <a:solidFill>
            <a:srgbClr val="00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C08C026-E987-4305-A4EA-903E67496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09" y="5057582"/>
            <a:ext cx="1629206" cy="8651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7A2447-60A1-42ED-98FD-F4522F656B2D}"/>
              </a:ext>
            </a:extLst>
          </p:cNvPr>
          <p:cNvSpPr/>
          <p:nvPr/>
        </p:nvSpPr>
        <p:spPr>
          <a:xfrm>
            <a:off x="3199342" y="5647174"/>
            <a:ext cx="5009731" cy="27558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F9F69C8-915E-49FD-A8D8-94E981020DFE}"/>
              </a:ext>
            </a:extLst>
          </p:cNvPr>
          <p:cNvCxnSpPr/>
          <p:nvPr/>
        </p:nvCxnSpPr>
        <p:spPr>
          <a:xfrm>
            <a:off x="537313" y="4903595"/>
            <a:ext cx="11117373" cy="0"/>
          </a:xfrm>
          <a:prstGeom prst="line">
            <a:avLst/>
          </a:prstGeom>
          <a:ln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B325F617-FC06-4438-BEDD-419246AE13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7244" y="2669443"/>
            <a:ext cx="1980120" cy="165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6A8D2-E1FC-4AA6-B257-5F150F06E07B}"/>
              </a:ext>
            </a:extLst>
          </p:cNvPr>
          <p:cNvSpPr/>
          <p:nvPr/>
        </p:nvSpPr>
        <p:spPr>
          <a:xfrm>
            <a:off x="526941" y="1869612"/>
            <a:ext cx="5275803" cy="398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Convolutional Neural Networks (CNN) architecture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4E7126-4315-43F6-AB26-8EB7CAB4DCCF}"/>
              </a:ext>
            </a:extLst>
          </p:cNvPr>
          <p:cNvCxnSpPr>
            <a:cxnSpLocks/>
          </p:cNvCxnSpPr>
          <p:nvPr/>
        </p:nvCxnSpPr>
        <p:spPr>
          <a:xfrm flipH="1">
            <a:off x="6978317" y="2805587"/>
            <a:ext cx="2079056" cy="955"/>
          </a:xfrm>
          <a:prstGeom prst="straightConnector1">
            <a:avLst/>
          </a:prstGeom>
          <a:ln w="381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6E5C27D-5F45-4545-9648-9A2D0BEF1C23}"/>
              </a:ext>
            </a:extLst>
          </p:cNvPr>
          <p:cNvCxnSpPr>
            <a:cxnSpLocks/>
          </p:cNvCxnSpPr>
          <p:nvPr/>
        </p:nvCxnSpPr>
        <p:spPr>
          <a:xfrm flipH="1">
            <a:off x="8209074" y="5035277"/>
            <a:ext cx="848299" cy="0"/>
          </a:xfrm>
          <a:prstGeom prst="straightConnector1">
            <a:avLst/>
          </a:prstGeom>
          <a:ln w="38100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79830C17-2D01-4AE9-9A57-A2A1AEE3AE5B}"/>
              </a:ext>
            </a:extLst>
          </p:cNvPr>
          <p:cNvSpPr txBox="1"/>
          <p:nvPr/>
        </p:nvSpPr>
        <p:spPr>
          <a:xfrm>
            <a:off x="9211100" y="2620921"/>
            <a:ext cx="11449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FFFF"/>
                </a:solidFill>
              </a:rPr>
              <a:t>Accurancy</a:t>
            </a:r>
            <a:endParaRPr lang="fr-FR" dirty="0">
              <a:solidFill>
                <a:srgbClr val="00FFFF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0FEEF9-453E-4D88-B105-0143FC689698}"/>
              </a:ext>
            </a:extLst>
          </p:cNvPr>
          <p:cNvSpPr txBox="1"/>
          <p:nvPr/>
        </p:nvSpPr>
        <p:spPr>
          <a:xfrm>
            <a:off x="9211099" y="4850611"/>
            <a:ext cx="7649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FFFF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548531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93FCA79-6DC9-4E8A-B627-BC2B5047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31"/>
          <a:stretch/>
        </p:blipFill>
        <p:spPr>
          <a:xfrm rot="20704923">
            <a:off x="99741" y="2089071"/>
            <a:ext cx="4057652" cy="1904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POURQUOI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06EFB1-11CE-4FE1-BE27-AB29A528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03" y="1976629"/>
            <a:ext cx="5902442" cy="11708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6799D0-6A0D-44E6-A8B9-BE6CCC574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0111">
            <a:off x="3855587" y="3417537"/>
            <a:ext cx="8386700" cy="22914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28C878-8ED6-4B9E-929F-C854748E4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2" y="3985495"/>
            <a:ext cx="9956632" cy="26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POURQUOI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56F943E-3155-495E-8D29-12669FB4A573}"/>
              </a:ext>
            </a:extLst>
          </p:cNvPr>
          <p:cNvGrpSpPr/>
          <p:nvPr/>
        </p:nvGrpSpPr>
        <p:grpSpPr>
          <a:xfrm>
            <a:off x="2327709" y="2120094"/>
            <a:ext cx="7536581" cy="3736451"/>
            <a:chOff x="1507916" y="2053824"/>
            <a:chExt cx="9411102" cy="4496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2214D2-0FB0-44C0-BD42-D67F02966508}"/>
                </a:ext>
              </a:extLst>
            </p:cNvPr>
            <p:cNvSpPr/>
            <p:nvPr/>
          </p:nvSpPr>
          <p:spPr>
            <a:xfrm>
              <a:off x="1507916" y="5251016"/>
              <a:ext cx="9411101" cy="1299410"/>
            </a:xfrm>
            <a:prstGeom prst="rect">
              <a:avLst/>
            </a:prstGeom>
            <a:solidFill>
              <a:srgbClr val="76B9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80D2E3-3F9E-4907-A5DE-2DEF26E164D3}"/>
                </a:ext>
              </a:extLst>
            </p:cNvPr>
            <p:cNvSpPr/>
            <p:nvPr/>
          </p:nvSpPr>
          <p:spPr>
            <a:xfrm>
              <a:off x="1507917" y="2053824"/>
              <a:ext cx="9411100" cy="129941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1CFE733-B078-4A8E-BDCE-4B2B18AE7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900" y="2249477"/>
              <a:ext cx="1629206" cy="86517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F4A28E-0229-4686-A00B-689E114589D6}"/>
                </a:ext>
              </a:extLst>
            </p:cNvPr>
            <p:cNvSpPr/>
            <p:nvPr/>
          </p:nvSpPr>
          <p:spPr>
            <a:xfrm>
              <a:off x="1507917" y="3353230"/>
              <a:ext cx="1934678" cy="1897782"/>
            </a:xfrm>
            <a:prstGeom prst="rect">
              <a:avLst/>
            </a:prstGeom>
            <a:solidFill>
              <a:srgbClr val="76B9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CB321C-8982-4C3D-A6D6-BDDBB344ECB1}"/>
                </a:ext>
              </a:extLst>
            </p:cNvPr>
            <p:cNvSpPr/>
            <p:nvPr/>
          </p:nvSpPr>
          <p:spPr>
            <a:xfrm>
              <a:off x="4000058" y="3353233"/>
              <a:ext cx="1934678" cy="1897782"/>
            </a:xfrm>
            <a:prstGeom prst="rect">
              <a:avLst/>
            </a:prstGeom>
            <a:solidFill>
              <a:srgbClr val="00737D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C09103-5342-49E7-AB22-29FA5274E58E}"/>
                </a:ext>
              </a:extLst>
            </p:cNvPr>
            <p:cNvSpPr/>
            <p:nvPr/>
          </p:nvSpPr>
          <p:spPr>
            <a:xfrm>
              <a:off x="6492199" y="3353232"/>
              <a:ext cx="1934678" cy="1897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04CF54-6CC2-45DD-BDEB-BF3FD1F08A1C}"/>
                </a:ext>
              </a:extLst>
            </p:cNvPr>
            <p:cNvSpPr/>
            <p:nvPr/>
          </p:nvSpPr>
          <p:spPr>
            <a:xfrm>
              <a:off x="8984340" y="3353230"/>
              <a:ext cx="1934678" cy="189778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 descr="Une image contenant signe, dessin, blanc, trafic&#10;&#10;Description générée automatiquement">
              <a:extLst>
                <a:ext uri="{FF2B5EF4-FFF2-40B4-BE49-F238E27FC236}">
                  <a16:creationId xmlns:a16="http://schemas.microsoft.com/office/drawing/2014/main" id="{E49F5910-C293-40AD-AC1D-9D7E5C051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50" b="92683" l="4433" r="95567">
                          <a14:foregroundMark x1="92611" y1="83740" x2="94089" y2="18293"/>
                          <a14:foregroundMark x1="94089" y1="18293" x2="83744" y2="11382"/>
                          <a14:foregroundMark x1="84975" y1="10163" x2="13054" y2="10163"/>
                          <a14:foregroundMark x1="13054" y1="10163" x2="4433" y2="28862"/>
                          <a14:foregroundMark x1="4433" y1="28862" x2="4680" y2="74797"/>
                          <a14:foregroundMark x1="4680" y1="74797" x2="6730" y2="84152"/>
                          <a14:foregroundMark x1="78626" y1="93186" x2="93103" y2="88618"/>
                          <a14:foregroundMark x1="93103" y1="88618" x2="95567" y2="69106"/>
                          <a14:foregroundMark x1="83251" y1="85366" x2="19951" y2="82520"/>
                          <a14:foregroundMark x1="19951" y1="82520" x2="71429" y2="88618"/>
                          <a14:foregroundMark x1="71429" y1="88618" x2="82512" y2="87398"/>
                          <a14:foregroundMark x1="81034" y1="83740" x2="48030" y2="66260"/>
                          <a14:foregroundMark x1="48030" y1="66260" x2="32512" y2="44715"/>
                          <a14:foregroundMark x1="32512" y1="44715" x2="48522" y2="23984"/>
                          <a14:foregroundMark x1="48522" y1="23984" x2="65271" y2="20325"/>
                          <a14:foregroundMark x1="65271" y1="20325" x2="19932" y2="85326"/>
                          <a14:foregroundMark x1="80296" y1="73577" x2="6650" y2="24390"/>
                          <a14:foregroundMark x1="6650" y1="24390" x2="7598" y2="84230"/>
                          <a14:foregroundMark x1="43407" y1="87413" x2="51232" y2="86179"/>
                          <a14:foregroundMark x1="51232" y1="86179" x2="65764" y2="86585"/>
                          <a14:foregroundMark x1="78538" y1="92949" x2="78818" y2="93089"/>
                          <a14:foregroundMark x1="65764" y1="86585" x2="72644" y2="90013"/>
                          <a14:foregroundMark x1="78818" y1="93089" x2="87685" y2="88618"/>
                          <a14:foregroundMark x1="81527" y1="69106" x2="23153" y2="67886"/>
                          <a14:foregroundMark x1="49261" y1="78049" x2="33005" y2="72764"/>
                          <a14:foregroundMark x1="33005" y1="72764" x2="37931" y2="52846"/>
                          <a14:foregroundMark x1="37931" y1="52846" x2="51232" y2="38211"/>
                          <a14:foregroundMark x1="51232" y1="38211" x2="64039" y2="47154"/>
                          <a14:foregroundMark x1="64039" y1="47154" x2="57635" y2="69919"/>
                          <a14:foregroundMark x1="57635" y1="69919" x2="58867" y2="27642"/>
                          <a14:foregroundMark x1="58867" y1="27642" x2="39655" y2="72358"/>
                          <a14:foregroundMark x1="39655" y1="72358" x2="51478" y2="43089"/>
                          <a14:foregroundMark x1="51478" y1="43089" x2="54187" y2="64228"/>
                          <a14:foregroundMark x1="54187" y1="64228" x2="71182" y2="31707"/>
                          <a14:foregroundMark x1="71182" y1="31707" x2="45567" y2="69919"/>
                          <a14:foregroundMark x1="45567" y1="69919" x2="54926" y2="47967"/>
                          <a14:foregroundMark x1="54926" y1="47967" x2="77586" y2="39024"/>
                          <a14:foregroundMark x1="77586" y1="39024" x2="60591" y2="63821"/>
                          <a14:foregroundMark x1="60591" y1="63821" x2="78818" y2="61789"/>
                          <a14:foregroundMark x1="78818" y1="61789" x2="67488" y2="75203"/>
                          <a14:foregroundMark x1="67488" y1="75203" x2="82020" y2="67073"/>
                          <a14:foregroundMark x1="82020" y1="67073" x2="25369" y2="40244"/>
                          <a14:foregroundMark x1="25369" y1="40244" x2="40148" y2="22358"/>
                          <a14:foregroundMark x1="40148" y1="22358" x2="52956" y2="20732"/>
                          <a14:foregroundMark x1="52956" y1="20732" x2="71429" y2="26829"/>
                          <a14:foregroundMark x1="71429" y1="26829" x2="62562" y2="47967"/>
                          <a14:foregroundMark x1="62562" y1="47967" x2="41872" y2="54065"/>
                          <a14:foregroundMark x1="41872" y1="54065" x2="29310" y2="44715"/>
                          <a14:foregroundMark x1="29310" y1="44715" x2="21429" y2="33740"/>
                          <a14:foregroundMark x1="27340" y1="63415" x2="36946" y2="50407"/>
                          <a14:foregroundMark x1="36946" y1="50407" x2="56650" y2="57724"/>
                          <a14:foregroundMark x1="75616" y1="73171" x2="43350" y2="67073"/>
                          <a14:foregroundMark x1="43350" y1="67073" x2="66010" y2="65854"/>
                          <a14:foregroundMark x1="66010" y1="65854" x2="77586" y2="73171"/>
                          <a14:foregroundMark x1="77586" y1="73171" x2="78818" y2="33740"/>
                          <a14:foregroundMark x1="78818" y1="33740" x2="66749" y2="49187"/>
                          <a14:foregroundMark x1="66749" y1="49187" x2="75123" y2="28862"/>
                          <a14:foregroundMark x1="75123" y1="28862" x2="82512" y2="47154"/>
                          <a14:foregroundMark x1="82512" y1="47154" x2="85961" y2="28862"/>
                          <a14:foregroundMark x1="81281" y1="74390" x2="78818" y2="81707"/>
                          <a14:foregroundMark x1="67812" y1="89583" x2="68227" y2="89431"/>
                          <a14:foregroundMark x1="41281" y1="87224" x2="40887" y2="86992"/>
                          <a14:foregroundMark x1="72906" y1="87805" x2="10837" y2="86585"/>
                          <a14:foregroundMark x1="10837" y1="86585" x2="24631" y2="89024"/>
                          <a14:foregroundMark x1="24631" y1="89024" x2="37685" y2="88618"/>
                          <a14:foregroundMark x1="37685" y1="88618" x2="73399" y2="92276"/>
                          <a14:foregroundMark x1="22167" y1="91057" x2="9606" y2="89024"/>
                          <a14:foregroundMark x1="9606" y1="89024" x2="6897" y2="80894"/>
                          <a14:foregroundMark x1="10837" y1="89024" x2="4433" y2="86179"/>
                          <a14:backgroundMark x1="79803" y1="96341" x2="72044" y2="95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544649" y="3741236"/>
              <a:ext cx="1851383" cy="1121774"/>
            </a:xfrm>
            <a:prstGeom prst="rect">
              <a:avLst/>
            </a:prstGeom>
          </p:spPr>
        </p:pic>
        <p:pic>
          <p:nvPicPr>
            <p:cNvPr id="19" name="Image 18" descr="Une image contenant signe, dessin, blanc, trafic&#10;&#10;Description générée automatiquement">
              <a:extLst>
                <a:ext uri="{FF2B5EF4-FFF2-40B4-BE49-F238E27FC236}">
                  <a16:creationId xmlns:a16="http://schemas.microsoft.com/office/drawing/2014/main" id="{C258881C-AD40-41E0-8C97-2D76B6488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50" b="92683" l="4433" r="95567">
                          <a14:foregroundMark x1="92611" y1="83740" x2="94089" y2="18293"/>
                          <a14:foregroundMark x1="94089" y1="18293" x2="83744" y2="11382"/>
                          <a14:foregroundMark x1="84975" y1="10163" x2="13054" y2="10163"/>
                          <a14:foregroundMark x1="13054" y1="10163" x2="4433" y2="28862"/>
                          <a14:foregroundMark x1="4433" y1="28862" x2="4680" y2="74797"/>
                          <a14:foregroundMark x1="4680" y1="74797" x2="6730" y2="84152"/>
                          <a14:foregroundMark x1="78626" y1="93186" x2="93103" y2="88618"/>
                          <a14:foregroundMark x1="93103" y1="88618" x2="95567" y2="69106"/>
                          <a14:foregroundMark x1="83251" y1="85366" x2="19951" y2="82520"/>
                          <a14:foregroundMark x1="19951" y1="82520" x2="71429" y2="88618"/>
                          <a14:foregroundMark x1="71429" y1="88618" x2="82512" y2="87398"/>
                          <a14:foregroundMark x1="81034" y1="83740" x2="48030" y2="66260"/>
                          <a14:foregroundMark x1="48030" y1="66260" x2="32512" y2="44715"/>
                          <a14:foregroundMark x1="32512" y1="44715" x2="48522" y2="23984"/>
                          <a14:foregroundMark x1="48522" y1="23984" x2="65271" y2="20325"/>
                          <a14:foregroundMark x1="65271" y1="20325" x2="19932" y2="85326"/>
                          <a14:foregroundMark x1="80296" y1="73577" x2="6650" y2="24390"/>
                          <a14:foregroundMark x1="6650" y1="24390" x2="7598" y2="84230"/>
                          <a14:foregroundMark x1="43407" y1="87413" x2="51232" y2="86179"/>
                          <a14:foregroundMark x1="51232" y1="86179" x2="65764" y2="86585"/>
                          <a14:foregroundMark x1="78538" y1="92949" x2="78818" y2="93089"/>
                          <a14:foregroundMark x1="65764" y1="86585" x2="72644" y2="90013"/>
                          <a14:foregroundMark x1="78818" y1="93089" x2="87685" y2="88618"/>
                          <a14:foregroundMark x1="81527" y1="69106" x2="23153" y2="67886"/>
                          <a14:foregroundMark x1="49261" y1="78049" x2="33005" y2="72764"/>
                          <a14:foregroundMark x1="33005" y1="72764" x2="37931" y2="52846"/>
                          <a14:foregroundMark x1="37931" y1="52846" x2="51232" y2="38211"/>
                          <a14:foregroundMark x1="51232" y1="38211" x2="64039" y2="47154"/>
                          <a14:foregroundMark x1="64039" y1="47154" x2="57635" y2="69919"/>
                          <a14:foregroundMark x1="57635" y1="69919" x2="58867" y2="27642"/>
                          <a14:foregroundMark x1="58867" y1="27642" x2="39655" y2="72358"/>
                          <a14:foregroundMark x1="39655" y1="72358" x2="51478" y2="43089"/>
                          <a14:foregroundMark x1="51478" y1="43089" x2="54187" y2="64228"/>
                          <a14:foregroundMark x1="54187" y1="64228" x2="71182" y2="31707"/>
                          <a14:foregroundMark x1="71182" y1="31707" x2="45567" y2="69919"/>
                          <a14:foregroundMark x1="45567" y1="69919" x2="54926" y2="47967"/>
                          <a14:foregroundMark x1="54926" y1="47967" x2="77586" y2="39024"/>
                          <a14:foregroundMark x1="77586" y1="39024" x2="60591" y2="63821"/>
                          <a14:foregroundMark x1="60591" y1="63821" x2="78818" y2="61789"/>
                          <a14:foregroundMark x1="78818" y1="61789" x2="67488" y2="75203"/>
                          <a14:foregroundMark x1="67488" y1="75203" x2="82020" y2="67073"/>
                          <a14:foregroundMark x1="82020" y1="67073" x2="25369" y2="40244"/>
                          <a14:foregroundMark x1="25369" y1="40244" x2="40148" y2="22358"/>
                          <a14:foregroundMark x1="40148" y1="22358" x2="52956" y2="20732"/>
                          <a14:foregroundMark x1="52956" y1="20732" x2="71429" y2="26829"/>
                          <a14:foregroundMark x1="71429" y1="26829" x2="62562" y2="47967"/>
                          <a14:foregroundMark x1="62562" y1="47967" x2="41872" y2="54065"/>
                          <a14:foregroundMark x1="41872" y1="54065" x2="29310" y2="44715"/>
                          <a14:foregroundMark x1="29310" y1="44715" x2="21429" y2="33740"/>
                          <a14:foregroundMark x1="27340" y1="63415" x2="36946" y2="50407"/>
                          <a14:foregroundMark x1="36946" y1="50407" x2="56650" y2="57724"/>
                          <a14:foregroundMark x1="75616" y1="73171" x2="43350" y2="67073"/>
                          <a14:foregroundMark x1="43350" y1="67073" x2="66010" y2="65854"/>
                          <a14:foregroundMark x1="66010" y1="65854" x2="77586" y2="73171"/>
                          <a14:foregroundMark x1="77586" y1="73171" x2="78818" y2="33740"/>
                          <a14:foregroundMark x1="78818" y1="33740" x2="66749" y2="49187"/>
                          <a14:foregroundMark x1="66749" y1="49187" x2="75123" y2="28862"/>
                          <a14:foregroundMark x1="75123" y1="28862" x2="82512" y2="47154"/>
                          <a14:foregroundMark x1="82512" y1="47154" x2="85961" y2="28862"/>
                          <a14:foregroundMark x1="81281" y1="74390" x2="78818" y2="81707"/>
                          <a14:foregroundMark x1="67812" y1="89583" x2="68227" y2="89431"/>
                          <a14:foregroundMark x1="41281" y1="87224" x2="40887" y2="86992"/>
                          <a14:foregroundMark x1="72906" y1="87805" x2="10837" y2="86585"/>
                          <a14:foregroundMark x1="10837" y1="86585" x2="24631" y2="89024"/>
                          <a14:foregroundMark x1="24631" y1="89024" x2="37685" y2="88618"/>
                          <a14:foregroundMark x1="37685" y1="88618" x2="73399" y2="92276"/>
                          <a14:foregroundMark x1="22167" y1="91057" x2="9606" y2="89024"/>
                          <a14:foregroundMark x1="9606" y1="89024" x2="6897" y2="80894"/>
                          <a14:foregroundMark x1="10837" y1="89024" x2="4433" y2="86179"/>
                          <a14:backgroundMark x1="79803" y1="96341" x2="72044" y2="956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216459" y="5339834"/>
              <a:ext cx="1851383" cy="1121774"/>
            </a:xfrm>
            <a:prstGeom prst="rect">
              <a:avLst/>
            </a:prstGeom>
          </p:spPr>
        </p:pic>
        <p:pic>
          <p:nvPicPr>
            <p:cNvPr id="20" name="Image 19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9F397A2-3243-4AC2-97E6-55994B5B0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4080352" y="3977458"/>
              <a:ext cx="1788572" cy="638776"/>
            </a:xfrm>
            <a:prstGeom prst="rect">
              <a:avLst/>
            </a:prstGeom>
          </p:spPr>
        </p:pic>
        <p:pic>
          <p:nvPicPr>
            <p:cNvPr id="23" name="Image 22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E6A07050-E0D2-4AC1-8006-876A0DB1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815778" y="3551101"/>
              <a:ext cx="1306769" cy="1609504"/>
            </a:xfrm>
            <a:prstGeom prst="rect">
              <a:avLst/>
            </a:prstGeom>
          </p:spPr>
        </p:pic>
        <p:pic>
          <p:nvPicPr>
            <p:cNvPr id="24" name="Image 23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CCCE1F7-AF73-467E-BD34-F9E2F051F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000058" y="2092324"/>
              <a:ext cx="1079190" cy="121408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98EE88-7B32-4145-9584-E4D5BAD7F469}"/>
                </a:ext>
              </a:extLst>
            </p:cNvPr>
            <p:cNvSpPr/>
            <p:nvPr/>
          </p:nvSpPr>
          <p:spPr>
            <a:xfrm>
              <a:off x="5328480" y="2092324"/>
              <a:ext cx="606256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6600" dirty="0">
                  <a:solidFill>
                    <a:schemeClr val="bg1"/>
                  </a:solidFill>
                </a:rPr>
                <a:t>+</a:t>
              </a:r>
            </a:p>
          </p:txBody>
        </p:sp>
        <p:pic>
          <p:nvPicPr>
            <p:cNvPr id="26" name="Image 25" descr="Une image contenant signe, alimentation, clôture&#10;&#10;Description générée automatiquement">
              <a:extLst>
                <a:ext uri="{FF2B5EF4-FFF2-40B4-BE49-F238E27FC236}">
                  <a16:creationId xmlns:a16="http://schemas.microsoft.com/office/drawing/2014/main" id="{F4039AB2-E711-4C0E-9241-D1207E368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984340" y="3751872"/>
              <a:ext cx="1934677" cy="1242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37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YOLO – </a:t>
            </a:r>
            <a:r>
              <a:rPr lang="fr-FR" dirty="0"/>
              <a:t>Modèle</a:t>
            </a:r>
            <a:r>
              <a:rPr lang="en-US" dirty="0"/>
              <a:t> </a:t>
            </a:r>
            <a:r>
              <a:rPr lang="fr-FR" dirty="0"/>
              <a:t>Entrainé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pic>
        <p:nvPicPr>
          <p:cNvPr id="8" name="Image 7" descr="Une image contenant ordinateur, table&#10;&#10;Description générée automatiquement">
            <a:extLst>
              <a:ext uri="{FF2B5EF4-FFF2-40B4-BE49-F238E27FC236}">
                <a16:creationId xmlns:a16="http://schemas.microsoft.com/office/drawing/2014/main" id="{3F015B26-AB24-4812-AEF2-57A3F1883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t="6520" r="34286" b="32289"/>
          <a:stretch/>
        </p:blipFill>
        <p:spPr>
          <a:xfrm>
            <a:off x="5715367" y="2476500"/>
            <a:ext cx="5805050" cy="3321524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F2A7D158-A7C2-495C-9356-D3E2684202A0}"/>
              </a:ext>
            </a:extLst>
          </p:cNvPr>
          <p:cNvSpPr/>
          <p:nvPr/>
        </p:nvSpPr>
        <p:spPr>
          <a:xfrm>
            <a:off x="507403" y="1929299"/>
            <a:ext cx="5938951" cy="452925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76B900"/>
          </a:solidFill>
          <a:ln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6B9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E9195-3A02-4D43-8042-34A6B9563CA4}"/>
              </a:ext>
            </a:extLst>
          </p:cNvPr>
          <p:cNvSpPr/>
          <p:nvPr/>
        </p:nvSpPr>
        <p:spPr>
          <a:xfrm>
            <a:off x="507404" y="1929299"/>
            <a:ext cx="4772541" cy="452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LISTES DES CLASSES: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80 </a:t>
            </a:r>
            <a:r>
              <a:rPr lang="en-US" sz="2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objets</a:t>
            </a: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fr-FR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appris</a:t>
            </a: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ARCHITECTURE 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yolo-tiny-v3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NOYAU DE POIDS: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yolo-tiny-v3.weights</a:t>
            </a:r>
          </a:p>
          <a:p>
            <a:pPr>
              <a:lnSpc>
                <a:spcPct val="120000"/>
              </a:lnSpc>
            </a:pPr>
            <a:endParaRPr lang="en-US" sz="2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FLUX: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video </a:t>
            </a:r>
            <a:r>
              <a:rPr lang="en-US" sz="2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ou</a:t>
            </a:r>
            <a:r>
              <a:rPr lang="en-US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camera </a:t>
            </a:r>
            <a:r>
              <a:rPr lang="fr-FR" sz="2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exportée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78F103-F881-402D-9E31-AE188264B48A}"/>
              </a:ext>
            </a:extLst>
          </p:cNvPr>
          <p:cNvSpPr txBox="1"/>
          <p:nvPr/>
        </p:nvSpPr>
        <p:spPr>
          <a:xfrm>
            <a:off x="4563945" y="3783319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n w="22225">
                  <a:solidFill>
                    <a:srgbClr val="607D8B"/>
                  </a:solidFill>
                  <a:prstDash val="solid"/>
                </a:ln>
                <a:solidFill>
                  <a:schemeClr val="bg1"/>
                </a:solidFill>
              </a:rPr>
              <a:t>#30 FPS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AF926CB-4CDE-42F0-A18A-58840CEA7031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183336" y="1929298"/>
            <a:ext cx="2263018" cy="226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D7EC786-6562-4636-98C6-4FE6CE747269}"/>
              </a:ext>
            </a:extLst>
          </p:cNvPr>
          <p:cNvCxnSpPr>
            <a:cxnSpLocks/>
            <a:stCxn id="3" idx="2"/>
            <a:endCxn id="3" idx="3"/>
          </p:cNvCxnSpPr>
          <p:nvPr/>
        </p:nvCxnSpPr>
        <p:spPr>
          <a:xfrm flipV="1">
            <a:off x="4181728" y="4193925"/>
            <a:ext cx="2264626" cy="226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13F1FFF-B2FF-4E4B-B970-C715EB10D98C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4181728" y="1929299"/>
            <a:ext cx="382216" cy="220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3B0312-CFB7-4AEF-9D85-E3F593B7753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81727" y="4137262"/>
            <a:ext cx="382218" cy="232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395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8891519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             - </a:t>
            </a:r>
            <a:r>
              <a:rPr lang="fr-FR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Fonctionnement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solidFill>
                  <a:schemeClr val="bg1"/>
                </a:solidFill>
                <a:latin typeface="Roboto Light" charset="0"/>
                <a:ea typeface="Roboto Light" charset="0"/>
                <a:cs typeface="Roboto Thin" charset="0"/>
              </a:rPr>
              <a:t>Comment entrainer son modèle?</a:t>
            </a:r>
            <a:endParaRPr lang="fr-FR" sz="240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1E10C7-EC76-419E-94AC-1FE4A24BF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8" y="2816386"/>
            <a:ext cx="1629206" cy="8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47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FONCTIONNE YOLO?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634FB-1347-4DDF-81E5-A1CF4DCDB5E0}"/>
              </a:ext>
            </a:extLst>
          </p:cNvPr>
          <p:cNvSpPr/>
          <p:nvPr/>
        </p:nvSpPr>
        <p:spPr>
          <a:xfrm>
            <a:off x="526941" y="1905802"/>
            <a:ext cx="11117373" cy="4552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4FF86662-44BB-4F5A-A9E8-91C78B1648BD}"/>
              </a:ext>
            </a:extLst>
          </p:cNvPr>
          <p:cNvSpPr/>
          <p:nvPr/>
        </p:nvSpPr>
        <p:spPr>
          <a:xfrm>
            <a:off x="5658057" y="5944042"/>
            <a:ext cx="875886" cy="87588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28A9216-BE75-4D75-8107-B46E23F58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66" y="6217921"/>
            <a:ext cx="730989" cy="3881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213838-0FF9-4AAA-BAF9-4A8700794E90}"/>
              </a:ext>
            </a:extLst>
          </p:cNvPr>
          <p:cNvSpPr/>
          <p:nvPr/>
        </p:nvSpPr>
        <p:spPr>
          <a:xfrm>
            <a:off x="522173" y="1905802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CREATION DE LA BASE DE DONNEE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30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44771</TotalTime>
  <Words>297</Words>
  <Application>Microsoft Office PowerPoint</Application>
  <PresentationFormat>Grand écran</PresentationFormat>
  <Paragraphs>153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AVANCEMENT</vt:lpstr>
      <vt:lpstr>Présentation PowerPoint</vt:lpstr>
      <vt:lpstr>POURQUOI YOLO?</vt:lpstr>
      <vt:lpstr>POURQUOI YOLO?</vt:lpstr>
      <vt:lpstr>POURQUOI YOLO?</vt:lpstr>
      <vt:lpstr>TEST YOLO – Modèle Entrainé</vt:lpstr>
      <vt:lpstr>Présentation PowerPoint</vt:lpstr>
      <vt:lpstr>COMMENT FONCTIONNE YOLO?</vt:lpstr>
      <vt:lpstr>COMMENT FONCTIONNE YOLO?</vt:lpstr>
      <vt:lpstr>COMMENT FONCTIONNE YOLO?</vt:lpstr>
      <vt:lpstr>COMMENT FONCTIONNE YOLO?</vt:lpstr>
      <vt:lpstr>COMMENT FONCTIONNE YOLO?</vt:lpstr>
      <vt:lpstr>Présentation PowerPoint</vt:lpstr>
      <vt:lpstr>Présentation PowerPoint</vt:lpstr>
      <vt:lpstr>BIBLIOTHEQUES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664</cp:revision>
  <dcterms:created xsi:type="dcterms:W3CDTF">2015-05-30T00:46:15Z</dcterms:created>
  <dcterms:modified xsi:type="dcterms:W3CDTF">2020-01-29T16:00:56Z</dcterms:modified>
</cp:coreProperties>
</file>