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3"/>
  </p:notesMasterIdLst>
  <p:sldIdLst>
    <p:sldId id="266" r:id="rId4"/>
    <p:sldId id="532" r:id="rId5"/>
    <p:sldId id="447" r:id="rId6"/>
    <p:sldId id="534" r:id="rId7"/>
    <p:sldId id="545" r:id="rId8"/>
    <p:sldId id="531" r:id="rId9"/>
    <p:sldId id="527" r:id="rId10"/>
    <p:sldId id="522" r:id="rId11"/>
    <p:sldId id="521" r:id="rId12"/>
    <p:sldId id="535" r:id="rId13"/>
    <p:sldId id="540" r:id="rId14"/>
    <p:sldId id="539" r:id="rId15"/>
    <p:sldId id="541" r:id="rId16"/>
    <p:sldId id="538" r:id="rId17"/>
    <p:sldId id="542" r:id="rId18"/>
    <p:sldId id="543" r:id="rId19"/>
    <p:sldId id="544" r:id="rId20"/>
    <p:sldId id="536" r:id="rId21"/>
    <p:sldId id="5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4EB04E"/>
    <a:srgbClr val="76C276"/>
    <a:srgbClr val="E2E39F"/>
    <a:srgbClr val="BBBC1D"/>
    <a:srgbClr val="936156"/>
    <a:srgbClr val="76B900"/>
    <a:srgbClr val="607D8B"/>
    <a:srgbClr val="00FFFF"/>
    <a:srgbClr val="007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7731"/>
  </p:normalViewPr>
  <p:slideViewPr>
    <p:cSldViewPr snapToGrid="0" showGuides="1">
      <p:cViewPr varScale="1">
        <p:scale>
          <a:sx n="99" d="100"/>
          <a:sy n="99" d="100"/>
        </p:scale>
        <p:origin x="9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01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N°3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Février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gitlab.ensta-bretagne.fr/users/sign_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github.com/TonyCalvez/DEEPDART/blob/master/YOLO_Train_Test_from_Scratch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MnwqCyEp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webp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e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02168" y="6189908"/>
            <a:ext cx="6026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</a:p>
          <a:p>
            <a:pPr algn="ctr"/>
            <a:r>
              <a:rPr lang="fr-FR" sz="16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FIPA 2020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A9F9123-9CC8-468D-A4DA-6879FD6F1DA2}"/>
              </a:ext>
            </a:extLst>
          </p:cNvPr>
          <p:cNvSpPr txBox="1"/>
          <p:nvPr/>
        </p:nvSpPr>
        <p:spPr>
          <a:xfrm>
            <a:off x="1553482" y="4224255"/>
            <a:ext cx="756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76B900"/>
                </a:solidFill>
              </a:rPr>
              <a:t>RECONNAISSANCE DE ROBOTS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38C62B6-D0F2-4A7E-92A6-84A8C2D0C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70" y="5657571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4157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-172190" y="3136612"/>
            <a:ext cx="6872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Optimisation des hyperparamètres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B1B486-3ECF-411A-987C-06559CD0073B}"/>
              </a:ext>
            </a:extLst>
          </p:cNvPr>
          <p:cNvSpPr/>
          <p:nvPr/>
        </p:nvSpPr>
        <p:spPr>
          <a:xfrm>
            <a:off x="123523" y="4110607"/>
            <a:ext cx="505756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</a:rPr>
              <a:t>📉</a:t>
            </a:r>
          </a:p>
        </p:txBody>
      </p:sp>
    </p:spTree>
    <p:extLst>
      <p:ext uri="{BB962C8B-B14F-4D97-AF65-F5344CB8AC3E}">
        <p14:creationId xmlns:p14="http://schemas.microsoft.com/office/powerpoint/2010/main" val="4230567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OPTIMISATION DES HYPERPARAMETRES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0" y="1905801"/>
            <a:ext cx="12191999" cy="49521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 6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5BD2E35A-A491-4452-94D7-158D5EED1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"/>
          <a:stretch/>
        </p:blipFill>
        <p:spPr>
          <a:xfrm>
            <a:off x="1172662" y="1905800"/>
            <a:ext cx="9728493" cy="4952199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F8A6DEE-AAE0-4C60-8352-CC3FD72A1F94}"/>
              </a:ext>
            </a:extLst>
          </p:cNvPr>
          <p:cNvCxnSpPr>
            <a:cxnSpLocks/>
          </p:cNvCxnSpPr>
          <p:nvPr/>
        </p:nvCxnSpPr>
        <p:spPr>
          <a:xfrm flipV="1">
            <a:off x="2970991" y="5564297"/>
            <a:ext cx="220658" cy="223057"/>
          </a:xfrm>
          <a:prstGeom prst="straightConnector1">
            <a:avLst/>
          </a:prstGeom>
          <a:ln w="57150">
            <a:solidFill>
              <a:srgbClr val="9361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F19BC86-F632-4D77-87FC-8989AACCF2E9}"/>
              </a:ext>
            </a:extLst>
          </p:cNvPr>
          <p:cNvSpPr txBox="1"/>
          <p:nvPr/>
        </p:nvSpPr>
        <p:spPr>
          <a:xfrm>
            <a:off x="2900665" y="2181147"/>
            <a:ext cx="627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Darknet ► Terminal ► Expression Régulière  ► Erreur Moyenne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4E98F8B-3189-4296-AA36-C2AE84EA97FC}"/>
              </a:ext>
            </a:extLst>
          </p:cNvPr>
          <p:cNvCxnSpPr>
            <a:cxnSpLocks/>
          </p:cNvCxnSpPr>
          <p:nvPr/>
        </p:nvCxnSpPr>
        <p:spPr>
          <a:xfrm flipH="1">
            <a:off x="3407343" y="3657862"/>
            <a:ext cx="1601163" cy="1078744"/>
          </a:xfrm>
          <a:prstGeom prst="straightConnector1">
            <a:avLst/>
          </a:prstGeom>
          <a:ln w="57150">
            <a:solidFill>
              <a:srgbClr val="BBBC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1643B14-DE3E-401F-8298-72CBF7A810D5}"/>
              </a:ext>
            </a:extLst>
          </p:cNvPr>
          <p:cNvCxnSpPr>
            <a:cxnSpLocks/>
          </p:cNvCxnSpPr>
          <p:nvPr/>
        </p:nvCxnSpPr>
        <p:spPr>
          <a:xfrm>
            <a:off x="1591907" y="5381283"/>
            <a:ext cx="90343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80AC91C-E9E7-450B-9921-3596BD82B7E7}"/>
              </a:ext>
            </a:extLst>
          </p:cNvPr>
          <p:cNvSpPr txBox="1"/>
          <p:nvPr/>
        </p:nvSpPr>
        <p:spPr>
          <a:xfrm>
            <a:off x="129677" y="5141000"/>
            <a:ext cx="1843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Recommand</a:t>
            </a:r>
            <a:r>
              <a:rPr lang="fr-FR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C00C816-CE10-404C-9077-DF565AF9DA3E}"/>
              </a:ext>
            </a:extLst>
          </p:cNvPr>
          <p:cNvCxnSpPr>
            <a:cxnSpLocks/>
          </p:cNvCxnSpPr>
          <p:nvPr/>
        </p:nvCxnSpPr>
        <p:spPr>
          <a:xfrm flipV="1">
            <a:off x="5191385" y="5381283"/>
            <a:ext cx="0" cy="11185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A5BDD5CD-5829-4CC9-9453-D18D7F53DC3C}"/>
              </a:ext>
            </a:extLst>
          </p:cNvPr>
          <p:cNvSpPr/>
          <p:nvPr/>
        </p:nvSpPr>
        <p:spPr>
          <a:xfrm>
            <a:off x="4946739" y="6472076"/>
            <a:ext cx="489291" cy="2555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1EEAEF-99ED-464C-A3AA-13B957C1DD4B}"/>
              </a:ext>
            </a:extLst>
          </p:cNvPr>
          <p:cNvSpPr txBox="1"/>
          <p:nvPr/>
        </p:nvSpPr>
        <p:spPr>
          <a:xfrm>
            <a:off x="1620782" y="5825745"/>
            <a:ext cx="3249601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(+) de subdivisions (32)</a:t>
            </a:r>
          </a:p>
          <a:p>
            <a:r>
              <a:rPr lang="fr-FR" dirty="0"/>
              <a:t>(-) images par itération (32)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9A1B51-9B93-4432-B102-F1042295A396}"/>
              </a:ext>
            </a:extLst>
          </p:cNvPr>
          <p:cNvSpPr txBox="1"/>
          <p:nvPr/>
        </p:nvSpPr>
        <p:spPr>
          <a:xfrm>
            <a:off x="5008505" y="3195156"/>
            <a:ext cx="3788985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E2E39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(-) subdivisions (4)</a:t>
            </a:r>
          </a:p>
          <a:p>
            <a:r>
              <a:rPr lang="fr-FR" dirty="0"/>
              <a:t>(=) images par itération (64)</a:t>
            </a:r>
          </a:p>
          <a:p>
            <a:r>
              <a:rPr lang="fr-FR" dirty="0"/>
              <a:t>Réduction de </a:t>
            </a:r>
            <a:r>
              <a:rPr lang="fr-FR" i="1" dirty="0" err="1"/>
              <a:t>learning</a:t>
            </a:r>
            <a:r>
              <a:rPr lang="fr-FR" i="1" dirty="0"/>
              <a:t> rates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99AF74-BA3F-4B8A-81CA-F8D8AD4F6969}"/>
              </a:ext>
            </a:extLst>
          </p:cNvPr>
          <p:cNvCxnSpPr>
            <a:cxnSpLocks/>
          </p:cNvCxnSpPr>
          <p:nvPr/>
        </p:nvCxnSpPr>
        <p:spPr>
          <a:xfrm flipH="1" flipV="1">
            <a:off x="5836204" y="5514766"/>
            <a:ext cx="717187" cy="634144"/>
          </a:xfrm>
          <a:prstGeom prst="straightConnector1">
            <a:avLst/>
          </a:prstGeom>
          <a:ln w="57150">
            <a:solidFill>
              <a:srgbClr val="76C2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1526724-83E4-4227-B41D-FE1ED44C1E72}"/>
              </a:ext>
            </a:extLst>
          </p:cNvPr>
          <p:cNvSpPr txBox="1"/>
          <p:nvPr/>
        </p:nvSpPr>
        <p:spPr>
          <a:xfrm>
            <a:off x="6553391" y="5787354"/>
            <a:ext cx="378898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4EB04E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(=) subdivisions (8)</a:t>
            </a:r>
          </a:p>
          <a:p>
            <a:r>
              <a:rPr lang="fr-FR" dirty="0"/>
              <a:t>(+) images par itération (128)</a:t>
            </a:r>
          </a:p>
        </p:txBody>
      </p:sp>
    </p:spTree>
    <p:extLst>
      <p:ext uri="{BB962C8B-B14F-4D97-AF65-F5344CB8AC3E}">
        <p14:creationId xmlns:p14="http://schemas.microsoft.com/office/powerpoint/2010/main" val="10774333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297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532" y="2890133"/>
            <a:ext cx="2935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Démonstration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702A2-E5F3-4E60-8000-8A3479E5A9F0}"/>
              </a:ext>
            </a:extLst>
          </p:cNvPr>
          <p:cNvSpPr/>
          <p:nvPr/>
        </p:nvSpPr>
        <p:spPr>
          <a:xfrm>
            <a:off x="1408608" y="3967867"/>
            <a:ext cx="310694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600" dirty="0">
                <a:solidFill>
                  <a:schemeClr val="bg1"/>
                </a:solidFill>
              </a:rPr>
              <a:t>📹</a:t>
            </a:r>
            <a:endParaRPr lang="fr-FR" sz="16600" dirty="0"/>
          </a:p>
        </p:txBody>
      </p:sp>
    </p:spTree>
    <p:extLst>
      <p:ext uri="{BB962C8B-B14F-4D97-AF65-F5344CB8AC3E}">
        <p14:creationId xmlns:p14="http://schemas.microsoft.com/office/powerpoint/2010/main" val="37155114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7" name="Image 6" descr="Une image contenant intérieur, photo, table, ordinateur&#10;&#10;Description générée automatiquement">
            <a:extLst>
              <a:ext uri="{FF2B5EF4-FFF2-40B4-BE49-F238E27FC236}">
                <a16:creationId xmlns:a16="http://schemas.microsoft.com/office/drawing/2014/main" id="{E265724F-2649-4477-8996-E7D6E243BE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8" r="874" b="13848"/>
          <a:stretch/>
        </p:blipFill>
        <p:spPr>
          <a:xfrm>
            <a:off x="3674568" y="2134741"/>
            <a:ext cx="4680361" cy="3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13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5325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-134572" y="2890391"/>
            <a:ext cx="3637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Synthèse Globale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96C38-B36F-4FC2-A190-8F17461A3D9E}"/>
              </a:ext>
            </a:extLst>
          </p:cNvPr>
          <p:cNvSpPr/>
          <p:nvPr/>
        </p:nvSpPr>
        <p:spPr>
          <a:xfrm>
            <a:off x="1408608" y="3967867"/>
            <a:ext cx="310694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600" dirty="0">
                <a:solidFill>
                  <a:schemeClr val="bg1"/>
                </a:solidFill>
              </a:rPr>
              <a:t>📝</a:t>
            </a:r>
            <a:endParaRPr lang="fr-FR" sz="16600" dirty="0"/>
          </a:p>
        </p:txBody>
      </p:sp>
    </p:spTree>
    <p:extLst>
      <p:ext uri="{BB962C8B-B14F-4D97-AF65-F5344CB8AC3E}">
        <p14:creationId xmlns:p14="http://schemas.microsoft.com/office/powerpoint/2010/main" val="18635753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SYNTHESE GLOBALE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64816B38-D012-4577-BE2C-DFE4F6EC2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6" y="2668427"/>
            <a:ext cx="11096628" cy="3008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7DC896-5B22-4345-9BEC-B7FF905F6F8E}"/>
              </a:ext>
            </a:extLst>
          </p:cNvPr>
          <p:cNvSpPr/>
          <p:nvPr/>
        </p:nvSpPr>
        <p:spPr>
          <a:xfrm>
            <a:off x="529183" y="1905694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GITLAB – ENSTA BRETAGNE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153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SYNTHESE GLOBALE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7DC896-5B22-4345-9BEC-B7FF905F6F8E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JUPYTER NOTEBOOK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Image 5">
            <a:hlinkClick r:id="rId4"/>
            <a:extLst>
              <a:ext uri="{FF2B5EF4-FFF2-40B4-BE49-F238E27FC236}">
                <a16:creationId xmlns:a16="http://schemas.microsoft.com/office/drawing/2014/main" id="{99493C20-FE38-4A53-8F95-1F321AB70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2" t="12772" r="5584" b="37589"/>
          <a:stretch/>
        </p:blipFill>
        <p:spPr>
          <a:xfrm>
            <a:off x="1432124" y="2788591"/>
            <a:ext cx="9009246" cy="29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07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SYNTHESE GLOBALE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DC896-5B22-4345-9BEC-B7FF905F6F8E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YOUTUBE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" name="Image 2">
            <a:hlinkClick r:id="rId3"/>
            <a:extLst>
              <a:ext uri="{FF2B5EF4-FFF2-40B4-BE49-F238E27FC236}">
                <a16:creationId xmlns:a16="http://schemas.microsoft.com/office/drawing/2014/main" id="{CCFE3BA8-26C3-479C-86EF-389E4B56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6" y="2454442"/>
            <a:ext cx="11093048" cy="3655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565C22-9C6F-4F78-9AD7-8F3A18B143EC}"/>
              </a:ext>
            </a:extLst>
          </p:cNvPr>
          <p:cNvSpPr/>
          <p:nvPr/>
        </p:nvSpPr>
        <p:spPr>
          <a:xfrm>
            <a:off x="551266" y="5889870"/>
            <a:ext cx="11073580" cy="568682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08296"/>
            <a:ext cx="730989" cy="3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07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297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-63261" y="3136612"/>
            <a:ext cx="3509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Thin" charset="0"/>
                <a:cs typeface="Roboto Thin" charset="0"/>
              </a:rPr>
              <a:t>Perspectives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9939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et PERSPECTIVES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800825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98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89" y="652830"/>
            <a:ext cx="11230421" cy="431020"/>
          </a:xfrm>
        </p:spPr>
        <p:txBody>
          <a:bodyPr/>
          <a:lstStyle/>
          <a:p>
            <a:r>
              <a:rPr lang="en-US" dirty="0"/>
              <a:t>CONTEXTE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129021" y="1917860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8D5F1BF-03C5-4889-B575-5A8D7884C1D2}"/>
              </a:ext>
            </a:extLst>
          </p:cNvPr>
          <p:cNvGrpSpPr/>
          <p:nvPr/>
        </p:nvGrpSpPr>
        <p:grpSpPr>
          <a:xfrm>
            <a:off x="3071205" y="3455543"/>
            <a:ext cx="6049587" cy="2163642"/>
            <a:chOff x="2010657" y="3671977"/>
            <a:chExt cx="5829411" cy="1814424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950722C-34EA-4406-A9DD-16451885D3CB}"/>
                </a:ext>
              </a:extLst>
            </p:cNvPr>
            <p:cNvGrpSpPr/>
            <p:nvPr/>
          </p:nvGrpSpPr>
          <p:grpSpPr>
            <a:xfrm>
              <a:off x="5066324" y="3679509"/>
              <a:ext cx="1556447" cy="1779340"/>
              <a:chOff x="6991150" y="4167172"/>
              <a:chExt cx="2102382" cy="2363069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0704D3A8-11B8-43F5-8C3E-0B482CF53E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" t="32066" r="-396" b="30706"/>
              <a:stretch/>
            </p:blipFill>
            <p:spPr>
              <a:xfrm rot="200995">
                <a:off x="7192380" y="6020594"/>
                <a:ext cx="1368979" cy="509647"/>
              </a:xfrm>
              <a:prstGeom prst="rect">
                <a:avLst/>
              </a:prstGeom>
            </p:spPr>
          </p:pic>
          <p:pic>
            <p:nvPicPr>
              <p:cNvPr id="18" name="Image 17" descr="Une image contenant objet&#10;&#10;Description générée automatiquement">
                <a:extLst>
                  <a:ext uri="{FF2B5EF4-FFF2-40B4-BE49-F238E27FC236}">
                    <a16:creationId xmlns:a16="http://schemas.microsoft.com/office/drawing/2014/main" id="{8AABAC44-6CDF-4EBE-811C-6321E22C2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89" t="22217" r="8931" b="16292"/>
              <a:stretch/>
            </p:blipFill>
            <p:spPr>
              <a:xfrm rot="794242">
                <a:off x="6991150" y="4896210"/>
                <a:ext cx="794710" cy="887118"/>
              </a:xfrm>
              <a:prstGeom prst="rect">
                <a:avLst/>
              </a:prstGeom>
            </p:spPr>
          </p:pic>
          <p:pic>
            <p:nvPicPr>
              <p:cNvPr id="10" name="Image 9" descr="Une image contenant neige, assis, voiture, petit&#10;&#10;Description générée automatiquement">
                <a:extLst>
                  <a:ext uri="{FF2B5EF4-FFF2-40B4-BE49-F238E27FC236}">
                    <a16:creationId xmlns:a16="http://schemas.microsoft.com/office/drawing/2014/main" id="{C730B3F6-7397-4910-A31C-782CF8AAF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7760" b="71719" l="49766" r="89922">
                            <a14:foregroundMark x1="50039" y1="42292" x2="51914" y2="35573"/>
                            <a14:foregroundMark x1="56465" y1="30807" x2="60469" y2="26615"/>
                            <a14:foregroundMark x1="60469" y1="26615" x2="63281" y2="20729"/>
                            <a14:foregroundMark x1="63281" y1="20729" x2="85078" y2="16927"/>
                            <a14:foregroundMark x1="85078" y1="16927" x2="87500" y2="23125"/>
                            <a14:foregroundMark x1="87500" y1="23125" x2="89531" y2="36979"/>
                            <a14:foregroundMark x1="89531" y1="36979" x2="88086" y2="43958"/>
                            <a14:foregroundMark x1="88086" y1="43958" x2="91563" y2="49583"/>
                            <a14:foregroundMark x1="91563" y1="49583" x2="93750" y2="56146"/>
                            <a14:foregroundMark x1="93750" y1="56146" x2="91680" y2="62552"/>
                            <a14:foregroundMark x1="91680" y1="62552" x2="60313" y2="71719"/>
                            <a14:foregroundMark x1="60313" y1="71719" x2="49766" y2="41927"/>
                            <a14:foregroundMark x1="74609" y1="18802" x2="79766" y2="21875"/>
                            <a14:foregroundMark x1="79766" y1="21875" x2="85352" y2="21042"/>
                            <a14:foregroundMark x1="85352" y1="21042" x2="80625" y2="17760"/>
                            <a14:foregroundMark x1="80625" y1="17760" x2="74727" y2="19427"/>
                            <a14:foregroundMark x1="71016" y1="60573" x2="72891" y2="63542"/>
                            <a14:backgroundMark x1="51875" y1="34948" x2="56328" y2="31198"/>
                            <a14:backgroundMark x1="56328" y1="31198" x2="51992" y2="35469"/>
                            <a14:backgroundMark x1="51992" y1="35469" x2="51953" y2="35677"/>
                            <a14:backgroundMark x1="52031" y1="36927" x2="52227" y2="3593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55" t="14801" r="5473" b="27003"/>
              <a:stretch/>
            </p:blipFill>
            <p:spPr>
              <a:xfrm rot="21138681">
                <a:off x="8071010" y="4978210"/>
                <a:ext cx="1022522" cy="972925"/>
              </a:xfrm>
              <a:prstGeom prst="rect">
                <a:avLst/>
              </a:prstGeom>
            </p:spPr>
          </p:pic>
          <p:pic>
            <p:nvPicPr>
              <p:cNvPr id="12" name="Image 11" descr="Une image contenant route, extérieur, petit, homme&#10;&#10;Description générée automatiquement">
                <a:extLst>
                  <a:ext uri="{FF2B5EF4-FFF2-40B4-BE49-F238E27FC236}">
                    <a16:creationId xmlns:a16="http://schemas.microsoft.com/office/drawing/2014/main" id="{C1B74228-494E-4E23-AE46-5A2A97BEA2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7708" b="70625" l="17383" r="78203">
                            <a14:foregroundMark x1="23438" y1="68490" x2="23242" y2="46875"/>
                            <a14:foregroundMark x1="18822" y1="41941" x2="18555" y2="35469"/>
                            <a14:foregroundMark x1="18555" y1="35469" x2="23633" y2="33125"/>
                            <a14:foregroundMark x1="23633" y1="33125" x2="28488" y2="22307"/>
                            <a14:foregroundMark x1="29102" y1="20938" x2="33672" y2="16979"/>
                            <a14:foregroundMark x1="33672" y1="16979" x2="39141" y2="17135"/>
                            <a14:foregroundMark x1="39141" y1="17135" x2="42891" y2="22552"/>
                            <a14:foregroundMark x1="42891" y1="22552" x2="47422" y2="18542"/>
                            <a14:foregroundMark x1="47422" y1="18542" x2="52891" y2="19531"/>
                            <a14:foregroundMark x1="52891" y1="19531" x2="56094" y2="25365"/>
                            <a14:foregroundMark x1="56094" y1="25365" x2="57070" y2="18229"/>
                            <a14:foregroundMark x1="57070" y1="18229" x2="63047" y2="17865"/>
                            <a14:foregroundMark x1="63047" y1="17865" x2="68438" y2="19896"/>
                            <a14:foregroundMark x1="68438" y1="19896" x2="72383" y2="34271"/>
                            <a14:foregroundMark x1="72383" y1="34271" x2="77617" y2="35833"/>
                            <a14:foregroundMark x1="77617" y1="35833" x2="78555" y2="42760"/>
                            <a14:foregroundMark x1="78555" y1="42760" x2="73359" y2="41979"/>
                            <a14:foregroundMark x1="73359" y1="41979" x2="71055" y2="70781"/>
                            <a14:foregroundMark x1="28772" y1="69057" x2="23789" y2="68854"/>
                            <a14:foregroundMark x1="31322" y1="69161" x2="28890" y2="69062"/>
                            <a14:foregroundMark x1="71055" y1="70781" x2="66339" y2="70589"/>
                            <a14:foregroundMark x1="22227" y1="41094" x2="18483" y2="37840"/>
                            <a14:foregroundMark x1="18483" y1="36405" x2="21484" y2="32188"/>
                            <a14:foregroundMark x1="21484" y1="32188" x2="23008" y2="39010"/>
                            <a14:foregroundMark x1="23008" y1="39010" x2="22227" y2="41354"/>
                            <a14:foregroundMark x1="20938" y1="42708" x2="19089" y2="39946"/>
                            <a14:foregroundMark x1="19090" y1="40056" x2="20859" y2="42813"/>
                            <a14:foregroundMark x1="73320" y1="42813" x2="78398" y2="40573"/>
                            <a14:foregroundMark x1="78398" y1="40573" x2="76563" y2="33854"/>
                            <a14:foregroundMark x1="76563" y1="33854" x2="72891" y2="38802"/>
                            <a14:foregroundMark x1="72891" y1="38802" x2="73320" y2="42917"/>
                            <a14:foregroundMark x1="75078" y1="33542" x2="78398" y2="39427"/>
                            <a14:foregroundMark x1="78398" y1="39427" x2="74727" y2="34375"/>
                            <a14:foregroundMark x1="74727" y1="34375" x2="74727" y2="33906"/>
                            <a14:foregroundMark x1="78086" y1="41823" x2="73711" y2="37604"/>
                            <a14:foregroundMark x1="73711" y1="37604" x2="78281" y2="41198"/>
                            <a14:foregroundMark x1="78281" y1="41198" x2="78281" y2="41823"/>
                            <a14:foregroundMark x1="30143" y1="69307" x2="26641" y2="64688"/>
                            <a14:foregroundMark x1="50391" y1="40833" x2="50195" y2="40990"/>
                            <a14:foregroundMark x1="51133" y1="41198" x2="51133" y2="41615"/>
                            <a14:foregroundMark x1="30781" y1="23385" x2="33906" y2="17760"/>
                            <a14:foregroundMark x1="33906" y1="17760" x2="39570" y2="16771"/>
                            <a14:foregroundMark x1="39570" y1="16771" x2="61523" y2="16979"/>
                            <a14:foregroundMark x1="61523" y1="16979" x2="66016" y2="20833"/>
                            <a14:foregroundMark x1="66016" y1="20833" x2="55117" y2="24010"/>
                            <a14:foregroundMark x1="55117" y1="24010" x2="52969" y2="31094"/>
                            <a14:foregroundMark x1="52969" y1="31094" x2="52695" y2="38646"/>
                            <a14:foregroundMark x1="52695" y1="38646" x2="50742" y2="45365"/>
                            <a14:foregroundMark x1="50742" y1="45365" x2="46563" y2="40938"/>
                            <a14:foregroundMark x1="46563" y1="40938" x2="45078" y2="26823"/>
                            <a14:foregroundMark x1="45078" y1="26823" x2="41328" y2="21510"/>
                            <a14:foregroundMark x1="41328" y1="21510" x2="30859" y2="23125"/>
                            <a14:foregroundMark x1="52969" y1="34844" x2="47422" y2="33958"/>
                            <a14:foregroundMark x1="47422" y1="33958" x2="32813" y2="23385"/>
                            <a14:foregroundMark x1="32813" y1="23385" x2="35039" y2="16875"/>
                            <a14:foregroundMark x1="35039" y1="16875" x2="40547" y2="16875"/>
                            <a14:foregroundMark x1="40547" y1="16875" x2="45781" y2="16406"/>
                            <a14:foregroundMark x1="45781" y1="16406" x2="69336" y2="17708"/>
                            <a14:foregroundMark x1="69336" y1="17708" x2="69727" y2="24740"/>
                            <a14:foregroundMark x1="69727" y1="24740" x2="58086" y2="30573"/>
                            <a14:foregroundMark x1="58086" y1="30573" x2="53750" y2="34844"/>
                            <a14:foregroundMark x1="53750" y1="34844" x2="52344" y2="35104"/>
                            <a14:backgroundMark x1="18398" y1="35208" x2="18438" y2="42240"/>
                            <a14:backgroundMark x1="18438" y1="42240" x2="23125" y2="45365"/>
                            <a14:backgroundMark x1="23125" y1="45365" x2="18281" y2="42188"/>
                            <a14:backgroundMark x1="18281" y1="42188" x2="18281" y2="35208"/>
                            <a14:backgroundMark x1="18281" y1="35208" x2="18281" y2="35208"/>
                            <a14:backgroundMark x1="22617" y1="45156" x2="21875" y2="45000"/>
                            <a14:backgroundMark x1="20508" y1="44792" x2="22148" y2="45885"/>
                            <a14:backgroundMark x1="17813" y1="39167" x2="17813" y2="39167"/>
                            <a14:backgroundMark x1="18203" y1="38646" x2="17734" y2="36458"/>
                            <a14:backgroundMark x1="25898" y1="27292" x2="28867" y2="21198"/>
                            <a14:backgroundMark x1="28867" y1="21198" x2="26445" y2="21771"/>
                            <a14:backgroundMark x1="29492" y1="70104" x2="50547" y2="67500"/>
                            <a14:backgroundMark x1="50547" y1="67500" x2="55859" y2="69479"/>
                            <a14:backgroundMark x1="55859" y1="69479" x2="61211" y2="68542"/>
                            <a14:backgroundMark x1="61211" y1="68542" x2="66523" y2="70260"/>
                            <a14:backgroundMark x1="66523" y1="70260" x2="61406" y2="72396"/>
                            <a14:backgroundMark x1="61406" y1="72396" x2="32656" y2="72135"/>
                            <a14:backgroundMark x1="32656" y1="72135" x2="29219" y2="69948"/>
                            <a14:backgroundMark x1="38828" y1="69948" x2="44648" y2="68385"/>
                            <a14:backgroundMark x1="44648" y1="68385" x2="61289" y2="68958"/>
                            <a14:backgroundMark x1="61289" y1="68958" x2="55664" y2="72135"/>
                            <a14:backgroundMark x1="55664" y1="72135" x2="39453" y2="71302"/>
                            <a14:backgroundMark x1="39453" y1="71302" x2="38477" y2="70208"/>
                            <a14:backgroundMark x1="42227" y1="70833" x2="48438" y2="68854"/>
                            <a14:backgroundMark x1="48438" y1="68854" x2="53711" y2="68854"/>
                            <a14:backgroundMark x1="53711" y1="68854" x2="59570" y2="68750"/>
                            <a14:backgroundMark x1="59570" y1="68750" x2="54805" y2="71667"/>
                            <a14:backgroundMark x1="54805" y1="71667" x2="43281" y2="71094"/>
                            <a14:backgroundMark x1="43281" y1="71094" x2="48438" y2="68021"/>
                            <a14:backgroundMark x1="48438" y1="68021" x2="53867" y2="67865"/>
                            <a14:backgroundMark x1="53867" y1="67865" x2="59531" y2="69063"/>
                            <a14:backgroundMark x1="59531" y1="69063" x2="48945" y2="70833"/>
                            <a14:backgroundMark x1="48945" y1="70833" x2="60078" y2="69948"/>
                            <a14:backgroundMark x1="60078" y1="69948" x2="47969" y2="70313"/>
                            <a14:backgroundMark x1="47969" y1="70313" x2="53867" y2="69375"/>
                            <a14:backgroundMark x1="53867" y1="69375" x2="59102" y2="69844"/>
                            <a14:backgroundMark x1="59102" y1="69844" x2="49922" y2="70729"/>
                            <a14:backgroundMark x1="58945" y1="69948" x2="64219" y2="69792"/>
                            <a14:backgroundMark x1="64219" y1="69792" x2="58867" y2="69896"/>
                            <a14:backgroundMark x1="58867" y1="69896" x2="64141" y2="70729"/>
                            <a14:backgroundMark x1="64141" y1="70729" x2="60781" y2="69583"/>
                            <a14:backgroundMark x1="45898" y1="69219" x2="43984" y2="70729"/>
                            <a14:backgroundMark x1="46445" y1="70573" x2="43320" y2="70104"/>
                            <a14:backgroundMark x1="17539" y1="37292" x2="17539" y2="37292"/>
                            <a14:backgroundMark x1="17461" y1="38177" x2="17461" y2="38177"/>
                            <a14:backgroundMark x1="17461" y1="38177" x2="17383" y2="38646"/>
                            <a14:backgroundMark x1="17383" y1="37083" x2="17656" y2="37552"/>
                            <a14:backgroundMark x1="17539" y1="37656" x2="17539" y2="37656"/>
                            <a14:backgroundMark x1="17539" y1="37813" x2="17539" y2="37813"/>
                            <a14:backgroundMark x1="17539" y1="37917" x2="17539" y2="37917"/>
                            <a14:backgroundMark x1="17461" y1="37448" x2="17461" y2="37448"/>
                            <a14:backgroundMark x1="17461" y1="37448" x2="17461" y2="37448"/>
                            <a14:backgroundMark x1="17383" y1="38177" x2="17383" y2="381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53" t="16722" r="20948" b="28318"/>
              <a:stretch/>
            </p:blipFill>
            <p:spPr>
              <a:xfrm rot="569382">
                <a:off x="7441623" y="4167172"/>
                <a:ext cx="1119676" cy="737281"/>
              </a:xfrm>
              <a:prstGeom prst="rect">
                <a:avLst/>
              </a:prstGeom>
            </p:spPr>
          </p:pic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EDF38E5-2C18-458A-8FC5-83061A97C0EA}"/>
                </a:ext>
              </a:extLst>
            </p:cNvPr>
            <p:cNvGrpSpPr/>
            <p:nvPr/>
          </p:nvGrpSpPr>
          <p:grpSpPr>
            <a:xfrm>
              <a:off x="2010657" y="3671977"/>
              <a:ext cx="3376741" cy="1814424"/>
              <a:chOff x="2909197" y="4399372"/>
              <a:chExt cx="4033934" cy="211248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55DB066D-2F4A-4984-92B5-A68A8B5AD118}"/>
                  </a:ext>
                </a:extLst>
              </p:cNvPr>
              <p:cNvGrpSpPr/>
              <p:nvPr/>
            </p:nvGrpSpPr>
            <p:grpSpPr>
              <a:xfrm>
                <a:off x="2909197" y="4399372"/>
                <a:ext cx="2654482" cy="2028596"/>
                <a:chOff x="1833629" y="4176572"/>
                <a:chExt cx="2654482" cy="2028596"/>
              </a:xfrm>
            </p:grpSpPr>
            <p:pic>
              <p:nvPicPr>
                <p:cNvPr id="8" name="Image 7" descr="Une image contenant équipement électronique, circuit&#10;&#10;Description générée automatiquement">
                  <a:extLst>
                    <a:ext uri="{FF2B5EF4-FFF2-40B4-BE49-F238E27FC236}">
                      <a16:creationId xmlns:a16="http://schemas.microsoft.com/office/drawing/2014/main" id="{51C7148C-16BA-4F28-8A70-EB9656346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676" t="27156" r="27085" b="28196"/>
                <a:stretch/>
              </p:blipFill>
              <p:spPr>
                <a:xfrm rot="16200000">
                  <a:off x="1899100" y="4111101"/>
                  <a:ext cx="2028596" cy="2159538"/>
                </a:xfrm>
                <a:prstGeom prst="rect">
                  <a:avLst/>
                </a:prstGeom>
              </p:spPr>
            </p:pic>
            <p:pic>
              <p:nvPicPr>
                <p:cNvPr id="13" name="Image 12" descr="Une image contenant dessin&#10;&#10;Description générée automatiquement">
                  <a:extLst>
                    <a:ext uri="{FF2B5EF4-FFF2-40B4-BE49-F238E27FC236}">
                      <a16:creationId xmlns:a16="http://schemas.microsoft.com/office/drawing/2014/main" id="{E373D618-0B40-4B5D-95C6-C139BC957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6397" b="4104"/>
                <a:stretch/>
              </p:blipFill>
              <p:spPr>
                <a:xfrm>
                  <a:off x="3993165" y="5232816"/>
                  <a:ext cx="494946" cy="294485"/>
                </a:xfrm>
                <a:prstGeom prst="rect">
                  <a:avLst/>
                </a:prstGeom>
              </p:spPr>
            </p:pic>
          </p:grp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BF5F7ED6-A053-4EC5-8697-4887241021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7100" y="4448524"/>
                <a:ext cx="1245802" cy="10070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5D249B49-4A7A-4AF9-930E-AB7053917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9421" y="5718058"/>
                <a:ext cx="1383710" cy="79380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B480526-FD5A-4583-A0D1-2730D25E000D}"/>
                </a:ext>
              </a:extLst>
            </p:cNvPr>
            <p:cNvSpPr txBox="1"/>
            <p:nvPr/>
          </p:nvSpPr>
          <p:spPr>
            <a:xfrm>
              <a:off x="6696571" y="3789911"/>
              <a:ext cx="905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76B900"/>
                  </a:solidFill>
                </a:rPr>
                <a:t>DART ?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900C647-2D5A-465B-A946-879EC52915FC}"/>
                </a:ext>
              </a:extLst>
            </p:cNvPr>
            <p:cNvSpPr txBox="1"/>
            <p:nvPr/>
          </p:nvSpPr>
          <p:spPr>
            <a:xfrm>
              <a:off x="6722485" y="4076380"/>
              <a:ext cx="905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76B900"/>
                  </a:solidFill>
                </a:rPr>
                <a:t>NAO ?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7FB1DC4-8C09-4DF5-955C-E8054852F78F}"/>
                </a:ext>
              </a:extLst>
            </p:cNvPr>
            <p:cNvSpPr txBox="1"/>
            <p:nvPr/>
          </p:nvSpPr>
          <p:spPr>
            <a:xfrm>
              <a:off x="6722485" y="4360874"/>
              <a:ext cx="905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76B900"/>
                  </a:solidFill>
                </a:rPr>
                <a:t>UUV ?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49ABDE0-8ABA-4879-AEBC-50AA262E1B13}"/>
                </a:ext>
              </a:extLst>
            </p:cNvPr>
            <p:cNvSpPr txBox="1"/>
            <p:nvPr/>
          </p:nvSpPr>
          <p:spPr>
            <a:xfrm>
              <a:off x="6696571" y="4645368"/>
              <a:ext cx="1143497" cy="31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76B900"/>
                  </a:solidFill>
                </a:rPr>
                <a:t>YACTH ?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33440D7-2E20-4237-B50B-B81F98438423}"/>
                </a:ext>
              </a:extLst>
            </p:cNvPr>
            <p:cNvSpPr txBox="1"/>
            <p:nvPr/>
          </p:nvSpPr>
          <p:spPr>
            <a:xfrm>
              <a:off x="6777933" y="4954927"/>
              <a:ext cx="794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76B900"/>
                  </a:solidFill>
                </a:rPr>
                <a:t>(…) ?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384767A1-EBCB-4222-8651-2001CB7C603F}"/>
              </a:ext>
            </a:extLst>
          </p:cNvPr>
          <p:cNvSpPr txBox="1"/>
          <p:nvPr/>
        </p:nvSpPr>
        <p:spPr>
          <a:xfrm>
            <a:off x="320877" y="1936791"/>
            <a:ext cx="1151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76B900"/>
                </a:solidFill>
              </a:rPr>
              <a:t>💬 Problématique</a:t>
            </a:r>
            <a:r>
              <a:rPr lang="fr-FR" b="1" dirty="0">
                <a:solidFill>
                  <a:srgbClr val="76B900"/>
                </a:solidFill>
              </a:rPr>
              <a:t>: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9AAF7B-9471-4182-AB61-C99FADF97032}"/>
              </a:ext>
            </a:extLst>
          </p:cNvPr>
          <p:cNvSpPr txBox="1"/>
          <p:nvPr/>
        </p:nvSpPr>
        <p:spPr>
          <a:xfrm>
            <a:off x="424651" y="2316598"/>
            <a:ext cx="120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Reconnaitre les drones et robots de l’ENSTA Bretagne à partir d’une caméra embarquée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95648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cxnSpLocks/>
            <a:stCxn id="10" idx="2"/>
            <a:endCxn id="25" idx="2"/>
          </p:cNvCxnSpPr>
          <p:nvPr/>
        </p:nvCxnSpPr>
        <p:spPr>
          <a:xfrm flipV="1">
            <a:off x="780001" y="2765746"/>
            <a:ext cx="8938355" cy="4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488433"/>
            <a:chOff x="736801" y="2682894"/>
            <a:chExt cx="2717517" cy="3488433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16975" y="2423253"/>
            <a:ext cx="2300630" cy="1377454"/>
            <a:chOff x="3003706" y="2682894"/>
            <a:chExt cx="2300630" cy="1377454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03706" y="3691016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94277" y="2413796"/>
            <a:ext cx="6524817" cy="4747925"/>
            <a:chOff x="285127" y="-662352"/>
            <a:chExt cx="6524817" cy="4747925"/>
          </a:xfrm>
        </p:grpSpPr>
        <p:sp>
          <p:nvSpPr>
            <p:cNvPr id="12" name="Oval 11"/>
            <p:cNvSpPr/>
            <p:nvPr/>
          </p:nvSpPr>
          <p:spPr>
            <a:xfrm>
              <a:off x="285127" y="-662352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473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33170" y="2423253"/>
            <a:ext cx="3364994" cy="2295095"/>
            <a:chOff x="9463401" y="2666442"/>
            <a:chExt cx="3364994" cy="2295095"/>
          </a:xfrm>
        </p:grpSpPr>
        <p:sp>
          <p:nvSpPr>
            <p:cNvPr id="25" name="Oval 24"/>
            <p:cNvSpPr/>
            <p:nvPr/>
          </p:nvSpPr>
          <p:spPr>
            <a:xfrm>
              <a:off x="10748587" y="2666442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11911" y="3672980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3401" y="4069562"/>
              <a:ext cx="3364994" cy="891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lnSpc>
                  <a:spcPct val="150000"/>
                </a:lnSpc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Amélioration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 la base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d’apprentissage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lnSpc>
                  <a:spcPct val="150000"/>
                </a:lnSpc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Optimisation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des hyper-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paramètres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lnSpc>
                  <a:spcPct val="150000"/>
                </a:lnSpc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Création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d’un notebook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Jupyter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24B32-4613-4479-B2F4-8AC204F65D8C}"/>
              </a:ext>
            </a:extLst>
          </p:cNvPr>
          <p:cNvSpPr/>
          <p:nvPr/>
        </p:nvSpPr>
        <p:spPr>
          <a:xfrm>
            <a:off x="4581857" y="3968101"/>
            <a:ext cx="3120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NAO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UUV + Dart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Choix Module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Transfert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Learning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cluster ENSTA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Exécution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la TX2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Reconnaissance des robots et drones 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partir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camera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embarquée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800825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3FB4F-D2FE-4FEB-86AC-934CAA665649}"/>
              </a:ext>
            </a:extLst>
          </p:cNvPr>
          <p:cNvSpPr txBox="1"/>
          <p:nvPr/>
        </p:nvSpPr>
        <p:spPr>
          <a:xfrm>
            <a:off x="209947" y="2081642"/>
            <a:ext cx="192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Décembre 2019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5A9C7C4-68EF-4FEB-AB5B-2F6584583AB8}"/>
              </a:ext>
            </a:extLst>
          </p:cNvPr>
          <p:cNvSpPr txBox="1"/>
          <p:nvPr/>
        </p:nvSpPr>
        <p:spPr>
          <a:xfrm>
            <a:off x="4686651" y="2076910"/>
            <a:ext cx="192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Janvier 2020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6E71B8-382E-4606-B518-5E2F7A1DEF11}"/>
              </a:ext>
            </a:extLst>
          </p:cNvPr>
          <p:cNvSpPr txBox="1"/>
          <p:nvPr/>
        </p:nvSpPr>
        <p:spPr>
          <a:xfrm>
            <a:off x="9101328" y="2073759"/>
            <a:ext cx="192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Mars 2020</a:t>
            </a: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D3D58-3D1F-4959-BCDE-D5DC519DFEC1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800825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BF49C7-FB9C-4751-B79F-536039B5CE4E}"/>
              </a:ext>
            </a:extLst>
          </p:cNvPr>
          <p:cNvSpPr txBox="1"/>
          <p:nvPr/>
        </p:nvSpPr>
        <p:spPr>
          <a:xfrm>
            <a:off x="517405" y="2190143"/>
            <a:ext cx="86801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Approfondissement de l’algorithme </a:t>
            </a:r>
            <a:r>
              <a:rPr lang="fr-FR" sz="2300" b="1" dirty="0" err="1">
                <a:solidFill>
                  <a:srgbClr val="76B900"/>
                </a:solidFill>
              </a:rPr>
              <a:t>Yolo</a:t>
            </a:r>
            <a:endParaRPr lang="fr-FR" sz="2300" b="1" dirty="0">
              <a:solidFill>
                <a:srgbClr val="76B900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Amélioration de la base d’apprentissage</a:t>
            </a:r>
          </a:p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Optimisation des hyperparamètres</a:t>
            </a:r>
          </a:p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Démonstration</a:t>
            </a:r>
          </a:p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Synthèse globale</a:t>
            </a:r>
          </a:p>
          <a:p>
            <a:pPr>
              <a:lnSpc>
                <a:spcPct val="200000"/>
              </a:lnSpc>
            </a:pPr>
            <a:r>
              <a:rPr lang="fr-FR" sz="2300" b="1" dirty="0">
                <a:solidFill>
                  <a:srgbClr val="76B900"/>
                </a:solidFill>
              </a:rPr>
              <a:t>✏️ - Perspectives</a:t>
            </a:r>
          </a:p>
          <a:p>
            <a:pPr lvl="1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77E13-A9BB-4B4F-AE18-00E2ACD1BF9D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299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646" y="3140648"/>
            <a:ext cx="317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Algorithme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62910-30AD-4C1B-97F6-2F71FE582403}"/>
              </a:ext>
            </a:extLst>
          </p:cNvPr>
          <p:cNvSpPr/>
          <p:nvPr/>
        </p:nvSpPr>
        <p:spPr>
          <a:xfrm>
            <a:off x="123523" y="4043230"/>
            <a:ext cx="505756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</a:rPr>
              <a:t>👨‍💻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74C1AA4-2A1B-4B83-8262-30392A82A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79" y="3019153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0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690AD1D-C689-440D-9263-20C8D45A37B4}"/>
              </a:ext>
            </a:extLst>
          </p:cNvPr>
          <p:cNvSpPr/>
          <p:nvPr/>
        </p:nvSpPr>
        <p:spPr>
          <a:xfrm>
            <a:off x="9940525" y="4926754"/>
            <a:ext cx="1654532" cy="14742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07D8B"/>
          </a:solidFill>
          <a:ln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 descr="Une image contenant intérieur, petit, table, assis&#10;&#10;Description générée automatiquement">
            <a:extLst>
              <a:ext uri="{FF2B5EF4-FFF2-40B4-BE49-F238E27FC236}">
                <a16:creationId xmlns:a16="http://schemas.microsoft.com/office/drawing/2014/main" id="{8C51D021-DDF0-4A5B-A1B8-A8768ED75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09" y="5084327"/>
            <a:ext cx="2271914" cy="1277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4" name="Image 83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E9C4FDDA-EB14-4C88-A574-2D2C8B003B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075324" y="2673635"/>
            <a:ext cx="2888126" cy="1991325"/>
          </a:xfrm>
          <a:prstGeom prst="rect">
            <a:avLst/>
          </a:prstGeom>
        </p:spPr>
      </p:pic>
      <p:pic>
        <p:nvPicPr>
          <p:cNvPr id="83" name="Image 8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DE2B9594-851D-4473-9F96-89A2AB36C6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9532" y="2419036"/>
            <a:ext cx="2877292" cy="219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875656" y="307249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8684889" y="2439017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9639504" y="32728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9145172" y="498820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8594135" y="3946733"/>
            <a:ext cx="28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 [OBJECT, X, Y, H, W] </a:t>
            </a:r>
            <a:endParaRPr lang="fr-FR" sz="4400" dirty="0"/>
          </a:p>
        </p:txBody>
      </p:sp>
      <p:pic>
        <p:nvPicPr>
          <p:cNvPr id="52" name="Image 5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00EEDFBB-80CA-41C7-AD90-D175C8A6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6770" y="2532129"/>
            <a:ext cx="2796060" cy="213681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7602361-C607-423F-8BF0-F3D7268AD608}"/>
              </a:ext>
            </a:extLst>
          </p:cNvPr>
          <p:cNvSpPr/>
          <p:nvPr/>
        </p:nvSpPr>
        <p:spPr>
          <a:xfrm>
            <a:off x="1257003" y="3457319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D5CDF2-29FA-496E-8CAF-B4775D07D732}"/>
              </a:ext>
            </a:extLst>
          </p:cNvPr>
          <p:cNvSpPr/>
          <p:nvPr/>
        </p:nvSpPr>
        <p:spPr>
          <a:xfrm>
            <a:off x="2324283" y="3262345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EFD7F-8985-4738-866C-38012C1601D7}"/>
              </a:ext>
            </a:extLst>
          </p:cNvPr>
          <p:cNvSpPr/>
          <p:nvPr/>
        </p:nvSpPr>
        <p:spPr>
          <a:xfrm>
            <a:off x="3098274" y="3429359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ABAF4-478F-43D6-AFFD-3E4D8820094E}"/>
              </a:ext>
            </a:extLst>
          </p:cNvPr>
          <p:cNvSpPr/>
          <p:nvPr/>
        </p:nvSpPr>
        <p:spPr>
          <a:xfrm>
            <a:off x="1884371" y="4667231"/>
            <a:ext cx="20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BATCH : X64 Images</a:t>
            </a:r>
          </a:p>
        </p:txBody>
      </p:sp>
      <p:pic>
        <p:nvPicPr>
          <p:cNvPr id="62" name="Image 6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6460FE7-06BF-408E-AD24-C0870AC20C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7901" y="2519556"/>
            <a:ext cx="2796060" cy="2136810"/>
          </a:xfrm>
          <a:prstGeom prst="rect">
            <a:avLst/>
          </a:prstGeom>
        </p:spPr>
      </p:pic>
      <p:graphicFrame>
        <p:nvGraphicFramePr>
          <p:cNvPr id="64" name="Tableau 9">
            <a:extLst>
              <a:ext uri="{FF2B5EF4-FFF2-40B4-BE49-F238E27FC236}">
                <a16:creationId xmlns:a16="http://schemas.microsoft.com/office/drawing/2014/main" id="{213C33F7-0D3B-40E9-82F2-85A7C381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18438"/>
              </p:ext>
            </p:extLst>
          </p:nvPr>
        </p:nvGraphicFramePr>
        <p:xfrm>
          <a:off x="4917901" y="2507223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6E83FF95-94AC-4ED0-84D9-E3E04D4893A8}"/>
              </a:ext>
            </a:extLst>
          </p:cNvPr>
          <p:cNvSpPr/>
          <p:nvPr/>
        </p:nvSpPr>
        <p:spPr>
          <a:xfrm>
            <a:off x="5068134" y="344474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96E8F0-C9B7-40C4-9AC0-10F3CD0A9B3E}"/>
              </a:ext>
            </a:extLst>
          </p:cNvPr>
          <p:cNvSpPr/>
          <p:nvPr/>
        </p:nvSpPr>
        <p:spPr>
          <a:xfrm>
            <a:off x="6135414" y="3249772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9C945-E4B8-476E-8471-9F22FFF98B91}"/>
              </a:ext>
            </a:extLst>
          </p:cNvPr>
          <p:cNvSpPr/>
          <p:nvPr/>
        </p:nvSpPr>
        <p:spPr>
          <a:xfrm>
            <a:off x="6909405" y="3416786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876B37-8068-471A-B004-C7E0A084F5DB}"/>
              </a:ext>
            </a:extLst>
          </p:cNvPr>
          <p:cNvSpPr/>
          <p:nvPr/>
        </p:nvSpPr>
        <p:spPr>
          <a:xfrm>
            <a:off x="5190604" y="4645865"/>
            <a:ext cx="248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SUBDIVISION : X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43598C-3306-4543-B02F-B35621EE202C}"/>
              </a:ext>
            </a:extLst>
          </p:cNvPr>
          <p:cNvSpPr txBox="1"/>
          <p:nvPr/>
        </p:nvSpPr>
        <p:spPr>
          <a:xfrm rot="16200000">
            <a:off x="-372510" y="3449765"/>
            <a:ext cx="2460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NOUVELLE ITERATION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366CE83-88B2-4A9B-AA57-F14FCEFE78B0}"/>
              </a:ext>
            </a:extLst>
          </p:cNvPr>
          <p:cNvSpPr txBox="1"/>
          <p:nvPr/>
        </p:nvSpPr>
        <p:spPr>
          <a:xfrm>
            <a:off x="9638330" y="42486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585AB3FC-C5D4-42D3-9056-52316BEF76BB}"/>
              </a:ext>
            </a:extLst>
          </p:cNvPr>
          <p:cNvCxnSpPr>
            <a:cxnSpLocks/>
          </p:cNvCxnSpPr>
          <p:nvPr/>
        </p:nvCxnSpPr>
        <p:spPr>
          <a:xfrm rot="10800000">
            <a:off x="6626614" y="5724174"/>
            <a:ext cx="2357214" cy="12700"/>
          </a:xfrm>
          <a:prstGeom prst="curvedConnector3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9643D8F2-36A5-4BE6-8170-71072816C1EA}"/>
              </a:ext>
            </a:extLst>
          </p:cNvPr>
          <p:cNvCxnSpPr>
            <a:cxnSpLocks/>
            <a:stCxn id="91" idx="1"/>
            <a:endCxn id="7" idx="1"/>
          </p:cNvCxnSpPr>
          <p:nvPr/>
        </p:nvCxnSpPr>
        <p:spPr>
          <a:xfrm rot="10800000">
            <a:off x="857539" y="4879869"/>
            <a:ext cx="3459870" cy="843434"/>
          </a:xfrm>
          <a:prstGeom prst="bent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08C4F786-4D16-42CC-B267-8E1E94708BD1}"/>
              </a:ext>
            </a:extLst>
          </p:cNvPr>
          <p:cNvSpPr txBox="1"/>
          <p:nvPr/>
        </p:nvSpPr>
        <p:spPr>
          <a:xfrm>
            <a:off x="4882667" y="2541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081B54-3256-4739-AF57-7AFAEFED588B}"/>
              </a:ext>
            </a:extLst>
          </p:cNvPr>
          <p:cNvSpPr/>
          <p:nvPr/>
        </p:nvSpPr>
        <p:spPr>
          <a:xfrm>
            <a:off x="1106770" y="2726267"/>
            <a:ext cx="2672034" cy="19386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BAEB6D-8C93-4E59-8912-27A74FB10185}"/>
              </a:ext>
            </a:extLst>
          </p:cNvPr>
          <p:cNvSpPr/>
          <p:nvPr/>
        </p:nvSpPr>
        <p:spPr>
          <a:xfrm>
            <a:off x="1104238" y="2615990"/>
            <a:ext cx="2776090" cy="20509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90F2C0-8D97-4FC1-8D49-5464E823B9CE}"/>
              </a:ext>
            </a:extLst>
          </p:cNvPr>
          <p:cNvSpPr/>
          <p:nvPr/>
        </p:nvSpPr>
        <p:spPr>
          <a:xfrm>
            <a:off x="1093138" y="2534162"/>
            <a:ext cx="2863525" cy="21411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7F2180-B1C7-4F1C-B261-92781EA0EADB}"/>
              </a:ext>
            </a:extLst>
          </p:cNvPr>
          <p:cNvSpPr/>
          <p:nvPr/>
        </p:nvSpPr>
        <p:spPr>
          <a:xfrm>
            <a:off x="1123271" y="2425048"/>
            <a:ext cx="2869464" cy="22293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E13F238-304E-481B-8F72-D4468BB68145}"/>
              </a:ext>
            </a:extLst>
          </p:cNvPr>
          <p:cNvSpPr txBox="1"/>
          <p:nvPr/>
        </p:nvSpPr>
        <p:spPr>
          <a:xfrm>
            <a:off x="5460876" y="253997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2DE4046-C3E6-41E0-A060-B8B5D6A47A4A}"/>
              </a:ext>
            </a:extLst>
          </p:cNvPr>
          <p:cNvSpPr txBox="1"/>
          <p:nvPr/>
        </p:nvSpPr>
        <p:spPr>
          <a:xfrm>
            <a:off x="5998080" y="25398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7B804-F1C2-469C-8382-0B1DCF5D9CE6}"/>
              </a:ext>
            </a:extLst>
          </p:cNvPr>
          <p:cNvSpPr txBox="1"/>
          <p:nvPr/>
        </p:nvSpPr>
        <p:spPr>
          <a:xfrm>
            <a:off x="6576289" y="25382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F2825F-D6B3-492A-8AA2-0A141CC10159}"/>
              </a:ext>
            </a:extLst>
          </p:cNvPr>
          <p:cNvSpPr txBox="1"/>
          <p:nvPr/>
        </p:nvSpPr>
        <p:spPr>
          <a:xfrm>
            <a:off x="4900829" y="29640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79453D-D452-4DC0-881F-D60929C4D0DA}"/>
              </a:ext>
            </a:extLst>
          </p:cNvPr>
          <p:cNvSpPr txBox="1"/>
          <p:nvPr/>
        </p:nvSpPr>
        <p:spPr>
          <a:xfrm>
            <a:off x="5479038" y="296243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E97A3CB-2241-4D19-B2EB-F57DCD017F68}"/>
              </a:ext>
            </a:extLst>
          </p:cNvPr>
          <p:cNvSpPr txBox="1"/>
          <p:nvPr/>
        </p:nvSpPr>
        <p:spPr>
          <a:xfrm>
            <a:off x="7157459" y="25308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D6098E3-F0DC-463D-A35A-781BC6D31113}"/>
              </a:ext>
            </a:extLst>
          </p:cNvPr>
          <p:cNvSpPr txBox="1"/>
          <p:nvPr/>
        </p:nvSpPr>
        <p:spPr>
          <a:xfrm>
            <a:off x="4889593" y="421464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FB83367-4419-4E4B-8BB0-968484D785B4}"/>
              </a:ext>
            </a:extLst>
          </p:cNvPr>
          <p:cNvSpPr txBox="1"/>
          <p:nvPr/>
        </p:nvSpPr>
        <p:spPr>
          <a:xfrm>
            <a:off x="5467802" y="4213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DC09D8C-11CF-48CD-8644-4B79C16D6996}"/>
              </a:ext>
            </a:extLst>
          </p:cNvPr>
          <p:cNvSpPr txBox="1"/>
          <p:nvPr/>
        </p:nvSpPr>
        <p:spPr>
          <a:xfrm>
            <a:off x="6005006" y="42129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605875-AC39-48B9-85BF-9C04728B1B94}"/>
              </a:ext>
            </a:extLst>
          </p:cNvPr>
          <p:cNvSpPr txBox="1"/>
          <p:nvPr/>
        </p:nvSpPr>
        <p:spPr>
          <a:xfrm>
            <a:off x="6583215" y="421129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8BAD1B9-7E9E-4881-95D2-5C0F2B2DCE70}"/>
              </a:ext>
            </a:extLst>
          </p:cNvPr>
          <p:cNvSpPr txBox="1"/>
          <p:nvPr/>
        </p:nvSpPr>
        <p:spPr>
          <a:xfrm>
            <a:off x="7164385" y="42038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9281E6B-9BB9-4BEF-AB23-DA5A506340FB}"/>
              </a:ext>
            </a:extLst>
          </p:cNvPr>
          <p:cNvSpPr txBox="1"/>
          <p:nvPr/>
        </p:nvSpPr>
        <p:spPr>
          <a:xfrm>
            <a:off x="7125885" y="293348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3E725E-EADD-42B4-8839-D739320B9A1C}"/>
              </a:ext>
            </a:extLst>
          </p:cNvPr>
          <p:cNvSpPr/>
          <p:nvPr/>
        </p:nvSpPr>
        <p:spPr>
          <a:xfrm>
            <a:off x="4785405" y="532985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B51905-4DE6-45B9-A7EB-03499DAD841E}"/>
              </a:ext>
            </a:extLst>
          </p:cNvPr>
          <p:cNvSpPr txBox="1"/>
          <p:nvPr/>
        </p:nvSpPr>
        <p:spPr>
          <a:xfrm rot="16200000">
            <a:off x="10034920" y="5357854"/>
            <a:ext cx="150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C447738-6C29-4225-A73C-478B74E5A946}"/>
              </a:ext>
            </a:extLst>
          </p:cNvPr>
          <p:cNvSpPr txBox="1"/>
          <p:nvPr/>
        </p:nvSpPr>
        <p:spPr>
          <a:xfrm>
            <a:off x="953067" y="5865630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ACCURANCY 0 ↗ 100% </a:t>
            </a:r>
            <a:endParaRPr lang="fr-FR" sz="440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A07370-62E2-496B-93DF-3C8C075BE7C8}"/>
              </a:ext>
            </a:extLst>
          </p:cNvPr>
          <p:cNvCxnSpPr>
            <a:cxnSpLocks/>
          </p:cNvCxnSpPr>
          <p:nvPr/>
        </p:nvCxnSpPr>
        <p:spPr>
          <a:xfrm>
            <a:off x="1093138" y="4988202"/>
            <a:ext cx="0" cy="65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1A87379-10F1-484E-BA25-21E882489E48}"/>
              </a:ext>
            </a:extLst>
          </p:cNvPr>
          <p:cNvCxnSpPr>
            <a:cxnSpLocks/>
          </p:cNvCxnSpPr>
          <p:nvPr/>
        </p:nvCxnSpPr>
        <p:spPr>
          <a:xfrm>
            <a:off x="1093138" y="5645426"/>
            <a:ext cx="1078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765ECDE-9FA8-44F3-A9C0-1D9428BED3F6}"/>
              </a:ext>
            </a:extLst>
          </p:cNvPr>
          <p:cNvSpPr/>
          <p:nvPr/>
        </p:nvSpPr>
        <p:spPr>
          <a:xfrm>
            <a:off x="1113183" y="4979504"/>
            <a:ext cx="1023730" cy="627269"/>
          </a:xfrm>
          <a:custGeom>
            <a:avLst/>
            <a:gdLst>
              <a:gd name="connsiteX0" fmla="*/ 0 w 1023730"/>
              <a:gd name="connsiteY0" fmla="*/ 0 h 627269"/>
              <a:gd name="connsiteX1" fmla="*/ 139147 w 1023730"/>
              <a:gd name="connsiteY1" fmla="*/ 546653 h 627269"/>
              <a:gd name="connsiteX2" fmla="*/ 546652 w 1023730"/>
              <a:gd name="connsiteY2" fmla="*/ 616226 h 627269"/>
              <a:gd name="connsiteX3" fmla="*/ 1023730 w 1023730"/>
              <a:gd name="connsiteY3" fmla="*/ 626166 h 62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30" h="627269">
                <a:moveTo>
                  <a:pt x="0" y="0"/>
                </a:moveTo>
                <a:cubicBezTo>
                  <a:pt x="24019" y="221974"/>
                  <a:pt x="48038" y="443949"/>
                  <a:pt x="139147" y="546653"/>
                </a:cubicBezTo>
                <a:cubicBezTo>
                  <a:pt x="230256" y="649357"/>
                  <a:pt x="399222" y="602974"/>
                  <a:pt x="546652" y="616226"/>
                </a:cubicBezTo>
                <a:cubicBezTo>
                  <a:pt x="694082" y="629478"/>
                  <a:pt x="858906" y="627822"/>
                  <a:pt x="1023730" y="626166"/>
                </a:cubicBezTo>
              </a:path>
            </a:pathLst>
          </a:custGeom>
          <a:noFill/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657674A-6206-460D-AD7E-CFC4DA9B8D0E}"/>
              </a:ext>
            </a:extLst>
          </p:cNvPr>
          <p:cNvSpPr txBox="1"/>
          <p:nvPr/>
        </p:nvSpPr>
        <p:spPr>
          <a:xfrm>
            <a:off x="7387009" y="5827532"/>
            <a:ext cx="77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TEST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070246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EXECUTION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2AF04E-8CDC-4F46-8253-60DB8E6F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1" y="4863269"/>
            <a:ext cx="3882189" cy="1036026"/>
          </a:xfrm>
          <a:prstGeom prst="rect">
            <a:avLst/>
          </a:prstGeom>
        </p:spPr>
      </p:pic>
      <p:pic>
        <p:nvPicPr>
          <p:cNvPr id="23" name="Image 2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745CBDC-0006-4352-8447-DEAD36644C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5500" y="2511584"/>
            <a:ext cx="2796060" cy="2136810"/>
          </a:xfrm>
          <a:prstGeom prst="rect">
            <a:avLst/>
          </a:prstGeom>
        </p:spPr>
      </p:pic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Tableau 9">
            <a:extLst>
              <a:ext uri="{FF2B5EF4-FFF2-40B4-BE49-F238E27FC236}">
                <a16:creationId xmlns:a16="http://schemas.microsoft.com/office/drawing/2014/main" id="{519C410E-A98A-451D-83EE-8C0DF09E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73013"/>
              </p:ext>
            </p:extLst>
          </p:nvPr>
        </p:nvGraphicFramePr>
        <p:xfrm>
          <a:off x="1105500" y="2499251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8" name="Tableau 9">
            <a:extLst>
              <a:ext uri="{FF2B5EF4-FFF2-40B4-BE49-F238E27FC236}">
                <a16:creationId xmlns:a16="http://schemas.microsoft.com/office/drawing/2014/main" id="{A4BE68DC-8BAD-42D6-A1F6-8161A440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02018"/>
              </p:ext>
            </p:extLst>
          </p:nvPr>
        </p:nvGraphicFramePr>
        <p:xfrm>
          <a:off x="4919553" y="2486817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9" name="Image 28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3255AB97-2761-470B-BA6E-600539BE48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8733606" y="2486817"/>
            <a:ext cx="2796060" cy="2136810"/>
          </a:xfrm>
          <a:prstGeom prst="rect">
            <a:avLst/>
          </a:prstGeom>
        </p:spPr>
      </p:pic>
      <p:graphicFrame>
        <p:nvGraphicFramePr>
          <p:cNvPr id="31" name="Tableau 9">
            <a:extLst>
              <a:ext uri="{FF2B5EF4-FFF2-40B4-BE49-F238E27FC236}">
                <a16:creationId xmlns:a16="http://schemas.microsoft.com/office/drawing/2014/main" id="{985ED448-102A-4632-A49C-803C764E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35992"/>
              </p:ext>
            </p:extLst>
          </p:nvPr>
        </p:nvGraphicFramePr>
        <p:xfrm>
          <a:off x="8733606" y="2474484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981798" y="306308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65BB17C-E0F0-4E53-AFDA-D22EA8B783F7}"/>
              </a:ext>
            </a:extLst>
          </p:cNvPr>
          <p:cNvSpPr/>
          <p:nvPr/>
        </p:nvSpPr>
        <p:spPr>
          <a:xfrm>
            <a:off x="8883839" y="3412007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FB41A8-C35C-44CC-A588-C55902B823EF}"/>
              </a:ext>
            </a:extLst>
          </p:cNvPr>
          <p:cNvSpPr/>
          <p:nvPr/>
        </p:nvSpPr>
        <p:spPr>
          <a:xfrm>
            <a:off x="9951119" y="3217033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2E60B-7E2A-4B7F-AD0F-9F03886FA43A}"/>
              </a:ext>
            </a:extLst>
          </p:cNvPr>
          <p:cNvSpPr/>
          <p:nvPr/>
        </p:nvSpPr>
        <p:spPr>
          <a:xfrm>
            <a:off x="10725110" y="3384047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1DAE66-04C0-46B1-9213-B3CA265FCFD1}"/>
              </a:ext>
            </a:extLst>
          </p:cNvPr>
          <p:cNvSpPr/>
          <p:nvPr/>
        </p:nvSpPr>
        <p:spPr>
          <a:xfrm>
            <a:off x="1105500" y="3772193"/>
            <a:ext cx="538939" cy="391422"/>
          </a:xfrm>
          <a:prstGeom prst="rect">
            <a:avLst/>
          </a:prstGeom>
          <a:noFill/>
          <a:ln w="28575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977072" y="4710041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3249994" y="48876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3739432" y="454777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9DE129BE-9773-4715-BBBE-57900F7FE090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977072" y="3967903"/>
            <a:ext cx="128428" cy="1393921"/>
          </a:xfrm>
          <a:prstGeom prst="curvedConnector3">
            <a:avLst>
              <a:gd name="adj1" fmla="val 277999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638E49A1-F1C0-4F34-9F69-4F189840A0F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209888" y="4296153"/>
            <a:ext cx="1498952" cy="1893756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05F0ECAB-DE78-4CAA-888F-A801C8DFCD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3585" y="4217799"/>
            <a:ext cx="831935" cy="453557"/>
          </a:xfrm>
          <a:prstGeom prst="curvedConnector3">
            <a:avLst>
              <a:gd name="adj1" fmla="val 50000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E8C56A0E-15A1-4288-90B3-C1C0F99E6220}"/>
              </a:ext>
            </a:extLst>
          </p:cNvPr>
          <p:cNvCxnSpPr>
            <a:cxnSpLocks/>
          </p:cNvCxnSpPr>
          <p:nvPr/>
        </p:nvCxnSpPr>
        <p:spPr>
          <a:xfrm flipV="1">
            <a:off x="10725110" y="4158852"/>
            <a:ext cx="221381" cy="1203528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1253053" y="5959076"/>
            <a:ext cx="295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= [OBJECT, X, Y, H, W]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0419544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4299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646" y="3140648"/>
            <a:ext cx="7332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Amélioration de la base d’apprentissage</a:t>
            </a:r>
            <a:endParaRPr lang="fr-FR" sz="3200" b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62910-30AD-4C1B-97F6-2F71FE582403}"/>
              </a:ext>
            </a:extLst>
          </p:cNvPr>
          <p:cNvSpPr/>
          <p:nvPr/>
        </p:nvSpPr>
        <p:spPr>
          <a:xfrm>
            <a:off x="123523" y="4043230"/>
            <a:ext cx="505756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</a:rPr>
              <a:t>💡</a:t>
            </a:r>
          </a:p>
        </p:txBody>
      </p:sp>
    </p:spTree>
    <p:extLst>
      <p:ext uri="{BB962C8B-B14F-4D97-AF65-F5344CB8AC3E}">
        <p14:creationId xmlns:p14="http://schemas.microsoft.com/office/powerpoint/2010/main" val="34556947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52454" y="2167268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647585"/>
            <a:ext cx="11230421" cy="431020"/>
          </a:xfrm>
        </p:spPr>
        <p:txBody>
          <a:bodyPr/>
          <a:lstStyle/>
          <a:p>
            <a:r>
              <a:rPr lang="en-US" dirty="0"/>
              <a:t>Modification de la base </a:t>
            </a:r>
            <a:r>
              <a:rPr lang="en-US" dirty="0" err="1"/>
              <a:t>d’apprentissage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6941" y="1584363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CREATION DE LA BASE DE DONNEE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5371F6C-5C24-4C83-AA05-1BE7F3116D35}"/>
              </a:ext>
            </a:extLst>
          </p:cNvPr>
          <p:cNvGrpSpPr/>
          <p:nvPr/>
        </p:nvGrpSpPr>
        <p:grpSpPr>
          <a:xfrm>
            <a:off x="2577732" y="3808840"/>
            <a:ext cx="1791478" cy="580114"/>
            <a:chOff x="2355888" y="3809316"/>
            <a:chExt cx="1791478" cy="580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6A6921-5658-4D28-9A12-D23B9E165059}"/>
                </a:ext>
              </a:extLst>
            </p:cNvPr>
            <p:cNvSpPr/>
            <p:nvPr/>
          </p:nvSpPr>
          <p:spPr>
            <a:xfrm>
              <a:off x="2474735" y="3809316"/>
              <a:ext cx="1553784" cy="580114"/>
            </a:xfrm>
            <a:prstGeom prst="rect">
              <a:avLst/>
            </a:prstGeom>
            <a:solidFill>
              <a:srgbClr val="76B9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F8EDEA6-80D7-448C-BA37-D41355689B44}"/>
                </a:ext>
              </a:extLst>
            </p:cNvPr>
            <p:cNvSpPr txBox="1"/>
            <p:nvPr/>
          </p:nvSpPr>
          <p:spPr>
            <a:xfrm>
              <a:off x="2355888" y="3837763"/>
              <a:ext cx="1791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Extraction/Collecte des données</a:t>
              </a:r>
            </a:p>
          </p:txBody>
        </p:sp>
      </p:grp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FB384DD-D1AC-4306-AC38-E5E46E085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4" y="4316487"/>
            <a:ext cx="1137364" cy="56868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A679661-7E26-44F2-B5E5-8ADF786FC9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46" y="3575827"/>
            <a:ext cx="604905" cy="604905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40A65D0-D79E-43A2-9AC5-B6D4D1DDB611}"/>
              </a:ext>
            </a:extLst>
          </p:cNvPr>
          <p:cNvGrpSpPr/>
          <p:nvPr/>
        </p:nvGrpSpPr>
        <p:grpSpPr>
          <a:xfrm>
            <a:off x="4219194" y="3600453"/>
            <a:ext cx="2277769" cy="1049060"/>
            <a:chOff x="4145874" y="3764458"/>
            <a:chExt cx="2277769" cy="827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44D0C5-7E70-4057-B58C-D60CD1FDEE36}"/>
                </a:ext>
              </a:extLst>
            </p:cNvPr>
            <p:cNvSpPr/>
            <p:nvPr/>
          </p:nvSpPr>
          <p:spPr>
            <a:xfrm>
              <a:off x="4375694" y="3764458"/>
              <a:ext cx="1822622" cy="827588"/>
            </a:xfrm>
            <a:prstGeom prst="rect">
              <a:avLst/>
            </a:prstGeom>
            <a:solidFill>
              <a:srgbClr val="76B9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C40B94D-F07D-40EB-A62C-32378BEC5C61}"/>
                </a:ext>
              </a:extLst>
            </p:cNvPr>
            <p:cNvSpPr txBox="1"/>
            <p:nvPr/>
          </p:nvSpPr>
          <p:spPr>
            <a:xfrm>
              <a:off x="4145874" y="3764458"/>
              <a:ext cx="2277769" cy="825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Traitement des données</a:t>
              </a:r>
            </a:p>
            <a:p>
              <a:pPr algn="ctr"/>
              <a:r>
                <a:rPr lang="fr-FR" sz="1200" dirty="0"/>
                <a:t>Normalisation </a:t>
              </a:r>
            </a:p>
            <a:p>
              <a:pPr algn="ctr"/>
              <a:r>
                <a:rPr lang="fr-FR" sz="1200" dirty="0"/>
                <a:t>Validation</a:t>
              </a:r>
            </a:p>
            <a:p>
              <a:pPr algn="ctr"/>
              <a:r>
                <a:rPr lang="fr-FR" sz="1200" dirty="0"/>
                <a:t>Tri</a:t>
              </a:r>
            </a:p>
            <a:p>
              <a:pPr algn="ctr"/>
              <a:r>
                <a:rPr lang="fr-FR" sz="1200" dirty="0"/>
                <a:t>(Data Augmentation)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A2FA6E3-893E-46B6-85E8-BF3693CA3B93}"/>
              </a:ext>
            </a:extLst>
          </p:cNvPr>
          <p:cNvGrpSpPr/>
          <p:nvPr/>
        </p:nvGrpSpPr>
        <p:grpSpPr>
          <a:xfrm>
            <a:off x="5987482" y="3813346"/>
            <a:ext cx="2277769" cy="489021"/>
            <a:chOff x="5931856" y="3809316"/>
            <a:chExt cx="2277769" cy="4890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43A908-6FE2-4C19-926D-5C907B13A93A}"/>
                </a:ext>
              </a:extLst>
            </p:cNvPr>
            <p:cNvSpPr/>
            <p:nvPr/>
          </p:nvSpPr>
          <p:spPr>
            <a:xfrm>
              <a:off x="6450470" y="3809316"/>
              <a:ext cx="1240540" cy="489021"/>
            </a:xfrm>
            <a:prstGeom prst="rect">
              <a:avLst/>
            </a:prstGeom>
            <a:solidFill>
              <a:srgbClr val="76B9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D310E6F-EC3C-44F3-948C-2CCBEC37CDA8}"/>
                </a:ext>
              </a:extLst>
            </p:cNvPr>
            <p:cNvSpPr txBox="1"/>
            <p:nvPr/>
          </p:nvSpPr>
          <p:spPr>
            <a:xfrm>
              <a:off x="5931856" y="3888105"/>
              <a:ext cx="2277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Labélisation</a:t>
              </a:r>
              <a:endParaRPr lang="fr-FR" sz="1200" dirty="0"/>
            </a:p>
          </p:txBody>
        </p:sp>
      </p:grp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03D992D-6512-42CD-9D37-6D9EE54471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12" y="4425612"/>
            <a:ext cx="307879" cy="307879"/>
          </a:xfrm>
          <a:prstGeom prst="rect">
            <a:avLst/>
          </a:prstGeom>
        </p:spPr>
      </p:pic>
      <p:pic>
        <p:nvPicPr>
          <p:cNvPr id="23" name="Image 22" descr="Une image contenant intérieur, objet, poupée, table&#10;&#10;Description générée automatiquement">
            <a:extLst>
              <a:ext uri="{FF2B5EF4-FFF2-40B4-BE49-F238E27FC236}">
                <a16:creationId xmlns:a16="http://schemas.microsoft.com/office/drawing/2014/main" id="{06616F9C-2EE0-4402-A2C2-10DE2771CB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50" y="5180627"/>
            <a:ext cx="500740" cy="668514"/>
          </a:xfrm>
          <a:prstGeom prst="rect">
            <a:avLst/>
          </a:prstGeom>
        </p:spPr>
      </p:pic>
      <p:pic>
        <p:nvPicPr>
          <p:cNvPr id="25" name="Image 24" descr="Une image contenant neige, souliers, assis, couché&#10;&#10;Description générée automatiquement">
            <a:extLst>
              <a:ext uri="{FF2B5EF4-FFF2-40B4-BE49-F238E27FC236}">
                <a16:creationId xmlns:a16="http://schemas.microsoft.com/office/drawing/2014/main" id="{94C8DA46-EE2B-4F24-9DB6-5BEEFB687C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3" y="2982305"/>
            <a:ext cx="657366" cy="493025"/>
          </a:xfrm>
          <a:prstGeom prst="rect">
            <a:avLst/>
          </a:prstGeom>
        </p:spPr>
      </p:pic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BED19F97-E8EB-4233-A2A5-CF17226A7497}"/>
              </a:ext>
            </a:extLst>
          </p:cNvPr>
          <p:cNvSpPr/>
          <p:nvPr/>
        </p:nvSpPr>
        <p:spPr>
          <a:xfrm>
            <a:off x="2268908" y="2280830"/>
            <a:ext cx="307879" cy="4114800"/>
          </a:xfrm>
          <a:prstGeom prst="rightBrace">
            <a:avLst>
              <a:gd name="adj1" fmla="val 8333"/>
              <a:gd name="adj2" fmla="val 450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Une image contenant extérieur, bâtiment, route, feu&#10;&#10;Description générée automatiquement">
            <a:extLst>
              <a:ext uri="{FF2B5EF4-FFF2-40B4-BE49-F238E27FC236}">
                <a16:creationId xmlns:a16="http://schemas.microsoft.com/office/drawing/2014/main" id="{366420D3-69D3-49E8-ACBD-2CCA7DA9E1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20" y="2777916"/>
            <a:ext cx="618616" cy="463962"/>
          </a:xfrm>
          <a:prstGeom prst="rect">
            <a:avLst/>
          </a:prstGeom>
        </p:spPr>
      </p:pic>
      <p:pic>
        <p:nvPicPr>
          <p:cNvPr id="30" name="Image 29" descr="Une image contenant herbe, extérieur, champ, moto&#10;&#10;Description générée automatiquement">
            <a:extLst>
              <a:ext uri="{FF2B5EF4-FFF2-40B4-BE49-F238E27FC236}">
                <a16:creationId xmlns:a16="http://schemas.microsoft.com/office/drawing/2014/main" id="{D9B16F1A-937F-4941-BA16-81DB4C4D2C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" y="2248330"/>
            <a:ext cx="619879" cy="464909"/>
          </a:xfrm>
          <a:prstGeom prst="rect">
            <a:avLst/>
          </a:prstGeom>
        </p:spPr>
      </p:pic>
      <p:pic>
        <p:nvPicPr>
          <p:cNvPr id="32" name="Image 31" descr="Une image contenant intérieur, peluche, assis, ours&#10;&#10;Description générée automatiquement">
            <a:extLst>
              <a:ext uri="{FF2B5EF4-FFF2-40B4-BE49-F238E27FC236}">
                <a16:creationId xmlns:a16="http://schemas.microsoft.com/office/drawing/2014/main" id="{7A792C57-98E7-43E9-85C4-805DD9DD97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4903200"/>
            <a:ext cx="934648" cy="621966"/>
          </a:xfrm>
          <a:prstGeom prst="rect">
            <a:avLst/>
          </a:prstGeom>
        </p:spPr>
      </p:pic>
      <p:pic>
        <p:nvPicPr>
          <p:cNvPr id="34" name="Image 33" descr="Une image contenant jouet, poupée, blanc, assis&#10;&#10;Description générée automatiquement">
            <a:extLst>
              <a:ext uri="{FF2B5EF4-FFF2-40B4-BE49-F238E27FC236}">
                <a16:creationId xmlns:a16="http://schemas.microsoft.com/office/drawing/2014/main" id="{890B2245-81A8-4750-9B3F-4FCF45D4CA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7" y="5849141"/>
            <a:ext cx="871616" cy="580021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283D3FC-4906-4E9E-BFBD-D1C670588FD0}"/>
              </a:ext>
            </a:extLst>
          </p:cNvPr>
          <p:cNvCxnSpPr/>
          <p:nvPr/>
        </p:nvCxnSpPr>
        <p:spPr>
          <a:xfrm>
            <a:off x="4237856" y="4120544"/>
            <a:ext cx="23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Une image contenant capture d’écran, intérieur, moniteur, photo&#10;&#10;Description générée automatiquement">
            <a:extLst>
              <a:ext uri="{FF2B5EF4-FFF2-40B4-BE49-F238E27FC236}">
                <a16:creationId xmlns:a16="http://schemas.microsoft.com/office/drawing/2014/main" id="{5C34F44E-3515-455E-97E7-5A0DFD6A4D3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 t="19537" r="31649" b="21646"/>
          <a:stretch/>
        </p:blipFill>
        <p:spPr>
          <a:xfrm>
            <a:off x="5884841" y="4854211"/>
            <a:ext cx="2473343" cy="1552185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E452956-C33B-41F7-8857-AC7A04783A56}"/>
              </a:ext>
            </a:extLst>
          </p:cNvPr>
          <p:cNvCxnSpPr>
            <a:cxnSpLocks/>
          </p:cNvCxnSpPr>
          <p:nvPr/>
        </p:nvCxnSpPr>
        <p:spPr>
          <a:xfrm>
            <a:off x="6262961" y="4066710"/>
            <a:ext cx="24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951E0867-FFE9-4941-A9B5-C74AC1B137BF}"/>
              </a:ext>
            </a:extLst>
          </p:cNvPr>
          <p:cNvSpPr txBox="1"/>
          <p:nvPr/>
        </p:nvSpPr>
        <p:spPr>
          <a:xfrm>
            <a:off x="3217664" y="5410538"/>
            <a:ext cx="2612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0 0.687109 0.379167 0.255469 0.158333</a:t>
            </a:r>
          </a:p>
          <a:p>
            <a:pPr algn="ctr"/>
            <a:r>
              <a:rPr lang="fr-FR" sz="900" dirty="0"/>
              <a:t>1 0.716797 0.395833 0.216406 0.147222</a:t>
            </a:r>
          </a:p>
          <a:p>
            <a:pPr algn="ctr"/>
            <a:r>
              <a:rPr lang="fr-FR" sz="900" dirty="0"/>
              <a:t>1 0.420312 0.395833 0.140625 0.166667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707EEE-ACDC-4D77-BD0B-ACFDC26DD42F}"/>
              </a:ext>
            </a:extLst>
          </p:cNvPr>
          <p:cNvSpPr/>
          <p:nvPr/>
        </p:nvSpPr>
        <p:spPr>
          <a:xfrm>
            <a:off x="3549811" y="5410539"/>
            <a:ext cx="1959429" cy="507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686E94-A79D-4A55-B1FA-C7F78549D238}"/>
              </a:ext>
            </a:extLst>
          </p:cNvPr>
          <p:cNvSpPr txBox="1"/>
          <p:nvPr/>
        </p:nvSpPr>
        <p:spPr>
          <a:xfrm>
            <a:off x="7463467" y="6355747"/>
            <a:ext cx="9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img001.jpg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68B4481-4BF4-4998-8548-6DBCD777D671}"/>
              </a:ext>
            </a:extLst>
          </p:cNvPr>
          <p:cNvSpPr txBox="1"/>
          <p:nvPr/>
        </p:nvSpPr>
        <p:spPr>
          <a:xfrm>
            <a:off x="4646516" y="5871483"/>
            <a:ext cx="9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img001.txt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8696168-259D-4026-B0BB-F8C99087FE2F}"/>
              </a:ext>
            </a:extLst>
          </p:cNvPr>
          <p:cNvCxnSpPr>
            <a:cxnSpLocks/>
          </p:cNvCxnSpPr>
          <p:nvPr/>
        </p:nvCxnSpPr>
        <p:spPr>
          <a:xfrm flipH="1" flipV="1">
            <a:off x="5498181" y="5814338"/>
            <a:ext cx="1323736" cy="164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981D579-0F2F-4A30-A018-2F1AF4B0990F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5509240" y="5607020"/>
            <a:ext cx="1294015" cy="5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81F6F9A7-E5AA-4AEC-859C-14CE838CC233}"/>
              </a:ext>
            </a:extLst>
          </p:cNvPr>
          <p:cNvCxnSpPr>
            <a:cxnSpLocks/>
          </p:cNvCxnSpPr>
          <p:nvPr/>
        </p:nvCxnSpPr>
        <p:spPr>
          <a:xfrm flipH="1">
            <a:off x="5492427" y="5259874"/>
            <a:ext cx="1412226" cy="255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47CBFFB-CA25-48CB-B6A5-84B482EA07D1}"/>
              </a:ext>
            </a:extLst>
          </p:cNvPr>
          <p:cNvGrpSpPr/>
          <p:nvPr/>
        </p:nvGrpSpPr>
        <p:grpSpPr>
          <a:xfrm>
            <a:off x="7441287" y="3752501"/>
            <a:ext cx="2277769" cy="661828"/>
            <a:chOff x="5937669" y="3809316"/>
            <a:chExt cx="2277769" cy="541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AD41F38-A83D-454E-8871-010AF10A8F55}"/>
                </a:ext>
              </a:extLst>
            </p:cNvPr>
            <p:cNvSpPr/>
            <p:nvPr/>
          </p:nvSpPr>
          <p:spPr>
            <a:xfrm>
              <a:off x="6450470" y="3809316"/>
              <a:ext cx="1240540" cy="489021"/>
            </a:xfrm>
            <a:prstGeom prst="rect">
              <a:avLst/>
            </a:prstGeom>
            <a:solidFill>
              <a:srgbClr val="76B9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390151D-C5EF-409A-B7E5-0C98E689C7FF}"/>
                </a:ext>
              </a:extLst>
            </p:cNvPr>
            <p:cNvSpPr txBox="1"/>
            <p:nvPr/>
          </p:nvSpPr>
          <p:spPr>
            <a:xfrm>
              <a:off x="5937669" y="3828095"/>
              <a:ext cx="2277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Division du </a:t>
              </a:r>
            </a:p>
            <a:p>
              <a:pPr algn="ctr"/>
              <a:r>
                <a:rPr lang="fr-FR" sz="1400" dirty="0"/>
                <a:t>jeu de données</a:t>
              </a:r>
              <a:endParaRPr lang="fr-FR" sz="1200" dirty="0"/>
            </a:p>
          </p:txBody>
        </p:sp>
      </p:grp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5C96BEC-20A5-45CD-A9CE-2AF977E776B7}"/>
              </a:ext>
            </a:extLst>
          </p:cNvPr>
          <p:cNvCxnSpPr>
            <a:cxnSpLocks/>
          </p:cNvCxnSpPr>
          <p:nvPr/>
        </p:nvCxnSpPr>
        <p:spPr>
          <a:xfrm>
            <a:off x="7746636" y="4066710"/>
            <a:ext cx="20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E44E0E4A-1ABF-4690-A1F5-FC4E9F16C544}"/>
              </a:ext>
            </a:extLst>
          </p:cNvPr>
          <p:cNvSpPr txBox="1"/>
          <p:nvPr/>
        </p:nvSpPr>
        <p:spPr>
          <a:xfrm>
            <a:off x="9856964" y="2724674"/>
            <a:ext cx="160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VOCdevkit</a:t>
            </a:r>
            <a:r>
              <a:rPr lang="fr-FR" sz="900" dirty="0"/>
              <a:t>/nao_001.jpg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/uuv_001.jpg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/dart_001.jpg</a:t>
            </a:r>
          </a:p>
          <a:p>
            <a:pPr algn="ctr"/>
            <a:r>
              <a:rPr lang="fr-FR" sz="900" dirty="0"/>
              <a:t>(…)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/nao_001.jpg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/uuv_001.jpg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/dart_001.jpg</a:t>
            </a:r>
          </a:p>
          <a:p>
            <a:pPr algn="ctr"/>
            <a:endParaRPr lang="fr-FR" sz="9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8DD62DE-E4DB-4679-9AFF-DC43BAB11DC4}"/>
              </a:ext>
            </a:extLst>
          </p:cNvPr>
          <p:cNvSpPr txBox="1"/>
          <p:nvPr/>
        </p:nvSpPr>
        <p:spPr>
          <a:xfrm>
            <a:off x="9870625" y="4125159"/>
            <a:ext cx="160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VOCdevkit</a:t>
            </a:r>
            <a:r>
              <a:rPr lang="fr-FR" sz="900" dirty="0"/>
              <a:t>/nao_001.jpg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/uuv_001.jpg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/dart_001.jpg</a:t>
            </a:r>
          </a:p>
          <a:p>
            <a:pPr algn="ctr"/>
            <a:r>
              <a:rPr lang="fr-FR" sz="900" dirty="0"/>
              <a:t>(…)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/nao_001.jpg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/uuv_001.jpg</a:t>
            </a:r>
          </a:p>
          <a:p>
            <a:pPr algn="ctr"/>
            <a:r>
              <a:rPr lang="fr-FR" sz="900" dirty="0" err="1"/>
              <a:t>VOCdevkit</a:t>
            </a:r>
            <a:r>
              <a:rPr lang="fr-FR" sz="900" dirty="0"/>
              <a:t>/dart_001.jpg</a:t>
            </a:r>
          </a:p>
          <a:p>
            <a:pPr algn="ctr"/>
            <a:endParaRPr lang="fr-FR" sz="9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31B1B4-0C52-4B50-B179-4D8D8A5F81A5}"/>
              </a:ext>
            </a:extLst>
          </p:cNvPr>
          <p:cNvSpPr/>
          <p:nvPr/>
        </p:nvSpPr>
        <p:spPr>
          <a:xfrm>
            <a:off x="10019849" y="2685987"/>
            <a:ext cx="1293898" cy="11196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E266A8-EEA4-4822-A03B-618129F4DF55}"/>
              </a:ext>
            </a:extLst>
          </p:cNvPr>
          <p:cNvSpPr/>
          <p:nvPr/>
        </p:nvSpPr>
        <p:spPr>
          <a:xfrm>
            <a:off x="10033305" y="4094880"/>
            <a:ext cx="1293898" cy="11196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7579026-7E73-4501-998B-4DB5F8FFCDE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194628" y="3245807"/>
            <a:ext cx="825221" cy="80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57230CF-4FCA-49E9-9A25-64415DFE7E3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9194628" y="4031309"/>
            <a:ext cx="838677" cy="62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609B5226-608D-40D5-BCB2-EA4BA4AE606E}"/>
              </a:ext>
            </a:extLst>
          </p:cNvPr>
          <p:cNvSpPr txBox="1"/>
          <p:nvPr/>
        </p:nvSpPr>
        <p:spPr>
          <a:xfrm>
            <a:off x="9002079" y="3339964"/>
            <a:ext cx="84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Train.txt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EE5B03F-18CE-4D4D-AA35-439B4F39CB7E}"/>
              </a:ext>
            </a:extLst>
          </p:cNvPr>
          <p:cNvSpPr txBox="1"/>
          <p:nvPr/>
        </p:nvSpPr>
        <p:spPr>
          <a:xfrm>
            <a:off x="9039259" y="4360507"/>
            <a:ext cx="84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Test.txt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59E40D5-9D54-4FF1-BB6B-A1BB2269858B}"/>
              </a:ext>
            </a:extLst>
          </p:cNvPr>
          <p:cNvSpPr txBox="1"/>
          <p:nvPr/>
        </p:nvSpPr>
        <p:spPr>
          <a:xfrm>
            <a:off x="4474676" y="2495601"/>
            <a:ext cx="165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500 images Nao</a:t>
            </a:r>
          </a:p>
          <a:p>
            <a:pPr algn="ctr"/>
            <a:r>
              <a:rPr lang="fr-FR" sz="1200" dirty="0"/>
              <a:t>500 images Dart</a:t>
            </a:r>
          </a:p>
          <a:p>
            <a:pPr algn="ctr"/>
            <a:r>
              <a:rPr lang="fr-FR" sz="1200" dirty="0"/>
              <a:t>500 images UUV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E73DDD0-D45A-477D-88ED-75EEACD82040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5301863" y="3141932"/>
            <a:ext cx="1" cy="4560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0F2D7C4-A240-478B-A521-76FAC96795F9}"/>
              </a:ext>
            </a:extLst>
          </p:cNvPr>
          <p:cNvCxnSpPr/>
          <p:nvPr/>
        </p:nvCxnSpPr>
        <p:spPr>
          <a:xfrm>
            <a:off x="7118955" y="4316487"/>
            <a:ext cx="0" cy="5167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3278CEE2-1EDF-4DA4-8E3F-5FA091A6856B}"/>
              </a:ext>
            </a:extLst>
          </p:cNvPr>
          <p:cNvSpPr txBox="1"/>
          <p:nvPr/>
        </p:nvSpPr>
        <p:spPr>
          <a:xfrm>
            <a:off x="9929718" y="5396878"/>
            <a:ext cx="22254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classes = 3</a:t>
            </a:r>
          </a:p>
          <a:p>
            <a:r>
              <a:rPr lang="fr-FR" sz="1100" dirty="0"/>
              <a:t>train = ENSTA/train.txt</a:t>
            </a:r>
          </a:p>
          <a:p>
            <a:r>
              <a:rPr lang="fr-FR" sz="1100" dirty="0"/>
              <a:t>valid = ENSTA/test.txt</a:t>
            </a:r>
          </a:p>
          <a:p>
            <a:r>
              <a:rPr lang="fr-FR" sz="1100" dirty="0"/>
              <a:t>names = ENSTA/voc.names</a:t>
            </a:r>
          </a:p>
          <a:p>
            <a:endParaRPr lang="fr-FR" sz="11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70A981D-FCE0-4431-83FD-D0912AE22068}"/>
              </a:ext>
            </a:extLst>
          </p:cNvPr>
          <p:cNvSpPr txBox="1"/>
          <p:nvPr/>
        </p:nvSpPr>
        <p:spPr>
          <a:xfrm>
            <a:off x="6702045" y="2800588"/>
            <a:ext cx="99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0 </a:t>
            </a:r>
            <a:r>
              <a:rPr lang="fr-FR" sz="900" dirty="0" err="1"/>
              <a:t>uuv</a:t>
            </a:r>
            <a:endParaRPr lang="fr-FR" sz="900" dirty="0"/>
          </a:p>
          <a:p>
            <a:r>
              <a:rPr lang="fr-FR" sz="900" dirty="0"/>
              <a:t>1 </a:t>
            </a:r>
            <a:r>
              <a:rPr lang="fr-FR" sz="900" dirty="0" err="1"/>
              <a:t>dart</a:t>
            </a:r>
            <a:endParaRPr lang="fr-FR" sz="900" dirty="0"/>
          </a:p>
          <a:p>
            <a:r>
              <a:rPr lang="fr-FR" sz="900" dirty="0"/>
              <a:t>2 </a:t>
            </a:r>
            <a:r>
              <a:rPr lang="fr-FR" sz="900" dirty="0" err="1"/>
              <a:t>nao</a:t>
            </a:r>
            <a:endParaRPr lang="fr-FR" sz="900" dirty="0"/>
          </a:p>
          <a:p>
            <a:pPr algn="ctr"/>
            <a:endParaRPr lang="fr-FR" sz="9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C50F18-44D5-4502-8F95-C0F8DEC808F4}"/>
              </a:ext>
            </a:extLst>
          </p:cNvPr>
          <p:cNvSpPr/>
          <p:nvPr/>
        </p:nvSpPr>
        <p:spPr>
          <a:xfrm>
            <a:off x="6717194" y="2810854"/>
            <a:ext cx="728633" cy="507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D7DCE2C-5438-4418-A6BE-C48C1E9A4AE3}"/>
              </a:ext>
            </a:extLst>
          </p:cNvPr>
          <p:cNvSpPr txBox="1"/>
          <p:nvPr/>
        </p:nvSpPr>
        <p:spPr>
          <a:xfrm>
            <a:off x="6586987" y="2515015"/>
            <a:ext cx="9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/>
              <a:t>voc.names</a:t>
            </a: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030FDC4B-0E1E-4C4A-9382-61B5D5B9A85B}"/>
              </a:ext>
            </a:extLst>
          </p:cNvPr>
          <p:cNvCxnSpPr>
            <a:cxnSpLocks/>
          </p:cNvCxnSpPr>
          <p:nvPr/>
        </p:nvCxnSpPr>
        <p:spPr>
          <a:xfrm flipV="1">
            <a:off x="7126366" y="3339964"/>
            <a:ext cx="0" cy="481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BF21B1-A345-433C-A791-FDFAE475F6F1}"/>
              </a:ext>
            </a:extLst>
          </p:cNvPr>
          <p:cNvSpPr/>
          <p:nvPr/>
        </p:nvSpPr>
        <p:spPr>
          <a:xfrm>
            <a:off x="9945582" y="5393728"/>
            <a:ext cx="1675301" cy="8209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5249DBD0-08CB-4A0E-88E8-00FBDFF6CAEA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8582963" y="4519483"/>
            <a:ext cx="1500336" cy="119317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AD638ED-077B-4381-A1FE-30D4DA368D52}"/>
              </a:ext>
            </a:extLst>
          </p:cNvPr>
          <p:cNvSpPr txBox="1"/>
          <p:nvPr/>
        </p:nvSpPr>
        <p:spPr>
          <a:xfrm>
            <a:off x="9845267" y="6191753"/>
            <a:ext cx="84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u="sng" dirty="0" err="1"/>
              <a:t>voc.data</a:t>
            </a:r>
            <a:endParaRPr lang="fr-FR" sz="1200" b="1" u="sng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F7B532-0C29-44D1-A038-C89679EA7F12}"/>
              </a:ext>
            </a:extLst>
          </p:cNvPr>
          <p:cNvSpPr/>
          <p:nvPr/>
        </p:nvSpPr>
        <p:spPr>
          <a:xfrm>
            <a:off x="183906" y="2050755"/>
            <a:ext cx="2401151" cy="17248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D59193D-A266-4387-878F-AF97F735EB06}"/>
              </a:ext>
            </a:extLst>
          </p:cNvPr>
          <p:cNvSpPr txBox="1"/>
          <p:nvPr/>
        </p:nvSpPr>
        <p:spPr>
          <a:xfrm>
            <a:off x="3222265" y="2516149"/>
            <a:ext cx="165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500 images Nao</a:t>
            </a:r>
          </a:p>
          <a:p>
            <a:pPr algn="ctr"/>
            <a:r>
              <a:rPr lang="fr-FR" sz="1200" dirty="0"/>
              <a:t>500 images Dart</a:t>
            </a:r>
          </a:p>
          <a:p>
            <a:pPr algn="ctr"/>
            <a:r>
              <a:rPr lang="fr-FR" sz="1200" dirty="0"/>
              <a:t>500 images UUV</a:t>
            </a:r>
          </a:p>
        </p:txBody>
      </p:sp>
    </p:spTree>
    <p:extLst>
      <p:ext uri="{BB962C8B-B14F-4D97-AF65-F5344CB8AC3E}">
        <p14:creationId xmlns:p14="http://schemas.microsoft.com/office/powerpoint/2010/main" val="1398930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45369</TotalTime>
  <Words>552</Words>
  <Application>Microsoft Office PowerPoint</Application>
  <PresentationFormat>Grand écran</PresentationFormat>
  <Paragraphs>204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CONTEXTE</vt:lpstr>
      <vt:lpstr>AVANCEMENT</vt:lpstr>
      <vt:lpstr>SOMMAIRE</vt:lpstr>
      <vt:lpstr>Présentation PowerPoint</vt:lpstr>
      <vt:lpstr>COMMENT FONCTIONNE YOLO?</vt:lpstr>
      <vt:lpstr>COMMENT FONCTIONNE YOLO?</vt:lpstr>
      <vt:lpstr>Présentation PowerPoint</vt:lpstr>
      <vt:lpstr>Modification de la base d’apprentissage</vt:lpstr>
      <vt:lpstr>Présentation PowerPoint</vt:lpstr>
      <vt:lpstr>OPTIMISATION DES HYPERPARAMETRES</vt:lpstr>
      <vt:lpstr>Présentation PowerPoint</vt:lpstr>
      <vt:lpstr>DEMONSTRATION</vt:lpstr>
      <vt:lpstr>Présentation PowerPoint</vt:lpstr>
      <vt:lpstr>SYNTHESE GLOBALE</vt:lpstr>
      <vt:lpstr>SYNTHESE GLOBALE</vt:lpstr>
      <vt:lpstr>SYNTHESE GLOBALE</vt:lpstr>
      <vt:lpstr>Présentation PowerPoint</vt:lpstr>
      <vt:lpstr>CONCLUSION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727</cp:revision>
  <dcterms:created xsi:type="dcterms:W3CDTF">2015-05-30T00:46:15Z</dcterms:created>
  <dcterms:modified xsi:type="dcterms:W3CDTF">2020-02-26T13:24:20Z</dcterms:modified>
</cp:coreProperties>
</file>