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4"/>
  </p:sldMasterIdLst>
  <p:notesMasterIdLst>
    <p:notesMasterId r:id="rId15"/>
  </p:notesMasterIdLst>
  <p:handoutMasterIdLst>
    <p:handoutMasterId r:id="rId16"/>
  </p:handoutMasterIdLst>
  <p:sldIdLst>
    <p:sldId id="2524" r:id="rId5"/>
    <p:sldId id="2584" r:id="rId6"/>
    <p:sldId id="2594" r:id="rId7"/>
    <p:sldId id="2600" r:id="rId8"/>
    <p:sldId id="2545" r:id="rId9"/>
    <p:sldId id="2588" r:id="rId10"/>
    <p:sldId id="2598" r:id="rId11"/>
    <p:sldId id="2590" r:id="rId12"/>
    <p:sldId id="2593" r:id="rId13"/>
    <p:sldId id="26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Tony Chahoud - tony.chahoud@studio.unibo.it" initials="TC-t" lastIdx="1" clrIdx="4">
    <p:extLst>
      <p:ext uri="{19B8F6BF-5375-455C-9EA6-DF929625EA0E}">
        <p15:presenceInfo xmlns:p15="http://schemas.microsoft.com/office/powerpoint/2012/main" userId="S-1-5-21-1646798018-1776254510-22000806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3D6"/>
    <a:srgbClr val="5DAAB0"/>
    <a:srgbClr val="3B7579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678-6A4F-4F78-8C5C-F25F07628761}" v="3" dt="2022-01-25T08:08:05.842"/>
    <p1510:client id="{37B2961D-55BB-4670-85D9-071D4591A9A0}" v="221" dt="2022-02-02T20:41:22.435"/>
    <p1510:client id="{472538C0-1130-4F98-B6AB-4F4651A11211}" v="172" dt="2021-12-11T14:16:25.990"/>
    <p1510:client id="{52F2C8E4-E379-45E7-9DDF-E809A053BAD5}" v="62" dt="2022-01-30T20:25:46.811"/>
    <p1510:client id="{5CE5F97B-B279-425A-8A67-6B4DAD1FB494}" v="33" dt="2022-01-30T19:03:55.961"/>
    <p1510:client id="{AD4292FB-C869-4E94-990F-C359275F8234}" v="262" dt="2021-12-12T09:46:47.070"/>
    <p1510:client id="{92D7EA95-7FE4-40F5-845D-1A16CF7C1761}" v="27" dt="2022-01-18T15:10:06.283"/>
    <p1510:client id="{89B81DEC-89FF-4F34-A56A-AB7375E4B219}" v="80" dt="2021-12-15T02:11:16.707"/>
    <p1510:client id="{98C3E13D-1D2B-45DB-A27D-1F3CBC2CA1E4}" v="137" dt="2022-02-02T19:04:34.754"/>
    <p1510:client id="{AA324199-4BCE-4C92-94AF-E95125C4B820}" v="124" dt="2022-01-30T19:46:48.108"/>
    <p1510:client id="{AB2C2F8F-FC61-4137-A6FE-EC6A356C827B}" v="43" dt="2022-01-30T19:40:07.615"/>
    <p1510:client id="{B92F5E64-61B6-46EC-A0DD-659A3A372387}" v="295" dt="2022-02-02T16:32:03.910"/>
    <p1510:client id="{D65EE11F-4C79-481B-86E5-9778A1983F78}" v="303" dt="2022-01-04T09:50:50.118"/>
    <p1510:client id="{FC63C69F-1AF2-4C91-A331-3DF86DF8121E}" v="97" dt="2022-02-02T18:11:48.66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86478" autoAdjust="0"/>
  </p:normalViewPr>
  <p:slideViewPr>
    <p:cSldViewPr snapToGrid="0">
      <p:cViewPr varScale="1">
        <p:scale>
          <a:sx n="73" d="100"/>
          <a:sy n="73" d="100"/>
        </p:scale>
        <p:origin x="42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E1C24D-B376-4BCD-A691-033A4491D166}" type="datetime1">
              <a:rPr lang="de-DE" smtClean="0"/>
              <a:t>24.03.2022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7:35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1646 16,'-1353'0,"1345"-1,1 1,-1 0,0 1,1 0,-1 0,1 0,-1 1,1 0,0 1,0-1,0 1,0 1,0-1,0 1,1 0,0 1,0 0,0 0,0 0,1 0,0 1,0 0,1 0,-1 1,1-1,1 1,-1 0,0 3,-29 56,21-45,0 1,2 0,0 0,1 1,2 1,1 0,0 0,2 0,0 5,7 233,-1-252,0 1,1-1,0 0,1-1,0 1,0 0,1-1,0 0,1 0,0-1,0 0,1 0,0 0,0 0,1-1,0-1,0 1,1-1,7 3,186 85,-188-89,201 73,-190-70,1-1,0-1,0-2,1 0,-1-2,1-1,0-1,-1-1,10-3,38 2,2012 1,-1975 14,-101-10,0 0,0 0,0-1,1 0,-1-1,1 0,-1-1,1 0,-1 0,1-1,-1-1,0 1,1-2,-1 0,0 0,-1 0,1-1,0-1,-1 0,0 0,0-1,-1 0,1 0,-1-1,0-1,2-4,0-1,-1 1,0-2,-1 1,-1-1,0-1,-1 1,0-1,-1 0,-1 0,0-1,-2 1,1-1,-2 0,0 1,-1-15,2 9,-1 0,-1 0,-1-1,0 1,-2 1,0-1,-2 0,0 1,-1-1,-1 2,-1-1,-1 1,0 0,-1 1,-2 0,0 0,0 1,-3 0,-228-164,218 166,-1 0,0 2,-1 1,0 1,-1 1,0 2,-1 1,0 1,0 1,0 2,0 0,-6 3,5-4,-61-1,-107-25,138 15,-1 2,0 2,-1 4,0 2,0 2,0 4,-34 5,-56-3,-148-4,269-5,7-2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7:35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18:49:10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4102-56AF-4176-BE6A-2F0516E4F269}" type="datetime1">
              <a:rPr lang="de-DE" noProof="0" smtClean="0"/>
              <a:t>24.03.2022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3096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8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975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37915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4994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83509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735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WWW.WEBSITENAME.COM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55064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4</a:t>
            </a:r>
          </a:p>
        </p:txBody>
      </p:sp>
      <p:sp>
        <p:nvSpPr>
          <p:cNvPr id="41" name="Textplatzhalt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5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de-DE" noProof="0"/>
              <a:t>Titelmasterformat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rm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de-DE" noProof="0">
              <a:latin typeface="+mn-lt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rm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4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4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 </a:t>
            </a:r>
            <a:br>
              <a:rPr lang="de-DE" noProof="0"/>
            </a:br>
            <a:r>
              <a:rPr lang="de-DE" noProof="0"/>
              <a:t>Kopfzeile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6" name="Form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0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735" r:id="rId15"/>
    <p:sldLayoutId id="2147483689" r:id="rId16"/>
    <p:sldLayoutId id="2147483684" r:id="rId17"/>
    <p:sldLayoutId id="2147483651" r:id="rId18"/>
    <p:sldLayoutId id="2147483685" r:id="rId19"/>
    <p:sldLayoutId id="2147483674" r:id="rId20"/>
    <p:sldLayoutId id="2147483690" r:id="rId21"/>
    <p:sldLayoutId id="2147483694" r:id="rId22"/>
    <p:sldLayoutId id="2147483693" r:id="rId23"/>
    <p:sldLayoutId id="2147483686" r:id="rId24"/>
    <p:sldLayoutId id="2147483709" r:id="rId25"/>
    <p:sldLayoutId id="2147483710" r:id="rId26"/>
    <p:sldLayoutId id="2147483711" r:id="rId27"/>
    <p:sldLayoutId id="2147483712" r:id="rId28"/>
    <p:sldLayoutId id="2147483704" r:id="rId29"/>
    <p:sldLayoutId id="2147483702" r:id="rId30"/>
    <p:sldLayoutId id="2147483713" r:id="rId31"/>
    <p:sldLayoutId id="2147483714" r:id="rId32"/>
    <p:sldLayoutId id="2147483715" r:id="rId33"/>
    <p:sldLayoutId id="2147483695" r:id="rId34"/>
    <p:sldLayoutId id="2147483698" r:id="rId35"/>
    <p:sldLayoutId id="2147483731" r:id="rId36"/>
    <p:sldLayoutId id="2147483699" r:id="rId37"/>
    <p:sldLayoutId id="2147483732" r:id="rId38"/>
    <p:sldLayoutId id="2147483700" r:id="rId39"/>
    <p:sldLayoutId id="2147483733" r:id="rId40"/>
    <p:sldLayoutId id="2147483701" r:id="rId41"/>
    <p:sldLayoutId id="2147483734" r:id="rId42"/>
    <p:sldLayoutId id="2147483696" r:id="rId43"/>
    <p:sldLayoutId id="2147483705" r:id="rId44"/>
    <p:sldLayoutId id="2147483706" r:id="rId45"/>
    <p:sldLayoutId id="2147483707" r:id="rId46"/>
    <p:sldLayoutId id="2147483708" r:id="rId47"/>
    <p:sldLayoutId id="2147483687" r:id="rId48"/>
    <p:sldLayoutId id="2147483660" r:id="rId49"/>
    <p:sldLayoutId id="2147483719" r:id="rId50"/>
    <p:sldLayoutId id="2147483720" r:id="rId51"/>
    <p:sldLayoutId id="2147483718" r:id="rId52"/>
    <p:sldLayoutId id="2147483721" r:id="rId53"/>
    <p:sldLayoutId id="2147483716" r:id="rId54"/>
    <p:sldLayoutId id="2147483722" r:id="rId55"/>
    <p:sldLayoutId id="2147483723" r:id="rId56"/>
    <p:sldLayoutId id="2147483725" r:id="rId57"/>
    <p:sldLayoutId id="2147483726" r:id="rId58"/>
    <p:sldLayoutId id="2147483675" r:id="rId59"/>
    <p:sldLayoutId id="2147483677" r:id="rId60"/>
    <p:sldLayoutId id="2147483729" r:id="rId61"/>
    <p:sldLayoutId id="2147483728" r:id="rId6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C225C0C-AA1E-4FA6-B4A5-98601A12BD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698" b="4698"/>
          <a:stretch>
            <a:fillRect/>
          </a:stretch>
        </p:blipFill>
        <p:spPr>
          <a:xfrm>
            <a:off x="0" y="70722"/>
            <a:ext cx="12192000" cy="68580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algn="l"/>
            <a:r>
              <a:rPr lang="de-DE" sz="1600" dirty="0">
                <a:solidFill>
                  <a:srgbClr val="FFFFFF"/>
                </a:solidFill>
              </a:rPr>
              <a:t>Automatic licenceplate-detection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13105" y="1189740"/>
            <a:ext cx="7253288" cy="131445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</a:rPr>
              <a:t>Im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b="1" dirty="0">
                <a:solidFill>
                  <a:schemeClr val="bg1"/>
                </a:solidFill>
              </a:rPr>
              <a:t>ge Process</a:t>
            </a: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de-DE" b="1" dirty="0">
                <a:solidFill>
                  <a:schemeClr val="bg1"/>
                </a:solidFill>
              </a:rPr>
              <a:t>ng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de-DE" b="1" dirty="0">
                <a:solidFill>
                  <a:schemeClr val="bg1"/>
                </a:solidFill>
              </a:rPr>
              <a:t>d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Com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de-DE" b="1" dirty="0">
                <a:solidFill>
                  <a:schemeClr val="bg1"/>
                </a:solidFill>
              </a:rPr>
              <a:t>uter Visi</a:t>
            </a:r>
            <a:r>
              <a:rPr lang="de-DE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</a:t>
            </a:r>
            <a:r>
              <a:rPr lang="de-DE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3D88209F-500F-4176-9D73-3B8ED26419CC}"/>
              </a:ext>
            </a:extLst>
          </p:cNvPr>
          <p:cNvSpPr txBox="1">
            <a:spLocks/>
          </p:cNvSpPr>
          <p:nvPr/>
        </p:nvSpPr>
        <p:spPr>
          <a:xfrm>
            <a:off x="647517" y="4884602"/>
            <a:ext cx="7252504" cy="100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cs typeface="Arial"/>
              </a:rPr>
              <a:t>Tony Chahoud (000</a:t>
            </a:r>
            <a:r>
              <a:rPr lang="en-US" b="1" dirty="0"/>
              <a:t>1203018</a:t>
            </a:r>
            <a:r>
              <a:rPr lang="de-DE" dirty="0">
                <a:cs typeface="Arial"/>
              </a:rPr>
              <a:t>)</a:t>
            </a:r>
          </a:p>
          <a:p>
            <a:r>
              <a:rPr lang="de-DE" dirty="0">
                <a:cs typeface="Arial"/>
              </a:rPr>
              <a:t>Sfarzo Husseini (0001026293)</a:t>
            </a:r>
          </a:p>
          <a:p>
            <a:r>
              <a:rPr lang="de-DE" dirty="0">
                <a:cs typeface="Arial"/>
              </a:rPr>
              <a:t>Henrike Hummel (</a:t>
            </a:r>
            <a:r>
              <a:rPr lang="en-GB" dirty="0">
                <a:cs typeface="Arial"/>
              </a:rPr>
              <a:t>1900095402)</a:t>
            </a:r>
            <a:r>
              <a:rPr lang="de-DE" dirty="0">
                <a:cs typeface="Arial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FC6DE-0A17-432D-9326-15F891FF5FF2}"/>
              </a:ext>
            </a:extLst>
          </p:cNvPr>
          <p:cNvSpPr txBox="1"/>
          <p:nvPr/>
        </p:nvSpPr>
        <p:spPr>
          <a:xfrm>
            <a:off x="647517" y="3161543"/>
            <a:ext cx="2021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to :</a:t>
            </a:r>
          </a:p>
          <a:p>
            <a:r>
              <a:rPr lang="en-US" b="1" dirty="0">
                <a:solidFill>
                  <a:schemeClr val="bg1"/>
                </a:solidFill>
              </a:rPr>
              <a:t>Dr. Luigi Di Stefano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02A8C-CDB4-4564-9915-A351680DBCC5}"/>
              </a:ext>
            </a:extLst>
          </p:cNvPr>
          <p:cNvSpPr txBox="1"/>
          <p:nvPr/>
        </p:nvSpPr>
        <p:spPr>
          <a:xfrm>
            <a:off x="4356847" y="2490297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Project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BB4E2-79BF-4DC6-977D-19FCAD7F096A}"/>
              </a:ext>
            </a:extLst>
          </p:cNvPr>
          <p:cNvSpPr/>
          <p:nvPr/>
        </p:nvSpPr>
        <p:spPr>
          <a:xfrm>
            <a:off x="647517" y="4529163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 :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692AB7-6582-4FDC-9D9F-50F320D0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3"/>
            <a:ext cx="12192000" cy="67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 dirty="0">
              <a:latin typeface="Tw Cen MT" panose="020B06020201040206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17A6570-456E-4607-9891-68E93CA6083F}"/>
              </a:ext>
            </a:extLst>
          </p:cNvPr>
          <p:cNvGrpSpPr/>
          <p:nvPr/>
        </p:nvGrpSpPr>
        <p:grpSpPr>
          <a:xfrm>
            <a:off x="1909725" y="2234998"/>
            <a:ext cx="376275" cy="440171"/>
            <a:chOff x="1956433" y="1623907"/>
            <a:chExt cx="376275" cy="440171"/>
          </a:xfrm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78302A0F-9101-48EA-B26C-8A36583AC12F}"/>
                </a:ext>
              </a:extLst>
            </p:cNvPr>
            <p:cNvSpPr/>
            <p:nvPr/>
          </p:nvSpPr>
          <p:spPr>
            <a:xfrm>
              <a:off x="1956433" y="1623907"/>
              <a:ext cx="376275" cy="44017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4">
              <a:extLst>
                <a:ext uri="{FF2B5EF4-FFF2-40B4-BE49-F238E27FC236}">
                  <a16:creationId xmlns:a16="http://schemas.microsoft.com/office/drawing/2014/main" id="{EF2C0009-EC54-44CE-99F6-40A533E2E906}"/>
                </a:ext>
              </a:extLst>
            </p:cNvPr>
            <p:cNvSpPr txBox="1"/>
            <p:nvPr/>
          </p:nvSpPr>
          <p:spPr>
            <a:xfrm>
              <a:off x="1956433" y="1711941"/>
              <a:ext cx="263393" cy="264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400" kern="1200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7665B-9895-4A5F-8614-4F5E7D40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7" y="1739375"/>
            <a:ext cx="10973835" cy="3829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379696-CAEF-4915-8011-B64493DBF176}"/>
              </a:ext>
            </a:extLst>
          </p:cNvPr>
          <p:cNvSpPr txBox="1"/>
          <p:nvPr/>
        </p:nvSpPr>
        <p:spPr>
          <a:xfrm>
            <a:off x="6096000" y="1308295"/>
            <a:ext cx="110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sz="2000" dirty="0"/>
              <a:t> 1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F4B4C-63C5-4CD1-BAF6-CD1D02E0AC39}"/>
              </a:ext>
            </a:extLst>
          </p:cNvPr>
          <p:cNvSpPr/>
          <p:nvPr/>
        </p:nvSpPr>
        <p:spPr>
          <a:xfrm>
            <a:off x="8177939" y="133907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dirty="0"/>
              <a:t> 2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4DBC-4418-44F5-8391-CFABA51B05B4}"/>
              </a:ext>
            </a:extLst>
          </p:cNvPr>
          <p:cNvSpPr/>
          <p:nvPr/>
        </p:nvSpPr>
        <p:spPr>
          <a:xfrm>
            <a:off x="10189619" y="1350366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dirty="0"/>
              <a:t> 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E966A-DA19-4547-B00C-231B88EC18CD}"/>
              </a:ext>
            </a:extLst>
          </p:cNvPr>
          <p:cNvSpPr txBox="1"/>
          <p:nvPr/>
        </p:nvSpPr>
        <p:spPr>
          <a:xfrm>
            <a:off x="11624982" y="6281105"/>
            <a:ext cx="65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2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 panose="020B0602020104020603" pitchFamily="34" charset="0"/>
              </a:rPr>
              <a:t>STEP 1:</a:t>
            </a:r>
            <a:r>
              <a:rPr lang="en-GB" dirty="0">
                <a:latin typeface="Tw Cen MT" panose="020B0602020104020603" pitchFamily="34" charset="0"/>
              </a:rPr>
              <a:t> licence plates Detection by a</a:t>
            </a:r>
          </a:p>
          <a:p>
            <a:r>
              <a:rPr lang="en-GB" dirty="0">
                <a:latin typeface="Tw Cen MT" panose="020B0602020104020603" pitchFamily="34" charset="0"/>
              </a:rPr>
              <a:t>                   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</a:rPr>
              <a:t>WPOD-NET (CNN)</a:t>
            </a:r>
            <a:endParaRPr lang="en-GB" dirty="0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658738" y="1831291"/>
            <a:ext cx="10874523" cy="23530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D08EE9-E3DD-4048-986C-B792DEC77DE8}"/>
              </a:ext>
            </a:extLst>
          </p:cNvPr>
          <p:cNvSpPr/>
          <p:nvPr/>
        </p:nvSpPr>
        <p:spPr>
          <a:xfrm>
            <a:off x="2447778" y="2835857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3FC01B-1CF3-4099-BE45-EF46B12709E6}"/>
              </a:ext>
            </a:extLst>
          </p:cNvPr>
          <p:cNvSpPr/>
          <p:nvPr/>
        </p:nvSpPr>
        <p:spPr>
          <a:xfrm>
            <a:off x="4153003" y="2849925"/>
            <a:ext cx="478917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6DB2CA5-8CE1-4FD6-911A-A5D941B80FD7}"/>
              </a:ext>
            </a:extLst>
          </p:cNvPr>
          <p:cNvSpPr/>
          <p:nvPr/>
        </p:nvSpPr>
        <p:spPr>
          <a:xfrm>
            <a:off x="6309283" y="2878831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8F5656-AC8B-4B17-87B7-A6D031E8C1F1}"/>
              </a:ext>
            </a:extLst>
          </p:cNvPr>
          <p:cNvSpPr/>
          <p:nvPr/>
        </p:nvSpPr>
        <p:spPr>
          <a:xfrm>
            <a:off x="8671790" y="2873104"/>
            <a:ext cx="734481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715CA5-4397-4074-86ED-96F16B00684F}"/>
              </a:ext>
            </a:extLst>
          </p:cNvPr>
          <p:cNvSpPr/>
          <p:nvPr/>
        </p:nvSpPr>
        <p:spPr>
          <a:xfrm>
            <a:off x="2967541" y="5112191"/>
            <a:ext cx="1132532" cy="35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FB21-DAB5-4DE8-9DAF-907C6315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20" y="4336401"/>
            <a:ext cx="1755345" cy="187453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593A71-7C0E-44A6-88EE-D44EF8814726}"/>
              </a:ext>
            </a:extLst>
          </p:cNvPr>
          <p:cNvSpPr/>
          <p:nvPr/>
        </p:nvSpPr>
        <p:spPr>
          <a:xfrm>
            <a:off x="6052644" y="5097432"/>
            <a:ext cx="792563" cy="35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4E3D4-001C-4518-A44D-09BFE43A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73" y="4565982"/>
            <a:ext cx="1795098" cy="1497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1F9E39-BB96-4BF8-886E-2E99180904C9}"/>
              </a:ext>
            </a:extLst>
          </p:cNvPr>
          <p:cNvSpPr/>
          <p:nvPr/>
        </p:nvSpPr>
        <p:spPr>
          <a:xfrm>
            <a:off x="11716145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6">
            <a:extLst>
              <a:ext uri="{FF2B5EF4-FFF2-40B4-BE49-F238E27FC236}">
                <a16:creationId xmlns:a16="http://schemas.microsoft.com/office/drawing/2014/main" id="{D63313FE-91BF-464B-9021-E0EDC4AE81CC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3">
            <a:extLst>
              <a:ext uri="{FF2B5EF4-FFF2-40B4-BE49-F238E27FC236}">
                <a16:creationId xmlns:a16="http://schemas.microsoft.com/office/drawing/2014/main" id="{94951C36-7DF5-4051-B667-2D3D6B58A912}"/>
              </a:ext>
            </a:extLst>
          </p:cNvPr>
          <p:cNvSpPr/>
          <p:nvPr/>
        </p:nvSpPr>
        <p:spPr>
          <a:xfrm>
            <a:off x="0" y="625448"/>
            <a:ext cx="6304547" cy="1189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Tw Cen MT" panose="020B0602020104020603" pitchFamily="34" charset="0"/>
              </a:rPr>
              <a:t>STEP 1:</a:t>
            </a:r>
            <a:r>
              <a:rPr lang="en-GB" sz="2800" dirty="0">
                <a:latin typeface="Tw Cen MT" panose="020B0602020104020603" pitchFamily="34" charset="0"/>
              </a:rPr>
              <a:t> licence plates Detection 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93EF9-73E3-4A58-92D1-6CD95817F0A0}"/>
              </a:ext>
            </a:extLst>
          </p:cNvPr>
          <p:cNvSpPr/>
          <p:nvPr/>
        </p:nvSpPr>
        <p:spPr>
          <a:xfrm>
            <a:off x="452730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Прямоугольник: скругленные углы 45">
            <a:extLst>
              <a:ext uri="{FF2B5EF4-FFF2-40B4-BE49-F238E27FC236}">
                <a16:creationId xmlns:a16="http://schemas.microsoft.com/office/drawing/2014/main" id="{4F4D9F02-9FAC-4259-B9A3-8D65934B6945}"/>
              </a:ext>
            </a:extLst>
          </p:cNvPr>
          <p:cNvSpPr/>
          <p:nvPr/>
        </p:nvSpPr>
        <p:spPr>
          <a:xfrm>
            <a:off x="2209473" y="2611240"/>
            <a:ext cx="2724475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Train Our Model With </a:t>
            </a:r>
          </a:p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Wpod-Net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B90B0-9394-4008-BA98-0985BD7CFBFC}"/>
              </a:ext>
            </a:extLst>
          </p:cNvPr>
          <p:cNvSpPr txBox="1"/>
          <p:nvPr/>
        </p:nvSpPr>
        <p:spPr>
          <a:xfrm>
            <a:off x="-92749" y="1814485"/>
            <a:ext cx="484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Analysis Step  by Step :</a:t>
            </a:r>
          </a:p>
        </p:txBody>
      </p:sp>
      <p:sp>
        <p:nvSpPr>
          <p:cNvPr id="9" name="Прямоугольник: скругленные углы 45">
            <a:extLst>
              <a:ext uri="{FF2B5EF4-FFF2-40B4-BE49-F238E27FC236}">
                <a16:creationId xmlns:a16="http://schemas.microsoft.com/office/drawing/2014/main" id="{3A349098-843C-4781-8636-7F6308C46BA1}"/>
              </a:ext>
            </a:extLst>
          </p:cNvPr>
          <p:cNvSpPr/>
          <p:nvPr/>
        </p:nvSpPr>
        <p:spPr>
          <a:xfrm>
            <a:off x="0" y="2588291"/>
            <a:ext cx="1987557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Input :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10 Images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0" name="Прямоугольник: скругленные углы 45">
            <a:extLst>
              <a:ext uri="{FF2B5EF4-FFF2-40B4-BE49-F238E27FC236}">
                <a16:creationId xmlns:a16="http://schemas.microsoft.com/office/drawing/2014/main" id="{FB45FD07-6160-42EA-90F0-268B36B9CC7A}"/>
              </a:ext>
            </a:extLst>
          </p:cNvPr>
          <p:cNvSpPr/>
          <p:nvPr/>
        </p:nvSpPr>
        <p:spPr>
          <a:xfrm>
            <a:off x="5290457" y="2610304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Implementing </a:t>
            </a:r>
          </a:p>
          <a:p>
            <a:pPr algn="ctr"/>
            <a:r>
              <a:rPr lang="de-DE" dirty="0">
                <a:solidFill>
                  <a:srgbClr val="C00000"/>
                </a:solidFill>
                <a:latin typeface="Tw Cen MT" panose="020B0602020104020603" pitchFamily="34" charset="0"/>
                <a:cs typeface="Calibri"/>
              </a:rPr>
              <a:t>Prepocess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function </a:t>
            </a:r>
            <a:endParaRPr lang="ru-RU" dirty="0">
              <a:latin typeface="Calibri"/>
              <a:cs typeface="Calibri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275E94-E703-4435-9E9C-1E9C6DA20A47}"/>
              </a:ext>
            </a:extLst>
          </p:cNvPr>
          <p:cNvCxnSpPr/>
          <p:nvPr/>
        </p:nvCxnSpPr>
        <p:spPr>
          <a:xfrm>
            <a:off x="5390147" y="339750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0BCFE4-513E-4DE2-B4C5-41F95D6E7377}"/>
              </a:ext>
            </a:extLst>
          </p:cNvPr>
          <p:cNvSpPr txBox="1"/>
          <p:nvPr/>
        </p:nvSpPr>
        <p:spPr>
          <a:xfrm>
            <a:off x="6304547" y="3645633"/>
            <a:ext cx="315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1-Read Images</a:t>
            </a:r>
          </a:p>
          <a:p>
            <a:r>
              <a:rPr lang="en-US" dirty="0"/>
              <a:t>2-Convert to RGB </a:t>
            </a:r>
          </a:p>
          <a:p>
            <a:r>
              <a:rPr lang="en-US" dirty="0"/>
              <a:t>3-Normalize </a:t>
            </a:r>
          </a:p>
          <a:p>
            <a:r>
              <a:rPr lang="en-US" dirty="0"/>
              <a:t>4-Resize</a:t>
            </a:r>
          </a:p>
        </p:txBody>
      </p:sp>
      <p:sp>
        <p:nvSpPr>
          <p:cNvPr id="14" name="Прямоугольник: скругленные углы 45">
            <a:extLst>
              <a:ext uri="{FF2B5EF4-FFF2-40B4-BE49-F238E27FC236}">
                <a16:creationId xmlns:a16="http://schemas.microsoft.com/office/drawing/2014/main" id="{3D1C5DC5-CEBF-489B-B478-81F5DCEF8C97}"/>
              </a:ext>
            </a:extLst>
          </p:cNvPr>
          <p:cNvSpPr/>
          <p:nvPr/>
        </p:nvSpPr>
        <p:spPr>
          <a:xfrm>
            <a:off x="9139646" y="2644437"/>
            <a:ext cx="1987557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Visualizaion of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10 Images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5" name="Прямоугольник: скругленные углы 45">
            <a:extLst>
              <a:ext uri="{FF2B5EF4-FFF2-40B4-BE49-F238E27FC236}">
                <a16:creationId xmlns:a16="http://schemas.microsoft.com/office/drawing/2014/main" id="{E9056521-3DF8-49C7-986C-8DDE1CEA8B1D}"/>
              </a:ext>
            </a:extLst>
          </p:cNvPr>
          <p:cNvSpPr/>
          <p:nvPr/>
        </p:nvSpPr>
        <p:spPr>
          <a:xfrm>
            <a:off x="1086981" y="5163684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Load The Images with The Neural Network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6" name="Прямоугольник: скругленные углы 45">
            <a:extLst>
              <a:ext uri="{FF2B5EF4-FFF2-40B4-BE49-F238E27FC236}">
                <a16:creationId xmlns:a16="http://schemas.microsoft.com/office/drawing/2014/main" id="{00008021-435E-4402-8E29-7AEA4E497F9F}"/>
              </a:ext>
            </a:extLst>
          </p:cNvPr>
          <p:cNvSpPr/>
          <p:nvPr/>
        </p:nvSpPr>
        <p:spPr>
          <a:xfrm>
            <a:off x="4770222" y="5158017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Output :</a:t>
            </a:r>
          </a:p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Coordinates in Array 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7" name="Прямоугольник: скругленные углы 45">
            <a:extLst>
              <a:ext uri="{FF2B5EF4-FFF2-40B4-BE49-F238E27FC236}">
                <a16:creationId xmlns:a16="http://schemas.microsoft.com/office/drawing/2014/main" id="{09F34012-0247-4ED9-ACC5-582AA52CB1E6}"/>
              </a:ext>
            </a:extLst>
          </p:cNvPr>
          <p:cNvSpPr/>
          <p:nvPr/>
        </p:nvSpPr>
        <p:spPr>
          <a:xfrm>
            <a:off x="8691501" y="5140161"/>
            <a:ext cx="2883846" cy="784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Evaluate :</a:t>
            </a:r>
          </a:p>
          <a:p>
            <a:pPr algn="ctr"/>
            <a:r>
              <a:rPr lang="de-DE" dirty="0">
                <a:solidFill>
                  <a:srgbClr val="C00000"/>
                </a:solidFill>
                <a:latin typeface="Tw Cen MT" panose="020B0602020104020603" pitchFamily="34" charset="0"/>
                <a:cs typeface="Calibri"/>
              </a:rPr>
              <a:t>IOV</a:t>
            </a:r>
            <a:endParaRPr lang="ru-RU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A3FB85-C0B9-4919-BBFB-5D6017A69D07}"/>
              </a:ext>
            </a:extLst>
          </p:cNvPr>
          <p:cNvSpPr/>
          <p:nvPr/>
        </p:nvSpPr>
        <p:spPr>
          <a:xfrm>
            <a:off x="1865149" y="2857963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4ECE2A-0649-40AA-8248-7A965F64BE47}"/>
              </a:ext>
            </a:extLst>
          </p:cNvPr>
          <p:cNvSpPr/>
          <p:nvPr/>
        </p:nvSpPr>
        <p:spPr>
          <a:xfrm>
            <a:off x="4872744" y="285796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FBFD59-CBB9-4F6D-8DDD-A64432BADC43}"/>
              </a:ext>
            </a:extLst>
          </p:cNvPr>
          <p:cNvSpPr/>
          <p:nvPr/>
        </p:nvSpPr>
        <p:spPr>
          <a:xfrm>
            <a:off x="8236848" y="2888833"/>
            <a:ext cx="657171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F9AAA91-43E3-4FFA-9FDD-388F174E3B67}"/>
              </a:ext>
            </a:extLst>
          </p:cNvPr>
          <p:cNvSpPr/>
          <p:nvPr/>
        </p:nvSpPr>
        <p:spPr>
          <a:xfrm>
            <a:off x="499392" y="5388267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6353FB-4582-4787-B99B-9DB9DAABB0A4}"/>
              </a:ext>
            </a:extLst>
          </p:cNvPr>
          <p:cNvSpPr/>
          <p:nvPr/>
        </p:nvSpPr>
        <p:spPr>
          <a:xfrm>
            <a:off x="4079499" y="537721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1BBD12-65B4-4C89-9D1C-C1FE7202A474}"/>
              </a:ext>
            </a:extLst>
          </p:cNvPr>
          <p:cNvSpPr/>
          <p:nvPr/>
        </p:nvSpPr>
        <p:spPr>
          <a:xfrm>
            <a:off x="7997389" y="5377212"/>
            <a:ext cx="478917" cy="35750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789AF-0323-42F8-97C3-6A6DD310781A}"/>
              </a:ext>
            </a:extLst>
          </p:cNvPr>
          <p:cNvSpPr/>
          <p:nvPr/>
        </p:nvSpPr>
        <p:spPr>
          <a:xfrm>
            <a:off x="11869476" y="62126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5" y="2222093"/>
            <a:ext cx="3046303" cy="650404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Intersection over Union</a:t>
            </a:r>
            <a:endParaRPr lang="de-DE" sz="2400" dirty="0">
              <a:solidFill>
                <a:srgbClr val="5DAAB0"/>
              </a:solidFill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949" y="2348439"/>
            <a:ext cx="3046302" cy="382749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latin typeface="Tw Cen MT" panose="020B0602020104020603" pitchFamily="34" charset="0"/>
              </a:rPr>
              <a:t>Evaluation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924F38-DC96-4D72-92E5-4D76C7579058}"/>
              </a:ext>
            </a:extLst>
          </p:cNvPr>
          <p:cNvSpPr txBox="1"/>
          <p:nvPr/>
        </p:nvSpPr>
        <p:spPr>
          <a:xfrm>
            <a:off x="0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9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5400000" flipV="1">
            <a:off x="8449296" y="3262054"/>
            <a:ext cx="6857999" cy="333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pic>
        <p:nvPicPr>
          <p:cNvPr id="22" name="Bildplatzhalter 9">
            <a:extLst>
              <a:ext uri="{FF2B5EF4-FFF2-40B4-BE49-F238E27FC236}">
                <a16:creationId xmlns:a16="http://schemas.microsoft.com/office/drawing/2014/main" id="{E37840C9-25E9-473F-95F3-7D45A8DD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97" r="10097"/>
          <a:stretch>
            <a:fillRect/>
          </a:stretch>
        </p:blipFill>
        <p:spPr>
          <a:xfrm>
            <a:off x="521559" y="3250918"/>
            <a:ext cx="2436794" cy="1859021"/>
          </a:xfrm>
          <a:prstGeom prst="rect">
            <a:avLst/>
          </a:prstGeom>
        </p:spPr>
      </p:pic>
      <p:sp>
        <p:nvSpPr>
          <p:cNvPr id="23" name="Rechteck 3">
            <a:extLst>
              <a:ext uri="{FF2B5EF4-FFF2-40B4-BE49-F238E27FC236}">
                <a16:creationId xmlns:a16="http://schemas.microsoft.com/office/drawing/2014/main" id="{2EF7D70F-10AA-49C9-8637-1D613AE5F361}"/>
              </a:ext>
            </a:extLst>
          </p:cNvPr>
          <p:cNvSpPr/>
          <p:nvPr/>
        </p:nvSpPr>
        <p:spPr>
          <a:xfrm>
            <a:off x="0" y="625448"/>
            <a:ext cx="6304547" cy="1189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Tw Cen MT" panose="020B0602020104020603" pitchFamily="34" charset="0"/>
              </a:rPr>
              <a:t>STEP 1:</a:t>
            </a:r>
            <a:r>
              <a:rPr lang="en-GB" sz="2800" dirty="0">
                <a:latin typeface="Tw Cen MT" panose="020B0602020104020603" pitchFamily="34" charset="0"/>
              </a:rPr>
              <a:t> licence plates Detection </a:t>
            </a:r>
            <a:endParaRPr lang="en-GB" sz="2800" b="1" dirty="0">
              <a:solidFill>
                <a:schemeClr val="accent6">
                  <a:lumMod val="60000"/>
                  <a:lumOff val="4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0214-B899-443F-A12E-89C203E1DAF8}"/>
              </a:ext>
            </a:extLst>
          </p:cNvPr>
          <p:cNvSpPr txBox="1"/>
          <p:nvPr/>
        </p:nvSpPr>
        <p:spPr>
          <a:xfrm>
            <a:off x="4988803" y="2921046"/>
            <a:ext cx="5154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First Array of the predicted coordinates </a:t>
            </a:r>
          </a:p>
          <a:p>
            <a:endParaRPr lang="en-US" dirty="0"/>
          </a:p>
          <a:p>
            <a:r>
              <a:rPr lang="en-US" dirty="0"/>
              <a:t>2- Second Array of the Actual Coordinates </a:t>
            </a:r>
          </a:p>
          <a:p>
            <a:r>
              <a:rPr lang="en-US" dirty="0"/>
              <a:t>     Extracted from the xml of </a:t>
            </a:r>
            <a:r>
              <a:rPr lang="en-US" dirty="0" err="1"/>
              <a:t>Ecah</a:t>
            </a:r>
            <a:r>
              <a:rPr lang="en-US" dirty="0"/>
              <a:t> Image </a:t>
            </a:r>
          </a:p>
          <a:p>
            <a:r>
              <a:rPr lang="en-US" dirty="0"/>
              <a:t>       With      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TW Cen MT"/>
                <a:cs typeface="Arial"/>
              </a:rPr>
              <a:t>xml.etree.ElementTree</a:t>
            </a: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3- get width and hight of the Intersection </a:t>
            </a: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4- Calculte IOU 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TW Cen MT"/>
                <a:cs typeface="Arial"/>
              </a:rPr>
              <a:t>(=0.7)</a:t>
            </a:r>
          </a:p>
          <a:p>
            <a:endParaRPr lang="de-DE" dirty="0">
              <a:solidFill>
                <a:schemeClr val="accent2">
                  <a:lumMod val="75000"/>
                </a:schemeClr>
              </a:solidFill>
              <a:latin typeface="TW Cen MT"/>
              <a:cs typeface="Arial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4" name="Gruppieren 14">
            <a:extLst>
              <a:ext uri="{FF2B5EF4-FFF2-40B4-BE49-F238E27FC236}">
                <a16:creationId xmlns:a16="http://schemas.microsoft.com/office/drawing/2014/main" id="{CF4029D1-F7E7-43D6-B72B-5F371F64F861}"/>
              </a:ext>
            </a:extLst>
          </p:cNvPr>
          <p:cNvGrpSpPr/>
          <p:nvPr/>
        </p:nvGrpSpPr>
        <p:grpSpPr>
          <a:xfrm>
            <a:off x="5129949" y="4415766"/>
            <a:ext cx="3967609" cy="1388346"/>
            <a:chOff x="409526" y="1561207"/>
            <a:chExt cx="5527557" cy="3733230"/>
          </a:xfrm>
        </p:grpSpPr>
        <p:pic>
          <p:nvPicPr>
            <p:cNvPr id="25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662A0F0F-A41C-4C28-AD30-23C3966C4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26" y="1561207"/>
              <a:ext cx="5527557" cy="3733230"/>
            </a:xfrm>
            <a:prstGeom prst="rect">
              <a:avLst/>
            </a:prstGeom>
          </p:spPr>
        </p:pic>
        <p:sp>
          <p:nvSpPr>
            <p:cNvPr id="26" name="Rechteck 9">
              <a:extLst>
                <a:ext uri="{FF2B5EF4-FFF2-40B4-BE49-F238E27FC236}">
                  <a16:creationId xmlns:a16="http://schemas.microsoft.com/office/drawing/2014/main" id="{B05D9CD3-4803-449D-9E1A-47674B0F5724}"/>
                </a:ext>
              </a:extLst>
            </p:cNvPr>
            <p:cNvSpPr/>
            <p:nvPr/>
          </p:nvSpPr>
          <p:spPr>
            <a:xfrm>
              <a:off x="2159668" y="3984458"/>
              <a:ext cx="1925051" cy="481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10">
              <a:extLst>
                <a:ext uri="{FF2B5EF4-FFF2-40B4-BE49-F238E27FC236}">
                  <a16:creationId xmlns:a16="http://schemas.microsoft.com/office/drawing/2014/main" id="{AD179960-6BA6-40B5-A808-EFBF5FF3AA46}"/>
                </a:ext>
              </a:extLst>
            </p:cNvPr>
            <p:cNvSpPr/>
            <p:nvPr/>
          </p:nvSpPr>
          <p:spPr>
            <a:xfrm>
              <a:off x="2290009" y="4084720"/>
              <a:ext cx="1794709" cy="4311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831622-BE5C-43DF-9725-EC76B79881AD}"/>
              </a:ext>
            </a:extLst>
          </p:cNvPr>
          <p:cNvSpPr/>
          <p:nvPr/>
        </p:nvSpPr>
        <p:spPr>
          <a:xfrm>
            <a:off x="11286668" y="6442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                  number plate (binarization)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35BE5-5A21-4A62-BF50-9101D4FADC58}"/>
              </a:ext>
            </a:extLst>
          </p:cNvPr>
          <p:cNvSpPr txBox="1"/>
          <p:nvPr/>
        </p:nvSpPr>
        <p:spPr>
          <a:xfrm>
            <a:off x="233523" y="148207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D2582-1A73-491A-8AE2-58C76E66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37" y="1401041"/>
            <a:ext cx="2126725" cy="561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E7F17-8326-4A01-9284-38A3270B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56" y="1468633"/>
            <a:ext cx="2473356" cy="561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8A375C-3C3C-4F49-AB4A-1473D5298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344" y="1439889"/>
            <a:ext cx="2050397" cy="55853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EB01359-77B5-4A4E-96D5-BD0647502BB5}"/>
              </a:ext>
            </a:extLst>
          </p:cNvPr>
          <p:cNvSpPr/>
          <p:nvPr/>
        </p:nvSpPr>
        <p:spPr>
          <a:xfrm>
            <a:off x="3332562" y="1666736"/>
            <a:ext cx="26719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F58672-9847-4CFB-964D-6C9F50787545}"/>
              </a:ext>
            </a:extLst>
          </p:cNvPr>
          <p:cNvSpPr/>
          <p:nvPr/>
        </p:nvSpPr>
        <p:spPr>
          <a:xfrm>
            <a:off x="5824750" y="1666736"/>
            <a:ext cx="26719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40312-C798-4E85-9917-CC55CD1A1A90}"/>
              </a:ext>
            </a:extLst>
          </p:cNvPr>
          <p:cNvSpPr txBox="1"/>
          <p:nvPr/>
        </p:nvSpPr>
        <p:spPr>
          <a:xfrm>
            <a:off x="397029" y="24039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095B0C-78A3-4A52-B726-6FE0FCCE3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975" y="2603203"/>
            <a:ext cx="4714034" cy="36704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59F67-0FA8-43EB-8385-0C5E81B9F51B}"/>
              </a:ext>
            </a:extLst>
          </p:cNvPr>
          <p:cNvSpPr txBox="1"/>
          <p:nvPr/>
        </p:nvSpPr>
        <p:spPr>
          <a:xfrm>
            <a:off x="397029" y="2764717"/>
            <a:ext cx="4090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1-Convert to 255 Scale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2-Gray Scaling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3-Gaussian Blurring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4-Binarization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5-Morphology Operator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EA8E53-8945-42AE-9E7B-74E3580B8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246" y="4845969"/>
            <a:ext cx="5229225" cy="619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3AB4CA-935C-46FE-B1D7-B8AC66905FA4}"/>
                  </a:ext>
                </a:extLst>
              </p14:cNvPr>
              <p14:cNvContentPartPr/>
              <p14:nvPr/>
            </p14:nvContentPartPr>
            <p14:xfrm>
              <a:off x="5955425" y="5143253"/>
              <a:ext cx="1240920" cy="392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3AB4CA-935C-46FE-B1D7-B8AC66905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6785" y="5134613"/>
                <a:ext cx="12585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D28733-7FA2-46D5-8370-D4639387384D}"/>
                  </a:ext>
                </a:extLst>
              </p14:cNvPr>
              <p14:cNvContentPartPr/>
              <p14:nvPr/>
            </p14:nvContentPartPr>
            <p14:xfrm>
              <a:off x="7839191" y="576819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D28733-7FA2-46D5-8370-D463938738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0191" y="57595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1BC048-4C3E-4264-870C-129AF221297E}"/>
                  </a:ext>
                </a:extLst>
              </p14:cNvPr>
              <p14:cNvContentPartPr/>
              <p14:nvPr/>
            </p14:nvContentPartPr>
            <p14:xfrm>
              <a:off x="3132911" y="603711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1BC048-4C3E-4264-870C-129AF22129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3911" y="602847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5C97AEF-5473-4B92-BE6E-2199C61BFF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6100" y="6235830"/>
            <a:ext cx="4521055" cy="22395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499D99-ABB7-43BE-9E79-948420130AE9}"/>
              </a:ext>
            </a:extLst>
          </p:cNvPr>
          <p:cNvCxnSpPr/>
          <p:nvPr/>
        </p:nvCxnSpPr>
        <p:spPr>
          <a:xfrm>
            <a:off x="1819005" y="4777304"/>
            <a:ext cx="5350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3F9C1-D450-4F68-A8A1-BCCFA2910E22}"/>
              </a:ext>
            </a:extLst>
          </p:cNvPr>
          <p:cNvCxnSpPr/>
          <p:nvPr/>
        </p:nvCxnSpPr>
        <p:spPr>
          <a:xfrm>
            <a:off x="9587753" y="13043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ABE4C5-E950-4079-99F7-8E445F3E9873}"/>
              </a:ext>
            </a:extLst>
          </p:cNvPr>
          <p:cNvCxnSpPr/>
          <p:nvPr/>
        </p:nvCxnSpPr>
        <p:spPr>
          <a:xfrm>
            <a:off x="1922929" y="5540190"/>
            <a:ext cx="536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0178FB-50ED-4ADB-80BE-0D35FAE1A87E}"/>
              </a:ext>
            </a:extLst>
          </p:cNvPr>
          <p:cNvCxnSpPr/>
          <p:nvPr/>
        </p:nvCxnSpPr>
        <p:spPr>
          <a:xfrm>
            <a:off x="2863037" y="6487691"/>
            <a:ext cx="461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30C474-951D-4FF8-B378-986E54394F89}"/>
              </a:ext>
            </a:extLst>
          </p:cNvPr>
          <p:cNvCxnSpPr/>
          <p:nvPr/>
        </p:nvCxnSpPr>
        <p:spPr>
          <a:xfrm>
            <a:off x="2863037" y="6214720"/>
            <a:ext cx="461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477A13B-B902-4B3C-92A6-D7E5AAEFA2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7719" y="3754743"/>
            <a:ext cx="4431984" cy="18466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68B4F4B-58A6-41EE-9D48-8EF67C91B5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3801" y="4232593"/>
            <a:ext cx="3414432" cy="2604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E91037-2D36-436B-9C10-AB7754226000}"/>
              </a:ext>
            </a:extLst>
          </p:cNvPr>
          <p:cNvCxnSpPr/>
          <p:nvPr/>
        </p:nvCxnSpPr>
        <p:spPr>
          <a:xfrm>
            <a:off x="2568481" y="4438450"/>
            <a:ext cx="336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CEFA3-CDD8-4304-9C09-0C2F4326B379}"/>
              </a:ext>
            </a:extLst>
          </p:cNvPr>
          <p:cNvCxnSpPr/>
          <p:nvPr/>
        </p:nvCxnSpPr>
        <p:spPr>
          <a:xfrm>
            <a:off x="2560695" y="4232593"/>
            <a:ext cx="336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259B2-6703-42F2-8409-2A9ED35B0686}"/>
              </a:ext>
            </a:extLst>
          </p:cNvPr>
          <p:cNvCxnSpPr/>
          <p:nvPr/>
        </p:nvCxnSpPr>
        <p:spPr>
          <a:xfrm>
            <a:off x="2442444" y="3754743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39AB49-7209-4409-BEBD-40E839AA1867}"/>
              </a:ext>
            </a:extLst>
          </p:cNvPr>
          <p:cNvCxnSpPr/>
          <p:nvPr/>
        </p:nvCxnSpPr>
        <p:spPr>
          <a:xfrm>
            <a:off x="2442444" y="3939409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979FF4A-0209-46E7-9B83-F096972A0C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9935" y="2968945"/>
            <a:ext cx="3592275" cy="25937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6AE0BE-6061-43A8-A0E8-F0DB9D5AC468}"/>
              </a:ext>
            </a:extLst>
          </p:cNvPr>
          <p:cNvCxnSpPr/>
          <p:nvPr/>
        </p:nvCxnSpPr>
        <p:spPr>
          <a:xfrm>
            <a:off x="2749935" y="2962994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A0D24-9995-41DF-9646-0F4656DA5E15}"/>
              </a:ext>
            </a:extLst>
          </p:cNvPr>
          <p:cNvCxnSpPr/>
          <p:nvPr/>
        </p:nvCxnSpPr>
        <p:spPr>
          <a:xfrm>
            <a:off x="2749935" y="3235811"/>
            <a:ext cx="420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DFE4839-3BB7-4B67-98BA-A64E3C150334}"/>
              </a:ext>
            </a:extLst>
          </p:cNvPr>
          <p:cNvSpPr/>
          <p:nvPr/>
        </p:nvSpPr>
        <p:spPr>
          <a:xfrm>
            <a:off x="11833165" y="62676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184759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89330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6A89-F480-4CF2-A251-9ED16E065717}"/>
              </a:ext>
            </a:extLst>
          </p:cNvPr>
          <p:cNvSpPr txBox="1"/>
          <p:nvPr/>
        </p:nvSpPr>
        <p:spPr>
          <a:xfrm>
            <a:off x="403411" y="1934014"/>
            <a:ext cx="173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Blobs Analysis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7E366-019B-4834-B38D-4AE241482C05}"/>
              </a:ext>
            </a:extLst>
          </p:cNvPr>
          <p:cNvSpPr txBox="1"/>
          <p:nvPr/>
        </p:nvSpPr>
        <p:spPr>
          <a:xfrm>
            <a:off x="1900597" y="2375750"/>
            <a:ext cx="753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1-</a:t>
            </a:r>
            <a:r>
              <a:rPr lang="en-US" dirty="0"/>
              <a:t> find Contours of each character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2-</a:t>
            </a:r>
            <a:r>
              <a:rPr lang="en-US" dirty="0"/>
              <a:t> Draw bounding Box for each character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3-</a:t>
            </a:r>
            <a:r>
              <a:rPr lang="en-US" dirty="0"/>
              <a:t> Filters the bounding Box 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4-</a:t>
            </a:r>
            <a:r>
              <a:rPr lang="en-US" dirty="0"/>
              <a:t> Visualize these box on the original and the dilated images 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5 </a:t>
            </a:r>
            <a:r>
              <a:rPr lang="en-US" dirty="0"/>
              <a:t>-Sort the segmented Character in a List “ </a:t>
            </a:r>
            <a:r>
              <a:rPr lang="en-US" dirty="0" err="1">
                <a:solidFill>
                  <a:srgbClr val="FF0000"/>
                </a:solidFill>
              </a:rPr>
              <a:t>crop_character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75E11-D586-4FF3-9E70-FB0279C4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63" y="2875571"/>
            <a:ext cx="6179580" cy="442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F6A799-F1B0-4C46-9658-5EB31CBD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67" y="3906858"/>
            <a:ext cx="2234380" cy="482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8A00D9-3E5E-4DE9-B0CA-4BAF0C0C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727" y="5789804"/>
            <a:ext cx="2050397" cy="5585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E226A3-D9A0-43A2-B1B7-7491359A85BC}"/>
              </a:ext>
            </a:extLst>
          </p:cNvPr>
          <p:cNvSpPr/>
          <p:nvPr/>
        </p:nvSpPr>
        <p:spPr>
          <a:xfrm>
            <a:off x="11676633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1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 panose="020B0602020104020603" pitchFamily="34" charset="0"/>
              </a:rPr>
              <a:t>STEP 3: </a:t>
            </a:r>
            <a:r>
              <a:rPr lang="en-US" dirty="0">
                <a:latin typeface="Tw Cen MT" panose="020B0602020104020603" pitchFamily="34" charset="0"/>
              </a:rPr>
              <a:t>Prediction of characters from the number plate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800" b="1" dirty="0">
                <a:latin typeface="TW Cen MT"/>
              </a:rPr>
              <a:t>MobileNets (CNN):</a:t>
            </a:r>
            <a:r>
              <a:rPr lang="de-DE" sz="1800" dirty="0">
                <a:latin typeface="TW Cen MT"/>
              </a:rPr>
              <a:t> </a:t>
            </a:r>
            <a:r>
              <a:rPr lang="de-DE" dirty="0">
                <a:latin typeface="TW Cen MT"/>
              </a:rPr>
              <a:t>Pretrained</a:t>
            </a:r>
            <a:r>
              <a:rPr lang="en-US" dirty="0">
                <a:latin typeface="TW Cen MT"/>
              </a:rPr>
              <a:t> Network for tensor Flow, Designed for Maximizing the </a:t>
            </a:r>
            <a:r>
              <a:rPr lang="en-US" dirty="0" err="1">
                <a:latin typeface="TW Cen MT"/>
              </a:rPr>
              <a:t>Acuranccy</a:t>
            </a:r>
            <a:r>
              <a:rPr lang="en-US" dirty="0">
                <a:latin typeface="TW Cen MT"/>
              </a:rPr>
              <a:t> of an embedded application.</a:t>
            </a:r>
            <a:endParaRPr lang="en-US" sz="1800" dirty="0">
              <a:latin typeface="TW Cen MT"/>
            </a:endParaRPr>
          </a:p>
          <a:p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Input:</a:t>
            </a: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Output:</a:t>
            </a:r>
            <a:endParaRPr lang="de-DE" sz="1800" dirty="0">
              <a:latin typeface="TW Cen MT"/>
            </a:endParaRPr>
          </a:p>
          <a:p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091808-DF25-4214-9F0F-A15E4EF43C96}"/>
              </a:ext>
            </a:extLst>
          </p:cNvPr>
          <p:cNvGrpSpPr/>
          <p:nvPr/>
        </p:nvGrpSpPr>
        <p:grpSpPr>
          <a:xfrm>
            <a:off x="4366453" y="3977520"/>
            <a:ext cx="4504765" cy="1580100"/>
            <a:chOff x="6397986" y="4762981"/>
            <a:chExt cx="4570955" cy="1503969"/>
          </a:xfrm>
        </p:grpSpPr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5609AD9D-84D0-453D-B6E9-0412309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986" y="5030860"/>
              <a:ext cx="4423584" cy="123609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3B6F1D5-3833-48F4-8C78-9C2A78A09F7C}"/>
                </a:ext>
              </a:extLst>
            </p:cNvPr>
            <p:cNvSpPr txBox="1"/>
            <p:nvPr/>
          </p:nvSpPr>
          <p:spPr>
            <a:xfrm>
              <a:off x="6460603" y="4762981"/>
              <a:ext cx="45083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         V        B         1        9        0         9</a:t>
              </a:r>
            </a:p>
          </p:txBody>
        </p:sp>
      </p:grpSp>
      <p:sp>
        <p:nvSpPr>
          <p:cNvPr id="12" name="Прямоугольник: скругленные углы 60">
            <a:extLst>
              <a:ext uri="{FF2B5EF4-FFF2-40B4-BE49-F238E27FC236}">
                <a16:creationId xmlns:a16="http://schemas.microsoft.com/office/drawing/2014/main" id="{F05EF5DC-D148-450A-9874-BDDB1F2B1C9A}"/>
              </a:ext>
            </a:extLst>
          </p:cNvPr>
          <p:cNvSpPr/>
          <p:nvPr/>
        </p:nvSpPr>
        <p:spPr>
          <a:xfrm>
            <a:off x="1051072" y="2223227"/>
            <a:ext cx="1809862" cy="535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Licence Plate in segments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13" name="Прямоугольник: скругленные углы 59">
            <a:extLst>
              <a:ext uri="{FF2B5EF4-FFF2-40B4-BE49-F238E27FC236}">
                <a16:creationId xmlns:a16="http://schemas.microsoft.com/office/drawing/2014/main" id="{E6183F79-FDCC-460B-845B-42BB7470CEF6}"/>
              </a:ext>
            </a:extLst>
          </p:cNvPr>
          <p:cNvSpPr/>
          <p:nvPr/>
        </p:nvSpPr>
        <p:spPr>
          <a:xfrm>
            <a:off x="1073863" y="2995228"/>
            <a:ext cx="1787071" cy="767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Adjust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size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characters</a:t>
            </a:r>
            <a:endParaRPr lang="ru-RU" dirty="0"/>
          </a:p>
        </p:txBody>
      </p:sp>
      <p:sp>
        <p:nvSpPr>
          <p:cNvPr id="14" name="Прямоугольник: скругленные углы 60">
            <a:extLst>
              <a:ext uri="{FF2B5EF4-FFF2-40B4-BE49-F238E27FC236}">
                <a16:creationId xmlns:a16="http://schemas.microsoft.com/office/drawing/2014/main" id="{1A3B5905-F345-4CAC-BB7D-5D801C845A2A}"/>
              </a:ext>
            </a:extLst>
          </p:cNvPr>
          <p:cNvSpPr/>
          <p:nvPr/>
        </p:nvSpPr>
        <p:spPr>
          <a:xfrm>
            <a:off x="1073863" y="4038145"/>
            <a:ext cx="1787071" cy="408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MobileNets</a:t>
            </a:r>
            <a:endParaRPr lang="ru-RU"/>
          </a:p>
        </p:txBody>
      </p:sp>
      <p:sp>
        <p:nvSpPr>
          <p:cNvPr id="15" name="Прямоугольник: скругленные углы 61">
            <a:extLst>
              <a:ext uri="{FF2B5EF4-FFF2-40B4-BE49-F238E27FC236}">
                <a16:creationId xmlns:a16="http://schemas.microsoft.com/office/drawing/2014/main" id="{F51F5FA9-CE96-4D1E-B533-31F8C9DE31E1}"/>
              </a:ext>
            </a:extLst>
          </p:cNvPr>
          <p:cNvSpPr/>
          <p:nvPr/>
        </p:nvSpPr>
        <p:spPr>
          <a:xfrm>
            <a:off x="1270039" y="4834160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Classification of characters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F8819DF-416F-4089-81F2-3E41A3D802B8}"/>
              </a:ext>
            </a:extLst>
          </p:cNvPr>
          <p:cNvSpPr/>
          <p:nvPr/>
        </p:nvSpPr>
        <p:spPr>
          <a:xfrm>
            <a:off x="1956003" y="2759190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BAE62EB-BF48-4E8F-9322-8B531AAE05B3}"/>
              </a:ext>
            </a:extLst>
          </p:cNvPr>
          <p:cNvSpPr/>
          <p:nvPr/>
        </p:nvSpPr>
        <p:spPr>
          <a:xfrm>
            <a:off x="1954601" y="4553430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60EBB9C-35C2-4162-B302-064C4C6BF968}"/>
              </a:ext>
            </a:extLst>
          </p:cNvPr>
          <p:cNvSpPr/>
          <p:nvPr/>
        </p:nvSpPr>
        <p:spPr>
          <a:xfrm>
            <a:off x="1943593" y="3778172"/>
            <a:ext cx="47609" cy="2141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EBB87-B578-40E7-A48F-5BFA76E80EB5}"/>
              </a:ext>
            </a:extLst>
          </p:cNvPr>
          <p:cNvSpPr txBox="1"/>
          <p:nvPr/>
        </p:nvSpPr>
        <p:spPr>
          <a:xfrm>
            <a:off x="177837" y="6009082"/>
            <a:ext cx="161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TW Cen MT"/>
              </a:rPr>
              <a:t>Evaluation :</a:t>
            </a:r>
            <a:endParaRPr lang="de-DE" dirty="0">
              <a:latin typeface="TW Cen MT"/>
            </a:endParaRPr>
          </a:p>
          <a:p>
            <a:endParaRPr lang="en-US" dirty="0"/>
          </a:p>
        </p:txBody>
      </p:sp>
      <p:sp>
        <p:nvSpPr>
          <p:cNvPr id="23" name="Прямоугольник: скругленные углы 61">
            <a:extLst>
              <a:ext uri="{FF2B5EF4-FFF2-40B4-BE49-F238E27FC236}">
                <a16:creationId xmlns:a16="http://schemas.microsoft.com/office/drawing/2014/main" id="{A4AEB797-B4D5-4851-909A-4EF7ED8C2260}"/>
              </a:ext>
            </a:extLst>
          </p:cNvPr>
          <p:cNvSpPr/>
          <p:nvPr/>
        </p:nvSpPr>
        <p:spPr>
          <a:xfrm>
            <a:off x="1783765" y="5894902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fuzzywuzzy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0D7BF-AB50-4CE0-B774-AFB10E7C9439}"/>
              </a:ext>
            </a:extLst>
          </p:cNvPr>
          <p:cNvSpPr/>
          <p:nvPr/>
        </p:nvSpPr>
        <p:spPr>
          <a:xfrm>
            <a:off x="3570836" y="5826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compare arrays of correct license plates and predicted license plates, by getting the Average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4C9F2-C1B4-4B38-94E3-8B673AB2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58" y="1034909"/>
            <a:ext cx="3012141" cy="11883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93CCD3-CDFF-4965-B980-93C7C48D5C73}"/>
              </a:ext>
            </a:extLst>
          </p:cNvPr>
          <p:cNvSpPr/>
          <p:nvPr/>
        </p:nvSpPr>
        <p:spPr>
          <a:xfrm>
            <a:off x="11691639" y="62110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10212888" y="0"/>
            <a:ext cx="1319408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050" y="360349"/>
            <a:ext cx="5945816" cy="13255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5DAAB0"/>
                </a:solidFill>
              </a:rPr>
              <a:t>Conclusion and outlook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10800000" flipV="1">
            <a:off x="0" y="0"/>
            <a:ext cx="12192000" cy="359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BE4697B-4FEC-4895-A0EF-EB491B101F04}"/>
              </a:ext>
            </a:extLst>
          </p:cNvPr>
          <p:cNvSpPr txBox="1">
            <a:spLocks/>
          </p:cNvSpPr>
          <p:nvPr/>
        </p:nvSpPr>
        <p:spPr>
          <a:xfrm>
            <a:off x="476989" y="2797442"/>
            <a:ext cx="9853553" cy="3044825"/>
          </a:xfrm>
          <a:prstGeom prst="rect">
            <a:avLst/>
          </a:prstGeom>
        </p:spPr>
        <p:txBody>
          <a:bodyPr vert="horz" lIns="0" tIns="7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TW Cen MT"/>
                <a:ea typeface="+mn-lt"/>
                <a:cs typeface="+mn-lt"/>
              </a:rPr>
              <a:t>Futir Work to improve model: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At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moment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only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working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for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license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light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background</a:t>
            </a:r>
            <a:r>
              <a:rPr lang="de-DE" sz="2000" dirty="0">
                <a:latin typeface="TW Cen MT"/>
                <a:ea typeface="+mn-lt"/>
                <a:cs typeface="+mn-lt"/>
              </a:rPr>
              <a:t> and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dark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characters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Problem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in different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ratios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european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Dmax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Dmin</a:t>
            </a:r>
            <a:r>
              <a:rPr lang="de-DE" sz="2000" dirty="0">
                <a:latin typeface="TW Cen MT"/>
                <a:ea typeface="+mn-lt"/>
                <a:cs typeface="+mn-lt"/>
              </a:rPr>
              <a:t>) </a:t>
            </a:r>
          </a:p>
          <a:p>
            <a:r>
              <a:rPr lang="en-US" sz="2000" dirty="0">
                <a:latin typeface="TW Cen MT"/>
                <a:ea typeface="+mn-lt"/>
                <a:cs typeface="+mn-lt"/>
              </a:rPr>
              <a:t>Segmentation using pattern recognition methods leads to problems with characters that do not belong to the number plate (e.g. badges)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82147-50F3-46D8-9933-3EA6A01DFBCF}"/>
              </a:ext>
            </a:extLst>
          </p:cNvPr>
          <p:cNvSpPr/>
          <p:nvPr/>
        </p:nvSpPr>
        <p:spPr>
          <a:xfrm>
            <a:off x="11563672" y="64837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AAD3D6"/>
                </a:highlight>
                <a:latin typeface="Arial Rounded MT Bold" panose="020F0704030504030204" pitchFamily="34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92FE8E0CD34E87BEEE795167DC19" ma:contentTypeVersion="2" ma:contentTypeDescription="Create a new document." ma:contentTypeScope="" ma:versionID="a3f865aa298eed436de752fc1b51eab0">
  <xsd:schema xmlns:xsd="http://www.w3.org/2001/XMLSchema" xmlns:xs="http://www.w3.org/2001/XMLSchema" xmlns:p="http://schemas.microsoft.com/office/2006/metadata/properties" xmlns:ns2="9cd94582-5530-4c73-b12c-eb79238c2a45" targetNamespace="http://schemas.microsoft.com/office/2006/metadata/properties" ma:root="true" ma:fieldsID="c6bcb2b65ff18461bf30074943654107" ns2:_="">
    <xsd:import namespace="9cd94582-5530-4c73-b12c-eb79238c2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4582-5530-4c73-b12c-eb79238c2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F09AF-74B8-4C73-A0A1-65B87B97EB83}">
  <ds:schemaRefs>
    <ds:schemaRef ds:uri="http://purl.org/dc/terms/"/>
    <ds:schemaRef ds:uri="http://purl.org/dc/dcmitype/"/>
    <ds:schemaRef ds:uri="http://purl.org/dc/elements/1.1/"/>
    <ds:schemaRef ds:uri="9cd94582-5530-4c73-b12c-eb79238c2a4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28605FF-F205-4A09-9EC7-728855954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165FE-B36F-4007-8562-43535037825C}">
  <ds:schemaRefs>
    <ds:schemaRef ds:uri="9cd94582-5530-4c73-b12c-eb79238c2a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445</Words>
  <Application>Microsoft Office PowerPoint</Application>
  <PresentationFormat>Widescreen</PresentationFormat>
  <Paragraphs>123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Rounded MT Bold</vt:lpstr>
      <vt:lpstr>Calibri</vt:lpstr>
      <vt:lpstr>Gill Sans</vt:lpstr>
      <vt:lpstr>Helvetica Light</vt:lpstr>
      <vt:lpstr>Sitka Text</vt:lpstr>
      <vt:lpstr>Tw Cen MT</vt:lpstr>
      <vt:lpstr>Tw Cen MT</vt:lpstr>
      <vt:lpstr>Tw Cen MT Condensed</vt:lpstr>
      <vt:lpstr>Wingdings</vt:lpstr>
      <vt:lpstr>Wingdings 3</vt:lpstr>
      <vt:lpstr>Integral</vt:lpstr>
      <vt:lpstr>Image Processing  and  Computer Vision</vt:lpstr>
      <vt:lpstr>PowerPoint Presentation</vt:lpstr>
      <vt:lpstr>PowerPoint Presentation</vt:lpstr>
      <vt:lpstr>PowerPoint Presentation</vt:lpstr>
      <vt:lpstr>Intersection over Union</vt:lpstr>
      <vt:lpstr>PowerPoint Presentation</vt:lpstr>
      <vt:lpstr>PowerPoint Presentation</vt:lpstr>
      <vt:lpstr>PowerPoint Presentation</vt:lpstr>
      <vt:lpstr>Conclusion and 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creator>Henrike Hummel</dc:creator>
  <cp:lastModifiedBy>Tony Chahoud - tony.chahoud@studio.unibo.it</cp:lastModifiedBy>
  <cp:revision>235</cp:revision>
  <dcterms:created xsi:type="dcterms:W3CDTF">2021-12-11T13:24:35Z</dcterms:created>
  <dcterms:modified xsi:type="dcterms:W3CDTF">2022-03-24T21:45:08Z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0x01010054E292FE8E0CD34E87BEEE795167DC19</vt:lpwstr>
  </property>
</Properties>
</file>