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9" r:id="rId4"/>
    <p:sldId id="267" r:id="rId5"/>
    <p:sldId id="269" r:id="rId6"/>
    <p:sldId id="270" r:id="rId7"/>
    <p:sldId id="271" r:id="rId8"/>
    <p:sldId id="272" r:id="rId9"/>
    <p:sldId id="263" r:id="rId10"/>
    <p:sldId id="260" r:id="rId11"/>
    <p:sldId id="261" r:id="rId12"/>
    <p:sldId id="262" r:id="rId13"/>
    <p:sldId id="273" r:id="rId14"/>
    <p:sldId id="274" r:id="rId15"/>
    <p:sldId id="276" r:id="rId16"/>
    <p:sldId id="277" r:id="rId17"/>
    <p:sldId id="278" r:id="rId18"/>
    <p:sldId id="280" r:id="rId19"/>
    <p:sldId id="279" r:id="rId20"/>
    <p:sldId id="281" r:id="rId21"/>
    <p:sldId id="282" r:id="rId22"/>
    <p:sldId id="264" r:id="rId23"/>
    <p:sldId id="285" r:id="rId24"/>
    <p:sldId id="293" r:id="rId25"/>
    <p:sldId id="304" r:id="rId26"/>
    <p:sldId id="287" r:id="rId27"/>
    <p:sldId id="294" r:id="rId28"/>
    <p:sldId id="305" r:id="rId29"/>
    <p:sldId id="295" r:id="rId30"/>
    <p:sldId id="296" r:id="rId31"/>
    <p:sldId id="298" r:id="rId32"/>
    <p:sldId id="299" r:id="rId33"/>
    <p:sldId id="300" r:id="rId34"/>
    <p:sldId id="301" r:id="rId35"/>
    <p:sldId id="302" r:id="rId36"/>
    <p:sldId id="303" r:id="rId37"/>
    <p:sldId id="265" r:id="rId38"/>
    <p:sldId id="266" r:id="rId39"/>
    <p:sldId id="258" r:id="rId40"/>
    <p:sldId id="306"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79883" autoAdjust="0"/>
  </p:normalViewPr>
  <p:slideViewPr>
    <p:cSldViewPr snapToGrid="0">
      <p:cViewPr varScale="1">
        <p:scale>
          <a:sx n="91" d="100"/>
          <a:sy n="91" d="100"/>
        </p:scale>
        <p:origin x="160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F89A48-9740-438B-AE90-3705699BE0BE}" type="datetimeFigureOut">
              <a:rPr lang="zh-CN" altLang="en-US" smtClean="0"/>
              <a:t>2020/1/26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04040D-A024-4949-AA09-C8A583992DDF}" type="slidenum">
              <a:rPr lang="zh-CN" altLang="en-US" smtClean="0"/>
              <a:t>‹#›</a:t>
            </a:fld>
            <a:endParaRPr lang="zh-CN" altLang="en-US"/>
          </a:p>
        </p:txBody>
      </p:sp>
    </p:spTree>
    <p:extLst>
      <p:ext uri="{BB962C8B-B14F-4D97-AF65-F5344CB8AC3E}">
        <p14:creationId xmlns:p14="http://schemas.microsoft.com/office/powerpoint/2010/main" val="210736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04040D-A024-4949-AA09-C8A583992DDF}" type="slidenum">
              <a:rPr lang="zh-CN" altLang="en-US" smtClean="0"/>
              <a:t>1</a:t>
            </a:fld>
            <a:endParaRPr lang="zh-CN" altLang="en-US"/>
          </a:p>
        </p:txBody>
      </p:sp>
    </p:spTree>
    <p:extLst>
      <p:ext uri="{BB962C8B-B14F-4D97-AF65-F5344CB8AC3E}">
        <p14:creationId xmlns:p14="http://schemas.microsoft.com/office/powerpoint/2010/main" val="40841715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In this research, we mainly use the simulation method to simulate traditional systems and blockchain-based system, and compare the performance differences of the models.</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104040D-A024-4949-AA09-C8A583992DDF}" type="slidenum">
              <a:rPr lang="zh-CN" altLang="en-US" smtClean="0"/>
              <a:t>10</a:t>
            </a:fld>
            <a:endParaRPr lang="zh-CN" altLang="en-US"/>
          </a:p>
        </p:txBody>
      </p:sp>
    </p:spTree>
    <p:extLst>
      <p:ext uri="{BB962C8B-B14F-4D97-AF65-F5344CB8AC3E}">
        <p14:creationId xmlns:p14="http://schemas.microsoft.com/office/powerpoint/2010/main" val="4149074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So, we proposed two research questions, First determine how to simulate and then perform a system analysis</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104040D-A024-4949-AA09-C8A583992DDF}" type="slidenum">
              <a:rPr lang="zh-CN" altLang="en-US" smtClean="0"/>
              <a:t>11</a:t>
            </a:fld>
            <a:endParaRPr lang="zh-CN" altLang="en-US"/>
          </a:p>
        </p:txBody>
      </p:sp>
    </p:spTree>
    <p:extLst>
      <p:ext uri="{BB962C8B-B14F-4D97-AF65-F5344CB8AC3E}">
        <p14:creationId xmlns:p14="http://schemas.microsoft.com/office/powerpoint/2010/main" val="4853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For research question 1, we need to determine roles and functions, to understand how to simulate. In order to compare system differences, we also need to determine comparison indicators</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104040D-A024-4949-AA09-C8A583992DDF}" type="slidenum">
              <a:rPr lang="zh-CN" altLang="en-US" smtClean="0"/>
              <a:t>12</a:t>
            </a:fld>
            <a:endParaRPr lang="zh-CN" altLang="en-US"/>
          </a:p>
        </p:txBody>
      </p:sp>
    </p:spTree>
    <p:extLst>
      <p:ext uri="{BB962C8B-B14F-4D97-AF65-F5344CB8AC3E}">
        <p14:creationId xmlns:p14="http://schemas.microsoft.com/office/powerpoint/2010/main" val="746211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According to Dr. Henesey's research and the Global Logistics Institute's analysis of PCS roles, we roughly divide the roles into 6 categories. In this research, it is unrealistic to simulate a complete port communicate system. There are very complex information interactions between different categories and within the categories, so we mainly simulate the communication and physical processes between port and inland transportation companies</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104040D-A024-4949-AA09-C8A583992DDF}" type="slidenum">
              <a:rPr lang="zh-CN" altLang="en-US" smtClean="0"/>
              <a:t>13</a:t>
            </a:fld>
            <a:endParaRPr lang="zh-CN" altLang="en-US"/>
          </a:p>
        </p:txBody>
      </p:sp>
    </p:spTree>
    <p:extLst>
      <p:ext uri="{BB962C8B-B14F-4D97-AF65-F5344CB8AC3E}">
        <p14:creationId xmlns:p14="http://schemas.microsoft.com/office/powerpoint/2010/main" val="4233418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In Dr. Henesey's research, he list the information interactions between stakeholders and the port system. Because of the timing factor of information exchange is the physical process, it is necessary to consider the physical process together in the simulation. Combining Digital Container Shipping Association industry blue print, we screened out physical processes and information exchange between ports and inland transportation companies, which are necessary functions in the simulation system.</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104040D-A024-4949-AA09-C8A583992DDF}" type="slidenum">
              <a:rPr lang="zh-CN" altLang="en-US" smtClean="0"/>
              <a:t>14</a:t>
            </a:fld>
            <a:endParaRPr lang="zh-CN" altLang="en-US"/>
          </a:p>
        </p:txBody>
      </p:sp>
    </p:spTree>
    <p:extLst>
      <p:ext uri="{BB962C8B-B14F-4D97-AF65-F5344CB8AC3E}">
        <p14:creationId xmlns:p14="http://schemas.microsoft.com/office/powerpoint/2010/main" val="3432121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To compare the system differences, we chose four performance indicators. Overall time of cargo in port, vehicle utilization rate, access speed to information and port throughput.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104040D-A024-4949-AA09-C8A583992DDF}" type="slidenum">
              <a:rPr lang="zh-CN" altLang="en-US" smtClean="0"/>
              <a:t>15</a:t>
            </a:fld>
            <a:endParaRPr lang="zh-CN" altLang="en-US"/>
          </a:p>
        </p:txBody>
      </p:sp>
    </p:spTree>
    <p:extLst>
      <p:ext uri="{BB962C8B-B14F-4D97-AF65-F5344CB8AC3E}">
        <p14:creationId xmlns:p14="http://schemas.microsoft.com/office/powerpoint/2010/main" val="3009049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In simulation method, we will design two systems</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104040D-A024-4949-AA09-C8A583992DDF}" type="slidenum">
              <a:rPr lang="zh-CN" altLang="en-US" smtClean="0"/>
              <a:t>16</a:t>
            </a:fld>
            <a:endParaRPr lang="zh-CN" altLang="en-US"/>
          </a:p>
        </p:txBody>
      </p:sp>
    </p:spTree>
    <p:extLst>
      <p:ext uri="{BB962C8B-B14F-4D97-AF65-F5344CB8AC3E}">
        <p14:creationId xmlns:p14="http://schemas.microsoft.com/office/powerpoint/2010/main" val="510309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Traditional system will use bilateral communication,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104040D-A024-4949-AA09-C8A583992DDF}" type="slidenum">
              <a:rPr lang="zh-CN" altLang="en-US" smtClean="0"/>
              <a:t>17</a:t>
            </a:fld>
            <a:endParaRPr lang="zh-CN" altLang="en-US"/>
          </a:p>
        </p:txBody>
      </p:sp>
    </p:spTree>
    <p:extLst>
      <p:ext uri="{BB962C8B-B14F-4D97-AF65-F5344CB8AC3E}">
        <p14:creationId xmlns:p14="http://schemas.microsoft.com/office/powerpoint/2010/main" val="18993205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Based on the previously identified functions and roles, we designed the system process</a:t>
            </a:r>
            <a:endParaRPr lang="zh-CN" altLang="zh-CN" sz="1200" kern="1200" dirty="0">
              <a:solidFill>
                <a:schemeClr val="tx1"/>
              </a:solidFill>
              <a:effectLst/>
              <a:latin typeface="+mn-lt"/>
              <a:ea typeface="+mn-ea"/>
              <a:cs typeface="+mn-cs"/>
            </a:endParaRPr>
          </a:p>
          <a:p>
            <a:r>
              <a:rPr lang="en-US" altLang="zh-CN" dirty="0"/>
              <a:t>In traditional system, port manager will ask transport company one by one until the order was accepted.</a:t>
            </a:r>
            <a:endParaRPr lang="zh-CN" altLang="en-US" dirty="0"/>
          </a:p>
        </p:txBody>
      </p:sp>
      <p:sp>
        <p:nvSpPr>
          <p:cNvPr id="4" name="灯片编号占位符 3"/>
          <p:cNvSpPr>
            <a:spLocks noGrp="1"/>
          </p:cNvSpPr>
          <p:nvPr>
            <p:ph type="sldNum" sz="quarter" idx="5"/>
          </p:nvPr>
        </p:nvSpPr>
        <p:spPr/>
        <p:txBody>
          <a:bodyPr/>
          <a:lstStyle/>
          <a:p>
            <a:fld id="{F104040D-A024-4949-AA09-C8A583992DDF}" type="slidenum">
              <a:rPr lang="zh-CN" altLang="en-US" smtClean="0"/>
              <a:t>18</a:t>
            </a:fld>
            <a:endParaRPr lang="zh-CN" altLang="en-US"/>
          </a:p>
        </p:txBody>
      </p:sp>
    </p:spTree>
    <p:extLst>
      <p:ext uri="{BB962C8B-B14F-4D97-AF65-F5344CB8AC3E}">
        <p14:creationId xmlns:p14="http://schemas.microsoft.com/office/powerpoint/2010/main" val="13656155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For a Blockchain-based system, we need to design four additional parts: block, consensus mechanism, reward mechanism and anti-tampering mechanism.</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104040D-A024-4949-AA09-C8A583992DDF}" type="slidenum">
              <a:rPr lang="zh-CN" altLang="en-US" smtClean="0"/>
              <a:t>19</a:t>
            </a:fld>
            <a:endParaRPr lang="zh-CN" altLang="en-US"/>
          </a:p>
        </p:txBody>
      </p:sp>
    </p:spTree>
    <p:extLst>
      <p:ext uri="{BB962C8B-B14F-4D97-AF65-F5344CB8AC3E}">
        <p14:creationId xmlns:p14="http://schemas.microsoft.com/office/powerpoint/2010/main" val="4014213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Describe work – 5 steps</a:t>
            </a: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Briefly introduce</a:t>
            </a:r>
            <a:endParaRPr lang="zh-CN" altLang="en-US" dirty="0"/>
          </a:p>
        </p:txBody>
      </p:sp>
      <p:sp>
        <p:nvSpPr>
          <p:cNvPr id="4" name="灯片编号占位符 3"/>
          <p:cNvSpPr>
            <a:spLocks noGrp="1"/>
          </p:cNvSpPr>
          <p:nvPr>
            <p:ph type="sldNum" sz="quarter" idx="5"/>
          </p:nvPr>
        </p:nvSpPr>
        <p:spPr/>
        <p:txBody>
          <a:bodyPr/>
          <a:lstStyle/>
          <a:p>
            <a:fld id="{F104040D-A024-4949-AA09-C8A583992DDF}" type="slidenum">
              <a:rPr lang="zh-CN" altLang="en-US" smtClean="0"/>
              <a:t>2</a:t>
            </a:fld>
            <a:endParaRPr lang="zh-CN" altLang="en-US"/>
          </a:p>
        </p:txBody>
      </p:sp>
    </p:spTree>
    <p:extLst>
      <p:ext uri="{BB962C8B-B14F-4D97-AF65-F5344CB8AC3E}">
        <p14:creationId xmlns:p14="http://schemas.microsoft.com/office/powerpoint/2010/main" val="40857096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We use the blockchain network to enable port management to send requests to multiple companies at the same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If the transportation company has free resources, it is allowed to participate in mining. The first company to complete the mining task obtains the shipping qualification of this container</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then broadcasts the information to the network. only one company can get this order. And the </a:t>
            </a:r>
            <a:r>
              <a:rPr lang="en-US" altLang="zh-CN" sz="1200" dirty="0">
                <a:latin typeface="Times New Roman" panose="02020603050405020304" pitchFamily="18" charset="0"/>
                <a:cs typeface="Times New Roman" panose="02020603050405020304" pitchFamily="18" charset="0"/>
              </a:rPr>
              <a:t>commission will give as reward.</a:t>
            </a:r>
            <a:endParaRPr lang="zh-CN" altLang="en-US" dirty="0"/>
          </a:p>
        </p:txBody>
      </p:sp>
      <p:sp>
        <p:nvSpPr>
          <p:cNvPr id="4" name="灯片编号占位符 3"/>
          <p:cNvSpPr>
            <a:spLocks noGrp="1"/>
          </p:cNvSpPr>
          <p:nvPr>
            <p:ph type="sldNum" sz="quarter" idx="5"/>
          </p:nvPr>
        </p:nvSpPr>
        <p:spPr/>
        <p:txBody>
          <a:bodyPr/>
          <a:lstStyle/>
          <a:p>
            <a:fld id="{F104040D-A024-4949-AA09-C8A583992DDF}" type="slidenum">
              <a:rPr lang="zh-CN" altLang="en-US" smtClean="0"/>
              <a:t>20</a:t>
            </a:fld>
            <a:endParaRPr lang="zh-CN" altLang="en-US"/>
          </a:p>
        </p:txBody>
      </p:sp>
    </p:spTree>
    <p:extLst>
      <p:ext uri="{BB962C8B-B14F-4D97-AF65-F5344CB8AC3E}">
        <p14:creationId xmlns:p14="http://schemas.microsoft.com/office/powerpoint/2010/main" val="16966696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Based on the design, we can have the flow chart.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104040D-A024-4949-AA09-C8A583992DDF}" type="slidenum">
              <a:rPr lang="zh-CN" altLang="en-US" smtClean="0"/>
              <a:t>21</a:t>
            </a:fld>
            <a:endParaRPr lang="zh-CN" altLang="en-US"/>
          </a:p>
        </p:txBody>
      </p:sp>
    </p:spTree>
    <p:extLst>
      <p:ext uri="{BB962C8B-B14F-4D97-AF65-F5344CB8AC3E}">
        <p14:creationId xmlns:p14="http://schemas.microsoft.com/office/powerpoint/2010/main" val="2384005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After realize the simulation model, we collected the results of KPIs. Next, I will analyze the results in details.</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104040D-A024-4949-AA09-C8A583992DDF}" type="slidenum">
              <a:rPr lang="zh-CN" altLang="en-US" smtClean="0"/>
              <a:t>22</a:t>
            </a:fld>
            <a:endParaRPr lang="zh-CN" altLang="en-US"/>
          </a:p>
        </p:txBody>
      </p:sp>
    </p:spTree>
    <p:extLst>
      <p:ext uri="{BB962C8B-B14F-4D97-AF65-F5344CB8AC3E}">
        <p14:creationId xmlns:p14="http://schemas.microsoft.com/office/powerpoint/2010/main" val="2572526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Access speed to information, this indicator shows the time required after the port initiate the request for transport resource, until the transportation company accepts and dispatches the vehicle to the port. This indicator can represent the speed of information reaction between the port and multiple transportation companies in the process. </a:t>
            </a:r>
          </a:p>
          <a:p>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From the collected results, we can see that in the response time of 5 to 35 unit time, the order completed by the blockchain-based system is much more than the traditional system. In this interval, we observed that the blockchain-based system has the ability to respond quickly.</a:t>
            </a:r>
          </a:p>
          <a:p>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for over 100 unit time, we observed that only traditional systems have orders completed.</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104040D-A024-4949-AA09-C8A583992DDF}" type="slidenum">
              <a:rPr lang="zh-CN" altLang="en-US" smtClean="0"/>
              <a:t>23</a:t>
            </a:fld>
            <a:endParaRPr lang="zh-CN" altLang="en-US"/>
          </a:p>
        </p:txBody>
      </p:sp>
    </p:spTree>
    <p:extLst>
      <p:ext uri="{BB962C8B-B14F-4D97-AF65-F5344CB8AC3E}">
        <p14:creationId xmlns:p14="http://schemas.microsoft.com/office/powerpoint/2010/main" val="12957278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In 150 time-units, the traditional model processed a total of 123 orders and the blockchain-based system processed 209 orders. By analysis the data, we find the results are very interesting. </a:t>
            </a:r>
          </a:p>
          <a:p>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From average time spent, blockchain-based systems are slightly faster than traditional systems, </a:t>
            </a:r>
          </a:p>
          <a:p>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From the perspective of variance, the blockchain system is also slightly more stable than the traditional system.</a:t>
            </a:r>
          </a:p>
          <a:p>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However, if we only calculate the variance in less than 100 unit time, we find that the variance using traditional models is much lower than blockchain-based system. Which means if the long-delayed container is not considered, the order processing time of the traditional model is more average than blockchain system.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104040D-A024-4949-AA09-C8A583992DDF}" type="slidenum">
              <a:rPr lang="zh-CN" altLang="en-US" smtClean="0"/>
              <a:t>24</a:t>
            </a:fld>
            <a:endParaRPr lang="zh-CN" altLang="en-US"/>
          </a:p>
        </p:txBody>
      </p:sp>
    </p:spTree>
    <p:extLst>
      <p:ext uri="{BB962C8B-B14F-4D97-AF65-F5344CB8AC3E}">
        <p14:creationId xmlns:p14="http://schemas.microsoft.com/office/powerpoint/2010/main" val="35798205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In terms of information processing, we found:</a:t>
            </a:r>
          </a:p>
          <a:p>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In 150 simulation time, Blockchain-based system processed more orders.</a:t>
            </a:r>
          </a:p>
          <a:p>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In terms of fast response, the Blockchain-based system performs better</a:t>
            </a:r>
          </a:p>
          <a:p>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If we don't consider the orders that are processed for a very long time, the order processing speed of the traditional system is more stable. Which means in traditional system it is easier to predict the time of order processing.</a:t>
            </a:r>
          </a:p>
          <a:p>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For orders that took a long time to complete in traditional systems, we found that they in special case. During the Bilateral communication process, the port needs to ask the transport company one by one. Suppose that when port asking company C(Charlie) for resource, Company A(Alpha) has idle truck. But port manager does not know that, so he will continue ask company D(Delta). And a worse possibility, when the port manager gets a refuse from company D(Delta), idle truck of company A(Alpha) has dispatched, which makes waiting time even longer.</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104040D-A024-4949-AA09-C8A583992DDF}" type="slidenum">
              <a:rPr lang="zh-CN" altLang="en-US" smtClean="0"/>
              <a:t>25</a:t>
            </a:fld>
            <a:endParaRPr lang="zh-CN" altLang="en-US"/>
          </a:p>
        </p:txBody>
      </p:sp>
    </p:spTree>
    <p:extLst>
      <p:ext uri="{BB962C8B-B14F-4D97-AF65-F5344CB8AC3E}">
        <p14:creationId xmlns:p14="http://schemas.microsoft.com/office/powerpoint/2010/main" val="36173061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Overall time of cargo in port</a:t>
            </a:r>
          </a:p>
          <a:p>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We can found in 150 simulation time units, blockchain based system process 197 containers and traditional system only process 121. And In terms of time distribution and mean, the Blockchain-based system can make containers move out of the port faster.</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104040D-A024-4949-AA09-C8A583992DDF}" type="slidenum">
              <a:rPr lang="zh-CN" altLang="en-US" smtClean="0"/>
              <a:t>26</a:t>
            </a:fld>
            <a:endParaRPr lang="zh-CN" altLang="en-US"/>
          </a:p>
        </p:txBody>
      </p:sp>
    </p:spTree>
    <p:extLst>
      <p:ext uri="{BB962C8B-B14F-4D97-AF65-F5344CB8AC3E}">
        <p14:creationId xmlns:p14="http://schemas.microsoft.com/office/powerpoint/2010/main" val="10474569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Therefore, using the blockchain system can shorten the waiting time of containers at the port. Moreover, the use of blockchain systems also has a good performance in terms of fast transportation. If urgent orders need to be quickly delivered to customers, the blockchain system can provide better services.</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104040D-A024-4949-AA09-C8A583992DDF}" type="slidenum">
              <a:rPr lang="zh-CN" altLang="en-US" smtClean="0"/>
              <a:t>27</a:t>
            </a:fld>
            <a:endParaRPr lang="zh-CN" altLang="en-US"/>
          </a:p>
        </p:txBody>
      </p:sp>
    </p:spTree>
    <p:extLst>
      <p:ext uri="{BB962C8B-B14F-4D97-AF65-F5344CB8AC3E}">
        <p14:creationId xmlns:p14="http://schemas.microsoft.com/office/powerpoint/2010/main" val="34500902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In the communication process between the port and the transportation company, the vehicle utilization rate can represent whether the port has the ability to know the transportation resources statement. If the utilization rate is high, it means that the port can communicate with the transportation company in time and obtain updated information.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In this part, we will compare the Company vehicle Utilization Rate and Overall Vehicle Utilization Rate for analysis.</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104040D-A024-4949-AA09-C8A583992DDF}" type="slidenum">
              <a:rPr lang="zh-CN" altLang="en-US" smtClean="0"/>
              <a:t>28</a:t>
            </a:fld>
            <a:endParaRPr lang="zh-CN" altLang="en-US"/>
          </a:p>
        </p:txBody>
      </p:sp>
    </p:spTree>
    <p:extLst>
      <p:ext uri="{BB962C8B-B14F-4D97-AF65-F5344CB8AC3E}">
        <p14:creationId xmlns:p14="http://schemas.microsoft.com/office/powerpoint/2010/main" val="33112604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This is the line chart of vehicle Utilization Rate over time for each company in 150-time units.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104040D-A024-4949-AA09-C8A583992DDF}" type="slidenum">
              <a:rPr lang="zh-CN" altLang="en-US" smtClean="0"/>
              <a:t>29</a:t>
            </a:fld>
            <a:endParaRPr lang="zh-CN" altLang="en-US"/>
          </a:p>
        </p:txBody>
      </p:sp>
    </p:spTree>
    <p:extLst>
      <p:ext uri="{BB962C8B-B14F-4D97-AF65-F5344CB8AC3E}">
        <p14:creationId xmlns:p14="http://schemas.microsoft.com/office/powerpoint/2010/main" val="4078341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kern="1200" dirty="0">
                <a:solidFill>
                  <a:schemeClr val="tx1"/>
                </a:solidFill>
                <a:effectLst/>
                <a:latin typeface="+mn-lt"/>
                <a:ea typeface="+mn-ea"/>
                <a:cs typeface="+mn-cs"/>
              </a:rPr>
              <a:t>With the rapid development of the logistics industry, port logistics is playing an increasingly important role in global logistics. </a:t>
            </a:r>
          </a:p>
          <a:p>
            <a:endParaRPr lang="en-US" altLang="zh-CN" sz="1800" kern="1200" dirty="0">
              <a:solidFill>
                <a:schemeClr val="tx1"/>
              </a:solidFill>
              <a:effectLst/>
              <a:latin typeface="+mn-lt"/>
              <a:ea typeface="+mn-ea"/>
              <a:cs typeface="+mn-cs"/>
            </a:endParaRPr>
          </a:p>
          <a:p>
            <a:r>
              <a:rPr lang="en-US" altLang="zh-CN" sz="1800" kern="1200" dirty="0">
                <a:solidFill>
                  <a:schemeClr val="tx1"/>
                </a:solidFill>
                <a:effectLst/>
                <a:latin typeface="+mn-lt"/>
                <a:ea typeface="+mn-ea"/>
                <a:cs typeface="+mn-cs"/>
              </a:rPr>
              <a:t>Over 85% of the cargo has traveled at least once on board. And the advantages of shipping makes it always occupy an important position in logistics.</a:t>
            </a:r>
          </a:p>
          <a:p>
            <a:endParaRPr lang="zh-CN" altLang="zh-CN" sz="1800" kern="1200" dirty="0">
              <a:solidFill>
                <a:schemeClr val="tx1"/>
              </a:solidFill>
              <a:effectLst/>
              <a:latin typeface="+mn-lt"/>
              <a:ea typeface="+mn-ea"/>
              <a:cs typeface="+mn-cs"/>
            </a:endParaRPr>
          </a:p>
          <a:p>
            <a:r>
              <a:rPr lang="en-US" altLang="zh-CN" sz="1800" kern="1200" dirty="0">
                <a:solidFill>
                  <a:schemeClr val="tx1"/>
                </a:solidFill>
                <a:effectLst/>
                <a:latin typeface="+mn-lt"/>
                <a:ea typeface="+mn-ea"/>
                <a:cs typeface="+mn-cs"/>
              </a:rPr>
              <a:t>With the development of technology, many place have begun to develop automated ports.</a:t>
            </a:r>
            <a:endParaRPr lang="zh-CN" altLang="zh-CN" sz="18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104040D-A024-4949-AA09-C8A583992DDF}" type="slidenum">
              <a:rPr lang="zh-CN" altLang="en-US" smtClean="0"/>
              <a:t>3</a:t>
            </a:fld>
            <a:endParaRPr lang="zh-CN" altLang="en-US"/>
          </a:p>
        </p:txBody>
      </p:sp>
    </p:spTree>
    <p:extLst>
      <p:ext uri="{BB962C8B-B14F-4D97-AF65-F5344CB8AC3E}">
        <p14:creationId xmlns:p14="http://schemas.microsoft.com/office/powerpoint/2010/main" val="38581137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By comparing vehicle utilization for each company in the two systems, although the rate fluctuates frequently in Blockchain-based system, the amplitude of the fluctuation is not large. Compared with the traditional system, Blockchain-based system can always maintain a higher and more average vehicle utilization rate.</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104040D-A024-4949-AA09-C8A583992DDF}" type="slidenum">
              <a:rPr lang="zh-CN" altLang="en-US" smtClean="0"/>
              <a:t>30</a:t>
            </a:fld>
            <a:endParaRPr lang="zh-CN" altLang="en-US"/>
          </a:p>
        </p:txBody>
      </p:sp>
    </p:spTree>
    <p:extLst>
      <p:ext uri="{BB962C8B-B14F-4D97-AF65-F5344CB8AC3E}">
        <p14:creationId xmlns:p14="http://schemas.microsoft.com/office/powerpoint/2010/main" val="2386631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Here is the Stacked chart for Overall Vehicle Utilization Rate.</a:t>
            </a:r>
            <a:endParaRPr lang="zh-CN" altLang="en-US" dirty="0"/>
          </a:p>
        </p:txBody>
      </p:sp>
      <p:sp>
        <p:nvSpPr>
          <p:cNvPr id="4" name="灯片编号占位符 3"/>
          <p:cNvSpPr>
            <a:spLocks noGrp="1"/>
          </p:cNvSpPr>
          <p:nvPr>
            <p:ph type="sldNum" sz="quarter" idx="5"/>
          </p:nvPr>
        </p:nvSpPr>
        <p:spPr/>
        <p:txBody>
          <a:bodyPr/>
          <a:lstStyle/>
          <a:p>
            <a:fld id="{F104040D-A024-4949-AA09-C8A583992DDF}" type="slidenum">
              <a:rPr lang="zh-CN" altLang="en-US" smtClean="0"/>
              <a:t>31</a:t>
            </a:fld>
            <a:endParaRPr lang="zh-CN" altLang="en-US"/>
          </a:p>
        </p:txBody>
      </p:sp>
    </p:spTree>
    <p:extLst>
      <p:ext uri="{BB962C8B-B14F-4D97-AF65-F5344CB8AC3E}">
        <p14:creationId xmlns:p14="http://schemas.microsoft.com/office/powerpoint/2010/main" val="40631560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By comparing Overall Utilization Rate in the two systems, at the early stage, companies B(Bravo) &amp; C(Charlie) are idle in the traditional system, while in Blockchain-based system the utilization rate of all three companies are rising quickly, and it can put more resources into use in a short time. For traditional system, the overall rate is not high, which indicates that by using Blockchain-based systems, cooperation between ports and transport companies is more efficient.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104040D-A024-4949-AA09-C8A583992DDF}" type="slidenum">
              <a:rPr lang="zh-CN" altLang="en-US" smtClean="0"/>
              <a:t>32</a:t>
            </a:fld>
            <a:endParaRPr lang="zh-CN" altLang="en-US"/>
          </a:p>
        </p:txBody>
      </p:sp>
    </p:spTree>
    <p:extLst>
      <p:ext uri="{BB962C8B-B14F-4D97-AF65-F5344CB8AC3E}">
        <p14:creationId xmlns:p14="http://schemas.microsoft.com/office/powerpoint/2010/main" val="14133755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By observing these four graphs, we find that in terms of vehicle utilization, when using the traditional system, the rate fluctuates greatly for company C(Charlie). Although there are still many containers needs to be shipped at the port, the rate still be low for a long time.</a:t>
            </a:r>
          </a:p>
          <a:p>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In blockchain-based system, the vehicles of all companies are arranged centrally, which can reduce repeated waiting times. And it can quickly call resources in a short time and keep the utilization rate at a high level.</a:t>
            </a:r>
          </a:p>
          <a:p>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With the consensus mechanism, the blockchain system can replace the manual confirmation process with algorithm, which can reduce the waiting time for a response.</a:t>
            </a:r>
          </a:p>
          <a:p>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We can also see from the stacking diagram that the performance of the blockchain-based system is better than traditional system</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104040D-A024-4949-AA09-C8A583992DDF}" type="slidenum">
              <a:rPr lang="zh-CN" altLang="en-US" smtClean="0"/>
              <a:t>33</a:t>
            </a:fld>
            <a:endParaRPr lang="zh-CN" altLang="en-US"/>
          </a:p>
        </p:txBody>
      </p:sp>
    </p:spTree>
    <p:extLst>
      <p:ext uri="{BB962C8B-B14F-4D97-AF65-F5344CB8AC3E}">
        <p14:creationId xmlns:p14="http://schemas.microsoft.com/office/powerpoint/2010/main" val="2216277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For all ports, throughput is a very important indicator. Being able to handle more containers in a certain period of time can not only improve port efficiency, bring better economic benefits, but also have more time for allocate and adjust resource usage.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104040D-A024-4949-AA09-C8A583992DDF}" type="slidenum">
              <a:rPr lang="zh-CN" altLang="en-US" smtClean="0"/>
              <a:t>34</a:t>
            </a:fld>
            <a:endParaRPr lang="zh-CN" altLang="en-US"/>
          </a:p>
        </p:txBody>
      </p:sp>
    </p:spTree>
    <p:extLst>
      <p:ext uri="{BB962C8B-B14F-4D97-AF65-F5344CB8AC3E}">
        <p14:creationId xmlns:p14="http://schemas.microsoft.com/office/powerpoint/2010/main" val="17436927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In this indicator, we find that the processing speed of the blockchain system is greater than traditional system, and in traditional system, there are many times where no container is sent out of the port. In terms of processing speed and overall throughput, blockchain systems perform better than traditional systems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Summary:</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Through the analysis of the collected data, we found that compared with traditional systems, using a blockchain-based system can increase the vehicle utilization rate of partner companies, reduce the waiting time of containers at a port, and increase port throughput to a certain extent. In the speed of information access, although there is no major improvement, but blockchain-based system can avoid the situation that the order has not been processed for a long time.</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104040D-A024-4949-AA09-C8A583992DDF}" type="slidenum">
              <a:rPr lang="zh-CN" altLang="en-US" smtClean="0"/>
              <a:t>35</a:t>
            </a:fld>
            <a:endParaRPr lang="zh-CN" altLang="en-US"/>
          </a:p>
        </p:txBody>
      </p:sp>
    </p:spTree>
    <p:extLst>
      <p:ext uri="{BB962C8B-B14F-4D97-AF65-F5344CB8AC3E}">
        <p14:creationId xmlns:p14="http://schemas.microsoft.com/office/powerpoint/2010/main" val="24762033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But during the simulation, we also found some problems using the blockchain-based system:</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Blockchain requires a large number of computing resources and storage units, which may be an additional cost for both transportation company and port.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Blockchain system mainly replaces the manual confirmation step through the consensus mechanism, and then arranges the vehicles. So the choice of consensus mechanism is particularly important. In this system, we chose the proof of work method, and set low workload level. If the workload increases beyond the average time of manual confirmation, the performance of the blockchain system will become very poor. So it is unclear how to choose a consensus mechanism and its impact on different consensus mechanisms.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c.</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In the design of this system, one block will be created when an order created, which requires a lot of storage resources. Over time, this data chain will be very large. As a result, the speed of information traceability and inquiry becomes slow. In this regard, although it is possible to try to add a phased storage root node to relieve the storage pressure, this may increase the risk of information lost.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d.</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Since the Blockchain system is a distributed information system, in general, the more user nodes, the higher the built-in trust and security. However, in the case of cooperation between multiple companies, any situation that needs to reduce the benefits may cause users to exit the network, such as additional computing resource maintenance costs or reduce revenue. So if we want to promote the Blockchain system in small port, we need to improve the communication efficiency while at least ensuring that the interests of any party are not harmed.</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Although the use of the Blockchain system does not need to completely replace the PCS used by the transportation company or the port itself, it still needs to connect to a database and obtain certain information in real time. This is also a place where users who have not used such systems need trust.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104040D-A024-4949-AA09-C8A583992DDF}" type="slidenum">
              <a:rPr lang="zh-CN" altLang="en-US" smtClean="0"/>
              <a:t>36</a:t>
            </a:fld>
            <a:endParaRPr lang="zh-CN" altLang="en-US"/>
          </a:p>
        </p:txBody>
      </p:sp>
    </p:spTree>
    <p:extLst>
      <p:ext uri="{BB962C8B-B14F-4D97-AF65-F5344CB8AC3E}">
        <p14:creationId xmlns:p14="http://schemas.microsoft.com/office/powerpoint/2010/main" val="31831887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Overall, there are advantages to using Blockchain technology between ports and transportation companies. In the small port logistics system, the information of the port and the transportation company is not shared, so it is very difficult for the port to allocate resources. By using the Blockchain based system, transportation resources can be allocated in a timely manner under the condition of high information security. Under the premise of using an excellent consensus mechanism, such a system can reduce the waiting time, improve the overall vehicle utilization rate, and achieve the purpose of improving port efficiency. The Blockchain based system can communicate with the port in real time without the complete sharing of information, </a:t>
            </a:r>
            <a:endParaRPr lang="zh-CN" altLang="zh-CN" sz="1200" kern="1200" dirty="0">
              <a:solidFill>
                <a:schemeClr val="tx1"/>
              </a:solidFill>
              <a:effectLst/>
              <a:latin typeface="+mn-lt"/>
              <a:ea typeface="+mn-ea"/>
              <a:cs typeface="+mn-cs"/>
            </a:endParaRPr>
          </a:p>
          <a:p>
            <a:endParaRPr lang="en-US" altLang="zh-CN" dirty="0"/>
          </a:p>
          <a:p>
            <a:r>
              <a:rPr lang="en-US" altLang="zh-CN" sz="1200" kern="1200" dirty="0">
                <a:solidFill>
                  <a:schemeClr val="tx1"/>
                </a:solidFill>
                <a:effectLst/>
                <a:latin typeface="+mn-lt"/>
                <a:ea typeface="+mn-ea"/>
                <a:cs typeface="+mn-cs"/>
              </a:rPr>
              <a:t>**if have time**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(For example, when an order is initially created, the port only needs to publish the time information and the type of vehicle required, and after the order is accepted by the transport company, detailed information such as the location of the container could be sent to the corresponding transport company. And also it can write detailed information into smart contracts and publish them to the Blockchain network, allowing this process to be monitored. )</a:t>
            </a:r>
            <a:endParaRPr lang="en-US" altLang="zh-CN" dirty="0"/>
          </a:p>
          <a:p>
            <a:endParaRPr lang="en-US" altLang="zh-CN" dirty="0"/>
          </a:p>
          <a:p>
            <a:r>
              <a:rPr lang="en-US" altLang="zh-CN" sz="1200" kern="1200" dirty="0">
                <a:solidFill>
                  <a:schemeClr val="tx1"/>
                </a:solidFill>
                <a:effectLst/>
                <a:latin typeface="+mn-lt"/>
                <a:ea typeface="+mn-ea"/>
                <a:cs typeface="+mn-cs"/>
              </a:rPr>
              <a:t>The built-in trust of the Blockchain can allow the cooperation between the port and the transportation company to be supervised by all nodes, which can provide a trust basis for the information exchange between the two parties to a certain extent.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Although there are still many challenges in using blockchain technology in small ports, but in general, there is great potential in using it.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104040D-A024-4949-AA09-C8A583992DDF}" type="slidenum">
              <a:rPr lang="zh-CN" altLang="en-US" smtClean="0"/>
              <a:t>37</a:t>
            </a:fld>
            <a:endParaRPr lang="zh-CN" altLang="en-US"/>
          </a:p>
        </p:txBody>
      </p:sp>
    </p:spTree>
    <p:extLst>
      <p:ext uri="{BB962C8B-B14F-4D97-AF65-F5344CB8AC3E}">
        <p14:creationId xmlns:p14="http://schemas.microsoft.com/office/powerpoint/2010/main" val="10396635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Due to the characteristics of small ports, there is still have much things need to discuss. </a:t>
            </a:r>
          </a:p>
          <a:p>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In this research, we discussed the physical processes and information exchange between the port and the inland transportation company, but we still need to perform simulation experiments on how much other roles are affected by the blockchain.</a:t>
            </a:r>
          </a:p>
          <a:p>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And about the consensus mechanism, we choose proof of work in this research, However, its resource usage is too large, which makes me unable to achieve a larger model simulation, so we need to study how to choose a consensus mechanism in the future.</a:t>
            </a:r>
          </a:p>
          <a:p>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In addition, the blockchain itself also has value to do more research.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104040D-A024-4949-AA09-C8A583992DDF}" type="slidenum">
              <a:rPr lang="zh-CN" altLang="en-US" smtClean="0"/>
              <a:t>38</a:t>
            </a:fld>
            <a:endParaRPr lang="zh-CN" altLang="en-US"/>
          </a:p>
        </p:txBody>
      </p:sp>
    </p:spTree>
    <p:extLst>
      <p:ext uri="{BB962C8B-B14F-4D97-AF65-F5344CB8AC3E}">
        <p14:creationId xmlns:p14="http://schemas.microsoft.com/office/powerpoint/2010/main" val="39111090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04040D-A024-4949-AA09-C8A583992DDF}" type="slidenum">
              <a:rPr lang="zh-CN" altLang="en-US" smtClean="0"/>
              <a:t>39</a:t>
            </a:fld>
            <a:endParaRPr lang="zh-CN" altLang="en-US"/>
          </a:p>
        </p:txBody>
      </p:sp>
    </p:spTree>
    <p:extLst>
      <p:ext uri="{BB962C8B-B14F-4D97-AF65-F5344CB8AC3E}">
        <p14:creationId xmlns:p14="http://schemas.microsoft.com/office/powerpoint/2010/main" val="2023667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But,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Automated ports require significant costs to purchase intelligent equipment and infrastructure reforms, so for economically developed areas and large ports such as Rotterdam and Shanghai, they have enough resources to develop it.</a:t>
            </a:r>
          </a:p>
          <a:p>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But for small ports, they often need to cooperate with multiple third-party companies, such as transportation companies, which means there are more challenges when cooperate and communication.</a:t>
            </a:r>
          </a:p>
          <a:p>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Between these companies, information did not shared, different companies use different systems with different information, all these problems reduce the efficiency of small ports and limit their development.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104040D-A024-4949-AA09-C8A583992DDF}" type="slidenum">
              <a:rPr lang="zh-CN" altLang="en-US" smtClean="0"/>
              <a:t>4</a:t>
            </a:fld>
            <a:endParaRPr lang="zh-CN" altLang="en-US"/>
          </a:p>
        </p:txBody>
      </p:sp>
    </p:spTree>
    <p:extLst>
      <p:ext uri="{BB962C8B-B14F-4D97-AF65-F5344CB8AC3E}">
        <p14:creationId xmlns:p14="http://schemas.microsoft.com/office/powerpoint/2010/main" val="3140103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We have found that even though port communication system has been developed for more than 30 years, when small ports cooperate with third-party companies, they still use inefficient way to exchange information.</a:t>
            </a:r>
          </a:p>
          <a:p>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For example, They use files to send information, and communication with phone and email.</a:t>
            </a:r>
          </a:p>
          <a:p>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This type is not only inefficient, but it takes a long time to review if anything lost or incorrect.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104040D-A024-4949-AA09-C8A583992DDF}" type="slidenum">
              <a:rPr lang="zh-CN" altLang="en-US" smtClean="0"/>
              <a:t>5</a:t>
            </a:fld>
            <a:endParaRPr lang="zh-CN" altLang="en-US"/>
          </a:p>
        </p:txBody>
      </p:sp>
    </p:spTree>
    <p:extLst>
      <p:ext uri="{BB962C8B-B14F-4D97-AF65-F5344CB8AC3E}">
        <p14:creationId xmlns:p14="http://schemas.microsoft.com/office/powerpoint/2010/main" val="3677779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When cooperating, there may be a problem of repeated waiting. Such a similar situation occurs in the communication between the various roles of the logistics chain.</a:t>
            </a:r>
          </a:p>
          <a:p>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Therefore, we hope to improve the efficiency of multi-company cooperation.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104040D-A024-4949-AA09-C8A583992DDF}" type="slidenum">
              <a:rPr lang="zh-CN" altLang="en-US" smtClean="0"/>
              <a:t>6</a:t>
            </a:fld>
            <a:endParaRPr lang="zh-CN" altLang="en-US"/>
          </a:p>
        </p:txBody>
      </p:sp>
    </p:spTree>
    <p:extLst>
      <p:ext uri="{BB962C8B-B14F-4D97-AF65-F5344CB8AC3E}">
        <p14:creationId xmlns:p14="http://schemas.microsoft.com/office/powerpoint/2010/main" val="3680870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When considering some reasons that may cause this situation, we are thinking using blockchain to improve it.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104040D-A024-4949-AA09-C8A583992DDF}" type="slidenum">
              <a:rPr lang="zh-CN" altLang="en-US" smtClean="0"/>
              <a:t>7</a:t>
            </a:fld>
            <a:endParaRPr lang="zh-CN" altLang="en-US"/>
          </a:p>
        </p:txBody>
      </p:sp>
    </p:spTree>
    <p:extLst>
      <p:ext uri="{BB962C8B-B14F-4D97-AF65-F5344CB8AC3E}">
        <p14:creationId xmlns:p14="http://schemas.microsoft.com/office/powerpoint/2010/main" val="3497866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Because of the blockchain has the characteristics of Transparency, Traceability, Security, Built-in-trust and Real-time accessibility, it may be able to improve the communication efficiency of small ports cooperation</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104040D-A024-4949-AA09-C8A583992DDF}" type="slidenum">
              <a:rPr lang="zh-CN" altLang="en-US" smtClean="0"/>
              <a:t>8</a:t>
            </a:fld>
            <a:endParaRPr lang="zh-CN" altLang="en-US"/>
          </a:p>
        </p:txBody>
      </p:sp>
    </p:spTree>
    <p:extLst>
      <p:ext uri="{BB962C8B-B14F-4D97-AF65-F5344CB8AC3E}">
        <p14:creationId xmlns:p14="http://schemas.microsoft.com/office/powerpoint/2010/main" val="3928058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Therefore, we mainly focused on the problem of low communication efficiency in the cooperation process between small ports and multiple companies and explored whether we can use blockchain to improve it.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104040D-A024-4949-AA09-C8A583992DDF}" type="slidenum">
              <a:rPr lang="zh-CN" altLang="en-US" smtClean="0"/>
              <a:t>9</a:t>
            </a:fld>
            <a:endParaRPr lang="zh-CN" altLang="en-US"/>
          </a:p>
        </p:txBody>
      </p:sp>
    </p:spTree>
    <p:extLst>
      <p:ext uri="{BB962C8B-B14F-4D97-AF65-F5344CB8AC3E}">
        <p14:creationId xmlns:p14="http://schemas.microsoft.com/office/powerpoint/2010/main" val="3339621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AE3BEB-714E-4A71-93AE-CA07383C4A7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96A1B0B-E379-497E-B492-2B8934E3DD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E236D7D-6E5D-4087-90B3-CAA6316EDB13}"/>
              </a:ext>
            </a:extLst>
          </p:cNvPr>
          <p:cNvSpPr>
            <a:spLocks noGrp="1"/>
          </p:cNvSpPr>
          <p:nvPr>
            <p:ph type="dt" sz="half" idx="10"/>
          </p:nvPr>
        </p:nvSpPr>
        <p:spPr/>
        <p:txBody>
          <a:bodyPr/>
          <a:lstStyle/>
          <a:p>
            <a:fld id="{A2DC4DA6-2F63-436C-834A-90630BA0E4A6}" type="datetimeFigureOut">
              <a:rPr lang="zh-CN" altLang="en-US" smtClean="0"/>
              <a:t>2020/1/26</a:t>
            </a:fld>
            <a:endParaRPr lang="zh-CN" altLang="en-US"/>
          </a:p>
        </p:txBody>
      </p:sp>
      <p:sp>
        <p:nvSpPr>
          <p:cNvPr id="5" name="页脚占位符 4">
            <a:extLst>
              <a:ext uri="{FF2B5EF4-FFF2-40B4-BE49-F238E27FC236}">
                <a16:creationId xmlns:a16="http://schemas.microsoft.com/office/drawing/2014/main" id="{5BACFBC3-3B2C-42A4-AE1D-0CC4B945FE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CCA4AF-3189-411E-8E18-F09918742B3C}"/>
              </a:ext>
            </a:extLst>
          </p:cNvPr>
          <p:cNvSpPr>
            <a:spLocks noGrp="1"/>
          </p:cNvSpPr>
          <p:nvPr>
            <p:ph type="sldNum" sz="quarter" idx="12"/>
          </p:nvPr>
        </p:nvSpPr>
        <p:spPr/>
        <p:txBody>
          <a:bodyPr/>
          <a:lstStyle/>
          <a:p>
            <a:fld id="{6627F494-E1E7-4FC6-A18F-BCE1166DBEDD}" type="slidenum">
              <a:rPr lang="zh-CN" altLang="en-US" smtClean="0"/>
              <a:t>‹#›</a:t>
            </a:fld>
            <a:endParaRPr lang="zh-CN" altLang="en-US"/>
          </a:p>
        </p:txBody>
      </p:sp>
    </p:spTree>
    <p:extLst>
      <p:ext uri="{BB962C8B-B14F-4D97-AF65-F5344CB8AC3E}">
        <p14:creationId xmlns:p14="http://schemas.microsoft.com/office/powerpoint/2010/main" val="3446209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D94B2D-44BD-4AD8-877C-6B16C69B4E3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33C685E-7FA1-497F-9AC6-76CA0137747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8F4004D-43BE-4E30-822B-404A4BBB7D37}"/>
              </a:ext>
            </a:extLst>
          </p:cNvPr>
          <p:cNvSpPr>
            <a:spLocks noGrp="1"/>
          </p:cNvSpPr>
          <p:nvPr>
            <p:ph type="dt" sz="half" idx="10"/>
          </p:nvPr>
        </p:nvSpPr>
        <p:spPr/>
        <p:txBody>
          <a:bodyPr/>
          <a:lstStyle/>
          <a:p>
            <a:fld id="{A2DC4DA6-2F63-436C-834A-90630BA0E4A6}" type="datetimeFigureOut">
              <a:rPr lang="zh-CN" altLang="en-US" smtClean="0"/>
              <a:t>2020/1/26</a:t>
            </a:fld>
            <a:endParaRPr lang="zh-CN" altLang="en-US"/>
          </a:p>
        </p:txBody>
      </p:sp>
      <p:sp>
        <p:nvSpPr>
          <p:cNvPr id="5" name="页脚占位符 4">
            <a:extLst>
              <a:ext uri="{FF2B5EF4-FFF2-40B4-BE49-F238E27FC236}">
                <a16:creationId xmlns:a16="http://schemas.microsoft.com/office/drawing/2014/main" id="{54B3BCE2-BBF9-4DD0-B7E6-211BFA2D98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536320-A4E5-4238-B496-CD7450CFF1C1}"/>
              </a:ext>
            </a:extLst>
          </p:cNvPr>
          <p:cNvSpPr>
            <a:spLocks noGrp="1"/>
          </p:cNvSpPr>
          <p:nvPr>
            <p:ph type="sldNum" sz="quarter" idx="12"/>
          </p:nvPr>
        </p:nvSpPr>
        <p:spPr/>
        <p:txBody>
          <a:bodyPr/>
          <a:lstStyle/>
          <a:p>
            <a:fld id="{6627F494-E1E7-4FC6-A18F-BCE1166DBEDD}" type="slidenum">
              <a:rPr lang="zh-CN" altLang="en-US" smtClean="0"/>
              <a:t>‹#›</a:t>
            </a:fld>
            <a:endParaRPr lang="zh-CN" altLang="en-US"/>
          </a:p>
        </p:txBody>
      </p:sp>
    </p:spTree>
    <p:extLst>
      <p:ext uri="{BB962C8B-B14F-4D97-AF65-F5344CB8AC3E}">
        <p14:creationId xmlns:p14="http://schemas.microsoft.com/office/powerpoint/2010/main" val="1051670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E47840E-09D3-4534-9642-1CFC3FDC4D3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131CDC9-D58D-4E51-8DD8-12CA7921859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FFDB192-CE12-4758-85E3-4C9EF85C4E53}"/>
              </a:ext>
            </a:extLst>
          </p:cNvPr>
          <p:cNvSpPr>
            <a:spLocks noGrp="1"/>
          </p:cNvSpPr>
          <p:nvPr>
            <p:ph type="dt" sz="half" idx="10"/>
          </p:nvPr>
        </p:nvSpPr>
        <p:spPr/>
        <p:txBody>
          <a:bodyPr/>
          <a:lstStyle/>
          <a:p>
            <a:fld id="{A2DC4DA6-2F63-436C-834A-90630BA0E4A6}" type="datetimeFigureOut">
              <a:rPr lang="zh-CN" altLang="en-US" smtClean="0"/>
              <a:t>2020/1/26</a:t>
            </a:fld>
            <a:endParaRPr lang="zh-CN" altLang="en-US"/>
          </a:p>
        </p:txBody>
      </p:sp>
      <p:sp>
        <p:nvSpPr>
          <p:cNvPr id="5" name="页脚占位符 4">
            <a:extLst>
              <a:ext uri="{FF2B5EF4-FFF2-40B4-BE49-F238E27FC236}">
                <a16:creationId xmlns:a16="http://schemas.microsoft.com/office/drawing/2014/main" id="{939ABF2D-2E84-4AF0-A5F3-6E8D5D8D35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34F77E-1ABC-4B06-93FE-B877242F7577}"/>
              </a:ext>
            </a:extLst>
          </p:cNvPr>
          <p:cNvSpPr>
            <a:spLocks noGrp="1"/>
          </p:cNvSpPr>
          <p:nvPr>
            <p:ph type="sldNum" sz="quarter" idx="12"/>
          </p:nvPr>
        </p:nvSpPr>
        <p:spPr/>
        <p:txBody>
          <a:bodyPr/>
          <a:lstStyle/>
          <a:p>
            <a:fld id="{6627F494-E1E7-4FC6-A18F-BCE1166DBEDD}" type="slidenum">
              <a:rPr lang="zh-CN" altLang="en-US" smtClean="0"/>
              <a:t>‹#›</a:t>
            </a:fld>
            <a:endParaRPr lang="zh-CN" altLang="en-US"/>
          </a:p>
        </p:txBody>
      </p:sp>
    </p:spTree>
    <p:extLst>
      <p:ext uri="{BB962C8B-B14F-4D97-AF65-F5344CB8AC3E}">
        <p14:creationId xmlns:p14="http://schemas.microsoft.com/office/powerpoint/2010/main" val="4042398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6CCD42-640D-4E36-B872-E033926C420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AE92592-88A1-491D-BF98-3EE56FCE832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F250F7-202E-425B-BDC7-DCD60B74C0B9}"/>
              </a:ext>
            </a:extLst>
          </p:cNvPr>
          <p:cNvSpPr>
            <a:spLocks noGrp="1"/>
          </p:cNvSpPr>
          <p:nvPr>
            <p:ph type="dt" sz="half" idx="10"/>
          </p:nvPr>
        </p:nvSpPr>
        <p:spPr/>
        <p:txBody>
          <a:bodyPr/>
          <a:lstStyle/>
          <a:p>
            <a:fld id="{A2DC4DA6-2F63-436C-834A-90630BA0E4A6}" type="datetimeFigureOut">
              <a:rPr lang="zh-CN" altLang="en-US" smtClean="0"/>
              <a:t>2020/1/26</a:t>
            </a:fld>
            <a:endParaRPr lang="zh-CN" altLang="en-US"/>
          </a:p>
        </p:txBody>
      </p:sp>
      <p:sp>
        <p:nvSpPr>
          <p:cNvPr id="5" name="页脚占位符 4">
            <a:extLst>
              <a:ext uri="{FF2B5EF4-FFF2-40B4-BE49-F238E27FC236}">
                <a16:creationId xmlns:a16="http://schemas.microsoft.com/office/drawing/2014/main" id="{FF395D3D-9A74-4DA9-A3DF-5E75D60518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CACA47-E84C-4D48-90A0-4728C1AF7789}"/>
              </a:ext>
            </a:extLst>
          </p:cNvPr>
          <p:cNvSpPr>
            <a:spLocks noGrp="1"/>
          </p:cNvSpPr>
          <p:nvPr>
            <p:ph type="sldNum" sz="quarter" idx="12"/>
          </p:nvPr>
        </p:nvSpPr>
        <p:spPr/>
        <p:txBody>
          <a:bodyPr/>
          <a:lstStyle/>
          <a:p>
            <a:fld id="{6627F494-E1E7-4FC6-A18F-BCE1166DBEDD}" type="slidenum">
              <a:rPr lang="zh-CN" altLang="en-US" smtClean="0"/>
              <a:t>‹#›</a:t>
            </a:fld>
            <a:endParaRPr lang="zh-CN" altLang="en-US"/>
          </a:p>
        </p:txBody>
      </p:sp>
    </p:spTree>
    <p:extLst>
      <p:ext uri="{BB962C8B-B14F-4D97-AF65-F5344CB8AC3E}">
        <p14:creationId xmlns:p14="http://schemas.microsoft.com/office/powerpoint/2010/main" val="1118978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CE2171-6B03-441E-8538-9CC601C3B2C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C8355AE-2D57-4268-9424-4DD3E31FFF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5B2B277-BA4D-4FF7-B25D-1872A58E5B65}"/>
              </a:ext>
            </a:extLst>
          </p:cNvPr>
          <p:cNvSpPr>
            <a:spLocks noGrp="1"/>
          </p:cNvSpPr>
          <p:nvPr>
            <p:ph type="dt" sz="half" idx="10"/>
          </p:nvPr>
        </p:nvSpPr>
        <p:spPr/>
        <p:txBody>
          <a:bodyPr/>
          <a:lstStyle/>
          <a:p>
            <a:fld id="{A2DC4DA6-2F63-436C-834A-90630BA0E4A6}" type="datetimeFigureOut">
              <a:rPr lang="zh-CN" altLang="en-US" smtClean="0"/>
              <a:t>2020/1/26</a:t>
            </a:fld>
            <a:endParaRPr lang="zh-CN" altLang="en-US"/>
          </a:p>
        </p:txBody>
      </p:sp>
      <p:sp>
        <p:nvSpPr>
          <p:cNvPr id="5" name="页脚占位符 4">
            <a:extLst>
              <a:ext uri="{FF2B5EF4-FFF2-40B4-BE49-F238E27FC236}">
                <a16:creationId xmlns:a16="http://schemas.microsoft.com/office/drawing/2014/main" id="{A2D176E6-13FC-433E-88A2-E0D534280E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D6820D-82F1-44B7-9D4A-1C6D40E4DFD2}"/>
              </a:ext>
            </a:extLst>
          </p:cNvPr>
          <p:cNvSpPr>
            <a:spLocks noGrp="1"/>
          </p:cNvSpPr>
          <p:nvPr>
            <p:ph type="sldNum" sz="quarter" idx="12"/>
          </p:nvPr>
        </p:nvSpPr>
        <p:spPr/>
        <p:txBody>
          <a:bodyPr/>
          <a:lstStyle/>
          <a:p>
            <a:fld id="{6627F494-E1E7-4FC6-A18F-BCE1166DBEDD}" type="slidenum">
              <a:rPr lang="zh-CN" altLang="en-US" smtClean="0"/>
              <a:t>‹#›</a:t>
            </a:fld>
            <a:endParaRPr lang="zh-CN" altLang="en-US"/>
          </a:p>
        </p:txBody>
      </p:sp>
    </p:spTree>
    <p:extLst>
      <p:ext uri="{BB962C8B-B14F-4D97-AF65-F5344CB8AC3E}">
        <p14:creationId xmlns:p14="http://schemas.microsoft.com/office/powerpoint/2010/main" val="1615322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728EB-D07D-449C-AC92-B90B63E7DB4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F2CEE10-C854-484F-8151-44D77C34D94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D96152F-4F26-4923-A6BC-89E0DD804DA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724289C-29C5-48F4-891A-026766DDD7D9}"/>
              </a:ext>
            </a:extLst>
          </p:cNvPr>
          <p:cNvSpPr>
            <a:spLocks noGrp="1"/>
          </p:cNvSpPr>
          <p:nvPr>
            <p:ph type="dt" sz="half" idx="10"/>
          </p:nvPr>
        </p:nvSpPr>
        <p:spPr/>
        <p:txBody>
          <a:bodyPr/>
          <a:lstStyle/>
          <a:p>
            <a:fld id="{A2DC4DA6-2F63-436C-834A-90630BA0E4A6}" type="datetimeFigureOut">
              <a:rPr lang="zh-CN" altLang="en-US" smtClean="0"/>
              <a:t>2020/1/26</a:t>
            </a:fld>
            <a:endParaRPr lang="zh-CN" altLang="en-US"/>
          </a:p>
        </p:txBody>
      </p:sp>
      <p:sp>
        <p:nvSpPr>
          <p:cNvPr id="6" name="页脚占位符 5">
            <a:extLst>
              <a:ext uri="{FF2B5EF4-FFF2-40B4-BE49-F238E27FC236}">
                <a16:creationId xmlns:a16="http://schemas.microsoft.com/office/drawing/2014/main" id="{0502332F-239F-44F9-9803-78F360991E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C49EE7-E76F-4735-A9C0-42314746D2E0}"/>
              </a:ext>
            </a:extLst>
          </p:cNvPr>
          <p:cNvSpPr>
            <a:spLocks noGrp="1"/>
          </p:cNvSpPr>
          <p:nvPr>
            <p:ph type="sldNum" sz="quarter" idx="12"/>
          </p:nvPr>
        </p:nvSpPr>
        <p:spPr/>
        <p:txBody>
          <a:bodyPr/>
          <a:lstStyle/>
          <a:p>
            <a:fld id="{6627F494-E1E7-4FC6-A18F-BCE1166DBEDD}" type="slidenum">
              <a:rPr lang="zh-CN" altLang="en-US" smtClean="0"/>
              <a:t>‹#›</a:t>
            </a:fld>
            <a:endParaRPr lang="zh-CN" altLang="en-US"/>
          </a:p>
        </p:txBody>
      </p:sp>
    </p:spTree>
    <p:extLst>
      <p:ext uri="{BB962C8B-B14F-4D97-AF65-F5344CB8AC3E}">
        <p14:creationId xmlns:p14="http://schemas.microsoft.com/office/powerpoint/2010/main" val="3372317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1E380E-E370-49E2-BBCA-1B1DDD6EDE8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B4B6EF1-4268-45F3-BC33-144B93A6A3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372496B-4EB3-47E3-801C-5E7148B0ADF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EB2D8FB-DF7F-43B2-AF42-275B43CA96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B33917E-97CC-465A-ABB5-3DFB4D45C46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425B228-CDA0-45AB-969A-8ABFF71DDF09}"/>
              </a:ext>
            </a:extLst>
          </p:cNvPr>
          <p:cNvSpPr>
            <a:spLocks noGrp="1"/>
          </p:cNvSpPr>
          <p:nvPr>
            <p:ph type="dt" sz="half" idx="10"/>
          </p:nvPr>
        </p:nvSpPr>
        <p:spPr/>
        <p:txBody>
          <a:bodyPr/>
          <a:lstStyle/>
          <a:p>
            <a:fld id="{A2DC4DA6-2F63-436C-834A-90630BA0E4A6}" type="datetimeFigureOut">
              <a:rPr lang="zh-CN" altLang="en-US" smtClean="0"/>
              <a:t>2020/1/26</a:t>
            </a:fld>
            <a:endParaRPr lang="zh-CN" altLang="en-US"/>
          </a:p>
        </p:txBody>
      </p:sp>
      <p:sp>
        <p:nvSpPr>
          <p:cNvPr id="8" name="页脚占位符 7">
            <a:extLst>
              <a:ext uri="{FF2B5EF4-FFF2-40B4-BE49-F238E27FC236}">
                <a16:creationId xmlns:a16="http://schemas.microsoft.com/office/drawing/2014/main" id="{C73FF311-4187-4FFF-B2CE-105E4FA434B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28A4B80-F041-4713-9A9C-9FBBDA4EA807}"/>
              </a:ext>
            </a:extLst>
          </p:cNvPr>
          <p:cNvSpPr>
            <a:spLocks noGrp="1"/>
          </p:cNvSpPr>
          <p:nvPr>
            <p:ph type="sldNum" sz="quarter" idx="12"/>
          </p:nvPr>
        </p:nvSpPr>
        <p:spPr/>
        <p:txBody>
          <a:bodyPr/>
          <a:lstStyle/>
          <a:p>
            <a:fld id="{6627F494-E1E7-4FC6-A18F-BCE1166DBEDD}" type="slidenum">
              <a:rPr lang="zh-CN" altLang="en-US" smtClean="0"/>
              <a:t>‹#›</a:t>
            </a:fld>
            <a:endParaRPr lang="zh-CN" altLang="en-US"/>
          </a:p>
        </p:txBody>
      </p:sp>
    </p:spTree>
    <p:extLst>
      <p:ext uri="{BB962C8B-B14F-4D97-AF65-F5344CB8AC3E}">
        <p14:creationId xmlns:p14="http://schemas.microsoft.com/office/powerpoint/2010/main" val="3981455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43D37A-F4A4-4F4A-8E24-5B59BA348B8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A85D7E5-DF83-49B8-8811-714B861247F1}"/>
              </a:ext>
            </a:extLst>
          </p:cNvPr>
          <p:cNvSpPr>
            <a:spLocks noGrp="1"/>
          </p:cNvSpPr>
          <p:nvPr>
            <p:ph type="dt" sz="half" idx="10"/>
          </p:nvPr>
        </p:nvSpPr>
        <p:spPr/>
        <p:txBody>
          <a:bodyPr/>
          <a:lstStyle/>
          <a:p>
            <a:fld id="{A2DC4DA6-2F63-436C-834A-90630BA0E4A6}" type="datetimeFigureOut">
              <a:rPr lang="zh-CN" altLang="en-US" smtClean="0"/>
              <a:t>2020/1/26</a:t>
            </a:fld>
            <a:endParaRPr lang="zh-CN" altLang="en-US"/>
          </a:p>
        </p:txBody>
      </p:sp>
      <p:sp>
        <p:nvSpPr>
          <p:cNvPr id="4" name="页脚占位符 3">
            <a:extLst>
              <a:ext uri="{FF2B5EF4-FFF2-40B4-BE49-F238E27FC236}">
                <a16:creationId xmlns:a16="http://schemas.microsoft.com/office/drawing/2014/main" id="{D9FF5F26-8EF2-4049-B78D-362ADF603BE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4FDFC1B-83F8-4C44-B896-45AD3FC4AAB3}"/>
              </a:ext>
            </a:extLst>
          </p:cNvPr>
          <p:cNvSpPr>
            <a:spLocks noGrp="1"/>
          </p:cNvSpPr>
          <p:nvPr>
            <p:ph type="sldNum" sz="quarter" idx="12"/>
          </p:nvPr>
        </p:nvSpPr>
        <p:spPr/>
        <p:txBody>
          <a:bodyPr/>
          <a:lstStyle/>
          <a:p>
            <a:fld id="{6627F494-E1E7-4FC6-A18F-BCE1166DBEDD}" type="slidenum">
              <a:rPr lang="zh-CN" altLang="en-US" smtClean="0"/>
              <a:t>‹#›</a:t>
            </a:fld>
            <a:endParaRPr lang="zh-CN" altLang="en-US"/>
          </a:p>
        </p:txBody>
      </p:sp>
    </p:spTree>
    <p:extLst>
      <p:ext uri="{BB962C8B-B14F-4D97-AF65-F5344CB8AC3E}">
        <p14:creationId xmlns:p14="http://schemas.microsoft.com/office/powerpoint/2010/main" val="727080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53A64AD-4165-400F-A716-10133A0FF6BA}"/>
              </a:ext>
            </a:extLst>
          </p:cNvPr>
          <p:cNvSpPr>
            <a:spLocks noGrp="1"/>
          </p:cNvSpPr>
          <p:nvPr>
            <p:ph type="dt" sz="half" idx="10"/>
          </p:nvPr>
        </p:nvSpPr>
        <p:spPr/>
        <p:txBody>
          <a:bodyPr/>
          <a:lstStyle/>
          <a:p>
            <a:fld id="{A2DC4DA6-2F63-436C-834A-90630BA0E4A6}" type="datetimeFigureOut">
              <a:rPr lang="zh-CN" altLang="en-US" smtClean="0"/>
              <a:t>2020/1/26</a:t>
            </a:fld>
            <a:endParaRPr lang="zh-CN" altLang="en-US"/>
          </a:p>
        </p:txBody>
      </p:sp>
      <p:sp>
        <p:nvSpPr>
          <p:cNvPr id="3" name="页脚占位符 2">
            <a:extLst>
              <a:ext uri="{FF2B5EF4-FFF2-40B4-BE49-F238E27FC236}">
                <a16:creationId xmlns:a16="http://schemas.microsoft.com/office/drawing/2014/main" id="{CDE526CF-B20A-4C56-9129-FFB1BD20D66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6BAE0F3-E7A7-4610-B0D4-1486C70E88C7}"/>
              </a:ext>
            </a:extLst>
          </p:cNvPr>
          <p:cNvSpPr>
            <a:spLocks noGrp="1"/>
          </p:cNvSpPr>
          <p:nvPr>
            <p:ph type="sldNum" sz="quarter" idx="12"/>
          </p:nvPr>
        </p:nvSpPr>
        <p:spPr/>
        <p:txBody>
          <a:bodyPr/>
          <a:lstStyle/>
          <a:p>
            <a:fld id="{6627F494-E1E7-4FC6-A18F-BCE1166DBEDD}" type="slidenum">
              <a:rPr lang="zh-CN" altLang="en-US" smtClean="0"/>
              <a:t>‹#›</a:t>
            </a:fld>
            <a:endParaRPr lang="zh-CN" altLang="en-US"/>
          </a:p>
        </p:txBody>
      </p:sp>
    </p:spTree>
    <p:extLst>
      <p:ext uri="{BB962C8B-B14F-4D97-AF65-F5344CB8AC3E}">
        <p14:creationId xmlns:p14="http://schemas.microsoft.com/office/powerpoint/2010/main" val="28840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F9A90-FEF3-4F14-98E1-D0EE5A8B0CE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E89080A-6130-46CC-BF40-712DBD8919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8426038-3796-4680-AF5C-43A62C164F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AEA76DB-33AA-4FFE-9587-8BE7E573BB2D}"/>
              </a:ext>
            </a:extLst>
          </p:cNvPr>
          <p:cNvSpPr>
            <a:spLocks noGrp="1"/>
          </p:cNvSpPr>
          <p:nvPr>
            <p:ph type="dt" sz="half" idx="10"/>
          </p:nvPr>
        </p:nvSpPr>
        <p:spPr/>
        <p:txBody>
          <a:bodyPr/>
          <a:lstStyle/>
          <a:p>
            <a:fld id="{A2DC4DA6-2F63-436C-834A-90630BA0E4A6}" type="datetimeFigureOut">
              <a:rPr lang="zh-CN" altLang="en-US" smtClean="0"/>
              <a:t>2020/1/26</a:t>
            </a:fld>
            <a:endParaRPr lang="zh-CN" altLang="en-US"/>
          </a:p>
        </p:txBody>
      </p:sp>
      <p:sp>
        <p:nvSpPr>
          <p:cNvPr id="6" name="页脚占位符 5">
            <a:extLst>
              <a:ext uri="{FF2B5EF4-FFF2-40B4-BE49-F238E27FC236}">
                <a16:creationId xmlns:a16="http://schemas.microsoft.com/office/drawing/2014/main" id="{B1640D78-471C-492D-BA2F-A0BF31FC4B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1838C16-3312-4636-B77B-220DB0DA8D99}"/>
              </a:ext>
            </a:extLst>
          </p:cNvPr>
          <p:cNvSpPr>
            <a:spLocks noGrp="1"/>
          </p:cNvSpPr>
          <p:nvPr>
            <p:ph type="sldNum" sz="quarter" idx="12"/>
          </p:nvPr>
        </p:nvSpPr>
        <p:spPr/>
        <p:txBody>
          <a:bodyPr/>
          <a:lstStyle/>
          <a:p>
            <a:fld id="{6627F494-E1E7-4FC6-A18F-BCE1166DBEDD}" type="slidenum">
              <a:rPr lang="zh-CN" altLang="en-US" smtClean="0"/>
              <a:t>‹#›</a:t>
            </a:fld>
            <a:endParaRPr lang="zh-CN" altLang="en-US"/>
          </a:p>
        </p:txBody>
      </p:sp>
    </p:spTree>
    <p:extLst>
      <p:ext uri="{BB962C8B-B14F-4D97-AF65-F5344CB8AC3E}">
        <p14:creationId xmlns:p14="http://schemas.microsoft.com/office/powerpoint/2010/main" val="3955350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EF3AC5-8EFC-4834-B862-C517EADBBA8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A610C7A-D5EB-4905-88E4-9345E0CD42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8063C10-4773-492D-89F3-52E49BDCE6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E15CC80-84D9-407C-8DFE-E3465575A986}"/>
              </a:ext>
            </a:extLst>
          </p:cNvPr>
          <p:cNvSpPr>
            <a:spLocks noGrp="1"/>
          </p:cNvSpPr>
          <p:nvPr>
            <p:ph type="dt" sz="half" idx="10"/>
          </p:nvPr>
        </p:nvSpPr>
        <p:spPr/>
        <p:txBody>
          <a:bodyPr/>
          <a:lstStyle/>
          <a:p>
            <a:fld id="{A2DC4DA6-2F63-436C-834A-90630BA0E4A6}" type="datetimeFigureOut">
              <a:rPr lang="zh-CN" altLang="en-US" smtClean="0"/>
              <a:t>2020/1/26</a:t>
            </a:fld>
            <a:endParaRPr lang="zh-CN" altLang="en-US"/>
          </a:p>
        </p:txBody>
      </p:sp>
      <p:sp>
        <p:nvSpPr>
          <p:cNvPr id="6" name="页脚占位符 5">
            <a:extLst>
              <a:ext uri="{FF2B5EF4-FFF2-40B4-BE49-F238E27FC236}">
                <a16:creationId xmlns:a16="http://schemas.microsoft.com/office/drawing/2014/main" id="{B68CFA83-EAC7-4805-8909-45958BFEE7D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9C85035-92BC-4014-B80B-B9F1A72ECF0E}"/>
              </a:ext>
            </a:extLst>
          </p:cNvPr>
          <p:cNvSpPr>
            <a:spLocks noGrp="1"/>
          </p:cNvSpPr>
          <p:nvPr>
            <p:ph type="sldNum" sz="quarter" idx="12"/>
          </p:nvPr>
        </p:nvSpPr>
        <p:spPr/>
        <p:txBody>
          <a:bodyPr/>
          <a:lstStyle/>
          <a:p>
            <a:fld id="{6627F494-E1E7-4FC6-A18F-BCE1166DBEDD}" type="slidenum">
              <a:rPr lang="zh-CN" altLang="en-US" smtClean="0"/>
              <a:t>‹#›</a:t>
            </a:fld>
            <a:endParaRPr lang="zh-CN" altLang="en-US"/>
          </a:p>
        </p:txBody>
      </p:sp>
    </p:spTree>
    <p:extLst>
      <p:ext uri="{BB962C8B-B14F-4D97-AF65-F5344CB8AC3E}">
        <p14:creationId xmlns:p14="http://schemas.microsoft.com/office/powerpoint/2010/main" val="2206237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DE7126A-8FE3-4641-866E-261224E1AD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7AF1807-FE30-48DE-931B-4A57086866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309B959-7DF7-4FF1-9E2A-A0C6D48DE5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C4DA6-2F63-436C-834A-90630BA0E4A6}" type="datetimeFigureOut">
              <a:rPr lang="zh-CN" altLang="en-US" smtClean="0"/>
              <a:t>2020/1/26</a:t>
            </a:fld>
            <a:endParaRPr lang="zh-CN" altLang="en-US"/>
          </a:p>
        </p:txBody>
      </p:sp>
      <p:sp>
        <p:nvSpPr>
          <p:cNvPr id="5" name="页脚占位符 4">
            <a:extLst>
              <a:ext uri="{FF2B5EF4-FFF2-40B4-BE49-F238E27FC236}">
                <a16:creationId xmlns:a16="http://schemas.microsoft.com/office/drawing/2014/main" id="{C8CF2809-E9D9-492A-881A-191E4C9359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10DF982-BDAA-4E4B-9B21-97E35A338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27F494-E1E7-4FC6-A18F-BCE1166DBEDD}" type="slidenum">
              <a:rPr lang="zh-CN" altLang="en-US" smtClean="0"/>
              <a:t>‹#›</a:t>
            </a:fld>
            <a:endParaRPr lang="zh-CN" altLang="en-US"/>
          </a:p>
        </p:txBody>
      </p:sp>
    </p:spTree>
    <p:extLst>
      <p:ext uri="{BB962C8B-B14F-4D97-AF65-F5344CB8AC3E}">
        <p14:creationId xmlns:p14="http://schemas.microsoft.com/office/powerpoint/2010/main" val="953336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png"/><Relationship Id="rId7" Type="http://schemas.openxmlformats.org/officeDocument/2006/relationships/image" Target="../media/image21.svg"/><Relationship Id="rId12"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image" Target="../media/image25.svg"/><Relationship Id="rId5" Type="http://schemas.openxmlformats.org/officeDocument/2006/relationships/image" Target="../media/image19.sv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8.jp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9.jp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1.jp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2.jp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9.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1.pn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5DBCB8EB-AB06-4AC8-8D48-5A158BC66200}"/>
              </a:ext>
            </a:extLst>
          </p:cNvPr>
          <p:cNvPicPr/>
          <p:nvPr/>
        </p:nvPicPr>
        <p:blipFill rotWithShape="1">
          <a:blip r:embed="rId3" cstate="print">
            <a:alphaModFix amt="31000"/>
            <a:extLst>
              <a:ext uri="{28A0092B-C50C-407E-A947-70E740481C1C}">
                <a14:useLocalDpi xmlns:a14="http://schemas.microsoft.com/office/drawing/2010/main" val="0"/>
              </a:ext>
            </a:extLst>
          </a:blip>
          <a:srcRect t="13857" r="32585" b="36593"/>
          <a:stretch/>
        </p:blipFill>
        <p:spPr bwMode="auto">
          <a:xfrm>
            <a:off x="9074618" y="3782679"/>
            <a:ext cx="3492520" cy="3344951"/>
          </a:xfrm>
          <a:prstGeom prst="rect">
            <a:avLst/>
          </a:prstGeom>
          <a:ln>
            <a:noFill/>
          </a:ln>
          <a:effectLst>
            <a:softEdge rad="112500"/>
          </a:effectLst>
        </p:spPr>
      </p:pic>
      <p:sp>
        <p:nvSpPr>
          <p:cNvPr id="2" name="标题 1">
            <a:extLst>
              <a:ext uri="{FF2B5EF4-FFF2-40B4-BE49-F238E27FC236}">
                <a16:creationId xmlns:a16="http://schemas.microsoft.com/office/drawing/2014/main" id="{7C716264-BE70-477E-8599-2F60988B3D18}"/>
              </a:ext>
            </a:extLst>
          </p:cNvPr>
          <p:cNvSpPr>
            <a:spLocks noGrp="1"/>
          </p:cNvSpPr>
          <p:nvPr>
            <p:ph type="ctrTitle"/>
          </p:nvPr>
        </p:nvSpPr>
        <p:spPr>
          <a:xfrm>
            <a:off x="955962" y="1034473"/>
            <a:ext cx="10280073" cy="2394527"/>
          </a:xfrm>
        </p:spPr>
        <p:txBody>
          <a:bodyPr>
            <a:normAutofit/>
          </a:bodyPr>
          <a:lstStyle/>
          <a:p>
            <a:r>
              <a:rPr lang="en-US" altLang="zh-CN" sz="4000" dirty="0">
                <a:latin typeface="Times New Roman" panose="02020603050405020304" pitchFamily="18" charset="0"/>
                <a:cs typeface="Times New Roman" panose="02020603050405020304" pitchFamily="18" charset="0"/>
              </a:rPr>
              <a:t>Using Blockchain for improving communication efficiency and cooperation: the case of port logistics</a:t>
            </a:r>
            <a:endParaRPr lang="zh-CN" altLang="en-US" sz="40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F2D6B825-6C3D-4358-B656-1782006CBB17}"/>
              </a:ext>
            </a:extLst>
          </p:cNvPr>
          <p:cNvSpPr txBox="1"/>
          <p:nvPr/>
        </p:nvSpPr>
        <p:spPr>
          <a:xfrm>
            <a:off x="2941781" y="4747268"/>
            <a:ext cx="6308436" cy="707886"/>
          </a:xfrm>
          <a:prstGeom prst="rect">
            <a:avLst/>
          </a:prstGeom>
          <a:noFill/>
        </p:spPr>
        <p:txBody>
          <a:bodyPr wrap="square" rtlCol="0">
            <a:spAutoFit/>
          </a:bodyPr>
          <a:lstStyle/>
          <a:p>
            <a:pPr algn="ctr"/>
            <a:r>
              <a:rPr lang="en-US" altLang="zh-CN" sz="2000" dirty="0">
                <a:latin typeface="Times New Roman" panose="02020603050405020304" pitchFamily="18" charset="0"/>
                <a:cs typeface="Times New Roman" panose="02020603050405020304" pitchFamily="18" charset="0"/>
              </a:rPr>
              <a:t>Hangdong Chen</a:t>
            </a:r>
          </a:p>
          <a:p>
            <a:pPr algn="ctr"/>
            <a:r>
              <a:rPr lang="en-US" altLang="zh-CN" sz="2000" dirty="0">
                <a:latin typeface="Times New Roman" panose="02020603050405020304" pitchFamily="18" charset="0"/>
                <a:cs typeface="Times New Roman" panose="02020603050405020304" pitchFamily="18" charset="0"/>
              </a:rPr>
              <a:t>Supervisor: Dr. Lawrence Henesey </a:t>
            </a:r>
            <a:endParaRPr lang="de-DE"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5502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5DBCB8EB-AB06-4AC8-8D48-5A158BC66200}"/>
              </a:ext>
            </a:extLst>
          </p:cNvPr>
          <p:cNvPicPr/>
          <p:nvPr/>
        </p:nvPicPr>
        <p:blipFill rotWithShape="1">
          <a:blip r:embed="rId3" cstate="print">
            <a:alphaModFix amt="5000"/>
            <a:extLst>
              <a:ext uri="{28A0092B-C50C-407E-A947-70E740481C1C}">
                <a14:useLocalDpi xmlns:a14="http://schemas.microsoft.com/office/drawing/2010/main" val="0"/>
              </a:ext>
            </a:extLst>
          </a:blip>
          <a:srcRect t="13857" r="32585" b="36593"/>
          <a:stretch/>
        </p:blipFill>
        <p:spPr bwMode="auto">
          <a:xfrm>
            <a:off x="9074618" y="3782679"/>
            <a:ext cx="3492520" cy="3344951"/>
          </a:xfrm>
          <a:prstGeom prst="rect">
            <a:avLst/>
          </a:prstGeom>
          <a:ln>
            <a:noFill/>
          </a:ln>
          <a:effectLst>
            <a:softEdge rad="112500"/>
          </a:effectLst>
        </p:spPr>
      </p:pic>
      <p:sp>
        <p:nvSpPr>
          <p:cNvPr id="2" name="文本框 1">
            <a:extLst>
              <a:ext uri="{FF2B5EF4-FFF2-40B4-BE49-F238E27FC236}">
                <a16:creationId xmlns:a16="http://schemas.microsoft.com/office/drawing/2014/main" id="{E28781F0-B6FF-4ED0-9DB4-3C910C80171F}"/>
              </a:ext>
            </a:extLst>
          </p:cNvPr>
          <p:cNvSpPr txBox="1"/>
          <p:nvPr/>
        </p:nvSpPr>
        <p:spPr>
          <a:xfrm>
            <a:off x="470516" y="470518"/>
            <a:ext cx="6489577" cy="769441"/>
          </a:xfrm>
          <a:prstGeom prst="rect">
            <a:avLst/>
          </a:prstGeom>
          <a:noFill/>
        </p:spPr>
        <p:txBody>
          <a:bodyPr wrap="square" rtlCol="0">
            <a:spAutoFit/>
          </a:bodyPr>
          <a:lstStyle/>
          <a:p>
            <a:r>
              <a:rPr lang="en-US" altLang="zh-CN" sz="4400" dirty="0">
                <a:latin typeface="Times New Roman" panose="02020603050405020304" pitchFamily="18" charset="0"/>
                <a:cs typeface="Times New Roman" panose="02020603050405020304" pitchFamily="18" charset="0"/>
              </a:rPr>
              <a:t>Aim</a:t>
            </a:r>
            <a:endParaRPr lang="zh-CN" altLang="en-US" sz="4400"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437AD1E7-109D-4EC5-9BE3-170837545E8A}"/>
              </a:ext>
            </a:extLst>
          </p:cNvPr>
          <p:cNvSpPr/>
          <p:nvPr/>
        </p:nvSpPr>
        <p:spPr>
          <a:xfrm>
            <a:off x="889615" y="2087902"/>
            <a:ext cx="9216409" cy="3170099"/>
          </a:xfrm>
          <a:prstGeom prst="rect">
            <a:avLst/>
          </a:prstGeom>
        </p:spPr>
        <p:txBody>
          <a:bodyPr wrap="square">
            <a:spAutoFit/>
          </a:bodyPr>
          <a:lstStyle/>
          <a:p>
            <a:pPr indent="266700" algn="just">
              <a:spcAft>
                <a:spcPts val="0"/>
              </a:spcAft>
            </a:pPr>
            <a:r>
              <a:rPr lang="en-US" altLang="zh-CN" sz="2000" kern="100" dirty="0">
                <a:latin typeface="Times New Roman" panose="02020603050405020304" pitchFamily="18" charset="0"/>
                <a:cs typeface="Times New Roman" panose="02020603050405020304" pitchFamily="18" charset="0"/>
              </a:rPr>
              <a:t>The aim of this study is to explore whether blockchain technology can influence the communication efficiency of small port communication systems and identify the influencing factors.</a:t>
            </a:r>
            <a:endParaRPr lang="zh-CN" altLang="zh-CN" sz="2000" kern="100" dirty="0">
              <a:latin typeface="Times New Roman" panose="02020603050405020304" pitchFamily="18" charset="0"/>
              <a:cs typeface="Times New Roman" panose="02020603050405020304" pitchFamily="18" charset="0"/>
            </a:endParaRPr>
          </a:p>
          <a:p>
            <a:pPr indent="266700" algn="just">
              <a:spcAft>
                <a:spcPts val="0"/>
              </a:spcAft>
            </a:pPr>
            <a:r>
              <a:rPr lang="en-US" altLang="zh-CN" sz="2000" kern="100" dirty="0">
                <a:latin typeface="Times New Roman" panose="02020603050405020304" pitchFamily="18" charset="0"/>
                <a:cs typeface="Times New Roman" panose="02020603050405020304" pitchFamily="18" charset="0"/>
              </a:rPr>
              <a:t> </a:t>
            </a:r>
          </a:p>
          <a:p>
            <a:pPr indent="266700" algn="just">
              <a:spcAft>
                <a:spcPts val="0"/>
              </a:spcAft>
            </a:pPr>
            <a:endParaRPr lang="zh-CN" altLang="zh-CN" sz="2000" kern="100" dirty="0">
              <a:latin typeface="Times New Roman" panose="02020603050405020304" pitchFamily="18" charset="0"/>
              <a:cs typeface="Times New Roman" panose="02020603050405020304" pitchFamily="18" charset="0"/>
            </a:endParaRPr>
          </a:p>
          <a:p>
            <a:pPr indent="266700" algn="just">
              <a:spcAft>
                <a:spcPts val="0"/>
              </a:spcAft>
            </a:pPr>
            <a:r>
              <a:rPr lang="en-US" altLang="zh-CN" sz="2000" kern="100" dirty="0">
                <a:latin typeface="Times New Roman" panose="02020603050405020304" pitchFamily="18" charset="0"/>
                <a:cs typeface="Times New Roman" panose="02020603050405020304" pitchFamily="18" charset="0"/>
              </a:rPr>
              <a:t>Objectives:</a:t>
            </a:r>
            <a:endParaRPr lang="zh-CN" altLang="zh-CN" sz="2000" kern="100" dirty="0">
              <a:latin typeface="Times New Roman" panose="02020603050405020304" pitchFamily="18" charset="0"/>
              <a:cs typeface="Times New Roman" panose="02020603050405020304" pitchFamily="18" charset="0"/>
            </a:endParaRPr>
          </a:p>
          <a:p>
            <a:pPr indent="266700" algn="just">
              <a:spcAft>
                <a:spcPts val="0"/>
              </a:spcAft>
            </a:pPr>
            <a:r>
              <a:rPr lang="en-US" altLang="zh-CN" sz="2000" kern="100" dirty="0">
                <a:latin typeface="Times New Roman" panose="02020603050405020304" pitchFamily="18" charset="0"/>
                <a:cs typeface="Times New Roman" panose="02020603050405020304" pitchFamily="18" charset="0"/>
              </a:rPr>
              <a:t>-Design model system</a:t>
            </a:r>
            <a:endParaRPr lang="zh-CN" altLang="zh-CN" sz="2000" kern="100" dirty="0">
              <a:latin typeface="Times New Roman" panose="02020603050405020304" pitchFamily="18" charset="0"/>
              <a:cs typeface="Times New Roman" panose="02020603050405020304" pitchFamily="18" charset="0"/>
            </a:endParaRPr>
          </a:p>
          <a:p>
            <a:pPr indent="266700" algn="just"/>
            <a:r>
              <a:rPr lang="en-US" altLang="zh-CN" sz="2000" kern="100" dirty="0">
                <a:latin typeface="Times New Roman" panose="02020603050405020304" pitchFamily="18" charset="0"/>
                <a:cs typeface="Times New Roman" panose="02020603050405020304" pitchFamily="18" charset="0"/>
              </a:rPr>
              <a:t>-Using simulation methods</a:t>
            </a:r>
            <a:r>
              <a:rPr lang="en-US" altLang="zh-CN" baseline="30000" dirty="0">
                <a:latin typeface="Times New Roman" panose="02020603050405020304" pitchFamily="18" charset="0"/>
                <a:cs typeface="Times New Roman" panose="02020603050405020304" pitchFamily="18" charset="0"/>
              </a:rPr>
              <a:t>[4]</a:t>
            </a:r>
            <a:r>
              <a:rPr lang="en-US" altLang="zh-CN" sz="2000" kern="100" dirty="0">
                <a:latin typeface="Times New Roman" panose="02020603050405020304" pitchFamily="18" charset="0"/>
                <a:cs typeface="Times New Roman" panose="02020603050405020304" pitchFamily="18" charset="0"/>
              </a:rPr>
              <a:t> to test whether blockchain technology can </a:t>
            </a:r>
          </a:p>
          <a:p>
            <a:pPr indent="266700" algn="just"/>
            <a:r>
              <a:rPr lang="en-US" altLang="zh-CN" sz="2000" kern="100" dirty="0">
                <a:latin typeface="Times New Roman" panose="02020603050405020304" pitchFamily="18" charset="0"/>
                <a:cs typeface="Times New Roman" panose="02020603050405020304" pitchFamily="18" charset="0"/>
              </a:rPr>
              <a:t>  improve system communication efficiency</a:t>
            </a:r>
          </a:p>
          <a:p>
            <a:pPr indent="266700" algn="just">
              <a:spcAft>
                <a:spcPts val="0"/>
              </a:spcAft>
            </a:pPr>
            <a:r>
              <a:rPr lang="en-US" altLang="zh-CN" sz="2000" kern="100" dirty="0">
                <a:latin typeface="Times New Roman" panose="02020603050405020304" pitchFamily="18" charset="0"/>
                <a:cs typeface="Times New Roman" panose="02020603050405020304" pitchFamily="18" charset="0"/>
              </a:rPr>
              <a:t>-Summarize the feasibility of using blockchain technology in small ports</a:t>
            </a:r>
            <a:endParaRPr lang="zh-CN" altLang="zh-CN" sz="2000" kern="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379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5DBCB8EB-AB06-4AC8-8D48-5A158BC66200}"/>
              </a:ext>
            </a:extLst>
          </p:cNvPr>
          <p:cNvPicPr/>
          <p:nvPr/>
        </p:nvPicPr>
        <p:blipFill rotWithShape="1">
          <a:blip r:embed="rId3" cstate="print">
            <a:alphaModFix amt="5000"/>
            <a:extLst>
              <a:ext uri="{28A0092B-C50C-407E-A947-70E740481C1C}">
                <a14:useLocalDpi xmlns:a14="http://schemas.microsoft.com/office/drawing/2010/main" val="0"/>
              </a:ext>
            </a:extLst>
          </a:blip>
          <a:srcRect t="13857" r="32585" b="36593"/>
          <a:stretch/>
        </p:blipFill>
        <p:spPr bwMode="auto">
          <a:xfrm>
            <a:off x="9074618" y="3782679"/>
            <a:ext cx="3492520" cy="3344951"/>
          </a:xfrm>
          <a:prstGeom prst="rect">
            <a:avLst/>
          </a:prstGeom>
          <a:ln>
            <a:noFill/>
          </a:ln>
          <a:effectLst>
            <a:softEdge rad="112500"/>
          </a:effectLst>
        </p:spPr>
      </p:pic>
      <p:sp>
        <p:nvSpPr>
          <p:cNvPr id="2" name="文本框 1">
            <a:extLst>
              <a:ext uri="{FF2B5EF4-FFF2-40B4-BE49-F238E27FC236}">
                <a16:creationId xmlns:a16="http://schemas.microsoft.com/office/drawing/2014/main" id="{E28781F0-B6FF-4ED0-9DB4-3C910C80171F}"/>
              </a:ext>
            </a:extLst>
          </p:cNvPr>
          <p:cNvSpPr txBox="1"/>
          <p:nvPr/>
        </p:nvSpPr>
        <p:spPr>
          <a:xfrm>
            <a:off x="470516" y="470518"/>
            <a:ext cx="6489577" cy="769441"/>
          </a:xfrm>
          <a:prstGeom prst="rect">
            <a:avLst/>
          </a:prstGeom>
          <a:noFill/>
        </p:spPr>
        <p:txBody>
          <a:bodyPr wrap="square" rtlCol="0">
            <a:spAutoFit/>
          </a:bodyPr>
          <a:lstStyle/>
          <a:p>
            <a:r>
              <a:rPr lang="en-US" altLang="zh-CN" sz="4400" dirty="0">
                <a:latin typeface="Times New Roman" panose="02020603050405020304" pitchFamily="18" charset="0"/>
                <a:cs typeface="Times New Roman" panose="02020603050405020304" pitchFamily="18" charset="0"/>
              </a:rPr>
              <a:t>Research</a:t>
            </a:r>
            <a:r>
              <a:rPr lang="en-US" altLang="zh-CN" sz="3600" dirty="0">
                <a:latin typeface="Times New Roman" panose="02020603050405020304" pitchFamily="18" charset="0"/>
                <a:cs typeface="Times New Roman" panose="02020603050405020304" pitchFamily="18" charset="0"/>
              </a:rPr>
              <a:t> Questions</a:t>
            </a:r>
            <a:endParaRPr lang="zh-CN" altLang="en-US" sz="3600"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600F3F00-68A9-46D4-9CF9-84B977BC9257}"/>
              </a:ext>
            </a:extLst>
          </p:cNvPr>
          <p:cNvSpPr/>
          <p:nvPr/>
        </p:nvSpPr>
        <p:spPr>
          <a:xfrm>
            <a:off x="1007290" y="2151463"/>
            <a:ext cx="8734426" cy="1631216"/>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RQ1: 	Which functions and roles are affected by Blockchain based Port 	Community System(PCS) and how such a setting can be simulated?</a:t>
            </a:r>
          </a:p>
          <a:p>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RQ2: 	What factors in enhance or impede using Blockchain in small ports?</a:t>
            </a:r>
          </a:p>
        </p:txBody>
      </p:sp>
    </p:spTree>
    <p:extLst>
      <p:ext uri="{BB962C8B-B14F-4D97-AF65-F5344CB8AC3E}">
        <p14:creationId xmlns:p14="http://schemas.microsoft.com/office/powerpoint/2010/main" val="29076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5DBCB8EB-AB06-4AC8-8D48-5A158BC66200}"/>
              </a:ext>
            </a:extLst>
          </p:cNvPr>
          <p:cNvPicPr/>
          <p:nvPr/>
        </p:nvPicPr>
        <p:blipFill rotWithShape="1">
          <a:blip r:embed="rId3" cstate="print">
            <a:alphaModFix amt="5000"/>
            <a:extLst>
              <a:ext uri="{28A0092B-C50C-407E-A947-70E740481C1C}">
                <a14:useLocalDpi xmlns:a14="http://schemas.microsoft.com/office/drawing/2010/main" val="0"/>
              </a:ext>
            </a:extLst>
          </a:blip>
          <a:srcRect t="13857" r="32585" b="36593"/>
          <a:stretch/>
        </p:blipFill>
        <p:spPr bwMode="auto">
          <a:xfrm>
            <a:off x="9074618" y="3782679"/>
            <a:ext cx="3492520" cy="3344951"/>
          </a:xfrm>
          <a:prstGeom prst="rect">
            <a:avLst/>
          </a:prstGeom>
          <a:ln>
            <a:noFill/>
          </a:ln>
          <a:effectLst>
            <a:softEdge rad="112500"/>
          </a:effectLst>
        </p:spPr>
      </p:pic>
      <p:sp>
        <p:nvSpPr>
          <p:cNvPr id="2" name="文本框 1">
            <a:extLst>
              <a:ext uri="{FF2B5EF4-FFF2-40B4-BE49-F238E27FC236}">
                <a16:creationId xmlns:a16="http://schemas.microsoft.com/office/drawing/2014/main" id="{E28781F0-B6FF-4ED0-9DB4-3C910C80171F}"/>
              </a:ext>
            </a:extLst>
          </p:cNvPr>
          <p:cNvSpPr txBox="1"/>
          <p:nvPr/>
        </p:nvSpPr>
        <p:spPr>
          <a:xfrm>
            <a:off x="470516" y="470518"/>
            <a:ext cx="6489577" cy="769441"/>
          </a:xfrm>
          <a:prstGeom prst="rect">
            <a:avLst/>
          </a:prstGeom>
          <a:noFill/>
        </p:spPr>
        <p:txBody>
          <a:bodyPr wrap="square" rtlCol="0">
            <a:spAutoFit/>
          </a:bodyPr>
          <a:lstStyle/>
          <a:p>
            <a:r>
              <a:rPr lang="en-US" altLang="zh-CN" sz="4400" dirty="0">
                <a:latin typeface="Times New Roman" panose="02020603050405020304" pitchFamily="18" charset="0"/>
                <a:cs typeface="Times New Roman" panose="02020603050405020304" pitchFamily="18" charset="0"/>
              </a:rPr>
              <a:t>Methods</a:t>
            </a:r>
            <a:endParaRPr lang="zh-CN" altLang="en-US" sz="44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683916C5-09F0-4040-AD86-5F365B8DD5BA}"/>
              </a:ext>
            </a:extLst>
          </p:cNvPr>
          <p:cNvSpPr txBox="1"/>
          <p:nvPr/>
        </p:nvSpPr>
        <p:spPr>
          <a:xfrm>
            <a:off x="1315453" y="1828800"/>
            <a:ext cx="7074568" cy="369332"/>
          </a:xfrm>
          <a:prstGeom prst="rect">
            <a:avLst/>
          </a:prstGeom>
          <a:noFill/>
        </p:spPr>
        <p:txBody>
          <a:bodyPr wrap="square" rtlCol="0">
            <a:spAutoFit/>
          </a:bodyPr>
          <a:lstStyle/>
          <a:p>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AE4524FA-2554-4E0F-9266-101291C12DB5}"/>
              </a:ext>
            </a:extLst>
          </p:cNvPr>
          <p:cNvSpPr txBox="1"/>
          <p:nvPr/>
        </p:nvSpPr>
        <p:spPr>
          <a:xfrm>
            <a:off x="1695450" y="2198132"/>
            <a:ext cx="6762750" cy="2616101"/>
          </a:xfrm>
          <a:prstGeom prst="rect">
            <a:avLst/>
          </a:prstGeom>
          <a:noFill/>
        </p:spPr>
        <p:txBody>
          <a:bodyPr wrap="square" rtlCol="0">
            <a:spAutoFit/>
          </a:bodyPr>
          <a:lstStyle/>
          <a:p>
            <a:pPr marL="342900" indent="-342900">
              <a:buAutoNum type="arabicPeriod"/>
            </a:pPr>
            <a:r>
              <a:rPr lang="en-US" altLang="zh-CN" sz="2800" dirty="0">
                <a:latin typeface="Times New Roman" panose="02020603050405020304" pitchFamily="18" charset="0"/>
                <a:cs typeface="Times New Roman" panose="02020603050405020304" pitchFamily="18" charset="0"/>
              </a:rPr>
              <a:t>Literature review</a:t>
            </a:r>
          </a:p>
          <a:p>
            <a:pPr lvl="1"/>
            <a:r>
              <a:rPr lang="en-US" altLang="zh-CN" dirty="0">
                <a:latin typeface="Times New Roman" panose="02020603050405020304" pitchFamily="18" charset="0"/>
                <a:cs typeface="Times New Roman" panose="02020603050405020304" pitchFamily="18" charset="0"/>
              </a:rPr>
              <a:t>1.1 	Which roles are affected by Blockchain based Port 	Community System(PCS) ?</a:t>
            </a:r>
          </a:p>
          <a:p>
            <a:pPr lvl="1"/>
            <a:r>
              <a:rPr lang="en-US" altLang="zh-CN" dirty="0">
                <a:latin typeface="Times New Roman" panose="02020603050405020304" pitchFamily="18" charset="0"/>
                <a:cs typeface="Times New Roman" panose="02020603050405020304" pitchFamily="18" charset="0"/>
              </a:rPr>
              <a:t>1.2 	Which functions are affected by Blockchain based Port 	Community System(PCS) ? </a:t>
            </a:r>
          </a:p>
          <a:p>
            <a:pPr lvl="1"/>
            <a:r>
              <a:rPr lang="en-US" altLang="zh-CN" dirty="0">
                <a:latin typeface="Times New Roman" panose="02020603050405020304" pitchFamily="18" charset="0"/>
                <a:cs typeface="Times New Roman" panose="02020603050405020304" pitchFamily="18" charset="0"/>
              </a:rPr>
              <a:t>1.3 	How to compare system differences?</a:t>
            </a:r>
          </a:p>
          <a:p>
            <a:pPr lvl="1"/>
            <a:endParaRPr lang="en-US" altLang="zh-CN" dirty="0">
              <a:latin typeface="Times New Roman" panose="02020603050405020304" pitchFamily="18" charset="0"/>
              <a:cs typeface="Times New Roman" panose="02020603050405020304" pitchFamily="18" charset="0"/>
            </a:endParaRPr>
          </a:p>
          <a:p>
            <a:pPr marL="342900" indent="-342900">
              <a:buAutoNum type="arabicPeriod"/>
            </a:pPr>
            <a:r>
              <a:rPr lang="en-US" altLang="zh-CN" sz="2800" dirty="0">
                <a:latin typeface="Times New Roman" panose="02020603050405020304" pitchFamily="18" charset="0"/>
                <a:cs typeface="Times New Roman" panose="02020603050405020304" pitchFamily="18" charset="0"/>
              </a:rPr>
              <a:t>Simulation</a:t>
            </a:r>
          </a:p>
        </p:txBody>
      </p:sp>
    </p:spTree>
    <p:extLst>
      <p:ext uri="{BB962C8B-B14F-4D97-AF65-F5344CB8AC3E}">
        <p14:creationId xmlns:p14="http://schemas.microsoft.com/office/powerpoint/2010/main" val="2240529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5DBCB8EB-AB06-4AC8-8D48-5A158BC66200}"/>
              </a:ext>
            </a:extLst>
          </p:cNvPr>
          <p:cNvPicPr/>
          <p:nvPr/>
        </p:nvPicPr>
        <p:blipFill rotWithShape="1">
          <a:blip r:embed="rId3" cstate="print">
            <a:alphaModFix amt="5000"/>
            <a:extLst>
              <a:ext uri="{28A0092B-C50C-407E-A947-70E740481C1C}">
                <a14:useLocalDpi xmlns:a14="http://schemas.microsoft.com/office/drawing/2010/main" val="0"/>
              </a:ext>
            </a:extLst>
          </a:blip>
          <a:srcRect t="13857" r="32585" b="36593"/>
          <a:stretch/>
        </p:blipFill>
        <p:spPr bwMode="auto">
          <a:xfrm>
            <a:off x="9074618" y="3782679"/>
            <a:ext cx="3492520" cy="3344951"/>
          </a:xfrm>
          <a:prstGeom prst="rect">
            <a:avLst/>
          </a:prstGeom>
          <a:ln>
            <a:noFill/>
          </a:ln>
          <a:effectLst>
            <a:softEdge rad="112500"/>
          </a:effectLst>
        </p:spPr>
      </p:pic>
      <p:sp>
        <p:nvSpPr>
          <p:cNvPr id="6" name="文本框 5">
            <a:extLst>
              <a:ext uri="{FF2B5EF4-FFF2-40B4-BE49-F238E27FC236}">
                <a16:creationId xmlns:a16="http://schemas.microsoft.com/office/drawing/2014/main" id="{A88B9430-A019-4138-B04E-E51002B42D60}"/>
              </a:ext>
            </a:extLst>
          </p:cNvPr>
          <p:cNvSpPr txBox="1"/>
          <p:nvPr/>
        </p:nvSpPr>
        <p:spPr>
          <a:xfrm>
            <a:off x="175241" y="79993"/>
            <a:ext cx="1367809" cy="369332"/>
          </a:xfrm>
          <a:prstGeom prst="rect">
            <a:avLst/>
          </a:prstGeom>
          <a:noFill/>
        </p:spPr>
        <p:txBody>
          <a:bodyPr wrap="square" rtlCol="0">
            <a:spAutoFit/>
          </a:bodyPr>
          <a:lstStyle/>
          <a:p>
            <a:r>
              <a:rPr lang="en-US" altLang="zh-CN" dirty="0">
                <a:solidFill>
                  <a:schemeClr val="tx1">
                    <a:lumMod val="50000"/>
                    <a:lumOff val="50000"/>
                  </a:schemeClr>
                </a:solidFill>
                <a:latin typeface="Times New Roman" panose="02020603050405020304" pitchFamily="18" charset="0"/>
                <a:cs typeface="Times New Roman" panose="02020603050405020304" pitchFamily="18" charset="0"/>
              </a:rPr>
              <a:t>Methods</a:t>
            </a:r>
            <a:endParaRPr lang="zh-CN" altLang="en-US"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99C0D16E-3652-452E-968B-406DEF1DB666}"/>
              </a:ext>
            </a:extLst>
          </p:cNvPr>
          <p:cNvSpPr/>
          <p:nvPr/>
        </p:nvSpPr>
        <p:spPr>
          <a:xfrm>
            <a:off x="859145" y="1453713"/>
            <a:ext cx="7832272"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1.1 Which roles are affected by Blockchain based Port Community System(PCS) ?</a:t>
            </a:r>
          </a:p>
        </p:txBody>
      </p:sp>
      <p:sp>
        <p:nvSpPr>
          <p:cNvPr id="10" name="矩形 9">
            <a:extLst>
              <a:ext uri="{FF2B5EF4-FFF2-40B4-BE49-F238E27FC236}">
                <a16:creationId xmlns:a16="http://schemas.microsoft.com/office/drawing/2014/main" id="{A3E24EC4-FFAB-44FA-85AE-31022635C435}"/>
              </a:ext>
            </a:extLst>
          </p:cNvPr>
          <p:cNvSpPr/>
          <p:nvPr/>
        </p:nvSpPr>
        <p:spPr>
          <a:xfrm>
            <a:off x="5199114" y="4857957"/>
            <a:ext cx="1066800" cy="369332"/>
          </a:xfrm>
          <a:prstGeom prst="rect">
            <a:avLst/>
          </a:prstGeom>
        </p:spPr>
        <p:txBody>
          <a:bodyPr wrap="square">
            <a:spAutoFit/>
          </a:bodyPr>
          <a:lstStyle/>
          <a:p>
            <a:pPr algn="ctr"/>
            <a:r>
              <a:rPr lang="en-US" altLang="zh-CN" dirty="0">
                <a:latin typeface="Times New Roman" panose="02020603050405020304" pitchFamily="18" charset="0"/>
                <a:cs typeface="Times New Roman" panose="02020603050405020304" pitchFamily="18" charset="0"/>
              </a:rPr>
              <a:t>Suppliers</a:t>
            </a:r>
            <a:endParaRPr lang="zh-CN" altLang="en-US"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8D4936AA-3776-423A-928E-9A4EA2C2F20F}"/>
              </a:ext>
            </a:extLst>
          </p:cNvPr>
          <p:cNvSpPr/>
          <p:nvPr/>
        </p:nvSpPr>
        <p:spPr>
          <a:xfrm>
            <a:off x="1674596" y="3189708"/>
            <a:ext cx="2024913" cy="369332"/>
          </a:xfrm>
          <a:prstGeom prst="rect">
            <a:avLst/>
          </a:prstGeom>
        </p:spPr>
        <p:txBody>
          <a:bodyPr wrap="none">
            <a:spAutoFit/>
          </a:bodyPr>
          <a:lstStyle/>
          <a:p>
            <a:pPr algn="ctr"/>
            <a:r>
              <a:rPr lang="en-US" altLang="zh-CN" dirty="0">
                <a:latin typeface="Times New Roman" panose="02020603050405020304" pitchFamily="18" charset="0"/>
                <a:cs typeface="Times New Roman" panose="02020603050405020304" pitchFamily="18" charset="0"/>
              </a:rPr>
              <a:t>shipping companies</a:t>
            </a:r>
            <a:endParaRPr lang="zh-CN" altLang="en-US" dirty="0">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346BE7C9-7ECB-4EEF-96C3-E72A315998E7}"/>
              </a:ext>
            </a:extLst>
          </p:cNvPr>
          <p:cNvSpPr/>
          <p:nvPr/>
        </p:nvSpPr>
        <p:spPr>
          <a:xfrm>
            <a:off x="5312608" y="3189708"/>
            <a:ext cx="646331" cy="369332"/>
          </a:xfrm>
          <a:prstGeom prst="rect">
            <a:avLst/>
          </a:prstGeom>
        </p:spPr>
        <p:txBody>
          <a:bodyPr wrap="none">
            <a:spAutoFit/>
          </a:bodyPr>
          <a:lstStyle/>
          <a:p>
            <a:pPr algn="ctr"/>
            <a:r>
              <a:rPr lang="en-US" altLang="zh-CN" dirty="0">
                <a:latin typeface="Times New Roman" panose="02020603050405020304" pitchFamily="18" charset="0"/>
                <a:cs typeface="Times New Roman" panose="02020603050405020304" pitchFamily="18" charset="0"/>
              </a:rPr>
              <a:t>ports</a:t>
            </a:r>
            <a:endParaRPr lang="zh-CN" altLang="en-US" dirty="0">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E8676E79-1443-4069-AA99-A0B2E056D170}"/>
              </a:ext>
            </a:extLst>
          </p:cNvPr>
          <p:cNvSpPr/>
          <p:nvPr/>
        </p:nvSpPr>
        <p:spPr>
          <a:xfrm>
            <a:off x="7209273" y="3244334"/>
            <a:ext cx="3147015" cy="369332"/>
          </a:xfrm>
          <a:prstGeom prst="rect">
            <a:avLst/>
          </a:prstGeom>
        </p:spPr>
        <p:txBody>
          <a:bodyPr wrap="none">
            <a:spAutoFit/>
          </a:bodyPr>
          <a:lstStyle/>
          <a:p>
            <a:pPr algn="ctr"/>
            <a:r>
              <a:rPr lang="en-US" altLang="zh-CN" dirty="0">
                <a:latin typeface="Times New Roman" panose="02020603050405020304" pitchFamily="18" charset="0"/>
                <a:cs typeface="Times New Roman" panose="02020603050405020304" pitchFamily="18" charset="0"/>
              </a:rPr>
              <a:t>inland transportation companies</a:t>
            </a:r>
            <a:endParaRPr lang="zh-CN" altLang="en-US" dirty="0">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82A929F2-A39D-4193-AEB2-0A0A703AE636}"/>
              </a:ext>
            </a:extLst>
          </p:cNvPr>
          <p:cNvSpPr/>
          <p:nvPr/>
        </p:nvSpPr>
        <p:spPr>
          <a:xfrm>
            <a:off x="2046805" y="4857957"/>
            <a:ext cx="1120820" cy="369332"/>
          </a:xfrm>
          <a:prstGeom prst="rect">
            <a:avLst/>
          </a:prstGeom>
        </p:spPr>
        <p:txBody>
          <a:bodyPr wrap="none">
            <a:spAutoFit/>
          </a:bodyPr>
          <a:lstStyle/>
          <a:p>
            <a:pPr algn="ctr"/>
            <a:r>
              <a:rPr lang="en-US" altLang="zh-CN" dirty="0">
                <a:latin typeface="Times New Roman" panose="02020603050405020304" pitchFamily="18" charset="0"/>
                <a:cs typeface="Times New Roman" panose="02020603050405020304" pitchFamily="18" charset="0"/>
              </a:rPr>
              <a:t>customers</a:t>
            </a:r>
            <a:endParaRPr lang="zh-CN" altLang="en-US" dirty="0">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A09F4A98-82C4-4DD8-B31E-AE3944643791}"/>
              </a:ext>
            </a:extLst>
          </p:cNvPr>
          <p:cNvSpPr/>
          <p:nvPr/>
        </p:nvSpPr>
        <p:spPr>
          <a:xfrm>
            <a:off x="8346546" y="4857957"/>
            <a:ext cx="1287532" cy="369332"/>
          </a:xfrm>
          <a:prstGeom prst="rect">
            <a:avLst/>
          </a:prstGeom>
        </p:spPr>
        <p:txBody>
          <a:bodyPr wrap="none">
            <a:spAutoFit/>
          </a:bodyPr>
          <a:lstStyle/>
          <a:p>
            <a:pPr algn="ctr"/>
            <a:r>
              <a:rPr lang="en-US" altLang="zh-CN" dirty="0">
                <a:latin typeface="Times New Roman" panose="02020603050405020304" pitchFamily="18" charset="0"/>
                <a:cs typeface="Times New Roman" panose="02020603050405020304" pitchFamily="18" charset="0"/>
              </a:rPr>
              <a:t>government</a:t>
            </a:r>
            <a:endParaRPr lang="zh-CN" altLang="en-US" dirty="0">
              <a:latin typeface="Times New Roman" panose="02020603050405020304" pitchFamily="18" charset="0"/>
              <a:cs typeface="Times New Roman" panose="02020603050405020304" pitchFamily="18" charset="0"/>
            </a:endParaRPr>
          </a:p>
        </p:txBody>
      </p:sp>
      <p:pic>
        <p:nvPicPr>
          <p:cNvPr id="17" name="图形 16" descr="商店">
            <a:extLst>
              <a:ext uri="{FF2B5EF4-FFF2-40B4-BE49-F238E27FC236}">
                <a16:creationId xmlns:a16="http://schemas.microsoft.com/office/drawing/2014/main" id="{F54E69EC-E677-4C74-A2F5-9BB994EEBA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5314" y="3994424"/>
            <a:ext cx="914400" cy="914400"/>
          </a:xfrm>
          <a:prstGeom prst="rect">
            <a:avLst/>
          </a:prstGeom>
        </p:spPr>
      </p:pic>
      <p:pic>
        <p:nvPicPr>
          <p:cNvPr id="19" name="图形 18" descr="仙鹤">
            <a:extLst>
              <a:ext uri="{FF2B5EF4-FFF2-40B4-BE49-F238E27FC236}">
                <a16:creationId xmlns:a16="http://schemas.microsoft.com/office/drawing/2014/main" id="{D5863F74-F16B-498E-AFC6-CB24E772C0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81600" y="2275308"/>
            <a:ext cx="914400" cy="914400"/>
          </a:xfrm>
          <a:prstGeom prst="rect">
            <a:avLst/>
          </a:prstGeom>
        </p:spPr>
      </p:pic>
      <p:pic>
        <p:nvPicPr>
          <p:cNvPr id="21" name="图形 20" descr="卡车">
            <a:extLst>
              <a:ext uri="{FF2B5EF4-FFF2-40B4-BE49-F238E27FC236}">
                <a16:creationId xmlns:a16="http://schemas.microsoft.com/office/drawing/2014/main" id="{07EC9FCD-4E55-4D4C-8479-703272480E4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25580" y="2369196"/>
            <a:ext cx="914400" cy="914400"/>
          </a:xfrm>
          <a:prstGeom prst="rect">
            <a:avLst/>
          </a:prstGeom>
        </p:spPr>
      </p:pic>
      <p:pic>
        <p:nvPicPr>
          <p:cNvPr id="23" name="图形 22" descr="用户">
            <a:extLst>
              <a:ext uri="{FF2B5EF4-FFF2-40B4-BE49-F238E27FC236}">
                <a16:creationId xmlns:a16="http://schemas.microsoft.com/office/drawing/2014/main" id="{9F61749A-4223-4574-9CBF-884E5CB1292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153939" y="4011303"/>
            <a:ext cx="914400" cy="914400"/>
          </a:xfrm>
          <a:prstGeom prst="rect">
            <a:avLst/>
          </a:prstGeom>
        </p:spPr>
      </p:pic>
      <p:pic>
        <p:nvPicPr>
          <p:cNvPr id="25" name="图片 24">
            <a:extLst>
              <a:ext uri="{FF2B5EF4-FFF2-40B4-BE49-F238E27FC236}">
                <a16:creationId xmlns:a16="http://schemas.microsoft.com/office/drawing/2014/main" id="{DC200E17-E69C-42CD-B3C7-B01793590C7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02167" y="1913823"/>
            <a:ext cx="1369773" cy="1369773"/>
          </a:xfrm>
          <a:prstGeom prst="rect">
            <a:avLst/>
          </a:prstGeom>
        </p:spPr>
      </p:pic>
      <p:pic>
        <p:nvPicPr>
          <p:cNvPr id="27" name="图片 26">
            <a:extLst>
              <a:ext uri="{FF2B5EF4-FFF2-40B4-BE49-F238E27FC236}">
                <a16:creationId xmlns:a16="http://schemas.microsoft.com/office/drawing/2014/main" id="{02F590D4-FA11-4CBD-B561-57280DDE62D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316586" y="3809757"/>
            <a:ext cx="1317492" cy="1317492"/>
          </a:xfrm>
          <a:prstGeom prst="rect">
            <a:avLst/>
          </a:prstGeom>
        </p:spPr>
      </p:pic>
      <p:sp>
        <p:nvSpPr>
          <p:cNvPr id="28" name="文本框 27">
            <a:extLst>
              <a:ext uri="{FF2B5EF4-FFF2-40B4-BE49-F238E27FC236}">
                <a16:creationId xmlns:a16="http://schemas.microsoft.com/office/drawing/2014/main" id="{6AFD42B1-7DD8-4912-8A48-A4E9DB534E95}"/>
              </a:ext>
            </a:extLst>
          </p:cNvPr>
          <p:cNvSpPr txBox="1"/>
          <p:nvPr/>
        </p:nvSpPr>
        <p:spPr>
          <a:xfrm>
            <a:off x="859145" y="5785045"/>
            <a:ext cx="9722672"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Because the complete PCS is too complicated, we mainly choose to simulate the communication and physical processes between the port and the inland transportation company</a:t>
            </a:r>
            <a:endParaRPr lang="zh-CN" altLang="en-US"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38A091DF-53D1-4B98-BBCE-BEE02DBF52C4}"/>
              </a:ext>
            </a:extLst>
          </p:cNvPr>
          <p:cNvSpPr txBox="1"/>
          <p:nvPr/>
        </p:nvSpPr>
        <p:spPr>
          <a:xfrm>
            <a:off x="628649" y="689909"/>
            <a:ext cx="2970227"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Literature review</a:t>
            </a:r>
            <a:endParaRPr lang="zh-CN" altLang="en-US" sz="28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FA634736-3203-4B12-92CD-E924FA1FBC15}"/>
              </a:ext>
            </a:extLst>
          </p:cNvPr>
          <p:cNvSpPr txBox="1"/>
          <p:nvPr/>
        </p:nvSpPr>
        <p:spPr>
          <a:xfrm>
            <a:off x="11041922" y="6476883"/>
            <a:ext cx="700423" cy="261610"/>
          </a:xfrm>
          <a:prstGeom prst="rect">
            <a:avLst/>
          </a:prstGeom>
          <a:noFill/>
        </p:spPr>
        <p:txBody>
          <a:bodyPr wrap="square" rtlCol="0">
            <a:spAutoFit/>
          </a:bodyPr>
          <a:lstStyle/>
          <a:p>
            <a:r>
              <a:rPr lang="en-US" altLang="zh-CN" sz="1100" dirty="0"/>
              <a:t>*[5, 6]</a:t>
            </a:r>
            <a:endParaRPr lang="zh-CN" altLang="en-US" sz="1100" dirty="0"/>
          </a:p>
        </p:txBody>
      </p:sp>
      <p:sp>
        <p:nvSpPr>
          <p:cNvPr id="3" name="椭圆 2">
            <a:extLst>
              <a:ext uri="{FF2B5EF4-FFF2-40B4-BE49-F238E27FC236}">
                <a16:creationId xmlns:a16="http://schemas.microsoft.com/office/drawing/2014/main" id="{C583AEFC-B78A-41E4-BC42-845E52515C8E}"/>
              </a:ext>
            </a:extLst>
          </p:cNvPr>
          <p:cNvSpPr/>
          <p:nvPr/>
        </p:nvSpPr>
        <p:spPr>
          <a:xfrm>
            <a:off x="4982728" y="1971349"/>
            <a:ext cx="5534676" cy="1886395"/>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929113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5DBCB8EB-AB06-4AC8-8D48-5A158BC66200}"/>
              </a:ext>
            </a:extLst>
          </p:cNvPr>
          <p:cNvPicPr/>
          <p:nvPr/>
        </p:nvPicPr>
        <p:blipFill rotWithShape="1">
          <a:blip r:embed="rId3" cstate="print">
            <a:alphaModFix amt="5000"/>
            <a:extLst>
              <a:ext uri="{28A0092B-C50C-407E-A947-70E740481C1C}">
                <a14:useLocalDpi xmlns:a14="http://schemas.microsoft.com/office/drawing/2010/main" val="0"/>
              </a:ext>
            </a:extLst>
          </a:blip>
          <a:srcRect t="13857" r="32585" b="36593"/>
          <a:stretch/>
        </p:blipFill>
        <p:spPr bwMode="auto">
          <a:xfrm>
            <a:off x="9074618" y="3782679"/>
            <a:ext cx="3492520" cy="3344951"/>
          </a:xfrm>
          <a:prstGeom prst="rect">
            <a:avLst/>
          </a:prstGeom>
          <a:ln>
            <a:noFill/>
          </a:ln>
          <a:effectLst>
            <a:softEdge rad="112500"/>
          </a:effectLst>
        </p:spPr>
      </p:pic>
      <p:sp>
        <p:nvSpPr>
          <p:cNvPr id="3" name="文本框 2">
            <a:extLst>
              <a:ext uri="{FF2B5EF4-FFF2-40B4-BE49-F238E27FC236}">
                <a16:creationId xmlns:a16="http://schemas.microsoft.com/office/drawing/2014/main" id="{683916C5-09F0-4040-AD86-5F365B8DD5BA}"/>
              </a:ext>
            </a:extLst>
          </p:cNvPr>
          <p:cNvSpPr txBox="1"/>
          <p:nvPr/>
        </p:nvSpPr>
        <p:spPr>
          <a:xfrm>
            <a:off x="1315453" y="1828800"/>
            <a:ext cx="7074568" cy="369332"/>
          </a:xfrm>
          <a:prstGeom prst="rect">
            <a:avLst/>
          </a:prstGeom>
          <a:noFill/>
        </p:spPr>
        <p:txBody>
          <a:bodyPr wrap="square" rtlCol="0">
            <a:spAutoFit/>
          </a:bodyPr>
          <a:lstStyle/>
          <a:p>
            <a:endParaRPr lang="zh-CN" altLang="en-US"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A88B9430-A019-4138-B04E-E51002B42D60}"/>
              </a:ext>
            </a:extLst>
          </p:cNvPr>
          <p:cNvSpPr txBox="1"/>
          <p:nvPr/>
        </p:nvSpPr>
        <p:spPr>
          <a:xfrm>
            <a:off x="175241" y="79993"/>
            <a:ext cx="1367809" cy="369332"/>
          </a:xfrm>
          <a:prstGeom prst="rect">
            <a:avLst/>
          </a:prstGeom>
          <a:noFill/>
        </p:spPr>
        <p:txBody>
          <a:bodyPr wrap="square" rtlCol="0">
            <a:spAutoFit/>
          </a:bodyPr>
          <a:lstStyle/>
          <a:p>
            <a:r>
              <a:rPr lang="en-US" altLang="zh-CN" dirty="0">
                <a:solidFill>
                  <a:schemeClr val="tx1">
                    <a:lumMod val="50000"/>
                    <a:lumOff val="50000"/>
                  </a:schemeClr>
                </a:solidFill>
                <a:latin typeface="Times New Roman" panose="02020603050405020304" pitchFamily="18" charset="0"/>
                <a:cs typeface="Times New Roman" panose="02020603050405020304" pitchFamily="18" charset="0"/>
              </a:rPr>
              <a:t>Methods</a:t>
            </a:r>
            <a:endParaRPr lang="zh-CN" altLang="en-US"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graphicFrame>
        <p:nvGraphicFramePr>
          <p:cNvPr id="7" name="表格 6">
            <a:extLst>
              <a:ext uri="{FF2B5EF4-FFF2-40B4-BE49-F238E27FC236}">
                <a16:creationId xmlns:a16="http://schemas.microsoft.com/office/drawing/2014/main" id="{92BDD862-5B81-401F-9C00-5840554F1B24}"/>
              </a:ext>
            </a:extLst>
          </p:cNvPr>
          <p:cNvGraphicFramePr>
            <a:graphicFrameLocks noGrp="1"/>
          </p:cNvGraphicFramePr>
          <p:nvPr>
            <p:extLst>
              <p:ext uri="{D42A27DB-BD31-4B8C-83A1-F6EECF244321}">
                <p14:modId xmlns:p14="http://schemas.microsoft.com/office/powerpoint/2010/main" val="280489493"/>
              </p:ext>
            </p:extLst>
          </p:nvPr>
        </p:nvGraphicFramePr>
        <p:xfrm>
          <a:off x="1315453" y="2198132"/>
          <a:ext cx="9934575" cy="3845560"/>
        </p:xfrm>
        <a:graphic>
          <a:graphicData uri="http://schemas.openxmlformats.org/drawingml/2006/table">
            <a:tbl>
              <a:tblPr firstRow="1" bandRow="1">
                <a:tableStyleId>{5C22544A-7EE6-4342-B048-85BDC9FD1C3A}</a:tableStyleId>
              </a:tblPr>
              <a:tblGrid>
                <a:gridCol w="1494422">
                  <a:extLst>
                    <a:ext uri="{9D8B030D-6E8A-4147-A177-3AD203B41FA5}">
                      <a16:colId xmlns:a16="http://schemas.microsoft.com/office/drawing/2014/main" val="797883286"/>
                    </a:ext>
                  </a:extLst>
                </a:gridCol>
                <a:gridCol w="3676650">
                  <a:extLst>
                    <a:ext uri="{9D8B030D-6E8A-4147-A177-3AD203B41FA5}">
                      <a16:colId xmlns:a16="http://schemas.microsoft.com/office/drawing/2014/main" val="2766343761"/>
                    </a:ext>
                  </a:extLst>
                </a:gridCol>
                <a:gridCol w="4763503">
                  <a:extLst>
                    <a:ext uri="{9D8B030D-6E8A-4147-A177-3AD203B41FA5}">
                      <a16:colId xmlns:a16="http://schemas.microsoft.com/office/drawing/2014/main" val="1790147511"/>
                    </a:ext>
                  </a:extLst>
                </a:gridCol>
              </a:tblGrid>
              <a:tr h="370840">
                <a:tc>
                  <a:txBody>
                    <a:bodyPr/>
                    <a:lstStyle/>
                    <a:p>
                      <a:endParaRPr lang="zh-CN" altLang="en-US" sz="1800" kern="1200" dirty="0">
                        <a:solidFill>
                          <a:schemeClr val="dk1"/>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altLang="zh-CN" sz="1800" kern="1200" dirty="0">
                          <a:solidFill>
                            <a:schemeClr val="dk1"/>
                          </a:solidFill>
                          <a:latin typeface="Times New Roman" panose="02020603050405020304" pitchFamily="18" charset="0"/>
                          <a:ea typeface="+mn-ea"/>
                          <a:cs typeface="Times New Roman" panose="02020603050405020304" pitchFamily="18" charset="0"/>
                        </a:rPr>
                        <a:t>Information exchange</a:t>
                      </a:r>
                      <a:endParaRPr lang="zh-CN" altLang="en-US" sz="1800" kern="1200" dirty="0">
                        <a:solidFill>
                          <a:schemeClr val="dk1"/>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altLang="zh-CN" sz="1800" kern="1200" dirty="0">
                          <a:solidFill>
                            <a:schemeClr val="dk1"/>
                          </a:solidFill>
                          <a:latin typeface="Times New Roman" panose="02020603050405020304" pitchFamily="18" charset="0"/>
                          <a:ea typeface="+mn-ea"/>
                          <a:cs typeface="Times New Roman" panose="02020603050405020304" pitchFamily="18" charset="0"/>
                        </a:rPr>
                        <a:t>Physical process</a:t>
                      </a:r>
                      <a:endParaRPr lang="zh-CN" altLang="en-US" sz="1800" kern="1200" dirty="0">
                        <a:solidFill>
                          <a:schemeClr val="dk1"/>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25293737"/>
                  </a:ext>
                </a:extLst>
              </a:tr>
              <a:tr h="370840">
                <a:tc>
                  <a:txBody>
                    <a:bodyPr/>
                    <a:lstStyle/>
                    <a:p>
                      <a:r>
                        <a:rPr lang="en-US" altLang="zh-CN" sz="1800" kern="1200" dirty="0">
                          <a:solidFill>
                            <a:schemeClr val="dk1"/>
                          </a:solidFill>
                          <a:latin typeface="Times New Roman" panose="02020603050405020304" pitchFamily="18" charset="0"/>
                          <a:ea typeface="+mn-ea"/>
                          <a:cs typeface="Times New Roman" panose="02020603050405020304" pitchFamily="18" charset="0"/>
                        </a:rPr>
                        <a:t>Port</a:t>
                      </a:r>
                      <a:endParaRPr lang="zh-CN" altLang="en-US" sz="1800" kern="1200" dirty="0">
                        <a:solidFill>
                          <a:schemeClr val="dk1"/>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altLang="zh-CN" sz="1800" kern="1200" dirty="0">
                          <a:solidFill>
                            <a:schemeClr val="dk1"/>
                          </a:solidFill>
                          <a:effectLst/>
                          <a:latin typeface="Times New Roman" panose="02020603050405020304" pitchFamily="18" charset="0"/>
                          <a:ea typeface="+mn-ea"/>
                          <a:cs typeface="Times New Roman" panose="02020603050405020304" pitchFamily="18" charset="0"/>
                        </a:rPr>
                        <a:t>1. Send container information to the shipping company.</a:t>
                      </a:r>
                      <a:endParaRPr lang="zh-CN" altLang="zh-CN" sz="18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altLang="zh-CN" sz="1800" kern="1200" dirty="0">
                          <a:solidFill>
                            <a:schemeClr val="dk1"/>
                          </a:solidFill>
                          <a:effectLst/>
                          <a:latin typeface="Times New Roman" panose="02020603050405020304" pitchFamily="18" charset="0"/>
                          <a:ea typeface="+mn-ea"/>
                          <a:cs typeface="Times New Roman" panose="02020603050405020304" pitchFamily="18" charset="0"/>
                        </a:rPr>
                        <a:t>2. Receive acceptance/ rejection information from the shipping company.</a:t>
                      </a:r>
                      <a:endParaRPr lang="zh-CN" altLang="en-US" sz="1800" kern="1200" dirty="0">
                        <a:solidFill>
                          <a:schemeClr val="dk1"/>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altLang="zh-CN" sz="1800" kern="1200" dirty="0">
                          <a:solidFill>
                            <a:schemeClr val="dk1"/>
                          </a:solidFill>
                          <a:effectLst/>
                          <a:latin typeface="Times New Roman" panose="02020603050405020304" pitchFamily="18" charset="0"/>
                          <a:ea typeface="+mn-ea"/>
                          <a:cs typeface="Times New Roman" panose="02020603050405020304" pitchFamily="18" charset="0"/>
                        </a:rPr>
                        <a:t>1. After receiving the container, the port needs to contact the inland transportation company for transshipment and transfer the container to the waiting area.</a:t>
                      </a:r>
                      <a:endParaRPr lang="zh-CN" altLang="zh-CN" sz="18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altLang="zh-CN" sz="1800" kern="1200" dirty="0">
                          <a:solidFill>
                            <a:schemeClr val="dk1"/>
                          </a:solidFill>
                          <a:effectLst/>
                          <a:latin typeface="Times New Roman" panose="02020603050405020304" pitchFamily="18" charset="0"/>
                          <a:ea typeface="+mn-ea"/>
                          <a:cs typeface="Times New Roman" panose="02020603050405020304" pitchFamily="18" charset="0"/>
                        </a:rPr>
                        <a:t>2. The port needs to arrange transportation vehicles to pick up containers at the storage area</a:t>
                      </a:r>
                      <a:endParaRPr lang="zh-CN" altLang="en-US" sz="1800" kern="1200" dirty="0">
                        <a:solidFill>
                          <a:schemeClr val="dk1"/>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372462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latin typeface="Times New Roman" panose="02020603050405020304" pitchFamily="18" charset="0"/>
                          <a:ea typeface="+mn-ea"/>
                          <a:cs typeface="Times New Roman" panose="02020603050405020304" pitchFamily="18" charset="0"/>
                        </a:rPr>
                        <a:t>inland transportation companies</a:t>
                      </a:r>
                      <a:endParaRPr lang="zh-CN" altLang="en-US" sz="1800" kern="1200" dirty="0">
                        <a:solidFill>
                          <a:schemeClr val="dk1"/>
                        </a:solidFill>
                        <a:latin typeface="Times New Roman" panose="02020603050405020304" pitchFamily="18" charset="0"/>
                        <a:ea typeface="+mn-ea"/>
                        <a:cs typeface="Times New Roman" panose="02020603050405020304" pitchFamily="18" charset="0"/>
                      </a:endParaRPr>
                    </a:p>
                    <a:p>
                      <a:endParaRPr lang="zh-CN" altLang="en-US" sz="1800" kern="1200" dirty="0">
                        <a:solidFill>
                          <a:schemeClr val="dk1"/>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altLang="zh-CN" sz="1800" kern="1200" dirty="0">
                          <a:solidFill>
                            <a:schemeClr val="dk1"/>
                          </a:solidFill>
                          <a:effectLst/>
                          <a:latin typeface="Times New Roman" panose="02020603050405020304" pitchFamily="18" charset="0"/>
                          <a:ea typeface="+mn-ea"/>
                          <a:cs typeface="Times New Roman" panose="02020603050405020304" pitchFamily="18" charset="0"/>
                        </a:rPr>
                        <a:t>1. Receive request information</a:t>
                      </a:r>
                      <a:endParaRPr lang="zh-CN" altLang="zh-CN" sz="18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altLang="zh-CN" sz="1800" kern="1200" dirty="0">
                          <a:solidFill>
                            <a:schemeClr val="dk1"/>
                          </a:solidFill>
                          <a:effectLst/>
                          <a:latin typeface="Times New Roman" panose="02020603050405020304" pitchFamily="18" charset="0"/>
                          <a:ea typeface="+mn-ea"/>
                          <a:cs typeface="Times New Roman" panose="02020603050405020304" pitchFamily="18" charset="0"/>
                        </a:rPr>
                        <a:t>2. Determine whether the task can be completed, if it can, send the vehicle to the port, and if it cannot be completed, send a rejection message to the port</a:t>
                      </a:r>
                      <a:endParaRPr lang="zh-CN" altLang="en-US" sz="1800" kern="1200" dirty="0">
                        <a:solidFill>
                          <a:schemeClr val="dk1"/>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altLang="zh-CN" sz="1800" kern="1200" dirty="0">
                          <a:solidFill>
                            <a:schemeClr val="dk1"/>
                          </a:solidFill>
                          <a:effectLst/>
                          <a:latin typeface="Times New Roman" panose="02020603050405020304" pitchFamily="18" charset="0"/>
                          <a:ea typeface="+mn-ea"/>
                          <a:cs typeface="Times New Roman" panose="02020603050405020304" pitchFamily="18" charset="0"/>
                        </a:rPr>
                        <a:t>1. Arrange vehicle </a:t>
                      </a:r>
                      <a:r>
                        <a:rPr lang="en-US" altLang="zh-CN" sz="1800" kern="1200" dirty="0" err="1">
                          <a:solidFill>
                            <a:schemeClr val="dk1"/>
                          </a:solidFill>
                          <a:effectLst/>
                          <a:latin typeface="Times New Roman" panose="02020603050405020304" pitchFamily="18" charset="0"/>
                          <a:ea typeface="+mn-ea"/>
                          <a:cs typeface="Times New Roman" panose="02020603050405020304" pitchFamily="18" charset="0"/>
                        </a:rPr>
                        <a:t>transportat</a:t>
                      </a:r>
                      <a:r>
                        <a:rPr lang="en-US" altLang="zh-CN" sz="1800" kern="1200" dirty="0">
                          <a:solidFill>
                            <a:schemeClr val="dk1"/>
                          </a:solidFill>
                          <a:effectLst/>
                          <a:latin typeface="Times New Roman" panose="02020603050405020304" pitchFamily="18" charset="0"/>
                          <a:ea typeface="+mn-ea"/>
                          <a:cs typeface="Times New Roman" panose="02020603050405020304" pitchFamily="18" charset="0"/>
                        </a:rPr>
                        <a:t>-ion and arrive at the designated time</a:t>
                      </a:r>
                      <a:endParaRPr lang="zh-CN" altLang="zh-CN" sz="18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altLang="zh-CN" sz="1800" kern="1200" dirty="0">
                          <a:solidFill>
                            <a:schemeClr val="dk1"/>
                          </a:solidFill>
                          <a:effectLst/>
                          <a:latin typeface="Times New Roman" panose="02020603050405020304" pitchFamily="18" charset="0"/>
                          <a:ea typeface="+mn-ea"/>
                          <a:cs typeface="Times New Roman" panose="02020603050405020304" pitchFamily="18" charset="0"/>
                        </a:rPr>
                        <a:t>2. The transport vehicle picks up the goods from the storage area and leaves the port to the customer's location.</a:t>
                      </a:r>
                      <a:endParaRPr lang="zh-CN" altLang="en-US" sz="1800" kern="1200" dirty="0">
                        <a:solidFill>
                          <a:schemeClr val="dk1"/>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46240791"/>
                  </a:ext>
                </a:extLst>
              </a:tr>
            </a:tbl>
          </a:graphicData>
        </a:graphic>
      </p:graphicFrame>
      <p:sp>
        <p:nvSpPr>
          <p:cNvPr id="9" name="矩形 8">
            <a:extLst>
              <a:ext uri="{FF2B5EF4-FFF2-40B4-BE49-F238E27FC236}">
                <a16:creationId xmlns:a16="http://schemas.microsoft.com/office/drawing/2014/main" id="{D5920D1E-B21F-46EF-9B86-3A5050B2377D}"/>
              </a:ext>
            </a:extLst>
          </p:cNvPr>
          <p:cNvSpPr/>
          <p:nvPr/>
        </p:nvSpPr>
        <p:spPr>
          <a:xfrm>
            <a:off x="859145" y="1453713"/>
            <a:ext cx="8242641"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1.2 Which functions are affected by Blockchain based Port Community System(PCS) ?</a:t>
            </a:r>
          </a:p>
        </p:txBody>
      </p:sp>
      <p:sp>
        <p:nvSpPr>
          <p:cNvPr id="10" name="文本框 9">
            <a:extLst>
              <a:ext uri="{FF2B5EF4-FFF2-40B4-BE49-F238E27FC236}">
                <a16:creationId xmlns:a16="http://schemas.microsoft.com/office/drawing/2014/main" id="{EB4F9C23-EB7D-401B-8357-B3D62BF58C64}"/>
              </a:ext>
            </a:extLst>
          </p:cNvPr>
          <p:cNvSpPr txBox="1"/>
          <p:nvPr/>
        </p:nvSpPr>
        <p:spPr>
          <a:xfrm>
            <a:off x="628649" y="689909"/>
            <a:ext cx="2970227"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Literature review</a:t>
            </a:r>
            <a:endParaRPr lang="zh-CN" altLang="en-US" sz="28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3B0BC98F-6551-423A-845F-360CBD2F0D3A}"/>
              </a:ext>
            </a:extLst>
          </p:cNvPr>
          <p:cNvSpPr txBox="1"/>
          <p:nvPr/>
        </p:nvSpPr>
        <p:spPr>
          <a:xfrm>
            <a:off x="11041922" y="6476883"/>
            <a:ext cx="700423" cy="261610"/>
          </a:xfrm>
          <a:prstGeom prst="rect">
            <a:avLst/>
          </a:prstGeom>
          <a:noFill/>
        </p:spPr>
        <p:txBody>
          <a:bodyPr wrap="square" rtlCol="0">
            <a:spAutoFit/>
          </a:bodyPr>
          <a:lstStyle/>
          <a:p>
            <a:r>
              <a:rPr lang="en-US" altLang="zh-CN" sz="1100" dirty="0"/>
              <a:t>*[5, 7]</a:t>
            </a:r>
            <a:endParaRPr lang="zh-CN" altLang="en-US" sz="1100" dirty="0"/>
          </a:p>
        </p:txBody>
      </p:sp>
    </p:spTree>
    <p:extLst>
      <p:ext uri="{BB962C8B-B14F-4D97-AF65-F5344CB8AC3E}">
        <p14:creationId xmlns:p14="http://schemas.microsoft.com/office/powerpoint/2010/main" val="3976405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5DBCB8EB-AB06-4AC8-8D48-5A158BC66200}"/>
              </a:ext>
            </a:extLst>
          </p:cNvPr>
          <p:cNvPicPr/>
          <p:nvPr/>
        </p:nvPicPr>
        <p:blipFill rotWithShape="1">
          <a:blip r:embed="rId3" cstate="print">
            <a:alphaModFix amt="5000"/>
            <a:extLst>
              <a:ext uri="{28A0092B-C50C-407E-A947-70E740481C1C}">
                <a14:useLocalDpi xmlns:a14="http://schemas.microsoft.com/office/drawing/2010/main" val="0"/>
              </a:ext>
            </a:extLst>
          </a:blip>
          <a:srcRect t="13857" r="32585" b="36593"/>
          <a:stretch/>
        </p:blipFill>
        <p:spPr bwMode="auto">
          <a:xfrm>
            <a:off x="9074618" y="3782679"/>
            <a:ext cx="3492520" cy="3344951"/>
          </a:xfrm>
          <a:prstGeom prst="rect">
            <a:avLst/>
          </a:prstGeom>
          <a:ln>
            <a:noFill/>
          </a:ln>
          <a:effectLst>
            <a:softEdge rad="112500"/>
          </a:effectLst>
        </p:spPr>
      </p:pic>
      <p:sp>
        <p:nvSpPr>
          <p:cNvPr id="6" name="文本框 5">
            <a:extLst>
              <a:ext uri="{FF2B5EF4-FFF2-40B4-BE49-F238E27FC236}">
                <a16:creationId xmlns:a16="http://schemas.microsoft.com/office/drawing/2014/main" id="{A88B9430-A019-4138-B04E-E51002B42D60}"/>
              </a:ext>
            </a:extLst>
          </p:cNvPr>
          <p:cNvSpPr txBox="1"/>
          <p:nvPr/>
        </p:nvSpPr>
        <p:spPr>
          <a:xfrm>
            <a:off x="175241" y="79993"/>
            <a:ext cx="1367809" cy="369332"/>
          </a:xfrm>
          <a:prstGeom prst="rect">
            <a:avLst/>
          </a:prstGeom>
          <a:noFill/>
        </p:spPr>
        <p:txBody>
          <a:bodyPr wrap="square" rtlCol="0">
            <a:spAutoFit/>
          </a:bodyPr>
          <a:lstStyle/>
          <a:p>
            <a:r>
              <a:rPr lang="en-US" altLang="zh-CN" dirty="0">
                <a:solidFill>
                  <a:schemeClr val="tx1">
                    <a:lumMod val="50000"/>
                    <a:lumOff val="50000"/>
                  </a:schemeClr>
                </a:solidFill>
                <a:latin typeface="Times New Roman" panose="02020603050405020304" pitchFamily="18" charset="0"/>
                <a:cs typeface="Times New Roman" panose="02020603050405020304" pitchFamily="18" charset="0"/>
              </a:rPr>
              <a:t>Methods</a:t>
            </a:r>
            <a:endParaRPr lang="zh-CN" altLang="en-US"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553AD4F2-379B-4406-8CE4-34BF85B9CB30}"/>
              </a:ext>
            </a:extLst>
          </p:cNvPr>
          <p:cNvSpPr txBox="1"/>
          <p:nvPr/>
        </p:nvSpPr>
        <p:spPr>
          <a:xfrm>
            <a:off x="628649" y="689909"/>
            <a:ext cx="2970227"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Literature review</a:t>
            </a:r>
            <a:endParaRPr lang="zh-CN" altLang="en-US" sz="2800"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8CD7706C-6BC1-41C7-B9B0-C5635918CF0B}"/>
              </a:ext>
            </a:extLst>
          </p:cNvPr>
          <p:cNvSpPr/>
          <p:nvPr/>
        </p:nvSpPr>
        <p:spPr>
          <a:xfrm>
            <a:off x="859145" y="1453713"/>
            <a:ext cx="3950762"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1.3 How to compare system differences?</a:t>
            </a:r>
          </a:p>
        </p:txBody>
      </p:sp>
      <p:graphicFrame>
        <p:nvGraphicFramePr>
          <p:cNvPr id="2" name="表格 1">
            <a:extLst>
              <a:ext uri="{FF2B5EF4-FFF2-40B4-BE49-F238E27FC236}">
                <a16:creationId xmlns:a16="http://schemas.microsoft.com/office/drawing/2014/main" id="{49192972-1535-4C8B-B949-41D52C9935F9}"/>
              </a:ext>
            </a:extLst>
          </p:cNvPr>
          <p:cNvGraphicFramePr>
            <a:graphicFrameLocks noGrp="1"/>
          </p:cNvGraphicFramePr>
          <p:nvPr>
            <p:extLst>
              <p:ext uri="{D42A27DB-BD31-4B8C-83A1-F6EECF244321}">
                <p14:modId xmlns:p14="http://schemas.microsoft.com/office/powerpoint/2010/main" val="3162697327"/>
              </p:ext>
            </p:extLst>
          </p:nvPr>
        </p:nvGraphicFramePr>
        <p:xfrm>
          <a:off x="1300204" y="2236656"/>
          <a:ext cx="9520674" cy="3534186"/>
        </p:xfrm>
        <a:graphic>
          <a:graphicData uri="http://schemas.openxmlformats.org/drawingml/2006/table">
            <a:tbl>
              <a:tblPr firstRow="1" firstCol="1" bandRow="1">
                <a:tableStyleId>{0505E3EF-67EA-436B-97B2-0124C06EBD24}</a:tableStyleId>
              </a:tblPr>
              <a:tblGrid>
                <a:gridCol w="1821844">
                  <a:extLst>
                    <a:ext uri="{9D8B030D-6E8A-4147-A177-3AD203B41FA5}">
                      <a16:colId xmlns:a16="http://schemas.microsoft.com/office/drawing/2014/main" val="1524985832"/>
                    </a:ext>
                  </a:extLst>
                </a:gridCol>
                <a:gridCol w="3655336">
                  <a:extLst>
                    <a:ext uri="{9D8B030D-6E8A-4147-A177-3AD203B41FA5}">
                      <a16:colId xmlns:a16="http://schemas.microsoft.com/office/drawing/2014/main" val="4020398396"/>
                    </a:ext>
                  </a:extLst>
                </a:gridCol>
                <a:gridCol w="4043494">
                  <a:extLst>
                    <a:ext uri="{9D8B030D-6E8A-4147-A177-3AD203B41FA5}">
                      <a16:colId xmlns:a16="http://schemas.microsoft.com/office/drawing/2014/main" val="668141664"/>
                    </a:ext>
                  </a:extLst>
                </a:gridCol>
              </a:tblGrid>
              <a:tr h="160076">
                <a:tc>
                  <a:txBody>
                    <a:bodyPr/>
                    <a:lstStyle/>
                    <a:p>
                      <a:pPr marL="74930">
                        <a:lnSpc>
                          <a:spcPts val="1265"/>
                        </a:lnSpc>
                        <a:spcAft>
                          <a:spcPts val="0"/>
                        </a:spcAft>
                      </a:pPr>
                      <a:r>
                        <a:rPr lang="en-US" sz="1400" dirty="0">
                          <a:effectLst/>
                          <a:latin typeface="Times New Roman" panose="02020603050405020304" pitchFamily="18" charset="0"/>
                          <a:cs typeface="Times New Roman" panose="02020603050405020304" pitchFamily="18" charset="0"/>
                        </a:rPr>
                        <a:t>KPI</a:t>
                      </a:r>
                      <a:endParaRPr lang="zh-CN" sz="1600" dirty="0">
                        <a:solidFill>
                          <a:sysClr val="windowText" lastClr="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74930">
                        <a:lnSpc>
                          <a:spcPts val="1265"/>
                        </a:lnSpc>
                        <a:spcAft>
                          <a:spcPts val="0"/>
                        </a:spcAft>
                      </a:pPr>
                      <a:r>
                        <a:rPr lang="en-US" sz="1100">
                          <a:effectLst/>
                          <a:latin typeface="Times New Roman" panose="02020603050405020304" pitchFamily="18" charset="0"/>
                          <a:cs typeface="Times New Roman" panose="02020603050405020304" pitchFamily="18" charset="0"/>
                        </a:rPr>
                        <a:t>Description</a:t>
                      </a:r>
                      <a:endParaRPr lang="zh-CN" sz="1200">
                        <a:solidFill>
                          <a:sysClr val="windowText" lastClr="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75565">
                        <a:lnSpc>
                          <a:spcPts val="1265"/>
                        </a:lnSpc>
                        <a:spcAft>
                          <a:spcPts val="0"/>
                        </a:spcAft>
                      </a:pPr>
                      <a:r>
                        <a:rPr lang="en-US" sz="1100">
                          <a:effectLst/>
                          <a:latin typeface="Times New Roman" panose="02020603050405020304" pitchFamily="18" charset="0"/>
                          <a:cs typeface="Times New Roman" panose="02020603050405020304" pitchFamily="18" charset="0"/>
                        </a:rPr>
                        <a:t>Measurement methods</a:t>
                      </a:r>
                      <a:endParaRPr lang="zh-CN" sz="1200">
                        <a:solidFill>
                          <a:sysClr val="windowText" lastClr="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5655363"/>
                  </a:ext>
                </a:extLst>
              </a:tr>
              <a:tr h="1143035">
                <a:tc>
                  <a:txBody>
                    <a:bodyPr/>
                    <a:lstStyle/>
                    <a:p>
                      <a:pPr marL="74930">
                        <a:lnSpc>
                          <a:spcPts val="1265"/>
                        </a:lnSpc>
                        <a:spcAft>
                          <a:spcPts val="0"/>
                        </a:spcAft>
                        <a:tabLst>
                          <a:tab pos="704850" algn="l"/>
                        </a:tabLst>
                      </a:pPr>
                      <a:endParaRPr lang="en-US" sz="1400" dirty="0">
                        <a:effectLst/>
                        <a:latin typeface="Times New Roman" panose="02020603050405020304" pitchFamily="18" charset="0"/>
                        <a:cs typeface="Times New Roman" panose="02020603050405020304" pitchFamily="18" charset="0"/>
                      </a:endParaRPr>
                    </a:p>
                    <a:p>
                      <a:pPr marL="74930">
                        <a:lnSpc>
                          <a:spcPts val="1265"/>
                        </a:lnSpc>
                        <a:spcAft>
                          <a:spcPts val="0"/>
                        </a:spcAft>
                        <a:tabLst>
                          <a:tab pos="704850" algn="l"/>
                        </a:tabLst>
                      </a:pPr>
                      <a:r>
                        <a:rPr lang="en-US" sz="1400" dirty="0">
                          <a:effectLst/>
                          <a:latin typeface="Times New Roman" panose="02020603050405020304" pitchFamily="18" charset="0"/>
                          <a:cs typeface="Times New Roman" panose="02020603050405020304" pitchFamily="18" charset="0"/>
                        </a:rPr>
                        <a:t>Overall time</a:t>
                      </a:r>
                      <a:endParaRPr lang="zh-CN" sz="1600" dirty="0">
                        <a:effectLst/>
                        <a:latin typeface="Times New Roman" panose="02020603050405020304" pitchFamily="18" charset="0"/>
                        <a:cs typeface="Times New Roman" panose="02020603050405020304" pitchFamily="18" charset="0"/>
                      </a:endParaRPr>
                    </a:p>
                    <a:p>
                      <a:pPr marL="74930" marR="68580">
                        <a:lnSpc>
                          <a:spcPct val="105000"/>
                        </a:lnSpc>
                        <a:spcBef>
                          <a:spcPts val="65"/>
                        </a:spcBef>
                        <a:spcAft>
                          <a:spcPts val="0"/>
                        </a:spcAft>
                        <a:tabLst>
                          <a:tab pos="361950" algn="l"/>
                          <a:tab pos="856615" algn="l"/>
                        </a:tabLst>
                      </a:pPr>
                      <a:r>
                        <a:rPr lang="en-US" sz="1400" dirty="0">
                          <a:effectLst/>
                          <a:latin typeface="Times New Roman" panose="02020603050405020304" pitchFamily="18" charset="0"/>
                          <a:cs typeface="Times New Roman" panose="02020603050405020304" pitchFamily="18" charset="0"/>
                        </a:rPr>
                        <a:t>of cargo in port</a:t>
                      </a:r>
                      <a:endParaRPr lang="zh-CN" sz="1600" dirty="0">
                        <a:solidFill>
                          <a:sysClr val="windowText" lastClr="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74930">
                        <a:lnSpc>
                          <a:spcPts val="1265"/>
                        </a:lnSpc>
                        <a:spcAft>
                          <a:spcPts val="0"/>
                        </a:spcAft>
                      </a:pPr>
                      <a:r>
                        <a:rPr lang="en-US" sz="1100" dirty="0">
                          <a:effectLst/>
                          <a:latin typeface="Times New Roman" panose="02020603050405020304" pitchFamily="18" charset="0"/>
                          <a:cs typeface="Times New Roman" panose="02020603050405020304" pitchFamily="18" charset="0"/>
                        </a:rPr>
                        <a:t>The total time of the goods at the port.</a:t>
                      </a:r>
                      <a:endParaRPr lang="zh-CN" sz="1200" dirty="0">
                        <a:solidFill>
                          <a:sysClr val="windowText" lastClr="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75565">
                        <a:lnSpc>
                          <a:spcPts val="1265"/>
                        </a:lnSpc>
                        <a:spcAft>
                          <a:spcPts val="0"/>
                        </a:spcAft>
                      </a:pPr>
                      <a:r>
                        <a:rPr lang="en-US" sz="1100">
                          <a:effectLst/>
                          <a:latin typeface="Times New Roman" panose="02020603050405020304" pitchFamily="18" charset="0"/>
                          <a:cs typeface="Times New Roman" panose="02020603050405020304" pitchFamily="18" charset="0"/>
                        </a:rPr>
                        <a:t>The sum of waiting</a:t>
                      </a:r>
                      <a:r>
                        <a:rPr lang="en-US" sz="1100" spc="270">
                          <a:effectLst/>
                          <a:latin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cs typeface="Times New Roman" panose="02020603050405020304" pitchFamily="18" charset="0"/>
                        </a:rPr>
                        <a:t>time,</a:t>
                      </a:r>
                      <a:endParaRPr lang="zh-CN" sz="1200">
                        <a:effectLst/>
                        <a:latin typeface="Times New Roman" panose="02020603050405020304" pitchFamily="18" charset="0"/>
                        <a:cs typeface="Times New Roman" panose="02020603050405020304" pitchFamily="18" charset="0"/>
                      </a:endParaRPr>
                    </a:p>
                    <a:p>
                      <a:pPr marL="75565" marR="68580">
                        <a:lnSpc>
                          <a:spcPts val="1450"/>
                        </a:lnSpc>
                        <a:spcAft>
                          <a:spcPts val="0"/>
                        </a:spcAft>
                      </a:pPr>
                      <a:r>
                        <a:rPr lang="en-US" sz="1100">
                          <a:effectLst/>
                          <a:latin typeface="Times New Roman" panose="02020603050405020304" pitchFamily="18" charset="0"/>
                          <a:cs typeface="Times New Roman" panose="02020603050405020304" pitchFamily="18" charset="0"/>
                        </a:rPr>
                        <a:t>customization and commercial licenses, and process delays. Calculate the total time it</a:t>
                      </a:r>
                      <a:r>
                        <a:rPr lang="en-US" sz="1100" spc="-70">
                          <a:effectLst/>
                          <a:latin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cs typeface="Times New Roman" panose="02020603050405020304" pitchFamily="18" charset="0"/>
                        </a:rPr>
                        <a:t>takes</a:t>
                      </a:r>
                      <a:r>
                        <a:rPr lang="en-US" sz="1100" spc="-70">
                          <a:effectLst/>
                          <a:latin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cs typeface="Times New Roman" panose="02020603050405020304" pitchFamily="18" charset="0"/>
                        </a:rPr>
                        <a:t>for</a:t>
                      </a:r>
                      <a:r>
                        <a:rPr lang="en-US" sz="1100" spc="-70">
                          <a:effectLst/>
                          <a:latin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cs typeface="Times New Roman" panose="02020603050405020304" pitchFamily="18" charset="0"/>
                        </a:rPr>
                        <a:t>the</a:t>
                      </a:r>
                      <a:r>
                        <a:rPr lang="en-US" sz="1100" spc="-65">
                          <a:effectLst/>
                          <a:latin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cs typeface="Times New Roman" panose="02020603050405020304" pitchFamily="18" charset="0"/>
                        </a:rPr>
                        <a:t>goods</a:t>
                      </a:r>
                      <a:r>
                        <a:rPr lang="en-US" sz="1100" spc="-70">
                          <a:effectLst/>
                          <a:latin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cs typeface="Times New Roman" panose="02020603050405020304" pitchFamily="18" charset="0"/>
                        </a:rPr>
                        <a:t>to</a:t>
                      </a:r>
                      <a:r>
                        <a:rPr lang="en-US" sz="1100" spc="-70">
                          <a:effectLst/>
                          <a:latin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cs typeface="Times New Roman" panose="02020603050405020304" pitchFamily="18" charset="0"/>
                        </a:rPr>
                        <a:t>be</a:t>
                      </a:r>
                      <a:r>
                        <a:rPr lang="en-US" sz="1100" spc="-65">
                          <a:effectLst/>
                          <a:latin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cs typeface="Times New Roman" panose="02020603050405020304" pitchFamily="18" charset="0"/>
                        </a:rPr>
                        <a:t>unloaded from the ship to leave the</a:t>
                      </a:r>
                      <a:r>
                        <a:rPr lang="en-US" sz="1100" spc="-10">
                          <a:effectLst/>
                          <a:latin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cs typeface="Times New Roman" panose="02020603050405020304" pitchFamily="18" charset="0"/>
                        </a:rPr>
                        <a:t>port</a:t>
                      </a:r>
                      <a:endParaRPr lang="zh-CN" sz="1200">
                        <a:solidFill>
                          <a:sysClr val="windowText" lastClr="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2823797"/>
                  </a:ext>
                </a:extLst>
              </a:tr>
              <a:tr h="963534">
                <a:tc>
                  <a:txBody>
                    <a:bodyPr/>
                    <a:lstStyle/>
                    <a:p>
                      <a:pPr marL="74930">
                        <a:lnSpc>
                          <a:spcPts val="1265"/>
                        </a:lnSpc>
                        <a:spcAft>
                          <a:spcPts val="0"/>
                        </a:spcAft>
                      </a:pPr>
                      <a:endParaRPr lang="en-US" sz="1400" dirty="0">
                        <a:effectLst/>
                        <a:latin typeface="Times New Roman" panose="02020603050405020304" pitchFamily="18" charset="0"/>
                        <a:cs typeface="Times New Roman" panose="02020603050405020304" pitchFamily="18" charset="0"/>
                      </a:endParaRPr>
                    </a:p>
                    <a:p>
                      <a:pPr marL="74930">
                        <a:lnSpc>
                          <a:spcPts val="1265"/>
                        </a:lnSpc>
                        <a:spcAft>
                          <a:spcPts val="0"/>
                        </a:spcAft>
                      </a:pPr>
                      <a:r>
                        <a:rPr lang="en-US" sz="1400" dirty="0">
                          <a:effectLst/>
                          <a:latin typeface="Times New Roman" panose="02020603050405020304" pitchFamily="18" charset="0"/>
                          <a:cs typeface="Times New Roman" panose="02020603050405020304" pitchFamily="18" charset="0"/>
                        </a:rPr>
                        <a:t>Hinterland</a:t>
                      </a:r>
                      <a:endParaRPr lang="zh-CN" sz="1600" dirty="0">
                        <a:effectLst/>
                        <a:latin typeface="Times New Roman" panose="02020603050405020304" pitchFamily="18" charset="0"/>
                        <a:cs typeface="Times New Roman" panose="02020603050405020304" pitchFamily="18" charset="0"/>
                      </a:endParaRPr>
                    </a:p>
                    <a:p>
                      <a:pPr marL="74930">
                        <a:lnSpc>
                          <a:spcPts val="1450"/>
                        </a:lnSpc>
                        <a:spcAft>
                          <a:spcPts val="0"/>
                        </a:spcAft>
                      </a:pPr>
                      <a:r>
                        <a:rPr lang="en-US" sz="1400" dirty="0">
                          <a:effectLst/>
                          <a:latin typeface="Times New Roman" panose="02020603050405020304" pitchFamily="18" charset="0"/>
                          <a:cs typeface="Times New Roman" panose="02020603050405020304" pitchFamily="18" charset="0"/>
                        </a:rPr>
                        <a:t>transportation modes’ capacity utilization</a:t>
                      </a:r>
                      <a:endParaRPr lang="zh-CN" sz="1600" dirty="0">
                        <a:solidFill>
                          <a:sysClr val="windowText" lastClr="000000"/>
                        </a:solidFill>
                        <a:effectLst/>
                        <a:latin typeface="Times New Roman" panose="02020603050405020304" pitchFamily="18" charset="0"/>
                        <a:cs typeface="Times New Roman" panose="02020603050405020304" pitchFamily="18" charset="0"/>
                      </a:endParaRPr>
                    </a:p>
                  </a:txBody>
                  <a:tcPr marL="0" marR="0" marT="0" marB="0">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74930">
                        <a:lnSpc>
                          <a:spcPts val="1265"/>
                        </a:lnSpc>
                        <a:spcAft>
                          <a:spcPts val="0"/>
                        </a:spcAft>
                      </a:pPr>
                      <a:r>
                        <a:rPr lang="en-US" sz="1100" dirty="0">
                          <a:effectLst/>
                          <a:latin typeface="Times New Roman" panose="02020603050405020304" pitchFamily="18" charset="0"/>
                          <a:cs typeface="Times New Roman" panose="02020603050405020304" pitchFamily="18" charset="0"/>
                        </a:rPr>
                        <a:t>It measures the percentage of</a:t>
                      </a:r>
                      <a:r>
                        <a:rPr lang="en-US" sz="1100" spc="270" dirty="0">
                          <a:effectLst/>
                          <a:latin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cs typeface="Times New Roman" panose="02020603050405020304" pitchFamily="18" charset="0"/>
                        </a:rPr>
                        <a:t>hinterland</a:t>
                      </a:r>
                      <a:r>
                        <a:rPr lang="en-US" sz="1100" spc="-135" dirty="0">
                          <a:effectLst/>
                          <a:latin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cs typeface="Times New Roman" panose="02020603050405020304" pitchFamily="18" charset="0"/>
                        </a:rPr>
                        <a:t>transportation’s</a:t>
                      </a:r>
                      <a:r>
                        <a:rPr lang="en-US" sz="1100" spc="-135" dirty="0">
                          <a:effectLst/>
                          <a:latin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cs typeface="Times New Roman" panose="02020603050405020304" pitchFamily="18" charset="0"/>
                        </a:rPr>
                        <a:t>available</a:t>
                      </a:r>
                      <a:r>
                        <a:rPr lang="en-US" sz="1100" spc="-135" dirty="0">
                          <a:effectLst/>
                          <a:latin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cs typeface="Times New Roman" panose="02020603050405020304" pitchFamily="18" charset="0"/>
                        </a:rPr>
                        <a:t>capacity that is being used. It defines the efficiency in transport’s</a:t>
                      </a:r>
                      <a:r>
                        <a:rPr lang="en-US" sz="1100" spc="-45" dirty="0">
                          <a:effectLst/>
                          <a:latin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cs typeface="Times New Roman" panose="02020603050405020304" pitchFamily="18" charset="0"/>
                        </a:rPr>
                        <a:t>utilization</a:t>
                      </a:r>
                      <a:endParaRPr lang="zh-CN" sz="1200" dirty="0">
                        <a:solidFill>
                          <a:sysClr val="windowText" lastClr="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75565">
                        <a:lnSpc>
                          <a:spcPts val="1265"/>
                        </a:lnSpc>
                        <a:spcAft>
                          <a:spcPts val="0"/>
                        </a:spcAft>
                      </a:pPr>
                      <a:r>
                        <a:rPr lang="en-US" sz="1100" dirty="0">
                          <a:effectLst/>
                          <a:latin typeface="Times New Roman" panose="02020603050405020304" pitchFamily="18" charset="0"/>
                          <a:cs typeface="Times New Roman" panose="02020603050405020304" pitchFamily="18" charset="0"/>
                        </a:rPr>
                        <a:t>Hatch transport vehicle usage</a:t>
                      </a:r>
                      <a:endParaRPr lang="zh-CN" sz="1200" dirty="0">
                        <a:effectLst/>
                        <a:latin typeface="Times New Roman" panose="02020603050405020304" pitchFamily="18" charset="0"/>
                        <a:cs typeface="Times New Roman" panose="02020603050405020304" pitchFamily="18" charset="0"/>
                      </a:endParaRPr>
                    </a:p>
                    <a:p>
                      <a:pPr marL="75565">
                        <a:lnSpc>
                          <a:spcPct val="105000"/>
                        </a:lnSpc>
                        <a:spcBef>
                          <a:spcPts val="65"/>
                        </a:spcBef>
                        <a:spcAft>
                          <a:spcPts val="0"/>
                        </a:spcAft>
                      </a:pPr>
                      <a:r>
                        <a:rPr lang="en-US" sz="1100" dirty="0">
                          <a:effectLst/>
                          <a:latin typeface="Times New Roman" panose="02020603050405020304" pitchFamily="18" charset="0"/>
                          <a:cs typeface="Times New Roman" panose="02020603050405020304" pitchFamily="18" charset="0"/>
                        </a:rPr>
                        <a:t>rate within a certain period of time</a:t>
                      </a:r>
                      <a:endParaRPr lang="zh-CN" sz="1200" dirty="0">
                        <a:solidFill>
                          <a:sysClr val="windowText" lastClr="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8105893"/>
                  </a:ext>
                </a:extLst>
              </a:tr>
              <a:tr h="727620">
                <a:tc>
                  <a:txBody>
                    <a:bodyPr/>
                    <a:lstStyle/>
                    <a:p>
                      <a:pPr marL="74930">
                        <a:lnSpc>
                          <a:spcPts val="1265"/>
                        </a:lnSpc>
                        <a:spcAft>
                          <a:spcPts val="0"/>
                        </a:spcAft>
                      </a:pPr>
                      <a:endParaRPr lang="en-US" sz="1400" dirty="0">
                        <a:effectLst/>
                        <a:latin typeface="Times New Roman" panose="02020603050405020304" pitchFamily="18" charset="0"/>
                        <a:cs typeface="Times New Roman" panose="02020603050405020304" pitchFamily="18" charset="0"/>
                      </a:endParaRPr>
                    </a:p>
                    <a:p>
                      <a:pPr marL="74930">
                        <a:lnSpc>
                          <a:spcPts val="1265"/>
                        </a:lnSpc>
                        <a:spcAft>
                          <a:spcPts val="0"/>
                        </a:spcAft>
                      </a:pPr>
                      <a:r>
                        <a:rPr lang="en-US" sz="1400" dirty="0">
                          <a:effectLst/>
                          <a:latin typeface="Times New Roman" panose="02020603050405020304" pitchFamily="18" charset="0"/>
                          <a:cs typeface="Times New Roman" panose="02020603050405020304" pitchFamily="18" charset="0"/>
                        </a:rPr>
                        <a:t>Access speed</a:t>
                      </a:r>
                      <a:endParaRPr lang="zh-CN" sz="1600" dirty="0">
                        <a:effectLst/>
                        <a:latin typeface="Times New Roman" panose="02020603050405020304" pitchFamily="18" charset="0"/>
                        <a:cs typeface="Times New Roman" panose="02020603050405020304" pitchFamily="18" charset="0"/>
                      </a:endParaRPr>
                    </a:p>
                    <a:p>
                      <a:pPr marL="74930">
                        <a:lnSpc>
                          <a:spcPts val="1265"/>
                        </a:lnSpc>
                        <a:spcBef>
                          <a:spcPts val="65"/>
                        </a:spcBef>
                        <a:spcAft>
                          <a:spcPts val="0"/>
                        </a:spcAft>
                      </a:pPr>
                      <a:r>
                        <a:rPr lang="en-US" sz="1400" dirty="0">
                          <a:effectLst/>
                          <a:latin typeface="Times New Roman" panose="02020603050405020304" pitchFamily="18" charset="0"/>
                          <a:cs typeface="Times New Roman" panose="02020603050405020304" pitchFamily="18" charset="0"/>
                        </a:rPr>
                        <a:t>to information</a:t>
                      </a:r>
                      <a:endParaRPr lang="zh-CN" sz="1600" dirty="0">
                        <a:solidFill>
                          <a:sysClr val="windowText" lastClr="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74930">
                        <a:lnSpc>
                          <a:spcPts val="1265"/>
                        </a:lnSpc>
                        <a:spcAft>
                          <a:spcPts val="0"/>
                        </a:spcAft>
                      </a:pPr>
                      <a:r>
                        <a:rPr lang="en-US" sz="1100" dirty="0">
                          <a:effectLst/>
                          <a:latin typeface="Times New Roman" panose="02020603050405020304" pitchFamily="18" charset="0"/>
                          <a:cs typeface="Times New Roman" panose="02020603050405020304" pitchFamily="18" charset="0"/>
                        </a:rPr>
                        <a:t>The</a:t>
                      </a:r>
                      <a:r>
                        <a:rPr lang="en-US" sz="1100" spc="-80" dirty="0">
                          <a:effectLst/>
                          <a:latin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cs typeface="Times New Roman" panose="02020603050405020304" pitchFamily="18" charset="0"/>
                        </a:rPr>
                        <a:t>speed</a:t>
                      </a:r>
                      <a:r>
                        <a:rPr lang="en-US" sz="1100" spc="-75" dirty="0">
                          <a:effectLst/>
                          <a:latin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cs typeface="Times New Roman" panose="02020603050405020304" pitchFamily="18" charset="0"/>
                        </a:rPr>
                        <a:t>in</a:t>
                      </a:r>
                      <a:r>
                        <a:rPr lang="en-US" sz="1100" spc="-75" dirty="0">
                          <a:effectLst/>
                          <a:latin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cs typeface="Times New Roman" panose="02020603050405020304" pitchFamily="18" charset="0"/>
                        </a:rPr>
                        <a:t>receiving</a:t>
                      </a:r>
                      <a:r>
                        <a:rPr lang="en-US" sz="1100" spc="-75" dirty="0">
                          <a:effectLst/>
                          <a:latin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cs typeface="Times New Roman" panose="02020603050405020304" pitchFamily="18" charset="0"/>
                        </a:rPr>
                        <a:t>or</a:t>
                      </a:r>
                      <a:r>
                        <a:rPr lang="en-US" sz="1100" spc="-75" dirty="0">
                          <a:effectLst/>
                          <a:latin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cs typeface="Times New Roman" panose="02020603050405020304" pitchFamily="18" charset="0"/>
                        </a:rPr>
                        <a:t>accessing</a:t>
                      </a:r>
                      <a:r>
                        <a:rPr lang="en-US" sz="1100" spc="-75" dirty="0">
                          <a:effectLst/>
                          <a:latin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cs typeface="Times New Roman" panose="02020603050405020304" pitchFamily="18" charset="0"/>
                        </a:rPr>
                        <a:t>the</a:t>
                      </a:r>
                      <a:endParaRPr lang="zh-CN" sz="1200" dirty="0">
                        <a:effectLst/>
                        <a:latin typeface="Times New Roman" panose="02020603050405020304" pitchFamily="18" charset="0"/>
                        <a:cs typeface="Times New Roman" panose="02020603050405020304" pitchFamily="18" charset="0"/>
                      </a:endParaRPr>
                    </a:p>
                    <a:p>
                      <a:pPr marL="74930">
                        <a:lnSpc>
                          <a:spcPts val="1265"/>
                        </a:lnSpc>
                        <a:spcAft>
                          <a:spcPts val="0"/>
                        </a:spcAft>
                      </a:pPr>
                      <a:r>
                        <a:rPr lang="en-US" sz="1100" dirty="0">
                          <a:effectLst/>
                          <a:latin typeface="Times New Roman" panose="02020603050405020304" pitchFamily="18" charset="0"/>
                          <a:cs typeface="Times New Roman" panose="02020603050405020304" pitchFamily="18" charset="0"/>
                        </a:rPr>
                        <a:t>information needed at the right time</a:t>
                      </a:r>
                      <a:r>
                        <a:rPr lang="en-US" sz="1100" spc="-120" dirty="0">
                          <a:effectLst/>
                          <a:latin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cs typeface="Times New Roman" panose="02020603050405020304" pitchFamily="18" charset="0"/>
                        </a:rPr>
                        <a:t>in the process.  Not only it is a measure</a:t>
                      </a:r>
                      <a:endParaRPr lang="zh-CN" sz="1200" dirty="0">
                        <a:effectLst/>
                        <a:latin typeface="Times New Roman" panose="02020603050405020304" pitchFamily="18" charset="0"/>
                        <a:cs typeface="Times New Roman" panose="02020603050405020304" pitchFamily="18" charset="0"/>
                      </a:endParaRPr>
                    </a:p>
                    <a:p>
                      <a:pPr marL="74930">
                        <a:lnSpc>
                          <a:spcPts val="1265"/>
                        </a:lnSpc>
                        <a:spcAft>
                          <a:spcPts val="0"/>
                        </a:spcAft>
                      </a:pPr>
                      <a:r>
                        <a:rPr lang="en-US" sz="1100" dirty="0">
                          <a:effectLst/>
                          <a:latin typeface="Times New Roman" panose="02020603050405020304" pitchFamily="18" charset="0"/>
                          <a:cs typeface="Times New Roman" panose="02020603050405020304" pitchFamily="18" charset="0"/>
                        </a:rPr>
                        <a:t>of the information timing but also in-</a:t>
                      </a:r>
                      <a:endParaRPr lang="zh-CN" sz="1200" dirty="0">
                        <a:effectLst/>
                        <a:latin typeface="Times New Roman" panose="02020603050405020304" pitchFamily="18" charset="0"/>
                        <a:cs typeface="Times New Roman" panose="02020603050405020304" pitchFamily="18" charset="0"/>
                      </a:endParaRPr>
                    </a:p>
                    <a:p>
                      <a:pPr marL="74930">
                        <a:lnSpc>
                          <a:spcPts val="1265"/>
                        </a:lnSpc>
                        <a:spcAft>
                          <a:spcPts val="0"/>
                        </a:spcAft>
                      </a:pPr>
                      <a:r>
                        <a:rPr lang="en-US" sz="1100" dirty="0">
                          <a:effectLst/>
                          <a:latin typeface="Times New Roman" panose="02020603050405020304" pitchFamily="18" charset="0"/>
                          <a:cs typeface="Times New Roman" panose="02020603050405020304" pitchFamily="18" charset="0"/>
                        </a:rPr>
                        <a:t>formation availability.</a:t>
                      </a:r>
                      <a:endParaRPr lang="zh-CN" sz="1200" dirty="0">
                        <a:solidFill>
                          <a:sysClr val="windowText" lastClr="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75565">
                        <a:lnSpc>
                          <a:spcPts val="1265"/>
                        </a:lnSpc>
                        <a:spcAft>
                          <a:spcPts val="0"/>
                        </a:spcAft>
                      </a:pPr>
                      <a:r>
                        <a:rPr lang="en-US" sz="1100" dirty="0">
                          <a:effectLst/>
                          <a:latin typeface="Times New Roman" panose="02020603050405020304" pitchFamily="18" charset="0"/>
                          <a:cs typeface="Times New Roman" panose="02020603050405020304" pitchFamily="18" charset="0"/>
                        </a:rPr>
                        <a:t>Calculate the time from the</a:t>
                      </a:r>
                      <a:endParaRPr lang="zh-CN" sz="1200" dirty="0">
                        <a:effectLst/>
                        <a:latin typeface="Times New Roman" panose="02020603050405020304" pitchFamily="18" charset="0"/>
                        <a:cs typeface="Times New Roman" panose="02020603050405020304" pitchFamily="18" charset="0"/>
                      </a:endParaRPr>
                    </a:p>
                    <a:p>
                      <a:pPr marL="75565" marR="68580">
                        <a:lnSpc>
                          <a:spcPct val="105000"/>
                        </a:lnSpc>
                        <a:spcBef>
                          <a:spcPts val="65"/>
                        </a:spcBef>
                        <a:spcAft>
                          <a:spcPts val="0"/>
                        </a:spcAft>
                      </a:pPr>
                      <a:r>
                        <a:rPr lang="en-US" sz="1100" dirty="0">
                          <a:effectLst/>
                          <a:latin typeface="Times New Roman" panose="02020603050405020304" pitchFamily="18" charset="0"/>
                          <a:cs typeface="Times New Roman" panose="02020603050405020304" pitchFamily="18" charset="0"/>
                        </a:rPr>
                        <a:t>start of requesting information to the receipt of</a:t>
                      </a:r>
                      <a:r>
                        <a:rPr lang="en-US" sz="1100" spc="-70" dirty="0">
                          <a:effectLst/>
                          <a:latin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cs typeface="Times New Roman" panose="02020603050405020304" pitchFamily="18" charset="0"/>
                        </a:rPr>
                        <a:t>information</a:t>
                      </a:r>
                      <a:endParaRPr lang="zh-CN" sz="1200" dirty="0">
                        <a:solidFill>
                          <a:sysClr val="windowText" lastClr="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89673719"/>
                  </a:ext>
                </a:extLst>
              </a:tr>
              <a:tr h="436572">
                <a:tc>
                  <a:txBody>
                    <a:bodyPr/>
                    <a:lstStyle/>
                    <a:p>
                      <a:pPr marL="74930">
                        <a:lnSpc>
                          <a:spcPts val="1265"/>
                        </a:lnSpc>
                        <a:spcAft>
                          <a:spcPts val="0"/>
                        </a:spcAft>
                      </a:pPr>
                      <a:endParaRPr lang="en-US" sz="1400" dirty="0">
                        <a:effectLst/>
                        <a:latin typeface="Times New Roman" panose="02020603050405020304" pitchFamily="18" charset="0"/>
                        <a:cs typeface="Times New Roman" panose="02020603050405020304" pitchFamily="18" charset="0"/>
                      </a:endParaRPr>
                    </a:p>
                    <a:p>
                      <a:pPr marL="74930">
                        <a:lnSpc>
                          <a:spcPts val="1265"/>
                        </a:lnSpc>
                        <a:spcAft>
                          <a:spcPts val="0"/>
                        </a:spcAft>
                      </a:pPr>
                      <a:r>
                        <a:rPr lang="en-US" sz="1400" dirty="0">
                          <a:effectLst/>
                          <a:latin typeface="Times New Roman" panose="02020603050405020304" pitchFamily="18" charset="0"/>
                          <a:cs typeface="Times New Roman" panose="02020603050405020304" pitchFamily="18" charset="0"/>
                        </a:rPr>
                        <a:t>Port throughput</a:t>
                      </a:r>
                      <a:endParaRPr lang="zh-CN" sz="1600" dirty="0">
                        <a:solidFill>
                          <a:sysClr val="windowText" lastClr="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74930">
                        <a:lnSpc>
                          <a:spcPts val="1265"/>
                        </a:lnSpc>
                        <a:spcAft>
                          <a:spcPts val="0"/>
                        </a:spcAft>
                      </a:pPr>
                      <a:r>
                        <a:rPr lang="en-US" sz="1100" dirty="0">
                          <a:effectLst/>
                          <a:latin typeface="Times New Roman" panose="02020603050405020304" pitchFamily="18" charset="0"/>
                          <a:cs typeface="Times New Roman" panose="02020603050405020304" pitchFamily="18" charset="0"/>
                        </a:rPr>
                        <a:t>The port’s ability to handle containers</a:t>
                      </a:r>
                      <a:endParaRPr lang="zh-CN" sz="1200" dirty="0">
                        <a:effectLst/>
                        <a:latin typeface="Times New Roman" panose="02020603050405020304" pitchFamily="18" charset="0"/>
                        <a:cs typeface="Times New Roman" panose="02020603050405020304" pitchFamily="18" charset="0"/>
                      </a:endParaRPr>
                    </a:p>
                    <a:p>
                      <a:pPr marL="74930">
                        <a:lnSpc>
                          <a:spcPts val="1265"/>
                        </a:lnSpc>
                        <a:spcBef>
                          <a:spcPts val="65"/>
                        </a:spcBef>
                        <a:spcAft>
                          <a:spcPts val="0"/>
                        </a:spcAft>
                      </a:pPr>
                      <a:r>
                        <a:rPr lang="en-US" sz="1100" dirty="0">
                          <a:effectLst/>
                          <a:latin typeface="Times New Roman" panose="02020603050405020304" pitchFamily="18" charset="0"/>
                          <a:cs typeface="Times New Roman" panose="02020603050405020304" pitchFamily="18" charset="0"/>
                        </a:rPr>
                        <a:t>within a certain period of time</a:t>
                      </a:r>
                      <a:endParaRPr lang="zh-CN" sz="1200" dirty="0">
                        <a:solidFill>
                          <a:sysClr val="windowText" lastClr="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75565">
                        <a:lnSpc>
                          <a:spcPts val="1265"/>
                        </a:lnSpc>
                        <a:spcAft>
                          <a:spcPts val="0"/>
                        </a:spcAft>
                      </a:pPr>
                      <a:r>
                        <a:rPr lang="en-US" sz="1100" dirty="0">
                          <a:effectLst/>
                          <a:latin typeface="Times New Roman" panose="02020603050405020304" pitchFamily="18" charset="0"/>
                          <a:cs typeface="Times New Roman" panose="02020603050405020304" pitchFamily="18" charset="0"/>
                        </a:rPr>
                        <a:t>Calculate the number of</a:t>
                      </a:r>
                      <a:r>
                        <a:rPr lang="en-US" sz="1100" spc="170" dirty="0">
                          <a:effectLst/>
                          <a:latin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cs typeface="Times New Roman" panose="02020603050405020304" pitchFamily="18" charset="0"/>
                        </a:rPr>
                        <a:t>containers handled by the port within</a:t>
                      </a:r>
                      <a:r>
                        <a:rPr lang="en-US" sz="1100" spc="-80" dirty="0">
                          <a:effectLst/>
                          <a:latin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cs typeface="Times New Roman" panose="02020603050405020304" pitchFamily="18" charset="0"/>
                        </a:rPr>
                        <a:t>a</a:t>
                      </a:r>
                      <a:r>
                        <a:rPr lang="en-US" sz="1100" spc="-80" dirty="0">
                          <a:effectLst/>
                          <a:latin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cs typeface="Times New Roman" panose="02020603050405020304" pitchFamily="18" charset="0"/>
                        </a:rPr>
                        <a:t>certain</a:t>
                      </a:r>
                      <a:r>
                        <a:rPr lang="en-US" sz="1100" spc="-80" dirty="0">
                          <a:effectLst/>
                          <a:latin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cs typeface="Times New Roman" panose="02020603050405020304" pitchFamily="18" charset="0"/>
                        </a:rPr>
                        <a:t>period</a:t>
                      </a:r>
                      <a:r>
                        <a:rPr lang="en-US" sz="1100" spc="-80" dirty="0">
                          <a:effectLst/>
                          <a:latin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cs typeface="Times New Roman" panose="02020603050405020304" pitchFamily="18" charset="0"/>
                        </a:rPr>
                        <a:t>of</a:t>
                      </a:r>
                      <a:r>
                        <a:rPr lang="en-US" sz="1100" spc="-80" dirty="0">
                          <a:effectLst/>
                          <a:latin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cs typeface="Times New Roman" panose="02020603050405020304" pitchFamily="18" charset="0"/>
                        </a:rPr>
                        <a:t>time</a:t>
                      </a:r>
                      <a:endParaRPr lang="zh-CN" sz="1200" dirty="0">
                        <a:solidFill>
                          <a:sysClr val="windowText" lastClr="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61066235"/>
                  </a:ext>
                </a:extLst>
              </a:tr>
            </a:tbl>
          </a:graphicData>
        </a:graphic>
      </p:graphicFrame>
    </p:spTree>
    <p:extLst>
      <p:ext uri="{BB962C8B-B14F-4D97-AF65-F5344CB8AC3E}">
        <p14:creationId xmlns:p14="http://schemas.microsoft.com/office/powerpoint/2010/main" val="1780161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5DBCB8EB-AB06-4AC8-8D48-5A158BC66200}"/>
              </a:ext>
            </a:extLst>
          </p:cNvPr>
          <p:cNvPicPr/>
          <p:nvPr/>
        </p:nvPicPr>
        <p:blipFill rotWithShape="1">
          <a:blip r:embed="rId3" cstate="print">
            <a:alphaModFix amt="5000"/>
            <a:extLst>
              <a:ext uri="{28A0092B-C50C-407E-A947-70E740481C1C}">
                <a14:useLocalDpi xmlns:a14="http://schemas.microsoft.com/office/drawing/2010/main" val="0"/>
              </a:ext>
            </a:extLst>
          </a:blip>
          <a:srcRect t="13857" r="32585" b="36593"/>
          <a:stretch/>
        </p:blipFill>
        <p:spPr bwMode="auto">
          <a:xfrm>
            <a:off x="9074618" y="3782679"/>
            <a:ext cx="3492520" cy="3344951"/>
          </a:xfrm>
          <a:prstGeom prst="rect">
            <a:avLst/>
          </a:prstGeom>
          <a:ln>
            <a:noFill/>
          </a:ln>
          <a:effectLst>
            <a:softEdge rad="112500"/>
          </a:effectLst>
        </p:spPr>
      </p:pic>
      <p:sp>
        <p:nvSpPr>
          <p:cNvPr id="6" name="文本框 5">
            <a:extLst>
              <a:ext uri="{FF2B5EF4-FFF2-40B4-BE49-F238E27FC236}">
                <a16:creationId xmlns:a16="http://schemas.microsoft.com/office/drawing/2014/main" id="{A88B9430-A019-4138-B04E-E51002B42D60}"/>
              </a:ext>
            </a:extLst>
          </p:cNvPr>
          <p:cNvSpPr txBox="1"/>
          <p:nvPr/>
        </p:nvSpPr>
        <p:spPr>
          <a:xfrm>
            <a:off x="175241" y="79993"/>
            <a:ext cx="1367809" cy="369332"/>
          </a:xfrm>
          <a:prstGeom prst="rect">
            <a:avLst/>
          </a:prstGeom>
          <a:noFill/>
        </p:spPr>
        <p:txBody>
          <a:bodyPr wrap="square" rtlCol="0">
            <a:spAutoFit/>
          </a:bodyPr>
          <a:lstStyle/>
          <a:p>
            <a:r>
              <a:rPr lang="en-US" altLang="zh-CN" dirty="0">
                <a:solidFill>
                  <a:schemeClr val="tx1">
                    <a:lumMod val="50000"/>
                    <a:lumOff val="50000"/>
                  </a:schemeClr>
                </a:solidFill>
                <a:latin typeface="Times New Roman" panose="02020603050405020304" pitchFamily="18" charset="0"/>
                <a:cs typeface="Times New Roman" panose="02020603050405020304" pitchFamily="18" charset="0"/>
              </a:rPr>
              <a:t>Methods</a:t>
            </a:r>
            <a:endParaRPr lang="zh-CN" altLang="en-US"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553AD4F2-379B-4406-8CE4-34BF85B9CB30}"/>
              </a:ext>
            </a:extLst>
          </p:cNvPr>
          <p:cNvSpPr txBox="1"/>
          <p:nvPr/>
        </p:nvSpPr>
        <p:spPr>
          <a:xfrm>
            <a:off x="628650" y="689909"/>
            <a:ext cx="2097772"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Simulation</a:t>
            </a:r>
            <a:endParaRPr lang="zh-CN" altLang="en-US" sz="28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C7F5827C-A02C-4E0B-A776-6EF345C58BED}"/>
              </a:ext>
            </a:extLst>
          </p:cNvPr>
          <p:cNvSpPr txBox="1"/>
          <p:nvPr/>
        </p:nvSpPr>
        <p:spPr>
          <a:xfrm>
            <a:off x="1098958" y="1770077"/>
            <a:ext cx="7323589" cy="236988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 </a:t>
            </a:r>
            <a:r>
              <a:rPr lang="en-US" altLang="zh-CN" sz="2000" dirty="0">
                <a:latin typeface="Times New Roman" panose="02020603050405020304" pitchFamily="18" charset="0"/>
                <a:cs typeface="Times New Roman" panose="02020603050405020304" pitchFamily="18" charset="0"/>
              </a:rPr>
              <a:t>Traditional system</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1.1 Bilateral communication </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 </a:t>
            </a:r>
            <a:r>
              <a:rPr lang="en-US" altLang="zh-CN" sz="2000" dirty="0">
                <a:latin typeface="Times New Roman" panose="02020603050405020304" pitchFamily="18" charset="0"/>
                <a:cs typeface="Times New Roman" panose="02020603050405020304" pitchFamily="18" charset="0"/>
              </a:rPr>
              <a:t>Blockchain-based system</a:t>
            </a:r>
          </a:p>
          <a:p>
            <a:r>
              <a:rPr lang="en-US" altLang="zh-CN" dirty="0">
                <a:latin typeface="Times New Roman" panose="02020603050405020304" pitchFamily="18" charset="0"/>
                <a:cs typeface="Times New Roman" panose="02020603050405020304" pitchFamily="18" charset="0"/>
              </a:rPr>
              <a:t>        2.1 Block</a:t>
            </a:r>
          </a:p>
          <a:p>
            <a:r>
              <a:rPr lang="en-US" altLang="zh-CN" dirty="0">
                <a:latin typeface="Times New Roman" panose="02020603050405020304" pitchFamily="18" charset="0"/>
                <a:cs typeface="Times New Roman" panose="02020603050405020304" pitchFamily="18" charset="0"/>
              </a:rPr>
              <a:t>        2.2 Reward mechanism</a:t>
            </a:r>
          </a:p>
          <a:p>
            <a:r>
              <a:rPr lang="en-US" altLang="zh-CN" dirty="0">
                <a:latin typeface="Times New Roman" panose="02020603050405020304" pitchFamily="18" charset="0"/>
                <a:cs typeface="Times New Roman" panose="02020603050405020304" pitchFamily="18" charset="0"/>
              </a:rPr>
              <a:t>        2.3 Consensus mechanism</a:t>
            </a:r>
          </a:p>
          <a:p>
            <a:r>
              <a:rPr lang="en-US" altLang="zh-CN" dirty="0">
                <a:latin typeface="Times New Roman" panose="02020603050405020304" pitchFamily="18" charset="0"/>
                <a:cs typeface="Times New Roman" panose="02020603050405020304" pitchFamily="18" charset="0"/>
              </a:rPr>
              <a:t>        2.4 Anti-tampering mechanism</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9612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5DBCB8EB-AB06-4AC8-8D48-5A158BC66200}"/>
              </a:ext>
            </a:extLst>
          </p:cNvPr>
          <p:cNvPicPr/>
          <p:nvPr/>
        </p:nvPicPr>
        <p:blipFill rotWithShape="1">
          <a:blip r:embed="rId3" cstate="print">
            <a:alphaModFix amt="5000"/>
            <a:extLst>
              <a:ext uri="{28A0092B-C50C-407E-A947-70E740481C1C}">
                <a14:useLocalDpi xmlns:a14="http://schemas.microsoft.com/office/drawing/2010/main" val="0"/>
              </a:ext>
            </a:extLst>
          </a:blip>
          <a:srcRect t="13857" r="32585" b="36593"/>
          <a:stretch/>
        </p:blipFill>
        <p:spPr bwMode="auto">
          <a:xfrm>
            <a:off x="9074618" y="3782679"/>
            <a:ext cx="3492520" cy="3344951"/>
          </a:xfrm>
          <a:prstGeom prst="rect">
            <a:avLst/>
          </a:prstGeom>
          <a:ln>
            <a:noFill/>
          </a:ln>
          <a:effectLst>
            <a:softEdge rad="112500"/>
          </a:effectLst>
        </p:spPr>
      </p:pic>
      <p:sp>
        <p:nvSpPr>
          <p:cNvPr id="6" name="文本框 5">
            <a:extLst>
              <a:ext uri="{FF2B5EF4-FFF2-40B4-BE49-F238E27FC236}">
                <a16:creationId xmlns:a16="http://schemas.microsoft.com/office/drawing/2014/main" id="{A88B9430-A019-4138-B04E-E51002B42D60}"/>
              </a:ext>
            </a:extLst>
          </p:cNvPr>
          <p:cNvSpPr txBox="1"/>
          <p:nvPr/>
        </p:nvSpPr>
        <p:spPr>
          <a:xfrm>
            <a:off x="175241" y="79993"/>
            <a:ext cx="1367809" cy="369332"/>
          </a:xfrm>
          <a:prstGeom prst="rect">
            <a:avLst/>
          </a:prstGeom>
          <a:noFill/>
        </p:spPr>
        <p:txBody>
          <a:bodyPr wrap="square" rtlCol="0">
            <a:spAutoFit/>
          </a:bodyPr>
          <a:lstStyle/>
          <a:p>
            <a:r>
              <a:rPr lang="en-US" altLang="zh-CN" dirty="0">
                <a:solidFill>
                  <a:schemeClr val="tx1">
                    <a:lumMod val="50000"/>
                    <a:lumOff val="50000"/>
                  </a:schemeClr>
                </a:solidFill>
                <a:latin typeface="Times New Roman" panose="02020603050405020304" pitchFamily="18" charset="0"/>
                <a:cs typeface="Times New Roman" panose="02020603050405020304" pitchFamily="18" charset="0"/>
              </a:rPr>
              <a:t>Methods</a:t>
            </a:r>
            <a:endParaRPr lang="zh-CN" altLang="en-US"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553AD4F2-379B-4406-8CE4-34BF85B9CB30}"/>
              </a:ext>
            </a:extLst>
          </p:cNvPr>
          <p:cNvSpPr txBox="1"/>
          <p:nvPr/>
        </p:nvSpPr>
        <p:spPr>
          <a:xfrm>
            <a:off x="494164" y="449325"/>
            <a:ext cx="2097772" cy="369332"/>
          </a:xfrm>
          <a:prstGeom prst="rect">
            <a:avLst/>
          </a:prstGeom>
          <a:noFill/>
        </p:spPr>
        <p:txBody>
          <a:bodyPr wrap="square" rtlCol="0">
            <a:spAutoFit/>
          </a:bodyPr>
          <a:lstStyle/>
          <a:p>
            <a:r>
              <a:rPr lang="en-US" altLang="zh-CN" dirty="0">
                <a:solidFill>
                  <a:schemeClr val="tx1">
                    <a:lumMod val="50000"/>
                    <a:lumOff val="50000"/>
                  </a:schemeClr>
                </a:solidFill>
                <a:latin typeface="Times New Roman" panose="02020603050405020304" pitchFamily="18" charset="0"/>
                <a:cs typeface="Times New Roman" panose="02020603050405020304" pitchFamily="18" charset="0"/>
              </a:rPr>
              <a:t>Simulation</a:t>
            </a:r>
            <a:endParaRPr lang="zh-CN" altLang="en-US"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C7F5827C-A02C-4E0B-A776-6EF345C58BED}"/>
              </a:ext>
            </a:extLst>
          </p:cNvPr>
          <p:cNvSpPr txBox="1"/>
          <p:nvPr/>
        </p:nvSpPr>
        <p:spPr>
          <a:xfrm>
            <a:off x="859145" y="818657"/>
            <a:ext cx="7323589" cy="800219"/>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1. Traditional system</a:t>
            </a:r>
          </a:p>
          <a:p>
            <a:r>
              <a:rPr lang="en-US" altLang="zh-CN" dirty="0">
                <a:latin typeface="Times New Roman" panose="02020603050405020304" pitchFamily="18" charset="0"/>
                <a:cs typeface="Times New Roman" panose="02020603050405020304" pitchFamily="18" charset="0"/>
              </a:rPr>
              <a:t>        1.1 Bilateral communication </a:t>
            </a:r>
          </a:p>
        </p:txBody>
      </p:sp>
      <p:pic>
        <p:nvPicPr>
          <p:cNvPr id="9" name="图片 8">
            <a:extLst>
              <a:ext uri="{FF2B5EF4-FFF2-40B4-BE49-F238E27FC236}">
                <a16:creationId xmlns:a16="http://schemas.microsoft.com/office/drawing/2014/main" id="{61809001-905C-4771-9A60-C16C27067A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145" y="1841058"/>
            <a:ext cx="9630563" cy="4685577"/>
          </a:xfrm>
          <a:prstGeom prst="rect">
            <a:avLst/>
          </a:prstGeom>
        </p:spPr>
      </p:pic>
    </p:spTree>
    <p:extLst>
      <p:ext uri="{BB962C8B-B14F-4D97-AF65-F5344CB8AC3E}">
        <p14:creationId xmlns:p14="http://schemas.microsoft.com/office/powerpoint/2010/main" val="1699971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5DBCB8EB-AB06-4AC8-8D48-5A158BC66200}"/>
              </a:ext>
            </a:extLst>
          </p:cNvPr>
          <p:cNvPicPr/>
          <p:nvPr/>
        </p:nvPicPr>
        <p:blipFill rotWithShape="1">
          <a:blip r:embed="rId3" cstate="print">
            <a:alphaModFix amt="5000"/>
            <a:extLst>
              <a:ext uri="{28A0092B-C50C-407E-A947-70E740481C1C}">
                <a14:useLocalDpi xmlns:a14="http://schemas.microsoft.com/office/drawing/2010/main" val="0"/>
              </a:ext>
            </a:extLst>
          </a:blip>
          <a:srcRect t="13857" r="32585" b="36593"/>
          <a:stretch/>
        </p:blipFill>
        <p:spPr bwMode="auto">
          <a:xfrm>
            <a:off x="9074618" y="3782679"/>
            <a:ext cx="3492520" cy="3344951"/>
          </a:xfrm>
          <a:prstGeom prst="rect">
            <a:avLst/>
          </a:prstGeom>
          <a:ln>
            <a:noFill/>
          </a:ln>
          <a:effectLst>
            <a:softEdge rad="112500"/>
          </a:effectLst>
        </p:spPr>
      </p:pic>
      <p:sp>
        <p:nvSpPr>
          <p:cNvPr id="6" name="文本框 5">
            <a:extLst>
              <a:ext uri="{FF2B5EF4-FFF2-40B4-BE49-F238E27FC236}">
                <a16:creationId xmlns:a16="http://schemas.microsoft.com/office/drawing/2014/main" id="{A88B9430-A019-4138-B04E-E51002B42D60}"/>
              </a:ext>
            </a:extLst>
          </p:cNvPr>
          <p:cNvSpPr txBox="1"/>
          <p:nvPr/>
        </p:nvSpPr>
        <p:spPr>
          <a:xfrm>
            <a:off x="175241" y="79993"/>
            <a:ext cx="1367809" cy="369332"/>
          </a:xfrm>
          <a:prstGeom prst="rect">
            <a:avLst/>
          </a:prstGeom>
          <a:noFill/>
        </p:spPr>
        <p:txBody>
          <a:bodyPr wrap="square" rtlCol="0">
            <a:spAutoFit/>
          </a:bodyPr>
          <a:lstStyle/>
          <a:p>
            <a:r>
              <a:rPr lang="en-US" altLang="zh-CN" dirty="0">
                <a:solidFill>
                  <a:schemeClr val="tx1">
                    <a:lumMod val="50000"/>
                    <a:lumOff val="50000"/>
                  </a:schemeClr>
                </a:solidFill>
                <a:latin typeface="Times New Roman" panose="02020603050405020304" pitchFamily="18" charset="0"/>
                <a:cs typeface="Times New Roman" panose="02020603050405020304" pitchFamily="18" charset="0"/>
              </a:rPr>
              <a:t>Methods</a:t>
            </a:r>
            <a:endParaRPr lang="zh-CN" altLang="en-US"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553AD4F2-379B-4406-8CE4-34BF85B9CB30}"/>
              </a:ext>
            </a:extLst>
          </p:cNvPr>
          <p:cNvSpPr txBox="1"/>
          <p:nvPr/>
        </p:nvSpPr>
        <p:spPr>
          <a:xfrm>
            <a:off x="494164" y="449325"/>
            <a:ext cx="2097772" cy="369332"/>
          </a:xfrm>
          <a:prstGeom prst="rect">
            <a:avLst/>
          </a:prstGeom>
          <a:noFill/>
        </p:spPr>
        <p:txBody>
          <a:bodyPr wrap="square" rtlCol="0">
            <a:spAutoFit/>
          </a:bodyPr>
          <a:lstStyle/>
          <a:p>
            <a:r>
              <a:rPr lang="en-US" altLang="zh-CN" dirty="0">
                <a:solidFill>
                  <a:schemeClr val="tx1">
                    <a:lumMod val="50000"/>
                    <a:lumOff val="50000"/>
                  </a:schemeClr>
                </a:solidFill>
                <a:latin typeface="Times New Roman" panose="02020603050405020304" pitchFamily="18" charset="0"/>
                <a:cs typeface="Times New Roman" panose="02020603050405020304" pitchFamily="18" charset="0"/>
              </a:rPr>
              <a:t>Simulation</a:t>
            </a:r>
            <a:endParaRPr lang="zh-CN" altLang="en-US"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C7F5827C-A02C-4E0B-A776-6EF345C58BED}"/>
              </a:ext>
            </a:extLst>
          </p:cNvPr>
          <p:cNvSpPr txBox="1"/>
          <p:nvPr/>
        </p:nvSpPr>
        <p:spPr>
          <a:xfrm>
            <a:off x="859145" y="818657"/>
            <a:ext cx="7323589" cy="800219"/>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1. Traditional system</a:t>
            </a:r>
          </a:p>
          <a:p>
            <a:r>
              <a:rPr lang="en-US" altLang="zh-CN" dirty="0">
                <a:latin typeface="Times New Roman" panose="02020603050405020304" pitchFamily="18" charset="0"/>
                <a:cs typeface="Times New Roman" panose="02020603050405020304" pitchFamily="18" charset="0"/>
              </a:rPr>
              <a:t>        1.1 Bilateral communication </a:t>
            </a:r>
          </a:p>
        </p:txBody>
      </p:sp>
      <p:pic>
        <p:nvPicPr>
          <p:cNvPr id="5" name="图片 4">
            <a:extLst>
              <a:ext uri="{FF2B5EF4-FFF2-40B4-BE49-F238E27FC236}">
                <a16:creationId xmlns:a16="http://schemas.microsoft.com/office/drawing/2014/main" id="{03CC51A7-C016-44B2-A488-01EF3C2B6A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624" y="1620321"/>
            <a:ext cx="9271953" cy="5237679"/>
          </a:xfrm>
          <a:prstGeom prst="rect">
            <a:avLst/>
          </a:prstGeom>
        </p:spPr>
      </p:pic>
    </p:spTree>
    <p:extLst>
      <p:ext uri="{BB962C8B-B14F-4D97-AF65-F5344CB8AC3E}">
        <p14:creationId xmlns:p14="http://schemas.microsoft.com/office/powerpoint/2010/main" val="3563946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5DBCB8EB-AB06-4AC8-8D48-5A158BC66200}"/>
              </a:ext>
            </a:extLst>
          </p:cNvPr>
          <p:cNvPicPr/>
          <p:nvPr/>
        </p:nvPicPr>
        <p:blipFill rotWithShape="1">
          <a:blip r:embed="rId3" cstate="print">
            <a:alphaModFix amt="5000"/>
            <a:extLst>
              <a:ext uri="{28A0092B-C50C-407E-A947-70E740481C1C}">
                <a14:useLocalDpi xmlns:a14="http://schemas.microsoft.com/office/drawing/2010/main" val="0"/>
              </a:ext>
            </a:extLst>
          </a:blip>
          <a:srcRect t="13857" r="32585" b="36593"/>
          <a:stretch/>
        </p:blipFill>
        <p:spPr bwMode="auto">
          <a:xfrm>
            <a:off x="9074618" y="3782679"/>
            <a:ext cx="3492520" cy="3344951"/>
          </a:xfrm>
          <a:prstGeom prst="rect">
            <a:avLst/>
          </a:prstGeom>
          <a:ln>
            <a:noFill/>
          </a:ln>
          <a:effectLst>
            <a:softEdge rad="112500"/>
          </a:effectLst>
        </p:spPr>
      </p:pic>
      <p:sp>
        <p:nvSpPr>
          <p:cNvPr id="6" name="文本框 5">
            <a:extLst>
              <a:ext uri="{FF2B5EF4-FFF2-40B4-BE49-F238E27FC236}">
                <a16:creationId xmlns:a16="http://schemas.microsoft.com/office/drawing/2014/main" id="{A88B9430-A019-4138-B04E-E51002B42D60}"/>
              </a:ext>
            </a:extLst>
          </p:cNvPr>
          <p:cNvSpPr txBox="1"/>
          <p:nvPr/>
        </p:nvSpPr>
        <p:spPr>
          <a:xfrm>
            <a:off x="175241" y="79993"/>
            <a:ext cx="1367809" cy="369332"/>
          </a:xfrm>
          <a:prstGeom prst="rect">
            <a:avLst/>
          </a:prstGeom>
          <a:noFill/>
        </p:spPr>
        <p:txBody>
          <a:bodyPr wrap="square" rtlCol="0">
            <a:spAutoFit/>
          </a:bodyPr>
          <a:lstStyle/>
          <a:p>
            <a:r>
              <a:rPr lang="en-US" altLang="zh-CN" dirty="0">
                <a:solidFill>
                  <a:schemeClr val="tx1">
                    <a:lumMod val="50000"/>
                    <a:lumOff val="50000"/>
                  </a:schemeClr>
                </a:solidFill>
                <a:latin typeface="Times New Roman" panose="02020603050405020304" pitchFamily="18" charset="0"/>
                <a:cs typeface="Times New Roman" panose="02020603050405020304" pitchFamily="18" charset="0"/>
              </a:rPr>
              <a:t>Methods</a:t>
            </a:r>
            <a:endParaRPr lang="zh-CN" altLang="en-US"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754B604D-B5A8-4608-91DA-DB3939228D6E}"/>
              </a:ext>
            </a:extLst>
          </p:cNvPr>
          <p:cNvSpPr txBox="1"/>
          <p:nvPr/>
        </p:nvSpPr>
        <p:spPr>
          <a:xfrm>
            <a:off x="494164" y="449325"/>
            <a:ext cx="2097772" cy="369332"/>
          </a:xfrm>
          <a:prstGeom prst="rect">
            <a:avLst/>
          </a:prstGeom>
          <a:noFill/>
        </p:spPr>
        <p:txBody>
          <a:bodyPr wrap="square" rtlCol="0">
            <a:spAutoFit/>
          </a:bodyPr>
          <a:lstStyle/>
          <a:p>
            <a:r>
              <a:rPr lang="en-US" altLang="zh-CN" dirty="0">
                <a:solidFill>
                  <a:schemeClr val="tx1">
                    <a:lumMod val="50000"/>
                    <a:lumOff val="50000"/>
                  </a:schemeClr>
                </a:solidFill>
                <a:latin typeface="Times New Roman" panose="02020603050405020304" pitchFamily="18" charset="0"/>
                <a:cs typeface="Times New Roman" panose="02020603050405020304" pitchFamily="18" charset="0"/>
              </a:rPr>
              <a:t>Simulation</a:t>
            </a:r>
            <a:endParaRPr lang="zh-CN" altLang="en-US"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C67CE55F-3933-413F-BA7A-A237C9680C66}"/>
              </a:ext>
            </a:extLst>
          </p:cNvPr>
          <p:cNvSpPr txBox="1"/>
          <p:nvPr/>
        </p:nvSpPr>
        <p:spPr>
          <a:xfrm>
            <a:off x="859145" y="818657"/>
            <a:ext cx="7323589" cy="4431983"/>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2. Blockchain-based system</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2.1 Block</a:t>
            </a:r>
          </a:p>
          <a:p>
            <a:r>
              <a:rPr lang="en-US" altLang="zh-CN" sz="1600" dirty="0">
                <a:latin typeface="Times New Roman" panose="02020603050405020304" pitchFamily="18" charset="0"/>
                <a:cs typeface="Times New Roman" panose="02020603050405020304" pitchFamily="18" charset="0"/>
              </a:rPr>
              <a:t>	- Hash</a:t>
            </a:r>
          </a:p>
          <a:p>
            <a:r>
              <a:rPr lang="en-US" altLang="zh-CN" sz="1600" dirty="0">
                <a:latin typeface="Times New Roman" panose="02020603050405020304" pitchFamily="18" charset="0"/>
                <a:cs typeface="Times New Roman" panose="02020603050405020304" pitchFamily="18" charset="0"/>
              </a:rPr>
              <a:t>	- Time stamp</a:t>
            </a:r>
          </a:p>
          <a:p>
            <a:r>
              <a:rPr lang="en-US" altLang="zh-CN" sz="1600" dirty="0">
                <a:latin typeface="Times New Roman" panose="02020603050405020304" pitchFamily="18" charset="0"/>
                <a:cs typeface="Times New Roman" panose="02020603050405020304" pitchFamily="18" charset="0"/>
              </a:rPr>
              <a:t>	- Data</a:t>
            </a:r>
          </a:p>
          <a:p>
            <a:r>
              <a:rPr lang="en-US" altLang="zh-CN" sz="1600" dirty="0">
                <a:latin typeface="Times New Roman" panose="02020603050405020304" pitchFamily="18" charset="0"/>
                <a:cs typeface="Times New Roman" panose="02020603050405020304" pitchFamily="18" charset="0"/>
              </a:rPr>
              <a:t>	- Random tag</a:t>
            </a:r>
          </a:p>
          <a:p>
            <a:r>
              <a:rPr lang="en-US" altLang="zh-CN" sz="1600" dirty="0">
                <a:latin typeface="Times New Roman" panose="02020603050405020304" pitchFamily="18" charset="0"/>
                <a:cs typeface="Times New Roman" panose="02020603050405020304" pitchFamily="18" charset="0"/>
              </a:rPr>
              <a:t>	- Previous Hash</a:t>
            </a:r>
          </a:p>
          <a:p>
            <a:r>
              <a:rPr lang="en-US" altLang="zh-CN" dirty="0">
                <a:latin typeface="Times New Roman" panose="02020603050405020304" pitchFamily="18" charset="0"/>
                <a:cs typeface="Times New Roman" panose="02020603050405020304" pitchFamily="18" charset="0"/>
              </a:rPr>
              <a:t>        2.2 Consensus mechanism</a:t>
            </a:r>
            <a:endParaRPr lang="en-US" altLang="zh-CN" sz="12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 proof of work(POW)</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2.3 Reward mechanism</a:t>
            </a:r>
          </a:p>
          <a:p>
            <a:r>
              <a:rPr lang="en-US" altLang="zh-CN" sz="1600" dirty="0">
                <a:latin typeface="Times New Roman" panose="02020603050405020304" pitchFamily="18" charset="0"/>
                <a:cs typeface="Times New Roman" panose="02020603050405020304" pitchFamily="18" charset="0"/>
              </a:rPr>
              <a:t>	- Shipping commission</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2.4 Anti-tampering mechanism</a:t>
            </a:r>
          </a:p>
          <a:p>
            <a:r>
              <a:rPr lang="en-US" altLang="zh-CN" sz="1600" dirty="0">
                <a:latin typeface="Times New Roman" panose="02020603050405020304" pitchFamily="18" charset="0"/>
                <a:cs typeface="Times New Roman" panose="02020603050405020304" pitchFamily="18" charset="0"/>
              </a:rPr>
              <a:t>	- one-way writing of historical records</a:t>
            </a:r>
            <a:endParaRPr lang="zh-CN" altLang="en-US" sz="1600" dirty="0">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AC1EB364-4083-4B17-85E4-18116B9815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1986" y="485596"/>
            <a:ext cx="7599288" cy="2441330"/>
          </a:xfrm>
          <a:prstGeom prst="rect">
            <a:avLst/>
          </a:prstGeom>
        </p:spPr>
      </p:pic>
    </p:spTree>
    <p:extLst>
      <p:ext uri="{BB962C8B-B14F-4D97-AF65-F5344CB8AC3E}">
        <p14:creationId xmlns:p14="http://schemas.microsoft.com/office/powerpoint/2010/main" val="3778316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5DBCB8EB-AB06-4AC8-8D48-5A158BC66200}"/>
              </a:ext>
            </a:extLst>
          </p:cNvPr>
          <p:cNvPicPr/>
          <p:nvPr/>
        </p:nvPicPr>
        <p:blipFill rotWithShape="1">
          <a:blip r:embed="rId3" cstate="print">
            <a:alphaModFix amt="31000"/>
            <a:extLst>
              <a:ext uri="{28A0092B-C50C-407E-A947-70E740481C1C}">
                <a14:useLocalDpi xmlns:a14="http://schemas.microsoft.com/office/drawing/2010/main" val="0"/>
              </a:ext>
            </a:extLst>
          </a:blip>
          <a:srcRect t="13857" r="32585" b="36593"/>
          <a:stretch/>
        </p:blipFill>
        <p:spPr bwMode="auto">
          <a:xfrm>
            <a:off x="9074618" y="3782679"/>
            <a:ext cx="3492520" cy="3344951"/>
          </a:xfrm>
          <a:prstGeom prst="rect">
            <a:avLst/>
          </a:prstGeom>
          <a:ln>
            <a:noFill/>
          </a:ln>
          <a:effectLst>
            <a:softEdge rad="112500"/>
          </a:effectLst>
        </p:spPr>
      </p:pic>
      <p:sp>
        <p:nvSpPr>
          <p:cNvPr id="7" name="文本框 6">
            <a:extLst>
              <a:ext uri="{FF2B5EF4-FFF2-40B4-BE49-F238E27FC236}">
                <a16:creationId xmlns:a16="http://schemas.microsoft.com/office/drawing/2014/main" id="{0D77BE9C-701A-473B-9BD1-0673BA8D7398}"/>
              </a:ext>
            </a:extLst>
          </p:cNvPr>
          <p:cNvSpPr txBox="1"/>
          <p:nvPr/>
        </p:nvSpPr>
        <p:spPr>
          <a:xfrm>
            <a:off x="1468806" y="1554077"/>
            <a:ext cx="5983705" cy="4154984"/>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 Background</a:t>
            </a:r>
          </a:p>
          <a:p>
            <a:r>
              <a:rPr lang="en-US" altLang="zh-CN" sz="2400" dirty="0">
                <a:latin typeface="Times New Roman" panose="02020603050405020304" pitchFamily="18" charset="0"/>
                <a:cs typeface="Times New Roman" panose="02020603050405020304" pitchFamily="18" charset="0"/>
              </a:rPr>
              <a:t>	· Problem definition</a:t>
            </a:r>
          </a:p>
          <a:p>
            <a:r>
              <a:rPr lang="en-US" altLang="zh-CN" sz="2400" dirty="0">
                <a:latin typeface="Times New Roman" panose="02020603050405020304" pitchFamily="18" charset="0"/>
                <a:cs typeface="Times New Roman" panose="02020603050405020304" pitchFamily="18" charset="0"/>
              </a:rPr>
              <a:t>	· Aim</a:t>
            </a:r>
          </a:p>
          <a:p>
            <a:r>
              <a:rPr lang="en-US" altLang="zh-CN" sz="2400" dirty="0">
                <a:latin typeface="Times New Roman" panose="02020603050405020304" pitchFamily="18" charset="0"/>
                <a:cs typeface="Times New Roman" panose="02020603050405020304" pitchFamily="18" charset="0"/>
              </a:rPr>
              <a:t>	· Research questions</a:t>
            </a:r>
          </a:p>
          <a:p>
            <a:r>
              <a:rPr lang="en-US" altLang="zh-CN" sz="3200" dirty="0">
                <a:latin typeface="Times New Roman" panose="02020603050405020304" pitchFamily="18" charset="0"/>
                <a:cs typeface="Times New Roman" panose="02020603050405020304" pitchFamily="18" charset="0"/>
              </a:rPr>
              <a:t>· Method</a:t>
            </a:r>
          </a:p>
          <a:p>
            <a:r>
              <a:rPr lang="en-US" altLang="zh-CN" sz="3200" dirty="0">
                <a:latin typeface="Times New Roman" panose="02020603050405020304" pitchFamily="18" charset="0"/>
                <a:cs typeface="Times New Roman" panose="02020603050405020304" pitchFamily="18" charset="0"/>
              </a:rPr>
              <a:t>· Result</a:t>
            </a:r>
          </a:p>
          <a:p>
            <a:r>
              <a:rPr lang="en-US" altLang="zh-CN" sz="3200" dirty="0">
                <a:latin typeface="Times New Roman" panose="02020603050405020304" pitchFamily="18" charset="0"/>
                <a:cs typeface="Times New Roman" panose="02020603050405020304" pitchFamily="18" charset="0"/>
              </a:rPr>
              <a:t>· Conclusion</a:t>
            </a:r>
          </a:p>
          <a:p>
            <a:r>
              <a:rPr lang="en-US" altLang="zh-CN" sz="3200" dirty="0">
                <a:latin typeface="Times New Roman" panose="02020603050405020304" pitchFamily="18" charset="0"/>
                <a:cs typeface="Times New Roman" panose="02020603050405020304" pitchFamily="18" charset="0"/>
              </a:rPr>
              <a:t>· Future work</a:t>
            </a:r>
          </a:p>
          <a:p>
            <a:endParaRPr lang="en-US" altLang="zh-CN" sz="3200"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A6A215AE-6FD2-46BF-8AB2-5B8A7C30D506}"/>
              </a:ext>
            </a:extLst>
          </p:cNvPr>
          <p:cNvSpPr txBox="1"/>
          <p:nvPr/>
        </p:nvSpPr>
        <p:spPr>
          <a:xfrm>
            <a:off x="470516" y="470518"/>
            <a:ext cx="6489577" cy="769441"/>
          </a:xfrm>
          <a:prstGeom prst="rect">
            <a:avLst/>
          </a:prstGeom>
          <a:noFill/>
        </p:spPr>
        <p:txBody>
          <a:bodyPr wrap="square" rtlCol="0">
            <a:spAutoFit/>
          </a:bodyPr>
          <a:lstStyle/>
          <a:p>
            <a:r>
              <a:rPr lang="en-US" altLang="zh-CN" sz="4400" dirty="0">
                <a:latin typeface="Times New Roman" panose="02020603050405020304" pitchFamily="18" charset="0"/>
                <a:cs typeface="Times New Roman" panose="02020603050405020304" pitchFamily="18" charset="0"/>
              </a:rPr>
              <a:t>Contents</a:t>
            </a:r>
            <a:endParaRPr lang="zh-CN" alt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4668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5DBCB8EB-AB06-4AC8-8D48-5A158BC66200}"/>
              </a:ext>
            </a:extLst>
          </p:cNvPr>
          <p:cNvPicPr/>
          <p:nvPr/>
        </p:nvPicPr>
        <p:blipFill rotWithShape="1">
          <a:blip r:embed="rId3" cstate="print">
            <a:alphaModFix amt="5000"/>
            <a:extLst>
              <a:ext uri="{28A0092B-C50C-407E-A947-70E740481C1C}">
                <a14:useLocalDpi xmlns:a14="http://schemas.microsoft.com/office/drawing/2010/main" val="0"/>
              </a:ext>
            </a:extLst>
          </a:blip>
          <a:srcRect t="13857" r="32585" b="36593"/>
          <a:stretch/>
        </p:blipFill>
        <p:spPr bwMode="auto">
          <a:xfrm>
            <a:off x="9074618" y="3782679"/>
            <a:ext cx="3492520" cy="3344951"/>
          </a:xfrm>
          <a:prstGeom prst="rect">
            <a:avLst/>
          </a:prstGeom>
          <a:ln>
            <a:noFill/>
          </a:ln>
          <a:effectLst>
            <a:softEdge rad="112500"/>
          </a:effectLst>
        </p:spPr>
      </p:pic>
      <p:sp>
        <p:nvSpPr>
          <p:cNvPr id="6" name="文本框 5">
            <a:extLst>
              <a:ext uri="{FF2B5EF4-FFF2-40B4-BE49-F238E27FC236}">
                <a16:creationId xmlns:a16="http://schemas.microsoft.com/office/drawing/2014/main" id="{A88B9430-A019-4138-B04E-E51002B42D60}"/>
              </a:ext>
            </a:extLst>
          </p:cNvPr>
          <p:cNvSpPr txBox="1"/>
          <p:nvPr/>
        </p:nvSpPr>
        <p:spPr>
          <a:xfrm>
            <a:off x="175241" y="79993"/>
            <a:ext cx="1367809" cy="369332"/>
          </a:xfrm>
          <a:prstGeom prst="rect">
            <a:avLst/>
          </a:prstGeom>
          <a:noFill/>
        </p:spPr>
        <p:txBody>
          <a:bodyPr wrap="square" rtlCol="0">
            <a:spAutoFit/>
          </a:bodyPr>
          <a:lstStyle/>
          <a:p>
            <a:r>
              <a:rPr lang="en-US" altLang="zh-CN" dirty="0">
                <a:solidFill>
                  <a:schemeClr val="tx1">
                    <a:lumMod val="50000"/>
                    <a:lumOff val="50000"/>
                  </a:schemeClr>
                </a:solidFill>
                <a:latin typeface="Times New Roman" panose="02020603050405020304" pitchFamily="18" charset="0"/>
                <a:cs typeface="Times New Roman" panose="02020603050405020304" pitchFamily="18" charset="0"/>
              </a:rPr>
              <a:t>Methods</a:t>
            </a:r>
            <a:endParaRPr lang="zh-CN" altLang="en-US"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754B604D-B5A8-4608-91DA-DB3939228D6E}"/>
              </a:ext>
            </a:extLst>
          </p:cNvPr>
          <p:cNvSpPr txBox="1"/>
          <p:nvPr/>
        </p:nvSpPr>
        <p:spPr>
          <a:xfrm>
            <a:off x="494164" y="449325"/>
            <a:ext cx="2097772" cy="369332"/>
          </a:xfrm>
          <a:prstGeom prst="rect">
            <a:avLst/>
          </a:prstGeom>
          <a:noFill/>
        </p:spPr>
        <p:txBody>
          <a:bodyPr wrap="square" rtlCol="0">
            <a:spAutoFit/>
          </a:bodyPr>
          <a:lstStyle/>
          <a:p>
            <a:r>
              <a:rPr lang="en-US" altLang="zh-CN" dirty="0">
                <a:solidFill>
                  <a:schemeClr val="tx1">
                    <a:lumMod val="50000"/>
                    <a:lumOff val="50000"/>
                  </a:schemeClr>
                </a:solidFill>
                <a:latin typeface="Times New Roman" panose="02020603050405020304" pitchFamily="18" charset="0"/>
                <a:cs typeface="Times New Roman" panose="02020603050405020304" pitchFamily="18" charset="0"/>
              </a:rPr>
              <a:t>Simulation</a:t>
            </a:r>
            <a:endParaRPr lang="zh-CN" altLang="en-US"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C67CE55F-3933-413F-BA7A-A237C9680C66}"/>
              </a:ext>
            </a:extLst>
          </p:cNvPr>
          <p:cNvSpPr txBox="1"/>
          <p:nvPr/>
        </p:nvSpPr>
        <p:spPr>
          <a:xfrm>
            <a:off x="859145" y="818657"/>
            <a:ext cx="7323589"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2. Blockchain-based system</a:t>
            </a:r>
          </a:p>
        </p:txBody>
      </p:sp>
      <p:pic>
        <p:nvPicPr>
          <p:cNvPr id="3" name="图片 2">
            <a:extLst>
              <a:ext uri="{FF2B5EF4-FFF2-40B4-BE49-F238E27FC236}">
                <a16:creationId xmlns:a16="http://schemas.microsoft.com/office/drawing/2014/main" id="{3D9BEA48-7F44-4F7C-96D2-094AE8A804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590" y="1256396"/>
            <a:ext cx="10262532" cy="5413300"/>
          </a:xfrm>
          <a:prstGeom prst="rect">
            <a:avLst/>
          </a:prstGeom>
        </p:spPr>
      </p:pic>
    </p:spTree>
    <p:extLst>
      <p:ext uri="{BB962C8B-B14F-4D97-AF65-F5344CB8AC3E}">
        <p14:creationId xmlns:p14="http://schemas.microsoft.com/office/powerpoint/2010/main" val="1894729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5DBCB8EB-AB06-4AC8-8D48-5A158BC66200}"/>
              </a:ext>
            </a:extLst>
          </p:cNvPr>
          <p:cNvPicPr/>
          <p:nvPr/>
        </p:nvPicPr>
        <p:blipFill rotWithShape="1">
          <a:blip r:embed="rId3" cstate="print">
            <a:alphaModFix amt="5000"/>
            <a:extLst>
              <a:ext uri="{28A0092B-C50C-407E-A947-70E740481C1C}">
                <a14:useLocalDpi xmlns:a14="http://schemas.microsoft.com/office/drawing/2010/main" val="0"/>
              </a:ext>
            </a:extLst>
          </a:blip>
          <a:srcRect t="13857" r="32585" b="36593"/>
          <a:stretch/>
        </p:blipFill>
        <p:spPr bwMode="auto">
          <a:xfrm>
            <a:off x="9074618" y="3782679"/>
            <a:ext cx="3492520" cy="3344951"/>
          </a:xfrm>
          <a:prstGeom prst="rect">
            <a:avLst/>
          </a:prstGeom>
          <a:ln>
            <a:noFill/>
          </a:ln>
          <a:effectLst>
            <a:softEdge rad="112500"/>
          </a:effectLst>
        </p:spPr>
      </p:pic>
      <p:sp>
        <p:nvSpPr>
          <p:cNvPr id="6" name="文本框 5">
            <a:extLst>
              <a:ext uri="{FF2B5EF4-FFF2-40B4-BE49-F238E27FC236}">
                <a16:creationId xmlns:a16="http://schemas.microsoft.com/office/drawing/2014/main" id="{A88B9430-A019-4138-B04E-E51002B42D60}"/>
              </a:ext>
            </a:extLst>
          </p:cNvPr>
          <p:cNvSpPr txBox="1"/>
          <p:nvPr/>
        </p:nvSpPr>
        <p:spPr>
          <a:xfrm>
            <a:off x="175241" y="79993"/>
            <a:ext cx="1367809" cy="369332"/>
          </a:xfrm>
          <a:prstGeom prst="rect">
            <a:avLst/>
          </a:prstGeom>
          <a:noFill/>
        </p:spPr>
        <p:txBody>
          <a:bodyPr wrap="square" rtlCol="0">
            <a:spAutoFit/>
          </a:bodyPr>
          <a:lstStyle/>
          <a:p>
            <a:r>
              <a:rPr lang="en-US" altLang="zh-CN" dirty="0">
                <a:solidFill>
                  <a:schemeClr val="tx1">
                    <a:lumMod val="50000"/>
                    <a:lumOff val="50000"/>
                  </a:schemeClr>
                </a:solidFill>
                <a:latin typeface="Times New Roman" panose="02020603050405020304" pitchFamily="18" charset="0"/>
                <a:cs typeface="Times New Roman" panose="02020603050405020304" pitchFamily="18" charset="0"/>
              </a:rPr>
              <a:t>Methods</a:t>
            </a:r>
            <a:endParaRPr lang="zh-CN" altLang="en-US"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754B604D-B5A8-4608-91DA-DB3939228D6E}"/>
              </a:ext>
            </a:extLst>
          </p:cNvPr>
          <p:cNvSpPr txBox="1"/>
          <p:nvPr/>
        </p:nvSpPr>
        <p:spPr>
          <a:xfrm>
            <a:off x="494164" y="449325"/>
            <a:ext cx="2097772" cy="369332"/>
          </a:xfrm>
          <a:prstGeom prst="rect">
            <a:avLst/>
          </a:prstGeom>
          <a:noFill/>
        </p:spPr>
        <p:txBody>
          <a:bodyPr wrap="square" rtlCol="0">
            <a:spAutoFit/>
          </a:bodyPr>
          <a:lstStyle/>
          <a:p>
            <a:r>
              <a:rPr lang="en-US" altLang="zh-CN" dirty="0">
                <a:solidFill>
                  <a:schemeClr val="tx1">
                    <a:lumMod val="50000"/>
                    <a:lumOff val="50000"/>
                  </a:schemeClr>
                </a:solidFill>
                <a:latin typeface="Times New Roman" panose="02020603050405020304" pitchFamily="18" charset="0"/>
                <a:cs typeface="Times New Roman" panose="02020603050405020304" pitchFamily="18" charset="0"/>
              </a:rPr>
              <a:t>Simulation</a:t>
            </a:r>
            <a:endParaRPr lang="zh-CN" altLang="en-US"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C67CE55F-3933-413F-BA7A-A237C9680C66}"/>
              </a:ext>
            </a:extLst>
          </p:cNvPr>
          <p:cNvSpPr txBox="1"/>
          <p:nvPr/>
        </p:nvSpPr>
        <p:spPr>
          <a:xfrm>
            <a:off x="859145" y="818657"/>
            <a:ext cx="7323589"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2. Blockchain-based system</a:t>
            </a:r>
          </a:p>
        </p:txBody>
      </p:sp>
      <p:pic>
        <p:nvPicPr>
          <p:cNvPr id="5" name="图片 4">
            <a:extLst>
              <a:ext uri="{FF2B5EF4-FFF2-40B4-BE49-F238E27FC236}">
                <a16:creationId xmlns:a16="http://schemas.microsoft.com/office/drawing/2014/main" id="{439C8229-7C89-40DD-B779-73E1662A3C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007" y="1432576"/>
            <a:ext cx="9935361" cy="5209691"/>
          </a:xfrm>
          <a:prstGeom prst="rect">
            <a:avLst/>
          </a:prstGeom>
        </p:spPr>
      </p:pic>
    </p:spTree>
    <p:extLst>
      <p:ext uri="{BB962C8B-B14F-4D97-AF65-F5344CB8AC3E}">
        <p14:creationId xmlns:p14="http://schemas.microsoft.com/office/powerpoint/2010/main" val="152490191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5DBCB8EB-AB06-4AC8-8D48-5A158BC66200}"/>
              </a:ext>
            </a:extLst>
          </p:cNvPr>
          <p:cNvPicPr/>
          <p:nvPr/>
        </p:nvPicPr>
        <p:blipFill rotWithShape="1">
          <a:blip r:embed="rId3" cstate="print">
            <a:alphaModFix amt="5000"/>
            <a:extLst>
              <a:ext uri="{28A0092B-C50C-407E-A947-70E740481C1C}">
                <a14:useLocalDpi xmlns:a14="http://schemas.microsoft.com/office/drawing/2010/main" val="0"/>
              </a:ext>
            </a:extLst>
          </a:blip>
          <a:srcRect t="13857" r="32585" b="36593"/>
          <a:stretch/>
        </p:blipFill>
        <p:spPr bwMode="auto">
          <a:xfrm>
            <a:off x="9074618" y="3782679"/>
            <a:ext cx="3492520" cy="3344951"/>
          </a:xfrm>
          <a:prstGeom prst="rect">
            <a:avLst/>
          </a:prstGeom>
          <a:ln>
            <a:noFill/>
          </a:ln>
          <a:effectLst>
            <a:softEdge rad="112500"/>
          </a:effectLst>
        </p:spPr>
      </p:pic>
      <p:sp>
        <p:nvSpPr>
          <p:cNvPr id="2" name="文本框 1">
            <a:extLst>
              <a:ext uri="{FF2B5EF4-FFF2-40B4-BE49-F238E27FC236}">
                <a16:creationId xmlns:a16="http://schemas.microsoft.com/office/drawing/2014/main" id="{E28781F0-B6FF-4ED0-9DB4-3C910C80171F}"/>
              </a:ext>
            </a:extLst>
          </p:cNvPr>
          <p:cNvSpPr txBox="1"/>
          <p:nvPr/>
        </p:nvSpPr>
        <p:spPr>
          <a:xfrm>
            <a:off x="470516" y="470518"/>
            <a:ext cx="6489577" cy="769441"/>
          </a:xfrm>
          <a:prstGeom prst="rect">
            <a:avLst/>
          </a:prstGeom>
          <a:noFill/>
        </p:spPr>
        <p:txBody>
          <a:bodyPr wrap="square" rtlCol="0">
            <a:spAutoFit/>
          </a:bodyPr>
          <a:lstStyle/>
          <a:p>
            <a:r>
              <a:rPr lang="en-US" altLang="zh-CN" sz="4400" dirty="0">
                <a:latin typeface="Times New Roman" panose="02020603050405020304" pitchFamily="18" charset="0"/>
                <a:cs typeface="Times New Roman" panose="02020603050405020304" pitchFamily="18" charset="0"/>
              </a:rPr>
              <a:t>Result</a:t>
            </a:r>
            <a:r>
              <a:rPr lang="en-US" altLang="zh-CN" sz="3600" dirty="0">
                <a:latin typeface="Times New Roman" panose="02020603050405020304" pitchFamily="18" charset="0"/>
                <a:cs typeface="Times New Roman" panose="02020603050405020304" pitchFamily="18" charset="0"/>
              </a:rPr>
              <a:t> &amp; Analysis</a:t>
            </a:r>
            <a:endParaRPr lang="zh-CN" altLang="en-US" sz="3600"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9029C32B-4182-4ABC-A534-EB70F6D34FF2}"/>
              </a:ext>
            </a:extLst>
          </p:cNvPr>
          <p:cNvSpPr/>
          <p:nvPr/>
        </p:nvSpPr>
        <p:spPr>
          <a:xfrm>
            <a:off x="1092515" y="1826108"/>
            <a:ext cx="5797293" cy="2862322"/>
          </a:xfrm>
          <a:prstGeom prst="rect">
            <a:avLst/>
          </a:prstGeom>
        </p:spPr>
        <p:txBody>
          <a:bodyPr wrap="none">
            <a:spAutoFit/>
          </a:bodyPr>
          <a:lstStyle/>
          <a:p>
            <a:pPr marL="342900" indent="-342900">
              <a:buFontTx/>
              <a:buAutoNum type="arabicPeriod"/>
            </a:pPr>
            <a:r>
              <a:rPr lang="en-US" altLang="zh-CN" b="1" dirty="0">
                <a:latin typeface="Times New Roman" panose="02020603050405020304" pitchFamily="18" charset="0"/>
                <a:cs typeface="Times New Roman" panose="02020603050405020304" pitchFamily="18" charset="0"/>
              </a:rPr>
              <a:t>Access speed to information</a:t>
            </a:r>
          </a:p>
          <a:p>
            <a:pPr marL="342900" indent="-342900">
              <a:buFontTx/>
              <a:buAutoNum type="arabicPeriod"/>
            </a:pPr>
            <a:endParaRPr lang="en-US" altLang="zh-CN" b="1" dirty="0">
              <a:latin typeface="Times New Roman" panose="02020603050405020304" pitchFamily="18" charset="0"/>
              <a:cs typeface="Times New Roman" panose="02020603050405020304" pitchFamily="18" charset="0"/>
            </a:endParaRPr>
          </a:p>
          <a:p>
            <a:pPr marL="342900" indent="-342900">
              <a:buAutoNum type="arabicPeriod"/>
            </a:pPr>
            <a:r>
              <a:rPr lang="en-US" altLang="zh-CN" b="1" dirty="0">
                <a:latin typeface="Times New Roman" panose="02020603050405020304" pitchFamily="18" charset="0"/>
                <a:cs typeface="Times New Roman" panose="02020603050405020304" pitchFamily="18" charset="0"/>
              </a:rPr>
              <a:t>Overall time of cargo in port</a:t>
            </a:r>
          </a:p>
          <a:p>
            <a:pPr marL="342900" indent="-342900">
              <a:buAutoNum type="arabicPeriod"/>
            </a:pPr>
            <a:endParaRPr lang="en-US" altLang="zh-CN" b="1" dirty="0">
              <a:latin typeface="Times New Roman" panose="02020603050405020304" pitchFamily="18" charset="0"/>
              <a:cs typeface="Times New Roman" panose="02020603050405020304" pitchFamily="18" charset="0"/>
            </a:endParaRPr>
          </a:p>
          <a:p>
            <a:pPr marL="342900" indent="-342900">
              <a:buAutoNum type="arabicPeriod"/>
            </a:pPr>
            <a:r>
              <a:rPr lang="en-US" altLang="zh-CN" b="1" dirty="0">
                <a:latin typeface="Times New Roman" panose="02020603050405020304" pitchFamily="18" charset="0"/>
                <a:cs typeface="Times New Roman" panose="02020603050405020304" pitchFamily="18" charset="0"/>
              </a:rPr>
              <a:t>Hinterland transportation modes’ capacity utilization</a:t>
            </a:r>
          </a:p>
          <a:p>
            <a:pPr marL="342900" indent="-342900">
              <a:buAutoNum type="arabicPeriod"/>
            </a:pPr>
            <a:endParaRPr lang="en-US" altLang="zh-CN" b="1" dirty="0">
              <a:latin typeface="Times New Roman" panose="02020603050405020304" pitchFamily="18" charset="0"/>
              <a:cs typeface="Times New Roman" panose="02020603050405020304" pitchFamily="18" charset="0"/>
            </a:endParaRPr>
          </a:p>
          <a:p>
            <a:pPr marL="342900" indent="-342900">
              <a:buAutoNum type="arabicPeriod"/>
            </a:pPr>
            <a:r>
              <a:rPr lang="en-US" altLang="zh-CN" b="1" dirty="0">
                <a:latin typeface="Times New Roman" panose="02020603050405020304" pitchFamily="18" charset="0"/>
                <a:cs typeface="Times New Roman" panose="02020603050405020304" pitchFamily="18" charset="0"/>
              </a:rPr>
              <a:t>Port throughput</a:t>
            </a:r>
          </a:p>
          <a:p>
            <a:pPr marL="342900" indent="-342900">
              <a:buAutoNum type="arabicPeriod"/>
            </a:pPr>
            <a:endParaRPr lang="en-US" altLang="zh-CN" b="1" dirty="0">
              <a:latin typeface="Times New Roman" panose="02020603050405020304" pitchFamily="18" charset="0"/>
              <a:cs typeface="Times New Roman" panose="02020603050405020304" pitchFamily="18" charset="0"/>
            </a:endParaRPr>
          </a:p>
          <a:p>
            <a:pPr marL="342900" indent="-342900">
              <a:buAutoNum type="arabicPeriod"/>
            </a:pPr>
            <a:endParaRPr lang="en-US" altLang="zh-CN" b="1" dirty="0">
              <a:latin typeface="Times New Roman" panose="02020603050405020304" pitchFamily="18" charset="0"/>
              <a:cs typeface="Times New Roman" panose="02020603050405020304" pitchFamily="18" charset="0"/>
            </a:endParaRPr>
          </a:p>
          <a:p>
            <a:pPr marL="342900" indent="-342900">
              <a:buAutoNum type="arabicPeriod"/>
            </a:pPr>
            <a:endParaRPr lang="en-US" altLang="zh-C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034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5DBCB8EB-AB06-4AC8-8D48-5A158BC66200}"/>
              </a:ext>
            </a:extLst>
          </p:cNvPr>
          <p:cNvPicPr/>
          <p:nvPr/>
        </p:nvPicPr>
        <p:blipFill rotWithShape="1">
          <a:blip r:embed="rId3" cstate="print">
            <a:alphaModFix amt="5000"/>
            <a:extLst>
              <a:ext uri="{28A0092B-C50C-407E-A947-70E740481C1C}">
                <a14:useLocalDpi xmlns:a14="http://schemas.microsoft.com/office/drawing/2010/main" val="0"/>
              </a:ext>
            </a:extLst>
          </a:blip>
          <a:srcRect t="13857" r="32585" b="36593"/>
          <a:stretch/>
        </p:blipFill>
        <p:spPr bwMode="auto">
          <a:xfrm>
            <a:off x="9074618" y="3782679"/>
            <a:ext cx="3492520" cy="3344951"/>
          </a:xfrm>
          <a:prstGeom prst="rect">
            <a:avLst/>
          </a:prstGeom>
          <a:ln>
            <a:noFill/>
          </a:ln>
          <a:effectLst>
            <a:softEdge rad="112500"/>
          </a:effectLst>
        </p:spPr>
      </p:pic>
      <p:pic>
        <p:nvPicPr>
          <p:cNvPr id="14" name="Picture 13">
            <a:extLst>
              <a:ext uri="{FF2B5EF4-FFF2-40B4-BE49-F238E27FC236}">
                <a16:creationId xmlns:a16="http://schemas.microsoft.com/office/drawing/2014/main" id="{9BA00C54-2180-4C02-ACC0-AA028687C4E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536734" y="1485900"/>
            <a:ext cx="6543877" cy="3886200"/>
          </a:xfrm>
          <a:prstGeom prst="rect">
            <a:avLst/>
          </a:prstGeom>
          <a:noFill/>
          <a:ln>
            <a:noFill/>
          </a:ln>
        </p:spPr>
      </p:pic>
      <p:sp>
        <p:nvSpPr>
          <p:cNvPr id="10" name="矩形 9">
            <a:extLst>
              <a:ext uri="{FF2B5EF4-FFF2-40B4-BE49-F238E27FC236}">
                <a16:creationId xmlns:a16="http://schemas.microsoft.com/office/drawing/2014/main" id="{E5E11A44-00D8-4E99-8D75-48EDFC374235}"/>
              </a:ext>
            </a:extLst>
          </p:cNvPr>
          <p:cNvSpPr/>
          <p:nvPr/>
        </p:nvSpPr>
        <p:spPr>
          <a:xfrm>
            <a:off x="628649" y="1453715"/>
            <a:ext cx="4647274" cy="3754874"/>
          </a:xfrm>
          <a:prstGeom prst="rect">
            <a:avLst/>
          </a:prstGeom>
        </p:spPr>
        <p:txBody>
          <a:bodyPr wrap="square">
            <a:spAutoFit/>
          </a:bodyPr>
          <a:lstStyle/>
          <a:p>
            <a:pPr algn="just"/>
            <a:r>
              <a:rPr lang="en-US" altLang="zh-CN" sz="1400" dirty="0">
                <a:latin typeface="Times New Roman" panose="02020603050405020304" pitchFamily="18" charset="0"/>
                <a:cs typeface="Times New Roman" panose="02020603050405020304" pitchFamily="18" charset="0"/>
              </a:rPr>
              <a:t>This indicator shows the time required after the port initiate the request for transport resource, until the transportation company accepts and dispatches the vehicle to the port to pick up the cargo. This indicator can represent the speed of information reaction between the port and multiple transportation companies in the process.  </a:t>
            </a:r>
          </a:p>
          <a:p>
            <a:pPr algn="just"/>
            <a:endParaRPr lang="en-US" altLang="zh-CN" sz="1400" dirty="0">
              <a:latin typeface="Times New Roman" panose="02020603050405020304" pitchFamily="18" charset="0"/>
              <a:cs typeface="Times New Roman" panose="02020603050405020304" pitchFamily="18" charset="0"/>
            </a:endParaRPr>
          </a:p>
          <a:p>
            <a:pPr algn="just"/>
            <a:r>
              <a:rPr lang="en-US" altLang="zh-CN" sz="1400" u="sng" dirty="0">
                <a:latin typeface="Times New Roman" panose="02020603050405020304" pitchFamily="18" charset="0"/>
                <a:cs typeface="Times New Roman" panose="02020603050405020304" pitchFamily="18" charset="0"/>
              </a:rPr>
              <a:t>- 5~35 response time:</a:t>
            </a:r>
          </a:p>
          <a:p>
            <a:pPr algn="just"/>
            <a:r>
              <a:rPr lang="en-US" altLang="zh-CN" sz="1400" dirty="0">
                <a:latin typeface="Times New Roman" panose="02020603050405020304" pitchFamily="18" charset="0"/>
                <a:cs typeface="Times New Roman" panose="02020603050405020304" pitchFamily="18" charset="0"/>
              </a:rPr>
              <a:t>       The number of orders occupied by the Blockchain-based system is large, which means that compared to traditional system, the Blockchain-based system has an advantage in fast response. </a:t>
            </a:r>
          </a:p>
          <a:p>
            <a:pPr algn="just"/>
            <a:endParaRPr lang="en-US" altLang="zh-CN" sz="1400" dirty="0">
              <a:latin typeface="Times New Roman" panose="02020603050405020304" pitchFamily="18" charset="0"/>
              <a:cs typeface="Times New Roman" panose="02020603050405020304" pitchFamily="18" charset="0"/>
            </a:endParaRPr>
          </a:p>
          <a:p>
            <a:pPr algn="just"/>
            <a:r>
              <a:rPr lang="en-US" altLang="zh-CN" sz="1400" u="sng" dirty="0">
                <a:latin typeface="Times New Roman" panose="02020603050405020304" pitchFamily="18" charset="0"/>
                <a:cs typeface="Times New Roman" panose="02020603050405020304" pitchFamily="18" charset="0"/>
              </a:rPr>
              <a:t>- 100+ response time:</a:t>
            </a:r>
            <a:r>
              <a:rPr lang="en-US" altLang="zh-CN" sz="1400" dirty="0">
                <a:latin typeface="Times New Roman" panose="02020603050405020304" pitchFamily="18" charset="0"/>
                <a:cs typeface="Times New Roman" panose="02020603050405020304" pitchFamily="18" charset="0"/>
              </a:rPr>
              <a:t> </a:t>
            </a:r>
          </a:p>
          <a:p>
            <a:pPr algn="just"/>
            <a:r>
              <a:rPr lang="en-US" altLang="zh-CN" sz="1400" dirty="0">
                <a:latin typeface="Times New Roman" panose="02020603050405020304" pitchFamily="18" charset="0"/>
                <a:cs typeface="Times New Roman" panose="02020603050405020304" pitchFamily="18" charset="0"/>
              </a:rPr>
              <a:t>Only the traditional system still has orders processed, indicating that in the traditional system, there are orders that need spend a long time to complete.</a:t>
            </a:r>
          </a:p>
        </p:txBody>
      </p:sp>
      <p:sp>
        <p:nvSpPr>
          <p:cNvPr id="7" name="文本框 6">
            <a:extLst>
              <a:ext uri="{FF2B5EF4-FFF2-40B4-BE49-F238E27FC236}">
                <a16:creationId xmlns:a16="http://schemas.microsoft.com/office/drawing/2014/main" id="{93ABE746-F05E-431D-A8AA-331733DACFC6}"/>
              </a:ext>
            </a:extLst>
          </p:cNvPr>
          <p:cNvSpPr txBox="1"/>
          <p:nvPr/>
        </p:nvSpPr>
        <p:spPr>
          <a:xfrm>
            <a:off x="175241" y="79993"/>
            <a:ext cx="2240788" cy="369332"/>
          </a:xfrm>
          <a:prstGeom prst="rect">
            <a:avLst/>
          </a:prstGeom>
          <a:noFill/>
        </p:spPr>
        <p:txBody>
          <a:bodyPr wrap="square" rtlCol="0">
            <a:spAutoFit/>
          </a:bodyPr>
          <a:lstStyle/>
          <a:p>
            <a:r>
              <a:rPr lang="en-US" altLang="zh-CN" dirty="0">
                <a:solidFill>
                  <a:schemeClr val="tx1">
                    <a:lumMod val="50000"/>
                    <a:lumOff val="50000"/>
                  </a:schemeClr>
                </a:solidFill>
                <a:latin typeface="Times New Roman" panose="02020603050405020304" pitchFamily="18" charset="0"/>
                <a:cs typeface="Times New Roman" panose="02020603050405020304" pitchFamily="18" charset="0"/>
              </a:rPr>
              <a:t>Result &amp; Analysis</a:t>
            </a:r>
          </a:p>
        </p:txBody>
      </p:sp>
      <p:sp>
        <p:nvSpPr>
          <p:cNvPr id="12" name="文本框 11">
            <a:extLst>
              <a:ext uri="{FF2B5EF4-FFF2-40B4-BE49-F238E27FC236}">
                <a16:creationId xmlns:a16="http://schemas.microsoft.com/office/drawing/2014/main" id="{A760B2FA-610C-4E00-A1C3-8F48499BBB3E}"/>
              </a:ext>
            </a:extLst>
          </p:cNvPr>
          <p:cNvSpPr txBox="1"/>
          <p:nvPr/>
        </p:nvSpPr>
        <p:spPr>
          <a:xfrm>
            <a:off x="628649" y="689910"/>
            <a:ext cx="5075865"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1. Access speed to information</a:t>
            </a:r>
          </a:p>
        </p:txBody>
      </p:sp>
      <p:sp>
        <p:nvSpPr>
          <p:cNvPr id="3" name="矩形 2">
            <a:extLst>
              <a:ext uri="{FF2B5EF4-FFF2-40B4-BE49-F238E27FC236}">
                <a16:creationId xmlns:a16="http://schemas.microsoft.com/office/drawing/2014/main" id="{FBE2C4C3-47C6-4B9F-A633-FD8CD98A5D69}"/>
              </a:ext>
            </a:extLst>
          </p:cNvPr>
          <p:cNvSpPr/>
          <p:nvPr/>
        </p:nvSpPr>
        <p:spPr>
          <a:xfrm>
            <a:off x="628649" y="6300835"/>
            <a:ext cx="7485775" cy="430887"/>
          </a:xfrm>
          <a:prstGeom prst="rect">
            <a:avLst/>
          </a:prstGeom>
        </p:spPr>
        <p:txBody>
          <a:bodyPr wrap="square">
            <a:spAutoFit/>
          </a:bodyPr>
          <a:lstStyle/>
          <a:p>
            <a:r>
              <a:rPr lang="en-US" altLang="zh-CN" sz="1100" dirty="0">
                <a:latin typeface="Times New Roman" panose="02020603050405020304" pitchFamily="18" charset="0"/>
                <a:cs typeface="Times New Roman" panose="02020603050405020304" pitchFamily="18" charset="0"/>
              </a:rPr>
              <a:t>*In this research, we count each request from the time it is created until the transportation company pick up the container. In this step, we run the simulation for 150 simulation time unit and collect the result. </a:t>
            </a:r>
            <a:endParaRPr lang="zh-CN" altLang="zh-CN" sz="1100"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86126AA6-7DCE-4EF1-ADB9-122D4886127A}"/>
              </a:ext>
            </a:extLst>
          </p:cNvPr>
          <p:cNvSpPr/>
          <p:nvPr/>
        </p:nvSpPr>
        <p:spPr>
          <a:xfrm>
            <a:off x="6036372" y="1762323"/>
            <a:ext cx="1413314" cy="33333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02CDD85E-BEDF-4C96-9555-9232619588F7}"/>
              </a:ext>
            </a:extLst>
          </p:cNvPr>
          <p:cNvSpPr/>
          <p:nvPr/>
        </p:nvSpPr>
        <p:spPr>
          <a:xfrm>
            <a:off x="9958257" y="1762323"/>
            <a:ext cx="1861543" cy="33333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9095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5DBCB8EB-AB06-4AC8-8D48-5A158BC66200}"/>
              </a:ext>
            </a:extLst>
          </p:cNvPr>
          <p:cNvPicPr/>
          <p:nvPr/>
        </p:nvPicPr>
        <p:blipFill rotWithShape="1">
          <a:blip r:embed="rId3" cstate="print">
            <a:alphaModFix amt="5000"/>
            <a:extLst>
              <a:ext uri="{28A0092B-C50C-407E-A947-70E740481C1C}">
                <a14:useLocalDpi xmlns:a14="http://schemas.microsoft.com/office/drawing/2010/main" val="0"/>
              </a:ext>
            </a:extLst>
          </a:blip>
          <a:srcRect t="13857" r="32585" b="36593"/>
          <a:stretch/>
        </p:blipFill>
        <p:spPr bwMode="auto">
          <a:xfrm>
            <a:off x="9074618" y="3782679"/>
            <a:ext cx="3492520" cy="3344951"/>
          </a:xfrm>
          <a:prstGeom prst="rect">
            <a:avLst/>
          </a:prstGeom>
          <a:ln>
            <a:noFill/>
          </a:ln>
          <a:effectLst>
            <a:softEdge rad="112500"/>
          </a:effectLst>
        </p:spPr>
      </p:pic>
      <p:sp>
        <p:nvSpPr>
          <p:cNvPr id="7" name="文本框 6">
            <a:extLst>
              <a:ext uri="{FF2B5EF4-FFF2-40B4-BE49-F238E27FC236}">
                <a16:creationId xmlns:a16="http://schemas.microsoft.com/office/drawing/2014/main" id="{93ABE746-F05E-431D-A8AA-331733DACFC6}"/>
              </a:ext>
            </a:extLst>
          </p:cNvPr>
          <p:cNvSpPr txBox="1"/>
          <p:nvPr/>
        </p:nvSpPr>
        <p:spPr>
          <a:xfrm>
            <a:off x="175241" y="79993"/>
            <a:ext cx="2240788" cy="369332"/>
          </a:xfrm>
          <a:prstGeom prst="rect">
            <a:avLst/>
          </a:prstGeom>
          <a:noFill/>
        </p:spPr>
        <p:txBody>
          <a:bodyPr wrap="square" rtlCol="0">
            <a:spAutoFit/>
          </a:bodyPr>
          <a:lstStyle/>
          <a:p>
            <a:r>
              <a:rPr lang="en-US" altLang="zh-CN" dirty="0">
                <a:solidFill>
                  <a:schemeClr val="tx1">
                    <a:lumMod val="50000"/>
                    <a:lumOff val="50000"/>
                  </a:schemeClr>
                </a:solidFill>
                <a:latin typeface="Times New Roman" panose="02020603050405020304" pitchFamily="18" charset="0"/>
                <a:cs typeface="Times New Roman" panose="02020603050405020304" pitchFamily="18" charset="0"/>
              </a:rPr>
              <a:t>Result &amp; Analysis</a:t>
            </a:r>
          </a:p>
        </p:txBody>
      </p:sp>
      <p:sp>
        <p:nvSpPr>
          <p:cNvPr id="12" name="文本框 11">
            <a:extLst>
              <a:ext uri="{FF2B5EF4-FFF2-40B4-BE49-F238E27FC236}">
                <a16:creationId xmlns:a16="http://schemas.microsoft.com/office/drawing/2014/main" id="{A760B2FA-610C-4E00-A1C3-8F48499BBB3E}"/>
              </a:ext>
            </a:extLst>
          </p:cNvPr>
          <p:cNvSpPr txBox="1"/>
          <p:nvPr/>
        </p:nvSpPr>
        <p:spPr>
          <a:xfrm>
            <a:off x="628649" y="689910"/>
            <a:ext cx="5075865"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1. Access speed to information</a:t>
            </a:r>
          </a:p>
        </p:txBody>
      </p:sp>
      <p:pic>
        <p:nvPicPr>
          <p:cNvPr id="9" name="Picture 13">
            <a:extLst>
              <a:ext uri="{FF2B5EF4-FFF2-40B4-BE49-F238E27FC236}">
                <a16:creationId xmlns:a16="http://schemas.microsoft.com/office/drawing/2014/main" id="{6CE7A491-8FD9-4589-960E-8EFDA2D599D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536734" y="1485900"/>
            <a:ext cx="6543877" cy="3886200"/>
          </a:xfrm>
          <a:prstGeom prst="rect">
            <a:avLst/>
          </a:prstGeom>
          <a:noFill/>
          <a:ln>
            <a:noFill/>
          </a:ln>
        </p:spPr>
      </p:pic>
      <p:graphicFrame>
        <p:nvGraphicFramePr>
          <p:cNvPr id="6" name="表格 5">
            <a:extLst>
              <a:ext uri="{FF2B5EF4-FFF2-40B4-BE49-F238E27FC236}">
                <a16:creationId xmlns:a16="http://schemas.microsoft.com/office/drawing/2014/main" id="{5FE8F17D-4EBF-4876-9F8C-F5DEDED4473B}"/>
              </a:ext>
            </a:extLst>
          </p:cNvPr>
          <p:cNvGraphicFramePr>
            <a:graphicFrameLocks noGrp="1"/>
          </p:cNvGraphicFramePr>
          <p:nvPr>
            <p:extLst>
              <p:ext uri="{D42A27DB-BD31-4B8C-83A1-F6EECF244321}">
                <p14:modId xmlns:p14="http://schemas.microsoft.com/office/powerpoint/2010/main" val="876111241"/>
              </p:ext>
            </p:extLst>
          </p:nvPr>
        </p:nvGraphicFramePr>
        <p:xfrm>
          <a:off x="1031881" y="2384893"/>
          <a:ext cx="4018326" cy="1834745"/>
        </p:xfrm>
        <a:graphic>
          <a:graphicData uri="http://schemas.openxmlformats.org/drawingml/2006/table">
            <a:tbl>
              <a:tblPr>
                <a:tableStyleId>{793D81CF-94F2-401A-BA57-92F5A7B2D0C5}</a:tableStyleId>
              </a:tblPr>
              <a:tblGrid>
                <a:gridCol w="1339442">
                  <a:extLst>
                    <a:ext uri="{9D8B030D-6E8A-4147-A177-3AD203B41FA5}">
                      <a16:colId xmlns:a16="http://schemas.microsoft.com/office/drawing/2014/main" val="2494672924"/>
                    </a:ext>
                  </a:extLst>
                </a:gridCol>
                <a:gridCol w="1339442">
                  <a:extLst>
                    <a:ext uri="{9D8B030D-6E8A-4147-A177-3AD203B41FA5}">
                      <a16:colId xmlns:a16="http://schemas.microsoft.com/office/drawing/2014/main" val="2679983271"/>
                    </a:ext>
                  </a:extLst>
                </a:gridCol>
                <a:gridCol w="1339442">
                  <a:extLst>
                    <a:ext uri="{9D8B030D-6E8A-4147-A177-3AD203B41FA5}">
                      <a16:colId xmlns:a16="http://schemas.microsoft.com/office/drawing/2014/main" val="896871038"/>
                    </a:ext>
                  </a:extLst>
                </a:gridCol>
              </a:tblGrid>
              <a:tr h="286629">
                <a:tc>
                  <a:txBody>
                    <a:bodyPr/>
                    <a:lstStyle/>
                    <a:p>
                      <a:pPr algn="ctr" fontAlgn="b"/>
                      <a:endParaRPr lang="zh-CN" alt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Traditional system</a:t>
                      </a:r>
                      <a:endPar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Blockchain system</a:t>
                      </a:r>
                      <a:endPar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extLst>
                  <a:ext uri="{0D108BD9-81ED-4DB2-BD59-A6C34878D82A}">
                    <a16:rowId xmlns:a16="http://schemas.microsoft.com/office/drawing/2014/main" val="934347849"/>
                  </a:ext>
                </a:extLst>
              </a:tr>
              <a:tr h="266034">
                <a:tc>
                  <a:txBody>
                    <a:bodyPr/>
                    <a:lstStyle/>
                    <a:p>
                      <a:pPr algn="ctr" fontAlgn="b"/>
                      <a:r>
                        <a:rPr lang="en-US" sz="1100" u="none" strike="noStrike" dirty="0">
                          <a:effectLst/>
                          <a:latin typeface="Times New Roman" panose="02020603050405020304" pitchFamily="18" charset="0"/>
                          <a:cs typeface="Times New Roman" panose="02020603050405020304" pitchFamily="18" charset="0"/>
                        </a:rPr>
                        <a:t>COUNT</a:t>
                      </a:r>
                      <a:endParaRPr 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100" u="none" strike="noStrike" dirty="0">
                          <a:effectLst/>
                          <a:latin typeface="Times New Roman" panose="02020603050405020304" pitchFamily="18" charset="0"/>
                          <a:cs typeface="Times New Roman" panose="02020603050405020304" pitchFamily="18" charset="0"/>
                        </a:rPr>
                        <a:t>123</a:t>
                      </a:r>
                      <a:endPar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100" u="none" strike="noStrike">
                          <a:effectLst/>
                          <a:latin typeface="Times New Roman" panose="02020603050405020304" pitchFamily="18" charset="0"/>
                          <a:cs typeface="Times New Roman" panose="02020603050405020304" pitchFamily="18" charset="0"/>
                        </a:rPr>
                        <a:t>209</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extLst>
                  <a:ext uri="{0D108BD9-81ED-4DB2-BD59-A6C34878D82A}">
                    <a16:rowId xmlns:a16="http://schemas.microsoft.com/office/drawing/2014/main" val="3756889883"/>
                  </a:ext>
                </a:extLst>
              </a:tr>
              <a:tr h="223093">
                <a:tc>
                  <a:txBody>
                    <a:bodyPr/>
                    <a:lstStyle/>
                    <a:p>
                      <a:pPr algn="ctr" fontAlgn="b"/>
                      <a:r>
                        <a:rPr lang="en-US" sz="1100" u="none" strike="noStrike" dirty="0">
                          <a:effectLst/>
                          <a:latin typeface="Times New Roman" panose="02020603050405020304" pitchFamily="18" charset="0"/>
                          <a:cs typeface="Times New Roman" panose="02020603050405020304" pitchFamily="18" charset="0"/>
                        </a:rPr>
                        <a:t>MIN</a:t>
                      </a:r>
                      <a:endParaRPr 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100" u="none" strike="noStrike" dirty="0">
                          <a:effectLst/>
                          <a:latin typeface="Times New Roman" panose="02020603050405020304" pitchFamily="18" charset="0"/>
                          <a:cs typeface="Times New Roman" panose="02020603050405020304" pitchFamily="18" charset="0"/>
                        </a:rPr>
                        <a:t>14.679</a:t>
                      </a:r>
                      <a:endPar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100" u="none" strike="noStrike">
                          <a:effectLst/>
                          <a:latin typeface="Times New Roman" panose="02020603050405020304" pitchFamily="18" charset="0"/>
                          <a:cs typeface="Times New Roman" panose="02020603050405020304" pitchFamily="18" charset="0"/>
                        </a:rPr>
                        <a:t>6.959</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extLst>
                  <a:ext uri="{0D108BD9-81ED-4DB2-BD59-A6C34878D82A}">
                    <a16:rowId xmlns:a16="http://schemas.microsoft.com/office/drawing/2014/main" val="3427683383"/>
                  </a:ext>
                </a:extLst>
              </a:tr>
              <a:tr h="264042">
                <a:tc>
                  <a:txBody>
                    <a:bodyPr/>
                    <a:lstStyle/>
                    <a:p>
                      <a:pPr algn="ctr" fontAlgn="b"/>
                      <a:r>
                        <a:rPr lang="en-US" sz="1100" u="none" strike="noStrike" dirty="0">
                          <a:effectLst/>
                          <a:latin typeface="Times New Roman" panose="02020603050405020304" pitchFamily="18" charset="0"/>
                          <a:cs typeface="Times New Roman" panose="02020603050405020304" pitchFamily="18" charset="0"/>
                        </a:rPr>
                        <a:t>MAX</a:t>
                      </a:r>
                      <a:endParaRPr 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100" u="none" strike="noStrike" dirty="0">
                          <a:effectLst/>
                          <a:latin typeface="Times New Roman" panose="02020603050405020304" pitchFamily="18" charset="0"/>
                          <a:cs typeface="Times New Roman" panose="02020603050405020304" pitchFamily="18" charset="0"/>
                        </a:rPr>
                        <a:t>135.214</a:t>
                      </a:r>
                      <a:endPar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100" u="none" strike="noStrike" dirty="0">
                          <a:effectLst/>
                          <a:latin typeface="Times New Roman" panose="02020603050405020304" pitchFamily="18" charset="0"/>
                          <a:cs typeface="Times New Roman" panose="02020603050405020304" pitchFamily="18" charset="0"/>
                        </a:rPr>
                        <a:t>94.784</a:t>
                      </a:r>
                      <a:endPar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extLst>
                  <a:ext uri="{0D108BD9-81ED-4DB2-BD59-A6C34878D82A}">
                    <a16:rowId xmlns:a16="http://schemas.microsoft.com/office/drawing/2014/main" val="180307748"/>
                  </a:ext>
                </a:extLst>
              </a:tr>
              <a:tr h="263046">
                <a:tc>
                  <a:txBody>
                    <a:bodyPr/>
                    <a:lstStyle/>
                    <a:p>
                      <a:pPr algn="ctr" fontAlgn="b"/>
                      <a:r>
                        <a:rPr lang="en-US" sz="1100" u="none" strike="noStrike">
                          <a:effectLst/>
                          <a:latin typeface="Times New Roman" panose="02020603050405020304" pitchFamily="18" charset="0"/>
                          <a:cs typeface="Times New Roman" panose="02020603050405020304" pitchFamily="18" charset="0"/>
                        </a:rPr>
                        <a:t>AVG</a:t>
                      </a:r>
                      <a:endPar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100" u="none" strike="noStrike" dirty="0">
                          <a:effectLst/>
                          <a:latin typeface="Times New Roman" panose="02020603050405020304" pitchFamily="18" charset="0"/>
                          <a:cs typeface="Times New Roman" panose="02020603050405020304" pitchFamily="18" charset="0"/>
                        </a:rPr>
                        <a:t>48.91214</a:t>
                      </a:r>
                      <a:endPar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100" u="none" strike="noStrike" dirty="0">
                          <a:effectLst/>
                          <a:latin typeface="Times New Roman" panose="02020603050405020304" pitchFamily="18" charset="0"/>
                          <a:cs typeface="Times New Roman" panose="02020603050405020304" pitchFamily="18" charset="0"/>
                        </a:rPr>
                        <a:t>39.66938</a:t>
                      </a:r>
                      <a:endPar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extLst>
                  <a:ext uri="{0D108BD9-81ED-4DB2-BD59-A6C34878D82A}">
                    <a16:rowId xmlns:a16="http://schemas.microsoft.com/office/drawing/2014/main" val="515826083"/>
                  </a:ext>
                </a:extLst>
              </a:tr>
              <a:tr h="245272">
                <a:tc>
                  <a:txBody>
                    <a:bodyPr/>
                    <a:lstStyle/>
                    <a:p>
                      <a:pPr algn="ctr" fontAlgn="b"/>
                      <a:r>
                        <a:rPr lang="en-US" sz="1100" u="none" strike="noStrike" dirty="0">
                          <a:effectLst/>
                          <a:latin typeface="Times New Roman" panose="02020603050405020304" pitchFamily="18" charset="0"/>
                          <a:cs typeface="Times New Roman" panose="02020603050405020304" pitchFamily="18" charset="0"/>
                        </a:rPr>
                        <a:t>VAR</a:t>
                      </a:r>
                      <a:endParaRPr 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100" u="none" strike="noStrike" dirty="0">
                          <a:effectLst/>
                          <a:latin typeface="Times New Roman" panose="02020603050405020304" pitchFamily="18" charset="0"/>
                          <a:cs typeface="Times New Roman" panose="02020603050405020304" pitchFamily="18" charset="0"/>
                        </a:rPr>
                        <a:t>709.6574</a:t>
                      </a:r>
                      <a:endPar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100" u="none" strike="noStrike" dirty="0">
                          <a:effectLst/>
                          <a:latin typeface="Times New Roman" panose="02020603050405020304" pitchFamily="18" charset="0"/>
                          <a:cs typeface="Times New Roman" panose="02020603050405020304" pitchFamily="18" charset="0"/>
                        </a:rPr>
                        <a:t>614.279</a:t>
                      </a:r>
                      <a:endPar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extLst>
                  <a:ext uri="{0D108BD9-81ED-4DB2-BD59-A6C34878D82A}">
                    <a16:rowId xmlns:a16="http://schemas.microsoft.com/office/drawing/2014/main" val="1259369259"/>
                  </a:ext>
                </a:extLst>
              </a:tr>
              <a:tr h="286629">
                <a:tc>
                  <a:txBody>
                    <a:bodyPr/>
                    <a:lstStyle/>
                    <a:p>
                      <a:pPr algn="ctr" fontAlgn="b"/>
                      <a:r>
                        <a:rPr lang="en-US" sz="1100" u="none" strike="noStrike" dirty="0">
                          <a:effectLst/>
                          <a:latin typeface="Times New Roman" panose="02020603050405020304" pitchFamily="18" charset="0"/>
                          <a:cs typeface="Times New Roman" panose="02020603050405020304" pitchFamily="18" charset="0"/>
                        </a:rPr>
                        <a:t>VAR(&lt;100T)</a:t>
                      </a:r>
                      <a:endParaRPr 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100" u="none" strike="noStrike" dirty="0">
                          <a:effectLst/>
                          <a:latin typeface="Times New Roman" panose="02020603050405020304" pitchFamily="18" charset="0"/>
                          <a:cs typeface="Times New Roman" panose="02020603050405020304" pitchFamily="18" charset="0"/>
                        </a:rPr>
                        <a:t>245.3815</a:t>
                      </a:r>
                      <a:endPar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100" u="none" strike="noStrike" dirty="0">
                          <a:effectLst/>
                          <a:latin typeface="Times New Roman" panose="02020603050405020304" pitchFamily="18" charset="0"/>
                          <a:cs typeface="Times New Roman" panose="02020603050405020304" pitchFamily="18" charset="0"/>
                        </a:rPr>
                        <a:t>614.279</a:t>
                      </a:r>
                      <a:endPar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extLst>
                  <a:ext uri="{0D108BD9-81ED-4DB2-BD59-A6C34878D82A}">
                    <a16:rowId xmlns:a16="http://schemas.microsoft.com/office/drawing/2014/main" val="1585708247"/>
                  </a:ext>
                </a:extLst>
              </a:tr>
            </a:tbl>
          </a:graphicData>
        </a:graphic>
      </p:graphicFrame>
    </p:spTree>
    <p:extLst>
      <p:ext uri="{BB962C8B-B14F-4D97-AF65-F5344CB8AC3E}">
        <p14:creationId xmlns:p14="http://schemas.microsoft.com/office/powerpoint/2010/main" val="3016951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5DBCB8EB-AB06-4AC8-8D48-5A158BC66200}"/>
              </a:ext>
            </a:extLst>
          </p:cNvPr>
          <p:cNvPicPr/>
          <p:nvPr/>
        </p:nvPicPr>
        <p:blipFill rotWithShape="1">
          <a:blip r:embed="rId3" cstate="print">
            <a:alphaModFix amt="5000"/>
            <a:extLst>
              <a:ext uri="{28A0092B-C50C-407E-A947-70E740481C1C}">
                <a14:useLocalDpi xmlns:a14="http://schemas.microsoft.com/office/drawing/2010/main" val="0"/>
              </a:ext>
            </a:extLst>
          </a:blip>
          <a:srcRect t="13857" r="32585" b="36593"/>
          <a:stretch/>
        </p:blipFill>
        <p:spPr bwMode="auto">
          <a:xfrm>
            <a:off x="9074618" y="3782679"/>
            <a:ext cx="3492520" cy="3344951"/>
          </a:xfrm>
          <a:prstGeom prst="rect">
            <a:avLst/>
          </a:prstGeom>
          <a:ln>
            <a:noFill/>
          </a:ln>
          <a:effectLst>
            <a:softEdge rad="112500"/>
          </a:effectLst>
        </p:spPr>
      </p:pic>
      <p:sp>
        <p:nvSpPr>
          <p:cNvPr id="7" name="文本框 6">
            <a:extLst>
              <a:ext uri="{FF2B5EF4-FFF2-40B4-BE49-F238E27FC236}">
                <a16:creationId xmlns:a16="http://schemas.microsoft.com/office/drawing/2014/main" id="{93ABE746-F05E-431D-A8AA-331733DACFC6}"/>
              </a:ext>
            </a:extLst>
          </p:cNvPr>
          <p:cNvSpPr txBox="1"/>
          <p:nvPr/>
        </p:nvSpPr>
        <p:spPr>
          <a:xfrm>
            <a:off x="175241" y="79993"/>
            <a:ext cx="2240788" cy="369332"/>
          </a:xfrm>
          <a:prstGeom prst="rect">
            <a:avLst/>
          </a:prstGeom>
          <a:noFill/>
        </p:spPr>
        <p:txBody>
          <a:bodyPr wrap="square" rtlCol="0">
            <a:spAutoFit/>
          </a:bodyPr>
          <a:lstStyle/>
          <a:p>
            <a:r>
              <a:rPr lang="en-US" altLang="zh-CN" dirty="0">
                <a:solidFill>
                  <a:schemeClr val="tx1">
                    <a:lumMod val="50000"/>
                    <a:lumOff val="50000"/>
                  </a:schemeClr>
                </a:solidFill>
                <a:latin typeface="Times New Roman" panose="02020603050405020304" pitchFamily="18" charset="0"/>
                <a:cs typeface="Times New Roman" panose="02020603050405020304" pitchFamily="18" charset="0"/>
              </a:rPr>
              <a:t>Result &amp; Analysis</a:t>
            </a:r>
          </a:p>
        </p:txBody>
      </p:sp>
      <p:sp>
        <p:nvSpPr>
          <p:cNvPr id="12" name="文本框 11">
            <a:extLst>
              <a:ext uri="{FF2B5EF4-FFF2-40B4-BE49-F238E27FC236}">
                <a16:creationId xmlns:a16="http://schemas.microsoft.com/office/drawing/2014/main" id="{A760B2FA-610C-4E00-A1C3-8F48499BBB3E}"/>
              </a:ext>
            </a:extLst>
          </p:cNvPr>
          <p:cNvSpPr txBox="1"/>
          <p:nvPr/>
        </p:nvSpPr>
        <p:spPr>
          <a:xfrm>
            <a:off x="628649" y="689910"/>
            <a:ext cx="5075865"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1. Access speed to information</a:t>
            </a:r>
          </a:p>
        </p:txBody>
      </p:sp>
      <p:sp>
        <p:nvSpPr>
          <p:cNvPr id="2" name="文本框 1">
            <a:extLst>
              <a:ext uri="{FF2B5EF4-FFF2-40B4-BE49-F238E27FC236}">
                <a16:creationId xmlns:a16="http://schemas.microsoft.com/office/drawing/2014/main" id="{850A100E-4933-4933-B4D6-9BCFA254E661}"/>
              </a:ext>
            </a:extLst>
          </p:cNvPr>
          <p:cNvSpPr txBox="1"/>
          <p:nvPr/>
        </p:nvSpPr>
        <p:spPr>
          <a:xfrm>
            <a:off x="910205" y="1889944"/>
            <a:ext cx="9588618" cy="2585323"/>
          </a:xfrm>
          <a:prstGeom prst="rect">
            <a:avLst/>
          </a:prstGeom>
          <a:noFill/>
        </p:spPr>
        <p:txBody>
          <a:bodyPr wrap="square" rtlCol="0">
            <a:spAutoFit/>
          </a:bodyPr>
          <a:lstStyle/>
          <a:p>
            <a:pPr marL="285750" indent="-285750">
              <a:buFontTx/>
              <a:buChar char="-"/>
            </a:pPr>
            <a:r>
              <a:rPr lang="en-US" altLang="zh-CN" dirty="0">
                <a:latin typeface="Times New Roman" panose="02020603050405020304" pitchFamily="18" charset="0"/>
                <a:cs typeface="Times New Roman" panose="02020603050405020304" pitchFamily="18" charset="0"/>
              </a:rPr>
              <a:t>Blockchain-based system processed more orders in same time</a:t>
            </a:r>
          </a:p>
          <a:p>
            <a:pPr marL="285750" indent="-285750">
              <a:buFontTx/>
              <a:buChar char="-"/>
            </a:pPr>
            <a:endParaRPr lang="en-US" altLang="zh-CN" dirty="0">
              <a:latin typeface="Times New Roman" panose="02020603050405020304" pitchFamily="18" charset="0"/>
              <a:cs typeface="Times New Roman" panose="02020603050405020304" pitchFamily="18" charset="0"/>
            </a:endParaRPr>
          </a:p>
          <a:p>
            <a:pPr marL="285750" indent="-285750">
              <a:buFontTx/>
              <a:buChar char="-"/>
            </a:pPr>
            <a:r>
              <a:rPr lang="en-US" altLang="zh-CN" dirty="0">
                <a:latin typeface="Times New Roman" panose="02020603050405020304" pitchFamily="18" charset="0"/>
                <a:cs typeface="Times New Roman" panose="02020603050405020304" pitchFamily="18" charset="0"/>
              </a:rPr>
              <a:t>In terms of fast response, the Blockchain-based system performs better</a:t>
            </a:r>
          </a:p>
          <a:p>
            <a:pPr marL="285750" indent="-285750">
              <a:buFontTx/>
              <a:buChar char="-"/>
            </a:pPr>
            <a:endParaRPr lang="en-US" altLang="zh-CN" dirty="0">
              <a:latin typeface="Times New Roman" panose="02020603050405020304" pitchFamily="18" charset="0"/>
              <a:cs typeface="Times New Roman" panose="02020603050405020304" pitchFamily="18" charset="0"/>
            </a:endParaRPr>
          </a:p>
          <a:p>
            <a:pPr marL="285750" indent="-285750">
              <a:buFontTx/>
              <a:buChar char="-"/>
            </a:pPr>
            <a:r>
              <a:rPr lang="en-US" altLang="zh-CN" dirty="0">
                <a:latin typeface="Times New Roman" panose="02020603050405020304" pitchFamily="18" charset="0"/>
                <a:cs typeface="Times New Roman" panose="02020603050405020304" pitchFamily="18" charset="0"/>
              </a:rPr>
              <a:t>If we don't consider the orders that are processed for a very long time, the order processing speed of the traditional system is more stable.</a:t>
            </a:r>
          </a:p>
          <a:p>
            <a:pPr marL="285750" indent="-285750">
              <a:buFontTx/>
              <a:buChar char="-"/>
            </a:pPr>
            <a:endParaRPr lang="en-US" altLang="zh-CN" dirty="0">
              <a:latin typeface="Times New Roman" panose="02020603050405020304" pitchFamily="18" charset="0"/>
              <a:cs typeface="Times New Roman" panose="02020603050405020304" pitchFamily="18" charset="0"/>
            </a:endParaRPr>
          </a:p>
          <a:p>
            <a:pPr marL="285750" indent="-285750">
              <a:buFontTx/>
              <a:buChar char="-"/>
            </a:pPr>
            <a:r>
              <a:rPr lang="en-US" altLang="zh-CN" dirty="0">
                <a:latin typeface="Times New Roman" panose="02020603050405020304" pitchFamily="18" charset="0"/>
                <a:cs typeface="Times New Roman" panose="02020603050405020304" pitchFamily="18" charset="0"/>
              </a:rPr>
              <a:t>For the orders need very long time processed in the traditional model, they stack in repeat request for many times.</a:t>
            </a:r>
          </a:p>
        </p:txBody>
      </p:sp>
      <p:pic>
        <p:nvPicPr>
          <p:cNvPr id="8" name="图片 7">
            <a:extLst>
              <a:ext uri="{FF2B5EF4-FFF2-40B4-BE49-F238E27FC236}">
                <a16:creationId xmlns:a16="http://schemas.microsoft.com/office/drawing/2014/main" id="{1EC7A762-E426-4B80-86C8-4CF65D5B0D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3177" y="4369191"/>
            <a:ext cx="7963949" cy="2408816"/>
          </a:xfrm>
          <a:prstGeom prst="rect">
            <a:avLst/>
          </a:prstGeom>
        </p:spPr>
      </p:pic>
    </p:spTree>
    <p:extLst>
      <p:ext uri="{BB962C8B-B14F-4D97-AF65-F5344CB8AC3E}">
        <p14:creationId xmlns:p14="http://schemas.microsoft.com/office/powerpoint/2010/main" val="1347050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4">
            <a:extLst>
              <a:ext uri="{FF2B5EF4-FFF2-40B4-BE49-F238E27FC236}">
                <a16:creationId xmlns:a16="http://schemas.microsoft.com/office/drawing/2014/main" id="{BB71FC30-6AEB-456D-B2D8-C92E6D8D485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536734" y="1485900"/>
            <a:ext cx="6468376" cy="3886200"/>
          </a:xfrm>
          <a:prstGeom prst="rect">
            <a:avLst/>
          </a:prstGeom>
          <a:noFill/>
          <a:ln>
            <a:noFill/>
          </a:ln>
        </p:spPr>
      </p:pic>
      <p:pic>
        <p:nvPicPr>
          <p:cNvPr id="4" name="Picture 13">
            <a:extLst>
              <a:ext uri="{FF2B5EF4-FFF2-40B4-BE49-F238E27FC236}">
                <a16:creationId xmlns:a16="http://schemas.microsoft.com/office/drawing/2014/main" id="{5DBCB8EB-AB06-4AC8-8D48-5A158BC66200}"/>
              </a:ext>
            </a:extLst>
          </p:cNvPr>
          <p:cNvPicPr/>
          <p:nvPr/>
        </p:nvPicPr>
        <p:blipFill rotWithShape="1">
          <a:blip r:embed="rId4" cstate="print">
            <a:alphaModFix amt="5000"/>
            <a:extLst>
              <a:ext uri="{28A0092B-C50C-407E-A947-70E740481C1C}">
                <a14:useLocalDpi xmlns:a14="http://schemas.microsoft.com/office/drawing/2010/main" val="0"/>
              </a:ext>
            </a:extLst>
          </a:blip>
          <a:srcRect t="13857" r="32585" b="36593"/>
          <a:stretch/>
        </p:blipFill>
        <p:spPr bwMode="auto">
          <a:xfrm>
            <a:off x="9074618" y="3782679"/>
            <a:ext cx="3492520" cy="3344951"/>
          </a:xfrm>
          <a:prstGeom prst="rect">
            <a:avLst/>
          </a:prstGeom>
          <a:ln>
            <a:noFill/>
          </a:ln>
          <a:effectLst>
            <a:softEdge rad="112500"/>
          </a:effectLst>
        </p:spPr>
      </p:pic>
      <p:sp>
        <p:nvSpPr>
          <p:cNvPr id="7" name="文本框 6">
            <a:extLst>
              <a:ext uri="{FF2B5EF4-FFF2-40B4-BE49-F238E27FC236}">
                <a16:creationId xmlns:a16="http://schemas.microsoft.com/office/drawing/2014/main" id="{93ABE746-F05E-431D-A8AA-331733DACFC6}"/>
              </a:ext>
            </a:extLst>
          </p:cNvPr>
          <p:cNvSpPr txBox="1"/>
          <p:nvPr/>
        </p:nvSpPr>
        <p:spPr>
          <a:xfrm>
            <a:off x="175241" y="79993"/>
            <a:ext cx="2240788" cy="369332"/>
          </a:xfrm>
          <a:prstGeom prst="rect">
            <a:avLst/>
          </a:prstGeom>
          <a:noFill/>
        </p:spPr>
        <p:txBody>
          <a:bodyPr wrap="square" rtlCol="0">
            <a:spAutoFit/>
          </a:bodyPr>
          <a:lstStyle/>
          <a:p>
            <a:r>
              <a:rPr lang="en-US" altLang="zh-CN" dirty="0">
                <a:solidFill>
                  <a:schemeClr val="tx1">
                    <a:lumMod val="50000"/>
                    <a:lumOff val="50000"/>
                  </a:schemeClr>
                </a:solidFill>
                <a:latin typeface="Times New Roman" panose="02020603050405020304" pitchFamily="18" charset="0"/>
                <a:cs typeface="Times New Roman" panose="02020603050405020304" pitchFamily="18" charset="0"/>
              </a:rPr>
              <a:t>Result &amp; Analysis</a:t>
            </a:r>
          </a:p>
        </p:txBody>
      </p:sp>
      <p:sp>
        <p:nvSpPr>
          <p:cNvPr id="12" name="文本框 11">
            <a:extLst>
              <a:ext uri="{FF2B5EF4-FFF2-40B4-BE49-F238E27FC236}">
                <a16:creationId xmlns:a16="http://schemas.microsoft.com/office/drawing/2014/main" id="{A760B2FA-610C-4E00-A1C3-8F48499BBB3E}"/>
              </a:ext>
            </a:extLst>
          </p:cNvPr>
          <p:cNvSpPr txBox="1"/>
          <p:nvPr/>
        </p:nvSpPr>
        <p:spPr>
          <a:xfrm>
            <a:off x="628649" y="689910"/>
            <a:ext cx="4966808"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2. Overall time of cargo in port</a:t>
            </a:r>
          </a:p>
        </p:txBody>
      </p:sp>
      <p:sp>
        <p:nvSpPr>
          <p:cNvPr id="14" name="矩形 13">
            <a:extLst>
              <a:ext uri="{FF2B5EF4-FFF2-40B4-BE49-F238E27FC236}">
                <a16:creationId xmlns:a16="http://schemas.microsoft.com/office/drawing/2014/main" id="{F13ECFB0-9FC3-41EC-9B72-8AD455D642F6}"/>
              </a:ext>
            </a:extLst>
          </p:cNvPr>
          <p:cNvSpPr/>
          <p:nvPr/>
        </p:nvSpPr>
        <p:spPr>
          <a:xfrm>
            <a:off x="901291" y="1213130"/>
            <a:ext cx="4421523" cy="5478423"/>
          </a:xfrm>
          <a:prstGeom prst="rect">
            <a:avLst/>
          </a:prstGeom>
        </p:spPr>
        <p:txBody>
          <a:bodyPr wrap="square">
            <a:spAutoFit/>
          </a:bodyPr>
          <a:lstStyle/>
          <a:p>
            <a:pPr algn="just"/>
            <a:r>
              <a:rPr lang="en-US" altLang="zh-CN" sz="1400" dirty="0">
                <a:latin typeface="Times New Roman" panose="02020603050405020304" pitchFamily="18" charset="0"/>
                <a:cs typeface="Times New Roman" panose="02020603050405020304" pitchFamily="18" charset="0"/>
              </a:rPr>
              <a:t>This indicator represents the length of time the cargo stays in the port. For the port, the longer the cargo stays, the higher the extra cost. For customers, it will also take longer to receive the goods. Therefore, in port logistics, reducing the waiting time of containers at the port can not only bring economic benefits, but also better arrange the allocation of resources. </a:t>
            </a:r>
          </a:p>
          <a:p>
            <a:pPr algn="just"/>
            <a:endParaRPr lang="en-US" altLang="zh-CN" sz="1400" dirty="0">
              <a:latin typeface="Times New Roman" panose="02020603050405020304" pitchFamily="18" charset="0"/>
              <a:cs typeface="Times New Roman" panose="02020603050405020304" pitchFamily="18" charset="0"/>
            </a:endParaRPr>
          </a:p>
          <a:p>
            <a:pPr algn="just"/>
            <a:r>
              <a:rPr lang="en-US" altLang="zh-CN" sz="1400" u="sng" dirty="0">
                <a:latin typeface="Times New Roman" panose="02020603050405020304" pitchFamily="18" charset="0"/>
                <a:cs typeface="Times New Roman" panose="02020603050405020304" pitchFamily="18" charset="0"/>
              </a:rPr>
              <a:t>- Blockchain-based system:</a:t>
            </a:r>
          </a:p>
          <a:p>
            <a:pPr algn="just"/>
            <a:r>
              <a:rPr lang="en-US" altLang="zh-CN" sz="1400" dirty="0">
                <a:latin typeface="Times New Roman" panose="02020603050405020304" pitchFamily="18" charset="0"/>
                <a:cs typeface="Times New Roman" panose="02020603050405020304" pitchFamily="18" charset="0"/>
              </a:rPr>
              <a:t>      · In 150 time units, ships a total of 197 containers  </a:t>
            </a:r>
          </a:p>
          <a:p>
            <a:pPr algn="just"/>
            <a:r>
              <a:rPr lang="en-US" altLang="zh-CN" sz="1400" dirty="0">
                <a:latin typeface="Times New Roman" panose="02020603050405020304" pitchFamily="18" charset="0"/>
                <a:cs typeface="Times New Roman" panose="02020603050405020304" pitchFamily="18" charset="0"/>
              </a:rPr>
              <a:t>        out of the port.</a:t>
            </a:r>
          </a:p>
          <a:p>
            <a:pPr algn="just"/>
            <a:r>
              <a:rPr lang="en-US" altLang="zh-CN" sz="1400" dirty="0">
                <a:latin typeface="Times New Roman" panose="02020603050405020304" pitchFamily="18" charset="0"/>
                <a:cs typeface="Times New Roman" panose="02020603050405020304" pitchFamily="18" charset="0"/>
              </a:rPr>
              <a:t>      · 76 containers (38.5%) move out in 35 time units.</a:t>
            </a:r>
          </a:p>
          <a:p>
            <a:pPr algn="just"/>
            <a:r>
              <a:rPr lang="en-US" altLang="zh-CN" sz="1400" dirty="0">
                <a:latin typeface="Times New Roman" panose="02020603050405020304" pitchFamily="18" charset="0"/>
                <a:cs typeface="Times New Roman" panose="02020603050405020304" pitchFamily="18" charset="0"/>
              </a:rPr>
              <a:t>      · Most container can move out of port in 105 time </a:t>
            </a:r>
          </a:p>
          <a:p>
            <a:pPr algn="just"/>
            <a:r>
              <a:rPr lang="en-US" altLang="zh-CN" sz="1400" dirty="0">
                <a:latin typeface="Times New Roman" panose="02020603050405020304" pitchFamily="18" charset="0"/>
                <a:cs typeface="Times New Roman" panose="02020603050405020304" pitchFamily="18" charset="0"/>
              </a:rPr>
              <a:t>        units. </a:t>
            </a:r>
          </a:p>
          <a:p>
            <a:pPr algn="just"/>
            <a:r>
              <a:rPr lang="en-US" altLang="zh-CN" sz="1400" dirty="0">
                <a:latin typeface="Times New Roman" panose="02020603050405020304" pitchFamily="18" charset="0"/>
                <a:cs typeface="Times New Roman" panose="02020603050405020304" pitchFamily="18" charset="0"/>
              </a:rPr>
              <a:t>      · Average process time 44.9</a:t>
            </a:r>
          </a:p>
          <a:p>
            <a:pPr algn="just"/>
            <a:r>
              <a:rPr lang="en-US" altLang="zh-CN" sz="1400" dirty="0">
                <a:latin typeface="Times New Roman" panose="02020603050405020304" pitchFamily="18" charset="0"/>
                <a:cs typeface="Times New Roman" panose="02020603050405020304" pitchFamily="18" charset="0"/>
              </a:rPr>
              <a:t>      </a:t>
            </a:r>
          </a:p>
          <a:p>
            <a:pPr algn="just"/>
            <a:r>
              <a:rPr lang="en-US" altLang="zh-CN" sz="1400" u="sng" dirty="0">
                <a:latin typeface="Times New Roman" panose="02020603050405020304" pitchFamily="18" charset="0"/>
                <a:cs typeface="Times New Roman" panose="02020603050405020304" pitchFamily="18" charset="0"/>
              </a:rPr>
              <a:t>- Traditional system:</a:t>
            </a:r>
          </a:p>
          <a:p>
            <a:pPr algn="just"/>
            <a:r>
              <a:rPr lang="en-US" altLang="zh-CN" sz="1400" dirty="0">
                <a:latin typeface="Times New Roman" panose="02020603050405020304" pitchFamily="18" charset="0"/>
                <a:cs typeface="Times New Roman" panose="02020603050405020304" pitchFamily="18" charset="0"/>
              </a:rPr>
              <a:t>      · In 150 time units, ships a total of 121 containers  </a:t>
            </a:r>
          </a:p>
          <a:p>
            <a:pPr algn="just"/>
            <a:r>
              <a:rPr lang="en-US" altLang="zh-CN" sz="1400" dirty="0">
                <a:latin typeface="Times New Roman" panose="02020603050405020304" pitchFamily="18" charset="0"/>
                <a:cs typeface="Times New Roman" panose="02020603050405020304" pitchFamily="18" charset="0"/>
              </a:rPr>
              <a:t>        out of the port.</a:t>
            </a:r>
          </a:p>
          <a:p>
            <a:pPr algn="just"/>
            <a:r>
              <a:rPr lang="en-US" altLang="zh-CN" sz="1400" dirty="0">
                <a:latin typeface="Times New Roman" panose="02020603050405020304" pitchFamily="18" charset="0"/>
                <a:cs typeface="Times New Roman" panose="02020603050405020304" pitchFamily="18" charset="0"/>
              </a:rPr>
              <a:t>      · 6 containers (5.0%) move out in 35 time units.</a:t>
            </a:r>
          </a:p>
          <a:p>
            <a:pPr algn="just"/>
            <a:r>
              <a:rPr lang="en-US" altLang="zh-CN" sz="1400" dirty="0">
                <a:latin typeface="Times New Roman" panose="02020603050405020304" pitchFamily="18" charset="0"/>
                <a:cs typeface="Times New Roman" panose="02020603050405020304" pitchFamily="18" charset="0"/>
              </a:rPr>
              <a:t>      · 46 containers(38.0%) move out more than 105 </a:t>
            </a:r>
          </a:p>
          <a:p>
            <a:pPr algn="just"/>
            <a:r>
              <a:rPr lang="en-US" altLang="zh-CN" sz="1400" dirty="0">
                <a:latin typeface="Times New Roman" panose="02020603050405020304" pitchFamily="18" charset="0"/>
                <a:cs typeface="Times New Roman" panose="02020603050405020304" pitchFamily="18" charset="0"/>
              </a:rPr>
              <a:t>        time units.</a:t>
            </a:r>
          </a:p>
          <a:p>
            <a:pPr algn="just"/>
            <a:r>
              <a:rPr lang="en-US" altLang="zh-CN" sz="1400" dirty="0">
                <a:latin typeface="Times New Roman" panose="02020603050405020304" pitchFamily="18" charset="0"/>
                <a:cs typeface="Times New Roman" panose="02020603050405020304" pitchFamily="18" charset="0"/>
              </a:rPr>
              <a:t>      · Average process time 85.8</a:t>
            </a:r>
          </a:p>
          <a:p>
            <a:pPr algn="just"/>
            <a:endParaRPr lang="en-US" altLang="zh-CN" sz="1400" dirty="0">
              <a:latin typeface="Times New Roman" panose="02020603050405020304" pitchFamily="18" charset="0"/>
              <a:cs typeface="Times New Roman" panose="02020603050405020304" pitchFamily="18" charset="0"/>
            </a:endParaRPr>
          </a:p>
          <a:p>
            <a:pPr algn="just"/>
            <a:endParaRPr lang="en-US" altLang="zh-CN" sz="1400" dirty="0">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B47A04DC-7B03-4CF4-9A29-BB5BB3025F07}"/>
              </a:ext>
            </a:extLst>
          </p:cNvPr>
          <p:cNvSpPr/>
          <p:nvPr/>
        </p:nvSpPr>
        <p:spPr>
          <a:xfrm>
            <a:off x="4806202" y="6427113"/>
            <a:ext cx="7485775" cy="430887"/>
          </a:xfrm>
          <a:prstGeom prst="rect">
            <a:avLst/>
          </a:prstGeom>
        </p:spPr>
        <p:txBody>
          <a:bodyPr wrap="square">
            <a:spAutoFit/>
          </a:bodyPr>
          <a:lstStyle/>
          <a:p>
            <a:r>
              <a:rPr lang="en-US" altLang="zh-CN" sz="1100" dirty="0">
                <a:latin typeface="Times New Roman" panose="02020603050405020304" pitchFamily="18" charset="0"/>
                <a:cs typeface="Times New Roman" panose="02020603050405020304" pitchFamily="18" charset="0"/>
              </a:rPr>
              <a:t>*In this research, we timed each container from the arrival of the port to the time when it stopped leaving the port. In this step, we run the simulation for 150 simulation time unit and collect the result. </a:t>
            </a:r>
            <a:endParaRPr lang="zh-CN" altLang="zh-CN"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4642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5DBCB8EB-AB06-4AC8-8D48-5A158BC66200}"/>
              </a:ext>
            </a:extLst>
          </p:cNvPr>
          <p:cNvPicPr/>
          <p:nvPr/>
        </p:nvPicPr>
        <p:blipFill rotWithShape="1">
          <a:blip r:embed="rId3" cstate="print">
            <a:alphaModFix amt="5000"/>
            <a:extLst>
              <a:ext uri="{28A0092B-C50C-407E-A947-70E740481C1C}">
                <a14:useLocalDpi xmlns:a14="http://schemas.microsoft.com/office/drawing/2010/main" val="0"/>
              </a:ext>
            </a:extLst>
          </a:blip>
          <a:srcRect t="13857" r="32585" b="36593"/>
          <a:stretch/>
        </p:blipFill>
        <p:spPr bwMode="auto">
          <a:xfrm>
            <a:off x="9074618" y="3782679"/>
            <a:ext cx="3492520" cy="3344951"/>
          </a:xfrm>
          <a:prstGeom prst="rect">
            <a:avLst/>
          </a:prstGeom>
          <a:ln>
            <a:noFill/>
          </a:ln>
          <a:effectLst>
            <a:softEdge rad="112500"/>
          </a:effectLst>
        </p:spPr>
      </p:pic>
      <p:sp>
        <p:nvSpPr>
          <p:cNvPr id="7" name="文本框 6">
            <a:extLst>
              <a:ext uri="{FF2B5EF4-FFF2-40B4-BE49-F238E27FC236}">
                <a16:creationId xmlns:a16="http://schemas.microsoft.com/office/drawing/2014/main" id="{93ABE746-F05E-431D-A8AA-331733DACFC6}"/>
              </a:ext>
            </a:extLst>
          </p:cNvPr>
          <p:cNvSpPr txBox="1"/>
          <p:nvPr/>
        </p:nvSpPr>
        <p:spPr>
          <a:xfrm>
            <a:off x="175241" y="79993"/>
            <a:ext cx="2240788" cy="369332"/>
          </a:xfrm>
          <a:prstGeom prst="rect">
            <a:avLst/>
          </a:prstGeom>
          <a:noFill/>
        </p:spPr>
        <p:txBody>
          <a:bodyPr wrap="square" rtlCol="0">
            <a:spAutoFit/>
          </a:bodyPr>
          <a:lstStyle/>
          <a:p>
            <a:r>
              <a:rPr lang="en-US" altLang="zh-CN" dirty="0">
                <a:solidFill>
                  <a:schemeClr val="tx1">
                    <a:lumMod val="50000"/>
                    <a:lumOff val="50000"/>
                  </a:schemeClr>
                </a:solidFill>
                <a:latin typeface="Times New Roman" panose="02020603050405020304" pitchFamily="18" charset="0"/>
                <a:cs typeface="Times New Roman" panose="02020603050405020304" pitchFamily="18" charset="0"/>
              </a:rPr>
              <a:t>Result &amp; Analysis</a:t>
            </a:r>
          </a:p>
        </p:txBody>
      </p:sp>
      <p:sp>
        <p:nvSpPr>
          <p:cNvPr id="12" name="文本框 11">
            <a:extLst>
              <a:ext uri="{FF2B5EF4-FFF2-40B4-BE49-F238E27FC236}">
                <a16:creationId xmlns:a16="http://schemas.microsoft.com/office/drawing/2014/main" id="{A760B2FA-610C-4E00-A1C3-8F48499BBB3E}"/>
              </a:ext>
            </a:extLst>
          </p:cNvPr>
          <p:cNvSpPr txBox="1"/>
          <p:nvPr/>
        </p:nvSpPr>
        <p:spPr>
          <a:xfrm>
            <a:off x="628649" y="689910"/>
            <a:ext cx="4966808"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2. Overall time of cargo in port</a:t>
            </a:r>
          </a:p>
        </p:txBody>
      </p:sp>
      <p:sp>
        <p:nvSpPr>
          <p:cNvPr id="9" name="文本框 8">
            <a:extLst>
              <a:ext uri="{FF2B5EF4-FFF2-40B4-BE49-F238E27FC236}">
                <a16:creationId xmlns:a16="http://schemas.microsoft.com/office/drawing/2014/main" id="{5F1267F6-2096-43AF-A4A5-74111CD3D4A8}"/>
              </a:ext>
            </a:extLst>
          </p:cNvPr>
          <p:cNvSpPr txBox="1"/>
          <p:nvPr/>
        </p:nvSpPr>
        <p:spPr>
          <a:xfrm>
            <a:off x="910205" y="1889944"/>
            <a:ext cx="4343113" cy="2031325"/>
          </a:xfrm>
          <a:prstGeom prst="rect">
            <a:avLst/>
          </a:prstGeom>
          <a:noFill/>
        </p:spPr>
        <p:txBody>
          <a:bodyPr wrap="square" rtlCol="0">
            <a:spAutoFit/>
          </a:bodyPr>
          <a:lstStyle/>
          <a:p>
            <a:pPr marL="285750" indent="-285750">
              <a:buFontTx/>
              <a:buChar char="-"/>
            </a:pPr>
            <a:r>
              <a:rPr lang="en-US" altLang="zh-CN" dirty="0">
                <a:latin typeface="Times New Roman" panose="02020603050405020304" pitchFamily="18" charset="0"/>
                <a:cs typeface="Times New Roman" panose="02020603050405020304" pitchFamily="18" charset="0"/>
              </a:rPr>
              <a:t>The waiting time for containers has been significantly reduced by using Blockchain-based system.</a:t>
            </a:r>
          </a:p>
          <a:p>
            <a:pPr marL="285750" indent="-285750">
              <a:buFontTx/>
              <a:buChar char="-"/>
            </a:pPr>
            <a:endParaRPr lang="en-US" altLang="zh-CN" dirty="0">
              <a:latin typeface="Times New Roman" panose="02020603050405020304" pitchFamily="18" charset="0"/>
              <a:cs typeface="Times New Roman" panose="02020603050405020304" pitchFamily="18" charset="0"/>
            </a:endParaRPr>
          </a:p>
          <a:p>
            <a:pPr marL="285750" indent="-285750">
              <a:buFontTx/>
              <a:buChar char="-"/>
            </a:pPr>
            <a:r>
              <a:rPr lang="en-US" altLang="zh-CN" dirty="0">
                <a:latin typeface="Times New Roman" panose="02020603050405020304" pitchFamily="18" charset="0"/>
                <a:cs typeface="Times New Roman" panose="02020603050405020304" pitchFamily="18" charset="0"/>
              </a:rPr>
              <a:t>In terms of fast processing, the Blockchain-based system has better performance.</a:t>
            </a:r>
          </a:p>
        </p:txBody>
      </p:sp>
      <p:pic>
        <p:nvPicPr>
          <p:cNvPr id="10" name="Picture 14">
            <a:extLst>
              <a:ext uri="{FF2B5EF4-FFF2-40B4-BE49-F238E27FC236}">
                <a16:creationId xmlns:a16="http://schemas.microsoft.com/office/drawing/2014/main" id="{F0003E14-657E-4892-9997-BF5EF2E3CA4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536734" y="1485900"/>
            <a:ext cx="6468376" cy="3886200"/>
          </a:xfrm>
          <a:prstGeom prst="rect">
            <a:avLst/>
          </a:prstGeom>
          <a:noFill/>
          <a:ln>
            <a:noFill/>
          </a:ln>
        </p:spPr>
      </p:pic>
    </p:spTree>
    <p:extLst>
      <p:ext uri="{BB962C8B-B14F-4D97-AF65-F5344CB8AC3E}">
        <p14:creationId xmlns:p14="http://schemas.microsoft.com/office/powerpoint/2010/main" val="265007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5DBCB8EB-AB06-4AC8-8D48-5A158BC66200}"/>
              </a:ext>
            </a:extLst>
          </p:cNvPr>
          <p:cNvPicPr/>
          <p:nvPr/>
        </p:nvPicPr>
        <p:blipFill rotWithShape="1">
          <a:blip r:embed="rId3" cstate="print">
            <a:alphaModFix amt="5000"/>
            <a:extLst>
              <a:ext uri="{28A0092B-C50C-407E-A947-70E740481C1C}">
                <a14:useLocalDpi xmlns:a14="http://schemas.microsoft.com/office/drawing/2010/main" val="0"/>
              </a:ext>
            </a:extLst>
          </a:blip>
          <a:srcRect t="13857" r="32585" b="36593"/>
          <a:stretch/>
        </p:blipFill>
        <p:spPr bwMode="auto">
          <a:xfrm>
            <a:off x="9074618" y="3782679"/>
            <a:ext cx="3492520" cy="3344951"/>
          </a:xfrm>
          <a:prstGeom prst="rect">
            <a:avLst/>
          </a:prstGeom>
          <a:ln>
            <a:noFill/>
          </a:ln>
          <a:effectLst>
            <a:softEdge rad="112500"/>
          </a:effectLst>
        </p:spPr>
      </p:pic>
      <p:sp>
        <p:nvSpPr>
          <p:cNvPr id="7" name="文本框 6">
            <a:extLst>
              <a:ext uri="{FF2B5EF4-FFF2-40B4-BE49-F238E27FC236}">
                <a16:creationId xmlns:a16="http://schemas.microsoft.com/office/drawing/2014/main" id="{93ABE746-F05E-431D-A8AA-331733DACFC6}"/>
              </a:ext>
            </a:extLst>
          </p:cNvPr>
          <p:cNvSpPr txBox="1"/>
          <p:nvPr/>
        </p:nvSpPr>
        <p:spPr>
          <a:xfrm>
            <a:off x="175241" y="79993"/>
            <a:ext cx="2240788" cy="369332"/>
          </a:xfrm>
          <a:prstGeom prst="rect">
            <a:avLst/>
          </a:prstGeom>
          <a:noFill/>
        </p:spPr>
        <p:txBody>
          <a:bodyPr wrap="square" rtlCol="0">
            <a:spAutoFit/>
          </a:bodyPr>
          <a:lstStyle/>
          <a:p>
            <a:r>
              <a:rPr lang="en-US" altLang="zh-CN" dirty="0">
                <a:solidFill>
                  <a:schemeClr val="tx1">
                    <a:lumMod val="50000"/>
                    <a:lumOff val="50000"/>
                  </a:schemeClr>
                </a:solidFill>
                <a:latin typeface="Times New Roman" panose="02020603050405020304" pitchFamily="18" charset="0"/>
                <a:cs typeface="Times New Roman" panose="02020603050405020304" pitchFamily="18" charset="0"/>
              </a:rPr>
              <a:t>Result &amp; Analysis</a:t>
            </a:r>
          </a:p>
        </p:txBody>
      </p:sp>
      <p:sp>
        <p:nvSpPr>
          <p:cNvPr id="12" name="文本框 11">
            <a:extLst>
              <a:ext uri="{FF2B5EF4-FFF2-40B4-BE49-F238E27FC236}">
                <a16:creationId xmlns:a16="http://schemas.microsoft.com/office/drawing/2014/main" id="{A760B2FA-610C-4E00-A1C3-8F48499BBB3E}"/>
              </a:ext>
            </a:extLst>
          </p:cNvPr>
          <p:cNvSpPr txBox="1"/>
          <p:nvPr/>
        </p:nvSpPr>
        <p:spPr>
          <a:xfrm>
            <a:off x="628649" y="689912"/>
            <a:ext cx="10251872"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3. Hinterland transportation modes’ capacity utilization</a:t>
            </a:r>
          </a:p>
        </p:txBody>
      </p:sp>
      <p:sp>
        <p:nvSpPr>
          <p:cNvPr id="2" name="矩形 1">
            <a:extLst>
              <a:ext uri="{FF2B5EF4-FFF2-40B4-BE49-F238E27FC236}">
                <a16:creationId xmlns:a16="http://schemas.microsoft.com/office/drawing/2014/main" id="{F8F637C4-32F1-4918-B8E2-9CDF2EB0B5EC}"/>
              </a:ext>
            </a:extLst>
          </p:cNvPr>
          <p:cNvSpPr/>
          <p:nvPr/>
        </p:nvSpPr>
        <p:spPr>
          <a:xfrm>
            <a:off x="1295635" y="1582340"/>
            <a:ext cx="8830235" cy="3693319"/>
          </a:xfrm>
          <a:prstGeom prst="rect">
            <a:avLst/>
          </a:prstGeom>
        </p:spPr>
        <p:txBody>
          <a:bodyPr wrap="square">
            <a:spAutoFit/>
          </a:bodyPr>
          <a:lstStyle/>
          <a:p>
            <a:pPr indent="266700" algn="just">
              <a:spcAft>
                <a:spcPts val="0"/>
              </a:spcAft>
            </a:pPr>
            <a:r>
              <a:rPr lang="en-US" altLang="zh-CN" dirty="0">
                <a:latin typeface="Times New Roman" panose="02020603050405020304" pitchFamily="18" charset="0"/>
                <a:cs typeface="Times New Roman" panose="02020603050405020304" pitchFamily="18" charset="0"/>
              </a:rPr>
              <a:t>In the communication process between the port and the transportation company, the vehicle usage rate of the transportation company can represent whether the port has the ability to know the transportation resources statement. If the utilization rate is high in comparison, it means that the port can communicate with the transportation company in time and obtain updated information. For the port, if the communication efficiency is low, port cannot know in time which company has idle resource. This will result in the port not being able to make immediate arrangements, which may hold containers in port for long time. For the transportation company, if the port fails to request transportation resources in time, resulting in a low vehicle utilization rate, it will reduce the economic efficiency of the transportation company. For the transportation company, when the port still needs transportation resources, but the car utilization rate is still not good, it means that the port and the transportation company have low communication capacity and low communication efficiency, which will also reduce the economic efficiency of the transportation company. </a:t>
            </a:r>
            <a:endParaRPr lang="zh-CN"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49395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EF70E61-CE7F-4B4C-9E70-EDE090FC00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787" y="1459684"/>
            <a:ext cx="5489214" cy="5433606"/>
          </a:xfrm>
          <a:prstGeom prst="rect">
            <a:avLst/>
          </a:prstGeom>
        </p:spPr>
      </p:pic>
      <p:pic>
        <p:nvPicPr>
          <p:cNvPr id="4" name="Picture 13">
            <a:extLst>
              <a:ext uri="{FF2B5EF4-FFF2-40B4-BE49-F238E27FC236}">
                <a16:creationId xmlns:a16="http://schemas.microsoft.com/office/drawing/2014/main" id="{5DBCB8EB-AB06-4AC8-8D48-5A158BC66200}"/>
              </a:ext>
            </a:extLst>
          </p:cNvPr>
          <p:cNvPicPr/>
          <p:nvPr/>
        </p:nvPicPr>
        <p:blipFill rotWithShape="1">
          <a:blip r:embed="rId4" cstate="print">
            <a:alphaModFix amt="5000"/>
            <a:extLst>
              <a:ext uri="{28A0092B-C50C-407E-A947-70E740481C1C}">
                <a14:useLocalDpi xmlns:a14="http://schemas.microsoft.com/office/drawing/2010/main" val="0"/>
              </a:ext>
            </a:extLst>
          </a:blip>
          <a:srcRect t="13857" r="32585" b="36593"/>
          <a:stretch/>
        </p:blipFill>
        <p:spPr bwMode="auto">
          <a:xfrm>
            <a:off x="9074618" y="3782679"/>
            <a:ext cx="3492520" cy="3344951"/>
          </a:xfrm>
          <a:prstGeom prst="rect">
            <a:avLst/>
          </a:prstGeom>
          <a:ln>
            <a:noFill/>
          </a:ln>
          <a:effectLst>
            <a:softEdge rad="112500"/>
          </a:effectLst>
        </p:spPr>
      </p:pic>
      <p:sp>
        <p:nvSpPr>
          <p:cNvPr id="7" name="文本框 6">
            <a:extLst>
              <a:ext uri="{FF2B5EF4-FFF2-40B4-BE49-F238E27FC236}">
                <a16:creationId xmlns:a16="http://schemas.microsoft.com/office/drawing/2014/main" id="{93ABE746-F05E-431D-A8AA-331733DACFC6}"/>
              </a:ext>
            </a:extLst>
          </p:cNvPr>
          <p:cNvSpPr txBox="1"/>
          <p:nvPr/>
        </p:nvSpPr>
        <p:spPr>
          <a:xfrm>
            <a:off x="175241" y="79993"/>
            <a:ext cx="2240788" cy="369332"/>
          </a:xfrm>
          <a:prstGeom prst="rect">
            <a:avLst/>
          </a:prstGeom>
          <a:noFill/>
        </p:spPr>
        <p:txBody>
          <a:bodyPr wrap="square" rtlCol="0">
            <a:spAutoFit/>
          </a:bodyPr>
          <a:lstStyle/>
          <a:p>
            <a:r>
              <a:rPr lang="en-US" altLang="zh-CN" dirty="0">
                <a:solidFill>
                  <a:schemeClr val="tx1">
                    <a:lumMod val="50000"/>
                    <a:lumOff val="50000"/>
                  </a:schemeClr>
                </a:solidFill>
                <a:latin typeface="Times New Roman" panose="02020603050405020304" pitchFamily="18" charset="0"/>
                <a:cs typeface="Times New Roman" panose="02020603050405020304" pitchFamily="18" charset="0"/>
              </a:rPr>
              <a:t>Result &amp; Analysis</a:t>
            </a:r>
          </a:p>
        </p:txBody>
      </p:sp>
      <p:sp>
        <p:nvSpPr>
          <p:cNvPr id="12" name="文本框 11">
            <a:extLst>
              <a:ext uri="{FF2B5EF4-FFF2-40B4-BE49-F238E27FC236}">
                <a16:creationId xmlns:a16="http://schemas.microsoft.com/office/drawing/2014/main" id="{A760B2FA-610C-4E00-A1C3-8F48499BBB3E}"/>
              </a:ext>
            </a:extLst>
          </p:cNvPr>
          <p:cNvSpPr txBox="1"/>
          <p:nvPr/>
        </p:nvSpPr>
        <p:spPr>
          <a:xfrm>
            <a:off x="628649" y="689912"/>
            <a:ext cx="10251872" cy="800219"/>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3. Hinterland transportation modes’ capacity utilization</a:t>
            </a:r>
          </a:p>
          <a:p>
            <a:r>
              <a:rPr lang="en-US" altLang="zh-CN" dirty="0">
                <a:latin typeface="Times New Roman" panose="02020603050405020304" pitchFamily="18" charset="0"/>
                <a:cs typeface="Times New Roman" panose="02020603050405020304" pitchFamily="18" charset="0"/>
              </a:rPr>
              <a:t>	3.1 Company vehicle Utilization Rate</a:t>
            </a:r>
          </a:p>
        </p:txBody>
      </p:sp>
      <p:pic>
        <p:nvPicPr>
          <p:cNvPr id="8" name="图片 7">
            <a:extLst>
              <a:ext uri="{FF2B5EF4-FFF2-40B4-BE49-F238E27FC236}">
                <a16:creationId xmlns:a16="http://schemas.microsoft.com/office/drawing/2014/main" id="{8B43377D-43CE-4287-A21D-AE549BA91CC2}"/>
              </a:ext>
            </a:extLst>
          </p:cNvPr>
          <p:cNvPicPr>
            <a:picLocks noChangeAspect="1"/>
          </p:cNvPicPr>
          <p:nvPr/>
        </p:nvPicPr>
        <p:blipFill>
          <a:blip r:embed="rId5">
            <a:alphaModFix/>
            <a:extLst>
              <a:ext uri="{28A0092B-C50C-407E-A947-70E740481C1C}">
                <a14:useLocalDpi xmlns:a14="http://schemas.microsoft.com/office/drawing/2010/main" val="0"/>
              </a:ext>
            </a:extLst>
          </a:blip>
          <a:stretch>
            <a:fillRect/>
          </a:stretch>
        </p:blipFill>
        <p:spPr>
          <a:xfrm>
            <a:off x="6261001" y="1459684"/>
            <a:ext cx="5172932" cy="5377737"/>
          </a:xfrm>
          <a:prstGeom prst="rect">
            <a:avLst/>
          </a:prstGeom>
        </p:spPr>
      </p:pic>
    </p:spTree>
    <p:extLst>
      <p:ext uri="{BB962C8B-B14F-4D97-AF65-F5344CB8AC3E}">
        <p14:creationId xmlns:p14="http://schemas.microsoft.com/office/powerpoint/2010/main" val="768982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5DBCB8EB-AB06-4AC8-8D48-5A158BC66200}"/>
              </a:ext>
            </a:extLst>
          </p:cNvPr>
          <p:cNvPicPr/>
          <p:nvPr/>
        </p:nvPicPr>
        <p:blipFill rotWithShape="1">
          <a:blip r:embed="rId3" cstate="print">
            <a:alphaModFix amt="5000"/>
            <a:extLst>
              <a:ext uri="{28A0092B-C50C-407E-A947-70E740481C1C}">
                <a14:useLocalDpi xmlns:a14="http://schemas.microsoft.com/office/drawing/2010/main" val="0"/>
              </a:ext>
            </a:extLst>
          </a:blip>
          <a:srcRect t="13857" r="32585" b="36593"/>
          <a:stretch/>
        </p:blipFill>
        <p:spPr bwMode="auto">
          <a:xfrm>
            <a:off x="9074618" y="3782679"/>
            <a:ext cx="3492520" cy="3344951"/>
          </a:xfrm>
          <a:prstGeom prst="rect">
            <a:avLst/>
          </a:prstGeom>
          <a:ln>
            <a:noFill/>
          </a:ln>
          <a:effectLst>
            <a:softEdge rad="112500"/>
          </a:effectLst>
        </p:spPr>
      </p:pic>
      <p:sp>
        <p:nvSpPr>
          <p:cNvPr id="2" name="文本框 1">
            <a:extLst>
              <a:ext uri="{FF2B5EF4-FFF2-40B4-BE49-F238E27FC236}">
                <a16:creationId xmlns:a16="http://schemas.microsoft.com/office/drawing/2014/main" id="{E28781F0-B6FF-4ED0-9DB4-3C910C80171F}"/>
              </a:ext>
            </a:extLst>
          </p:cNvPr>
          <p:cNvSpPr txBox="1"/>
          <p:nvPr/>
        </p:nvSpPr>
        <p:spPr>
          <a:xfrm>
            <a:off x="470516" y="470518"/>
            <a:ext cx="6489577" cy="769441"/>
          </a:xfrm>
          <a:prstGeom prst="rect">
            <a:avLst/>
          </a:prstGeom>
          <a:noFill/>
        </p:spPr>
        <p:txBody>
          <a:bodyPr wrap="square" rtlCol="0">
            <a:spAutoFit/>
          </a:bodyPr>
          <a:lstStyle/>
          <a:p>
            <a:r>
              <a:rPr lang="en-US" altLang="zh-CN" sz="4400" dirty="0">
                <a:latin typeface="Times New Roman" panose="02020603050405020304" pitchFamily="18" charset="0"/>
                <a:cs typeface="Times New Roman" panose="02020603050405020304" pitchFamily="18" charset="0"/>
              </a:rPr>
              <a:t>Background</a:t>
            </a:r>
            <a:endParaRPr lang="zh-CN" altLang="en-US" sz="44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683916C5-09F0-4040-AD86-5F365B8DD5BA}"/>
              </a:ext>
            </a:extLst>
          </p:cNvPr>
          <p:cNvSpPr txBox="1"/>
          <p:nvPr/>
        </p:nvSpPr>
        <p:spPr>
          <a:xfrm>
            <a:off x="1315453" y="1828800"/>
            <a:ext cx="7074568" cy="369332"/>
          </a:xfrm>
          <a:prstGeom prst="rect">
            <a:avLst/>
          </a:prstGeom>
          <a:noFill/>
        </p:spPr>
        <p:txBody>
          <a:bodyPr wrap="square" rtlCol="0">
            <a:spAutoFit/>
          </a:bodyPr>
          <a:lstStyle/>
          <a:p>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13CED354-F4BB-4133-AA03-6DE45ACB81B5}"/>
              </a:ext>
            </a:extLst>
          </p:cNvPr>
          <p:cNvSpPr txBox="1"/>
          <p:nvPr/>
        </p:nvSpPr>
        <p:spPr>
          <a:xfrm>
            <a:off x="470516" y="1652248"/>
            <a:ext cx="4523873" cy="2585323"/>
          </a:xfrm>
          <a:prstGeom prst="rect">
            <a:avLst/>
          </a:prstGeom>
          <a:noFill/>
        </p:spPr>
        <p:txBody>
          <a:bodyPr wrap="square" rtlCol="0">
            <a:spAutoFit/>
          </a:bodyPr>
          <a:lstStyle/>
          <a:p>
            <a:pPr marL="285750" indent="-285750">
              <a:buFontTx/>
              <a:buChar char="-"/>
            </a:pPr>
            <a:r>
              <a:rPr lang="en-US" altLang="zh-CN" dirty="0">
                <a:latin typeface="Times New Roman" panose="02020603050405020304" pitchFamily="18" charset="0"/>
                <a:cs typeface="Times New Roman" panose="02020603050405020304" pitchFamily="18" charset="0"/>
              </a:rPr>
              <a:t>Port logistics is playing an increasingly important role in global logistics.</a:t>
            </a:r>
          </a:p>
          <a:p>
            <a:pPr marL="285750" indent="-285750">
              <a:buFontTx/>
              <a:buChar char="-"/>
            </a:pPr>
            <a:r>
              <a:rPr lang="en-US" altLang="zh-CN" dirty="0">
                <a:latin typeface="Times New Roman" panose="02020603050405020304" pitchFamily="18" charset="0"/>
                <a:cs typeface="Times New Roman" panose="02020603050405020304" pitchFamily="18" charset="0"/>
              </a:rPr>
              <a:t>Over 85% of the cargo has traveled at least once on board.</a:t>
            </a:r>
          </a:p>
          <a:p>
            <a:pPr marL="285750" indent="-285750">
              <a:buFontTx/>
              <a:buChar char="-"/>
            </a:pPr>
            <a:r>
              <a:rPr lang="en-US" altLang="zh-CN" dirty="0">
                <a:latin typeface="Times New Roman" panose="02020603050405020304" pitchFamily="18" charset="0"/>
                <a:cs typeface="Times New Roman" panose="02020603050405020304" pitchFamily="18" charset="0"/>
              </a:rPr>
              <a:t>the cost of ship transportation is very low</a:t>
            </a:r>
          </a:p>
          <a:p>
            <a:pPr marL="285750" indent="-285750">
              <a:buFontTx/>
              <a:buChar char="-"/>
            </a:pPr>
            <a:r>
              <a:rPr lang="en-US" altLang="zh-CN" dirty="0">
                <a:latin typeface="Times New Roman" panose="02020603050405020304" pitchFamily="18" charset="0"/>
                <a:cs typeface="Times New Roman" panose="02020603050405020304" pitchFamily="18" charset="0"/>
              </a:rPr>
              <a:t>Large shipping volume</a:t>
            </a:r>
          </a:p>
          <a:p>
            <a:pPr marL="285750" indent="-285750">
              <a:buFontTx/>
              <a:buChar char="-"/>
            </a:pPr>
            <a:r>
              <a:rPr lang="en-US" altLang="zh-CN" dirty="0">
                <a:latin typeface="Times New Roman" panose="02020603050405020304" pitchFamily="18" charset="0"/>
                <a:cs typeface="Times New Roman" panose="02020603050405020304" pitchFamily="18" charset="0"/>
              </a:rPr>
              <a:t>etc.</a:t>
            </a:r>
            <a:endParaRPr lang="zh-CN" altLang="en-US" dirty="0">
              <a:latin typeface="Times New Roman" panose="02020603050405020304" pitchFamily="18" charset="0"/>
              <a:cs typeface="Times New Roman" panose="02020603050405020304" pitchFamily="18" charset="0"/>
            </a:endParaRPr>
          </a:p>
          <a:p>
            <a:pPr marL="285750" indent="-285750">
              <a:buFontTx/>
              <a:buChar char="-"/>
            </a:pPr>
            <a:endParaRPr lang="en-US" altLang="zh-CN" dirty="0">
              <a:latin typeface="Times New Roman" panose="02020603050405020304" pitchFamily="18" charset="0"/>
              <a:cs typeface="Times New Roman" panose="02020603050405020304" pitchFamily="18" charset="0"/>
            </a:endParaRPr>
          </a:p>
          <a:p>
            <a:pPr marL="285750" indent="-285750">
              <a:buFontTx/>
              <a:buChar char="-"/>
            </a:pPr>
            <a:endParaRPr lang="en-US" altLang="zh-CN"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AEE95883-D095-4B88-B2F1-F7CD53333EC0}"/>
              </a:ext>
            </a:extLst>
          </p:cNvPr>
          <p:cNvSpPr txBox="1"/>
          <p:nvPr/>
        </p:nvSpPr>
        <p:spPr>
          <a:xfrm>
            <a:off x="470516" y="3868239"/>
            <a:ext cx="4122821"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Intelligent ports</a:t>
            </a:r>
            <a:endParaRPr lang="zh-CN" altLang="en-US" b="1" dirty="0">
              <a:latin typeface="Times New Roman" panose="02020603050405020304" pitchFamily="18" charset="0"/>
              <a:cs typeface="Times New Roman" panose="02020603050405020304" pitchFamily="18" charset="0"/>
            </a:endParaRPr>
          </a:p>
        </p:txBody>
      </p:sp>
      <p:pic>
        <p:nvPicPr>
          <p:cNvPr id="8" name="Picture 2" descr="https://www.portofrotterdam.com/sites/default/files/styles/por_is_content_image/public/rwg_0.jpg?itok=8HcNcLIf">
            <a:extLst>
              <a:ext uri="{FF2B5EF4-FFF2-40B4-BE49-F238E27FC236}">
                <a16:creationId xmlns:a16="http://schemas.microsoft.com/office/drawing/2014/main" id="{7556AD11-114F-470F-8C40-625ED28580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8306" y="398510"/>
            <a:ext cx="6383178" cy="425753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6DB0CD53-15BA-48D1-89EA-268D395E0D0B}"/>
              </a:ext>
            </a:extLst>
          </p:cNvPr>
          <p:cNvSpPr txBox="1"/>
          <p:nvPr/>
        </p:nvSpPr>
        <p:spPr>
          <a:xfrm>
            <a:off x="470516" y="4276285"/>
            <a:ext cx="3405198" cy="2031325"/>
          </a:xfrm>
          <a:prstGeom prst="rect">
            <a:avLst/>
          </a:prstGeom>
          <a:noFill/>
        </p:spPr>
        <p:txBody>
          <a:bodyPr wrap="square" rtlCol="0">
            <a:spAutoFit/>
          </a:bodyPr>
          <a:lstStyle/>
          <a:p>
            <a:pPr marL="285750" indent="-285750">
              <a:buFontTx/>
              <a:buChar char="-"/>
            </a:pPr>
            <a:r>
              <a:rPr lang="en-US" altLang="zh-CN" dirty="0">
                <a:latin typeface="Times New Roman" panose="02020603050405020304" pitchFamily="18" charset="0"/>
                <a:cs typeface="Times New Roman" panose="02020603050405020304" pitchFamily="18" charset="0"/>
              </a:rPr>
              <a:t>AI</a:t>
            </a:r>
          </a:p>
          <a:p>
            <a:pPr marL="285750" indent="-285750">
              <a:buFontTx/>
              <a:buChar char="-"/>
            </a:pPr>
            <a:r>
              <a:rPr lang="en-US" altLang="zh-CN" dirty="0">
                <a:latin typeface="Times New Roman" panose="02020603050405020304" pitchFamily="18" charset="0"/>
                <a:cs typeface="Times New Roman" panose="02020603050405020304" pitchFamily="18" charset="0"/>
              </a:rPr>
              <a:t>Blockchain</a:t>
            </a:r>
          </a:p>
          <a:p>
            <a:pPr marL="285750" indent="-285750">
              <a:buFontTx/>
              <a:buChar char="-"/>
            </a:pPr>
            <a:r>
              <a:rPr lang="en-US" altLang="zh-CN" dirty="0">
                <a:latin typeface="Times New Roman" panose="02020603050405020304" pitchFamily="18" charset="0"/>
                <a:cs typeface="Times New Roman" panose="02020603050405020304" pitchFamily="18" charset="0"/>
              </a:rPr>
              <a:t>Cloud computing</a:t>
            </a:r>
          </a:p>
          <a:p>
            <a:pPr marL="285750" indent="-285750">
              <a:buFontTx/>
              <a:buChar char="-"/>
            </a:pPr>
            <a:r>
              <a:rPr lang="en-US" altLang="zh-CN" dirty="0">
                <a:latin typeface="Times New Roman" panose="02020603050405020304" pitchFamily="18" charset="0"/>
                <a:cs typeface="Times New Roman" panose="02020603050405020304" pitchFamily="18" charset="0"/>
              </a:rPr>
              <a:t>IoT</a:t>
            </a:r>
          </a:p>
          <a:p>
            <a:pPr marL="285750" indent="-285750">
              <a:buFontTx/>
              <a:buChar char="-"/>
            </a:pPr>
            <a:r>
              <a:rPr lang="en-US" altLang="zh-CN" dirty="0">
                <a:latin typeface="Times New Roman" panose="02020603050405020304" pitchFamily="18" charset="0"/>
                <a:cs typeface="Times New Roman" panose="02020603050405020304" pitchFamily="18" charset="0"/>
              </a:rPr>
              <a:t>AGV</a:t>
            </a:r>
          </a:p>
          <a:p>
            <a:pPr marL="285750" indent="-285750">
              <a:buFontTx/>
              <a:buChar char="-"/>
            </a:pPr>
            <a:r>
              <a:rPr lang="en-US" altLang="zh-CN" dirty="0">
                <a:latin typeface="Times New Roman" panose="02020603050405020304" pitchFamily="18" charset="0"/>
                <a:cs typeface="Times New Roman" panose="02020603050405020304" pitchFamily="18" charset="0"/>
              </a:rPr>
              <a:t>Swarm management</a:t>
            </a:r>
          </a:p>
          <a:p>
            <a:pPr marL="285750" indent="-285750">
              <a:buFontTx/>
              <a:buChar char="-"/>
            </a:pPr>
            <a:r>
              <a:rPr lang="en-US" altLang="zh-CN" dirty="0">
                <a:latin typeface="Times New Roman" panose="02020603050405020304" pitchFamily="18" charset="0"/>
                <a:cs typeface="Times New Roman" panose="02020603050405020304" pitchFamily="18" charset="0"/>
              </a:rPr>
              <a:t>etc.</a:t>
            </a:r>
            <a:endParaRPr lang="zh-CN" altLang="en-US"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C9DA4C2C-4FC8-4617-9AD5-02F24A0A35B5}"/>
              </a:ext>
            </a:extLst>
          </p:cNvPr>
          <p:cNvSpPr txBox="1"/>
          <p:nvPr/>
        </p:nvSpPr>
        <p:spPr>
          <a:xfrm>
            <a:off x="7149565" y="4744839"/>
            <a:ext cx="3850105"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Intelligent port case: Rotterdam port</a:t>
            </a:r>
            <a:endParaRPr lang="zh-CN"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3486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5DBCB8EB-AB06-4AC8-8D48-5A158BC66200}"/>
              </a:ext>
            </a:extLst>
          </p:cNvPr>
          <p:cNvPicPr/>
          <p:nvPr/>
        </p:nvPicPr>
        <p:blipFill rotWithShape="1">
          <a:blip r:embed="rId3" cstate="print">
            <a:alphaModFix amt="5000"/>
            <a:extLst>
              <a:ext uri="{28A0092B-C50C-407E-A947-70E740481C1C}">
                <a14:useLocalDpi xmlns:a14="http://schemas.microsoft.com/office/drawing/2010/main" val="0"/>
              </a:ext>
            </a:extLst>
          </a:blip>
          <a:srcRect t="13857" r="32585" b="36593"/>
          <a:stretch/>
        </p:blipFill>
        <p:spPr bwMode="auto">
          <a:xfrm>
            <a:off x="9074618" y="3782679"/>
            <a:ext cx="3492520" cy="3344951"/>
          </a:xfrm>
          <a:prstGeom prst="rect">
            <a:avLst/>
          </a:prstGeom>
          <a:ln>
            <a:noFill/>
          </a:ln>
          <a:effectLst>
            <a:softEdge rad="112500"/>
          </a:effectLst>
        </p:spPr>
      </p:pic>
      <p:pic>
        <p:nvPicPr>
          <p:cNvPr id="5" name="图片 4">
            <a:extLst>
              <a:ext uri="{FF2B5EF4-FFF2-40B4-BE49-F238E27FC236}">
                <a16:creationId xmlns:a16="http://schemas.microsoft.com/office/drawing/2014/main" id="{AEF70E61-CE7F-4B4C-9E70-EDE090FC00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6152" y="1353672"/>
            <a:ext cx="3453645" cy="3418658"/>
          </a:xfrm>
          <a:prstGeom prst="rect">
            <a:avLst/>
          </a:prstGeom>
        </p:spPr>
      </p:pic>
      <p:sp>
        <p:nvSpPr>
          <p:cNvPr id="7" name="文本框 6">
            <a:extLst>
              <a:ext uri="{FF2B5EF4-FFF2-40B4-BE49-F238E27FC236}">
                <a16:creationId xmlns:a16="http://schemas.microsoft.com/office/drawing/2014/main" id="{93ABE746-F05E-431D-A8AA-331733DACFC6}"/>
              </a:ext>
            </a:extLst>
          </p:cNvPr>
          <p:cNvSpPr txBox="1"/>
          <p:nvPr/>
        </p:nvSpPr>
        <p:spPr>
          <a:xfrm>
            <a:off x="175241" y="79993"/>
            <a:ext cx="2240788" cy="369332"/>
          </a:xfrm>
          <a:prstGeom prst="rect">
            <a:avLst/>
          </a:prstGeom>
          <a:noFill/>
        </p:spPr>
        <p:txBody>
          <a:bodyPr wrap="square" rtlCol="0">
            <a:spAutoFit/>
          </a:bodyPr>
          <a:lstStyle/>
          <a:p>
            <a:r>
              <a:rPr lang="en-US" altLang="zh-CN" dirty="0">
                <a:solidFill>
                  <a:schemeClr val="tx1">
                    <a:lumMod val="50000"/>
                    <a:lumOff val="50000"/>
                  </a:schemeClr>
                </a:solidFill>
                <a:latin typeface="Times New Roman" panose="02020603050405020304" pitchFamily="18" charset="0"/>
                <a:cs typeface="Times New Roman" panose="02020603050405020304" pitchFamily="18" charset="0"/>
              </a:rPr>
              <a:t>Result &amp; Analysis</a:t>
            </a:r>
          </a:p>
        </p:txBody>
      </p:sp>
      <p:sp>
        <p:nvSpPr>
          <p:cNvPr id="12" name="文本框 11">
            <a:extLst>
              <a:ext uri="{FF2B5EF4-FFF2-40B4-BE49-F238E27FC236}">
                <a16:creationId xmlns:a16="http://schemas.microsoft.com/office/drawing/2014/main" id="{A760B2FA-610C-4E00-A1C3-8F48499BBB3E}"/>
              </a:ext>
            </a:extLst>
          </p:cNvPr>
          <p:cNvSpPr txBox="1"/>
          <p:nvPr/>
        </p:nvSpPr>
        <p:spPr>
          <a:xfrm>
            <a:off x="628649" y="689912"/>
            <a:ext cx="10251872" cy="800219"/>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3. Hinterland transportation modes’ capacity utilization</a:t>
            </a:r>
          </a:p>
          <a:p>
            <a:r>
              <a:rPr lang="en-US" altLang="zh-CN" dirty="0">
                <a:latin typeface="Times New Roman" panose="02020603050405020304" pitchFamily="18" charset="0"/>
                <a:cs typeface="Times New Roman" panose="02020603050405020304" pitchFamily="18" charset="0"/>
              </a:rPr>
              <a:t>	3.1 Company vehicle Utilization Rate</a:t>
            </a:r>
          </a:p>
        </p:txBody>
      </p:sp>
      <p:pic>
        <p:nvPicPr>
          <p:cNvPr id="8" name="图片 7">
            <a:extLst>
              <a:ext uri="{FF2B5EF4-FFF2-40B4-BE49-F238E27FC236}">
                <a16:creationId xmlns:a16="http://schemas.microsoft.com/office/drawing/2014/main" id="{8B43377D-43CE-4287-A21D-AE549BA91C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2205" y="1353672"/>
            <a:ext cx="3164158" cy="3289432"/>
          </a:xfrm>
          <a:prstGeom prst="rect">
            <a:avLst/>
          </a:prstGeom>
        </p:spPr>
      </p:pic>
      <p:sp>
        <p:nvSpPr>
          <p:cNvPr id="3" name="文本框 2">
            <a:extLst>
              <a:ext uri="{FF2B5EF4-FFF2-40B4-BE49-F238E27FC236}">
                <a16:creationId xmlns:a16="http://schemas.microsoft.com/office/drawing/2014/main" id="{B2274880-A54D-4489-9E3D-B3B3EF7A4C8E}"/>
              </a:ext>
            </a:extLst>
          </p:cNvPr>
          <p:cNvSpPr txBox="1"/>
          <p:nvPr/>
        </p:nvSpPr>
        <p:spPr>
          <a:xfrm>
            <a:off x="2009213" y="4772330"/>
            <a:ext cx="3453645" cy="1200329"/>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Traditional system</a:t>
            </a:r>
          </a:p>
          <a:p>
            <a:pPr marL="171450" indent="-171450">
              <a:buFontTx/>
              <a:buChar char="-"/>
            </a:pPr>
            <a:r>
              <a:rPr lang="en-US" altLang="zh-CN" dirty="0">
                <a:latin typeface="Times New Roman" panose="02020603050405020304" pitchFamily="18" charset="0"/>
                <a:cs typeface="Times New Roman" panose="02020603050405020304" pitchFamily="18" charset="0"/>
              </a:rPr>
              <a:t>Large fluctuation amplitude</a:t>
            </a:r>
          </a:p>
          <a:p>
            <a:pPr marL="171450" indent="-171450">
              <a:buFontTx/>
              <a:buChar char="-"/>
            </a:pPr>
            <a:r>
              <a:rPr lang="en-US" altLang="zh-CN" dirty="0">
                <a:latin typeface="Times New Roman" panose="02020603050405020304" pitchFamily="18" charset="0"/>
                <a:cs typeface="Times New Roman" panose="02020603050405020304" pitchFamily="18" charset="0"/>
              </a:rPr>
              <a:t>There are many cases where the vehicle Utilization Rate is 0</a:t>
            </a:r>
            <a:endParaRPr lang="zh-CN" altLang="en-US"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D766C2B8-DB3C-4A68-A9E0-55FBB733B45C}"/>
              </a:ext>
            </a:extLst>
          </p:cNvPr>
          <p:cNvSpPr txBox="1"/>
          <p:nvPr/>
        </p:nvSpPr>
        <p:spPr>
          <a:xfrm>
            <a:off x="6948063" y="4772330"/>
            <a:ext cx="3453645" cy="1477328"/>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Blockchain-based system</a:t>
            </a:r>
          </a:p>
          <a:p>
            <a:pPr marL="171450" indent="-171450">
              <a:buFontTx/>
              <a:buChar char="-"/>
            </a:pPr>
            <a:r>
              <a:rPr lang="en-US" altLang="zh-CN" dirty="0">
                <a:latin typeface="Times New Roman" panose="02020603050405020304" pitchFamily="18" charset="0"/>
                <a:cs typeface="Times New Roman" panose="02020603050405020304" pitchFamily="18" charset="0"/>
              </a:rPr>
              <a:t>High fluctuation frequency</a:t>
            </a:r>
          </a:p>
          <a:p>
            <a:pPr marL="171450" indent="-171450">
              <a:buFontTx/>
              <a:buChar char="-"/>
            </a:pPr>
            <a:r>
              <a:rPr lang="en-US" altLang="zh-CN" dirty="0">
                <a:latin typeface="Times New Roman" panose="02020603050405020304" pitchFamily="18" charset="0"/>
                <a:cs typeface="Times New Roman" panose="02020603050405020304" pitchFamily="18" charset="0"/>
              </a:rPr>
              <a:t>Small fluctuation amplitude</a:t>
            </a:r>
          </a:p>
          <a:p>
            <a:pPr marL="171450" indent="-171450">
              <a:buFontTx/>
              <a:buChar char="-"/>
            </a:pPr>
            <a:r>
              <a:rPr lang="en-US" altLang="zh-CN" dirty="0">
                <a:latin typeface="Times New Roman" panose="02020603050405020304" pitchFamily="18" charset="0"/>
                <a:cs typeface="Times New Roman" panose="02020603050405020304" pitchFamily="18" charset="0"/>
              </a:rPr>
              <a:t>Vehicle Utilization Rate is always at a high level</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476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5DBCB8EB-AB06-4AC8-8D48-5A158BC66200}"/>
              </a:ext>
            </a:extLst>
          </p:cNvPr>
          <p:cNvPicPr/>
          <p:nvPr/>
        </p:nvPicPr>
        <p:blipFill rotWithShape="1">
          <a:blip r:embed="rId3" cstate="print">
            <a:alphaModFix amt="5000"/>
            <a:extLst>
              <a:ext uri="{28A0092B-C50C-407E-A947-70E740481C1C}">
                <a14:useLocalDpi xmlns:a14="http://schemas.microsoft.com/office/drawing/2010/main" val="0"/>
              </a:ext>
            </a:extLst>
          </a:blip>
          <a:srcRect t="13857" r="32585" b="36593"/>
          <a:stretch/>
        </p:blipFill>
        <p:spPr bwMode="auto">
          <a:xfrm>
            <a:off x="9074618" y="3782679"/>
            <a:ext cx="3492520" cy="3344951"/>
          </a:xfrm>
          <a:prstGeom prst="rect">
            <a:avLst/>
          </a:prstGeom>
          <a:ln>
            <a:noFill/>
          </a:ln>
          <a:effectLst>
            <a:softEdge rad="112500"/>
          </a:effectLst>
        </p:spPr>
      </p:pic>
      <p:pic>
        <p:nvPicPr>
          <p:cNvPr id="17" name="图片 16">
            <a:extLst>
              <a:ext uri="{FF2B5EF4-FFF2-40B4-BE49-F238E27FC236}">
                <a16:creationId xmlns:a16="http://schemas.microsoft.com/office/drawing/2014/main" id="{23897EEB-4790-41DE-B036-47F884C812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9139" y="1408983"/>
            <a:ext cx="5570706" cy="5449017"/>
          </a:xfrm>
          <a:prstGeom prst="rect">
            <a:avLst/>
          </a:prstGeom>
        </p:spPr>
      </p:pic>
      <p:sp>
        <p:nvSpPr>
          <p:cNvPr id="7" name="文本框 6">
            <a:extLst>
              <a:ext uri="{FF2B5EF4-FFF2-40B4-BE49-F238E27FC236}">
                <a16:creationId xmlns:a16="http://schemas.microsoft.com/office/drawing/2014/main" id="{93ABE746-F05E-431D-A8AA-331733DACFC6}"/>
              </a:ext>
            </a:extLst>
          </p:cNvPr>
          <p:cNvSpPr txBox="1"/>
          <p:nvPr/>
        </p:nvSpPr>
        <p:spPr>
          <a:xfrm>
            <a:off x="175241" y="79993"/>
            <a:ext cx="2240788" cy="369332"/>
          </a:xfrm>
          <a:prstGeom prst="rect">
            <a:avLst/>
          </a:prstGeom>
          <a:noFill/>
        </p:spPr>
        <p:txBody>
          <a:bodyPr wrap="square" rtlCol="0">
            <a:spAutoFit/>
          </a:bodyPr>
          <a:lstStyle/>
          <a:p>
            <a:r>
              <a:rPr lang="en-US" altLang="zh-CN" dirty="0">
                <a:solidFill>
                  <a:schemeClr val="tx1">
                    <a:lumMod val="50000"/>
                    <a:lumOff val="50000"/>
                  </a:schemeClr>
                </a:solidFill>
                <a:latin typeface="Times New Roman" panose="02020603050405020304" pitchFamily="18" charset="0"/>
                <a:cs typeface="Times New Roman" panose="02020603050405020304" pitchFamily="18" charset="0"/>
              </a:rPr>
              <a:t>Result &amp; Analysis</a:t>
            </a:r>
          </a:p>
        </p:txBody>
      </p:sp>
      <p:sp>
        <p:nvSpPr>
          <p:cNvPr id="12" name="文本框 11">
            <a:extLst>
              <a:ext uri="{FF2B5EF4-FFF2-40B4-BE49-F238E27FC236}">
                <a16:creationId xmlns:a16="http://schemas.microsoft.com/office/drawing/2014/main" id="{A760B2FA-610C-4E00-A1C3-8F48499BBB3E}"/>
              </a:ext>
            </a:extLst>
          </p:cNvPr>
          <p:cNvSpPr txBox="1"/>
          <p:nvPr/>
        </p:nvSpPr>
        <p:spPr>
          <a:xfrm>
            <a:off x="628649" y="689912"/>
            <a:ext cx="10251872" cy="800219"/>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3. Hinterland transportation modes’ capacity utilization</a:t>
            </a:r>
          </a:p>
          <a:p>
            <a:r>
              <a:rPr lang="en-US" altLang="zh-CN" dirty="0">
                <a:latin typeface="Times New Roman" panose="02020603050405020304" pitchFamily="18" charset="0"/>
                <a:cs typeface="Times New Roman" panose="02020603050405020304" pitchFamily="18" charset="0"/>
              </a:rPr>
              <a:t>	3.2 Overall Vehicle Utilization Rate</a:t>
            </a:r>
          </a:p>
        </p:txBody>
      </p:sp>
      <p:pic>
        <p:nvPicPr>
          <p:cNvPr id="15" name="图片 14">
            <a:extLst>
              <a:ext uri="{FF2B5EF4-FFF2-40B4-BE49-F238E27FC236}">
                <a16:creationId xmlns:a16="http://schemas.microsoft.com/office/drawing/2014/main" id="{6E1F96C5-D2BC-46D2-AA9B-7279E4EEA8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787" y="1459684"/>
            <a:ext cx="5717981" cy="5433606"/>
          </a:xfrm>
          <a:prstGeom prst="rect">
            <a:avLst/>
          </a:prstGeom>
        </p:spPr>
      </p:pic>
    </p:spTree>
    <p:extLst>
      <p:ext uri="{BB962C8B-B14F-4D97-AF65-F5344CB8AC3E}">
        <p14:creationId xmlns:p14="http://schemas.microsoft.com/office/powerpoint/2010/main" val="1556919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5DBCB8EB-AB06-4AC8-8D48-5A158BC66200}"/>
              </a:ext>
            </a:extLst>
          </p:cNvPr>
          <p:cNvPicPr/>
          <p:nvPr/>
        </p:nvPicPr>
        <p:blipFill rotWithShape="1">
          <a:blip r:embed="rId3" cstate="print">
            <a:alphaModFix amt="5000"/>
            <a:extLst>
              <a:ext uri="{28A0092B-C50C-407E-A947-70E740481C1C}">
                <a14:useLocalDpi xmlns:a14="http://schemas.microsoft.com/office/drawing/2010/main" val="0"/>
              </a:ext>
            </a:extLst>
          </a:blip>
          <a:srcRect t="13857" r="32585" b="36593"/>
          <a:stretch/>
        </p:blipFill>
        <p:spPr bwMode="auto">
          <a:xfrm>
            <a:off x="9074618" y="3782679"/>
            <a:ext cx="3492520" cy="3344951"/>
          </a:xfrm>
          <a:prstGeom prst="rect">
            <a:avLst/>
          </a:prstGeom>
          <a:ln>
            <a:noFill/>
          </a:ln>
          <a:effectLst>
            <a:softEdge rad="112500"/>
          </a:effectLst>
        </p:spPr>
      </p:pic>
      <p:sp>
        <p:nvSpPr>
          <p:cNvPr id="7" name="文本框 6">
            <a:extLst>
              <a:ext uri="{FF2B5EF4-FFF2-40B4-BE49-F238E27FC236}">
                <a16:creationId xmlns:a16="http://schemas.microsoft.com/office/drawing/2014/main" id="{93ABE746-F05E-431D-A8AA-331733DACFC6}"/>
              </a:ext>
            </a:extLst>
          </p:cNvPr>
          <p:cNvSpPr txBox="1"/>
          <p:nvPr/>
        </p:nvSpPr>
        <p:spPr>
          <a:xfrm>
            <a:off x="175241" y="79993"/>
            <a:ext cx="2240788" cy="369332"/>
          </a:xfrm>
          <a:prstGeom prst="rect">
            <a:avLst/>
          </a:prstGeom>
          <a:noFill/>
        </p:spPr>
        <p:txBody>
          <a:bodyPr wrap="square" rtlCol="0">
            <a:spAutoFit/>
          </a:bodyPr>
          <a:lstStyle/>
          <a:p>
            <a:r>
              <a:rPr lang="en-US" altLang="zh-CN" dirty="0">
                <a:solidFill>
                  <a:schemeClr val="tx1">
                    <a:lumMod val="50000"/>
                    <a:lumOff val="50000"/>
                  </a:schemeClr>
                </a:solidFill>
                <a:latin typeface="Times New Roman" panose="02020603050405020304" pitchFamily="18" charset="0"/>
                <a:cs typeface="Times New Roman" panose="02020603050405020304" pitchFamily="18" charset="0"/>
              </a:rPr>
              <a:t>Result &amp; Analysis</a:t>
            </a:r>
          </a:p>
        </p:txBody>
      </p:sp>
      <p:sp>
        <p:nvSpPr>
          <p:cNvPr id="12" name="文本框 11">
            <a:extLst>
              <a:ext uri="{FF2B5EF4-FFF2-40B4-BE49-F238E27FC236}">
                <a16:creationId xmlns:a16="http://schemas.microsoft.com/office/drawing/2014/main" id="{A760B2FA-610C-4E00-A1C3-8F48499BBB3E}"/>
              </a:ext>
            </a:extLst>
          </p:cNvPr>
          <p:cNvSpPr txBox="1"/>
          <p:nvPr/>
        </p:nvSpPr>
        <p:spPr>
          <a:xfrm>
            <a:off x="628649" y="689912"/>
            <a:ext cx="10251872" cy="800219"/>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3. Hinterland transportation modes’ capacity utilization</a:t>
            </a:r>
          </a:p>
          <a:p>
            <a:r>
              <a:rPr lang="en-US" altLang="zh-CN" dirty="0">
                <a:latin typeface="Times New Roman" panose="02020603050405020304" pitchFamily="18" charset="0"/>
                <a:cs typeface="Times New Roman" panose="02020603050405020304" pitchFamily="18" charset="0"/>
              </a:rPr>
              <a:t>	3.2 Overall Vehicle Utilization Rate</a:t>
            </a:r>
          </a:p>
        </p:txBody>
      </p:sp>
      <p:pic>
        <p:nvPicPr>
          <p:cNvPr id="15" name="图片 14">
            <a:extLst>
              <a:ext uri="{FF2B5EF4-FFF2-40B4-BE49-F238E27FC236}">
                <a16:creationId xmlns:a16="http://schemas.microsoft.com/office/drawing/2014/main" id="{6E1F96C5-D2BC-46D2-AA9B-7279E4EEA8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6152" y="1490130"/>
            <a:ext cx="3453977" cy="3282199"/>
          </a:xfrm>
          <a:prstGeom prst="rect">
            <a:avLst/>
          </a:prstGeom>
        </p:spPr>
      </p:pic>
      <p:pic>
        <p:nvPicPr>
          <p:cNvPr id="17" name="图片 16">
            <a:extLst>
              <a:ext uri="{FF2B5EF4-FFF2-40B4-BE49-F238E27FC236}">
                <a16:creationId xmlns:a16="http://schemas.microsoft.com/office/drawing/2014/main" id="{23897EEB-4790-41DE-B036-47F884C812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7632" y="1434221"/>
            <a:ext cx="3355498" cy="3282199"/>
          </a:xfrm>
          <a:prstGeom prst="rect">
            <a:avLst/>
          </a:prstGeom>
        </p:spPr>
      </p:pic>
      <p:sp>
        <p:nvSpPr>
          <p:cNvPr id="11" name="文本框 10">
            <a:extLst>
              <a:ext uri="{FF2B5EF4-FFF2-40B4-BE49-F238E27FC236}">
                <a16:creationId xmlns:a16="http://schemas.microsoft.com/office/drawing/2014/main" id="{FF197510-6DF7-4179-872F-FA47C7951D28}"/>
              </a:ext>
            </a:extLst>
          </p:cNvPr>
          <p:cNvSpPr txBox="1"/>
          <p:nvPr/>
        </p:nvSpPr>
        <p:spPr>
          <a:xfrm>
            <a:off x="1981563" y="4702799"/>
            <a:ext cx="3773022" cy="1754326"/>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Traditional system</a:t>
            </a:r>
          </a:p>
          <a:p>
            <a:pPr marL="171450" indent="-171450">
              <a:buFontTx/>
              <a:buChar char="-"/>
            </a:pPr>
            <a:r>
              <a:rPr lang="en-US" altLang="zh-CN" dirty="0">
                <a:latin typeface="Times New Roman" panose="02020603050405020304" pitchFamily="18" charset="0"/>
                <a:cs typeface="Times New Roman" panose="02020603050405020304" pitchFamily="18" charset="0"/>
              </a:rPr>
              <a:t>In the early stages, B and C are idle for a long time</a:t>
            </a:r>
          </a:p>
          <a:p>
            <a:pPr marL="171450" indent="-171450">
              <a:buFontTx/>
              <a:buChar char="-"/>
            </a:pPr>
            <a:r>
              <a:rPr lang="en-US" altLang="zh-CN" dirty="0">
                <a:latin typeface="Times New Roman" panose="02020603050405020304" pitchFamily="18" charset="0"/>
                <a:cs typeface="Times New Roman" panose="02020603050405020304" pitchFamily="18" charset="0"/>
              </a:rPr>
              <a:t>The overall utilization rate is not high, average* 66.1%</a:t>
            </a:r>
          </a:p>
          <a:p>
            <a:pPr marL="171450" indent="-171450">
              <a:buFontTx/>
              <a:buChar char="-"/>
            </a:pPr>
            <a:r>
              <a:rPr lang="en-US" altLang="zh-CN" dirty="0">
                <a:latin typeface="Times New Roman" panose="02020603050405020304" pitchFamily="18" charset="0"/>
                <a:cs typeface="Times New Roman" panose="02020603050405020304" pitchFamily="18" charset="0"/>
              </a:rPr>
              <a:t>After 60 time units, average 78.6%</a:t>
            </a:r>
            <a:endParaRPr lang="zh-CN" altLang="en-US"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7E6B91BD-2430-4C68-B320-E6D910A306DA}"/>
              </a:ext>
            </a:extLst>
          </p:cNvPr>
          <p:cNvSpPr txBox="1"/>
          <p:nvPr/>
        </p:nvSpPr>
        <p:spPr>
          <a:xfrm>
            <a:off x="6749304" y="4702799"/>
            <a:ext cx="3932458" cy="2031325"/>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Blockchain-based system</a:t>
            </a:r>
          </a:p>
          <a:p>
            <a:pPr marL="171450" indent="-171450">
              <a:buFontTx/>
              <a:buChar char="-"/>
            </a:pPr>
            <a:r>
              <a:rPr lang="en-US" altLang="zh-CN" dirty="0">
                <a:latin typeface="Times New Roman" panose="02020603050405020304" pitchFamily="18" charset="0"/>
                <a:cs typeface="Times New Roman" panose="02020603050405020304" pitchFamily="18" charset="0"/>
              </a:rPr>
              <a:t>In the early stages, overall usage rate has risen rapidly</a:t>
            </a:r>
          </a:p>
          <a:p>
            <a:pPr marL="171450" indent="-171450">
              <a:buFontTx/>
              <a:buChar char="-"/>
            </a:pPr>
            <a:r>
              <a:rPr lang="en-US" altLang="zh-CN" dirty="0">
                <a:latin typeface="Times New Roman" panose="02020603050405020304" pitchFamily="18" charset="0"/>
                <a:cs typeface="Times New Roman" panose="02020603050405020304" pitchFamily="18" charset="0"/>
              </a:rPr>
              <a:t>The overall utilization rate is better, average* 88.8%</a:t>
            </a:r>
          </a:p>
          <a:p>
            <a:pPr marL="171450" indent="-171450">
              <a:buFontTx/>
              <a:buChar char="-"/>
            </a:pPr>
            <a:r>
              <a:rPr lang="en-US" altLang="zh-CN" dirty="0">
                <a:latin typeface="Times New Roman" panose="02020603050405020304" pitchFamily="18" charset="0"/>
                <a:cs typeface="Times New Roman" panose="02020603050405020304" pitchFamily="18" charset="0"/>
              </a:rPr>
              <a:t>After 60 time units, average 91.0%</a:t>
            </a:r>
            <a:endParaRPr lang="zh-CN" altLang="en-US" dirty="0">
              <a:latin typeface="Times New Roman" panose="02020603050405020304" pitchFamily="18" charset="0"/>
              <a:cs typeface="Times New Roman" panose="02020603050405020304" pitchFamily="18" charset="0"/>
            </a:endParaRPr>
          </a:p>
          <a:p>
            <a:pPr marL="171450" indent="-171450">
              <a:buFontTx/>
              <a:buChar char="-"/>
            </a:pPr>
            <a:endParaRPr lang="zh-CN" altLang="en-US"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A98C1795-FF38-4714-87F2-B1ECFCB45262}"/>
              </a:ext>
            </a:extLst>
          </p:cNvPr>
          <p:cNvSpPr txBox="1"/>
          <p:nvPr/>
        </p:nvSpPr>
        <p:spPr>
          <a:xfrm>
            <a:off x="2976282" y="6443503"/>
            <a:ext cx="9215718" cy="400110"/>
          </a:xfrm>
          <a:prstGeom prst="rect">
            <a:avLst/>
          </a:prstGeom>
          <a:noFill/>
        </p:spPr>
        <p:txBody>
          <a:bodyPr wrap="square" rtlCol="0">
            <a:spAutoFit/>
          </a:bodyPr>
          <a:lstStyle/>
          <a:p>
            <a:r>
              <a:rPr lang="en-US" altLang="zh-CN" sz="1000" dirty="0">
                <a:latin typeface="Times New Roman" panose="02020603050405020304" pitchFamily="18" charset="0"/>
                <a:cs typeface="Times New Roman" panose="02020603050405020304" pitchFamily="18" charset="0"/>
              </a:rPr>
              <a:t>* The calculation of the average value is biased. Because the data refresh frequency in the chart is 0.001 unit time, the average cannot be calculated due to the large amount of data. Therefore, the overall rate for calculate the average is collected every 1 unit time.</a:t>
            </a:r>
            <a:endParaRPr lang="zh-CN" alt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127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5DBCB8EB-AB06-4AC8-8D48-5A158BC66200}"/>
              </a:ext>
            </a:extLst>
          </p:cNvPr>
          <p:cNvPicPr/>
          <p:nvPr/>
        </p:nvPicPr>
        <p:blipFill rotWithShape="1">
          <a:blip r:embed="rId3" cstate="print">
            <a:alphaModFix amt="5000"/>
            <a:extLst>
              <a:ext uri="{28A0092B-C50C-407E-A947-70E740481C1C}">
                <a14:useLocalDpi xmlns:a14="http://schemas.microsoft.com/office/drawing/2010/main" val="0"/>
              </a:ext>
            </a:extLst>
          </a:blip>
          <a:srcRect t="13857" r="32585" b="36593"/>
          <a:stretch/>
        </p:blipFill>
        <p:spPr bwMode="auto">
          <a:xfrm>
            <a:off x="9074618" y="3782679"/>
            <a:ext cx="3492520" cy="3344951"/>
          </a:xfrm>
          <a:prstGeom prst="rect">
            <a:avLst/>
          </a:prstGeom>
          <a:ln>
            <a:noFill/>
          </a:ln>
          <a:effectLst>
            <a:softEdge rad="112500"/>
          </a:effectLst>
        </p:spPr>
      </p:pic>
      <p:pic>
        <p:nvPicPr>
          <p:cNvPr id="17" name="图片 16">
            <a:extLst>
              <a:ext uri="{FF2B5EF4-FFF2-40B4-BE49-F238E27FC236}">
                <a16:creationId xmlns:a16="http://schemas.microsoft.com/office/drawing/2014/main" id="{23897EEB-4790-41DE-B036-47F884C812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16581" y="4045205"/>
            <a:ext cx="2346769" cy="2295505"/>
          </a:xfrm>
          <a:prstGeom prst="rect">
            <a:avLst/>
          </a:prstGeom>
        </p:spPr>
      </p:pic>
      <p:sp>
        <p:nvSpPr>
          <p:cNvPr id="7" name="文本框 6">
            <a:extLst>
              <a:ext uri="{FF2B5EF4-FFF2-40B4-BE49-F238E27FC236}">
                <a16:creationId xmlns:a16="http://schemas.microsoft.com/office/drawing/2014/main" id="{93ABE746-F05E-431D-A8AA-331733DACFC6}"/>
              </a:ext>
            </a:extLst>
          </p:cNvPr>
          <p:cNvSpPr txBox="1"/>
          <p:nvPr/>
        </p:nvSpPr>
        <p:spPr>
          <a:xfrm>
            <a:off x="175241" y="79993"/>
            <a:ext cx="2240788" cy="369332"/>
          </a:xfrm>
          <a:prstGeom prst="rect">
            <a:avLst/>
          </a:prstGeom>
          <a:noFill/>
        </p:spPr>
        <p:txBody>
          <a:bodyPr wrap="square" rtlCol="0">
            <a:spAutoFit/>
          </a:bodyPr>
          <a:lstStyle/>
          <a:p>
            <a:r>
              <a:rPr lang="en-US" altLang="zh-CN" dirty="0">
                <a:solidFill>
                  <a:schemeClr val="tx1">
                    <a:lumMod val="50000"/>
                    <a:lumOff val="50000"/>
                  </a:schemeClr>
                </a:solidFill>
                <a:latin typeface="Times New Roman" panose="02020603050405020304" pitchFamily="18" charset="0"/>
                <a:cs typeface="Times New Roman" panose="02020603050405020304" pitchFamily="18" charset="0"/>
              </a:rPr>
              <a:t>Result &amp; Analysis</a:t>
            </a:r>
          </a:p>
        </p:txBody>
      </p:sp>
      <p:sp>
        <p:nvSpPr>
          <p:cNvPr id="12" name="文本框 11">
            <a:extLst>
              <a:ext uri="{FF2B5EF4-FFF2-40B4-BE49-F238E27FC236}">
                <a16:creationId xmlns:a16="http://schemas.microsoft.com/office/drawing/2014/main" id="{A760B2FA-610C-4E00-A1C3-8F48499BBB3E}"/>
              </a:ext>
            </a:extLst>
          </p:cNvPr>
          <p:cNvSpPr txBox="1"/>
          <p:nvPr/>
        </p:nvSpPr>
        <p:spPr>
          <a:xfrm>
            <a:off x="628649" y="689912"/>
            <a:ext cx="10251872"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3. Hinterland transportation modes’ capacity utilization</a:t>
            </a:r>
          </a:p>
        </p:txBody>
      </p:sp>
      <p:pic>
        <p:nvPicPr>
          <p:cNvPr id="15" name="图片 14">
            <a:extLst>
              <a:ext uri="{FF2B5EF4-FFF2-40B4-BE49-F238E27FC236}">
                <a16:creationId xmlns:a16="http://schemas.microsoft.com/office/drawing/2014/main" id="{6E1F96C5-D2BC-46D2-AA9B-7279E4EEA8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0454" y="4082756"/>
            <a:ext cx="2376127" cy="2257954"/>
          </a:xfrm>
          <a:prstGeom prst="rect">
            <a:avLst/>
          </a:prstGeom>
        </p:spPr>
      </p:pic>
      <p:pic>
        <p:nvPicPr>
          <p:cNvPr id="8" name="图片 7">
            <a:extLst>
              <a:ext uri="{FF2B5EF4-FFF2-40B4-BE49-F238E27FC236}">
                <a16:creationId xmlns:a16="http://schemas.microsoft.com/office/drawing/2014/main" id="{2EF51C5B-AB07-43F0-9CA0-DBF1EE7CB6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29302" y="1428548"/>
            <a:ext cx="2387279" cy="2363095"/>
          </a:xfrm>
          <a:prstGeom prst="rect">
            <a:avLst/>
          </a:prstGeom>
        </p:spPr>
      </p:pic>
      <p:pic>
        <p:nvPicPr>
          <p:cNvPr id="9" name="图片 8">
            <a:extLst>
              <a:ext uri="{FF2B5EF4-FFF2-40B4-BE49-F238E27FC236}">
                <a16:creationId xmlns:a16="http://schemas.microsoft.com/office/drawing/2014/main" id="{251A1678-08F4-456F-815C-E6DB27F0945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90251" y="1419584"/>
            <a:ext cx="2273099" cy="2363095"/>
          </a:xfrm>
          <a:prstGeom prst="rect">
            <a:avLst/>
          </a:prstGeom>
        </p:spPr>
      </p:pic>
      <p:sp>
        <p:nvSpPr>
          <p:cNvPr id="2" name="文本框 1">
            <a:extLst>
              <a:ext uri="{FF2B5EF4-FFF2-40B4-BE49-F238E27FC236}">
                <a16:creationId xmlns:a16="http://schemas.microsoft.com/office/drawing/2014/main" id="{148E613A-EBCD-4EAA-BF4C-D414B6DCA1DE}"/>
              </a:ext>
            </a:extLst>
          </p:cNvPr>
          <p:cNvSpPr txBox="1"/>
          <p:nvPr/>
        </p:nvSpPr>
        <p:spPr>
          <a:xfrm>
            <a:off x="762734" y="1643773"/>
            <a:ext cx="5970494" cy="4247317"/>
          </a:xfrm>
          <a:prstGeom prst="rect">
            <a:avLst/>
          </a:prstGeom>
          <a:noFill/>
        </p:spPr>
        <p:txBody>
          <a:bodyPr wrap="square" rtlCol="0">
            <a:spAutoFit/>
          </a:bodyPr>
          <a:lstStyle/>
          <a:p>
            <a:pPr marL="285750" indent="-285750">
              <a:buFontTx/>
              <a:buChar char="-"/>
            </a:pPr>
            <a:r>
              <a:rPr lang="en-US" altLang="zh-CN" dirty="0">
                <a:latin typeface="Times New Roman" panose="02020603050405020304" pitchFamily="18" charset="0"/>
                <a:cs typeface="Times New Roman" panose="02020603050405020304" pitchFamily="18" charset="0"/>
              </a:rPr>
              <a:t>In the traditional system, the port cannot know the company's vehicle usage status in time, which causes the utilization rate fluctuation amplitude large.</a:t>
            </a:r>
          </a:p>
          <a:p>
            <a:pPr marL="285750" indent="-285750">
              <a:buFontTx/>
              <a:buChar char="-"/>
            </a:pPr>
            <a:endParaRPr lang="en-US" altLang="zh-CN" dirty="0">
              <a:latin typeface="Times New Roman" panose="02020603050405020304" pitchFamily="18" charset="0"/>
              <a:cs typeface="Times New Roman" panose="02020603050405020304" pitchFamily="18" charset="0"/>
            </a:endParaRPr>
          </a:p>
          <a:p>
            <a:pPr marL="285750" indent="-285750">
              <a:buFontTx/>
              <a:buChar char="-"/>
            </a:pPr>
            <a:r>
              <a:rPr lang="en-US" altLang="zh-CN" dirty="0">
                <a:latin typeface="Times New Roman" panose="02020603050405020304" pitchFamily="18" charset="0"/>
                <a:cs typeface="Times New Roman" panose="02020603050405020304" pitchFamily="18" charset="0"/>
              </a:rPr>
              <a:t>In the blockchain-based system, the vehicle resources of all partner companies are arranged centrally, which can reduce repeated waiting time.</a:t>
            </a:r>
          </a:p>
          <a:p>
            <a:pPr marL="285750" indent="-285750">
              <a:buFontTx/>
              <a:buChar char="-"/>
            </a:pPr>
            <a:endParaRPr lang="en-US" altLang="zh-CN" dirty="0">
              <a:latin typeface="Times New Roman" panose="02020603050405020304" pitchFamily="18" charset="0"/>
              <a:cs typeface="Times New Roman" panose="02020603050405020304" pitchFamily="18" charset="0"/>
            </a:endParaRPr>
          </a:p>
          <a:p>
            <a:pPr marL="285750" indent="-285750">
              <a:buFontTx/>
              <a:buChar char="-"/>
            </a:pPr>
            <a:r>
              <a:rPr lang="en-US" altLang="zh-CN" dirty="0">
                <a:latin typeface="Times New Roman" panose="02020603050405020304" pitchFamily="18" charset="0"/>
                <a:cs typeface="Times New Roman" panose="02020603050405020304" pitchFamily="18" charset="0"/>
              </a:rPr>
              <a:t>The blockchain system can call a lot of resources in a short time, and basically maintains a high utilization rate in the process.</a:t>
            </a:r>
          </a:p>
          <a:p>
            <a:pPr marL="285750" indent="-285750">
              <a:buFontTx/>
              <a:buChar char="-"/>
            </a:pPr>
            <a:endParaRPr lang="en-US" altLang="zh-CN" dirty="0">
              <a:latin typeface="Times New Roman" panose="02020603050405020304" pitchFamily="18" charset="0"/>
              <a:cs typeface="Times New Roman" panose="02020603050405020304" pitchFamily="18" charset="0"/>
            </a:endParaRPr>
          </a:p>
          <a:p>
            <a:pPr marL="285750" indent="-285750">
              <a:buFontTx/>
              <a:buChar char="-"/>
            </a:pPr>
            <a:r>
              <a:rPr lang="en-US" altLang="zh-CN" dirty="0">
                <a:latin typeface="Times New Roman" panose="02020603050405020304" pitchFamily="18" charset="0"/>
                <a:cs typeface="Times New Roman" panose="02020603050405020304" pitchFamily="18" charset="0"/>
              </a:rPr>
              <a:t>Traditional systems have a long waiting time for responses, and the blockchain system uses task publishing model to reduce the waiting time for responses.</a:t>
            </a:r>
          </a:p>
        </p:txBody>
      </p:sp>
    </p:spTree>
    <p:extLst>
      <p:ext uri="{BB962C8B-B14F-4D97-AF65-F5344CB8AC3E}">
        <p14:creationId xmlns:p14="http://schemas.microsoft.com/office/powerpoint/2010/main" val="4051175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5DBCB8EB-AB06-4AC8-8D48-5A158BC66200}"/>
              </a:ext>
            </a:extLst>
          </p:cNvPr>
          <p:cNvPicPr/>
          <p:nvPr/>
        </p:nvPicPr>
        <p:blipFill rotWithShape="1">
          <a:blip r:embed="rId3" cstate="print">
            <a:alphaModFix amt="5000"/>
            <a:extLst>
              <a:ext uri="{28A0092B-C50C-407E-A947-70E740481C1C}">
                <a14:useLocalDpi xmlns:a14="http://schemas.microsoft.com/office/drawing/2010/main" val="0"/>
              </a:ext>
            </a:extLst>
          </a:blip>
          <a:srcRect t="13857" r="32585" b="36593"/>
          <a:stretch/>
        </p:blipFill>
        <p:spPr bwMode="auto">
          <a:xfrm>
            <a:off x="9074618" y="3782679"/>
            <a:ext cx="3492520" cy="3344951"/>
          </a:xfrm>
          <a:prstGeom prst="rect">
            <a:avLst/>
          </a:prstGeom>
          <a:ln>
            <a:noFill/>
          </a:ln>
          <a:effectLst>
            <a:softEdge rad="112500"/>
          </a:effectLst>
        </p:spPr>
      </p:pic>
      <p:sp>
        <p:nvSpPr>
          <p:cNvPr id="7" name="文本框 6">
            <a:extLst>
              <a:ext uri="{FF2B5EF4-FFF2-40B4-BE49-F238E27FC236}">
                <a16:creationId xmlns:a16="http://schemas.microsoft.com/office/drawing/2014/main" id="{93ABE746-F05E-431D-A8AA-331733DACFC6}"/>
              </a:ext>
            </a:extLst>
          </p:cNvPr>
          <p:cNvSpPr txBox="1"/>
          <p:nvPr/>
        </p:nvSpPr>
        <p:spPr>
          <a:xfrm>
            <a:off x="175241" y="79993"/>
            <a:ext cx="2240788" cy="369332"/>
          </a:xfrm>
          <a:prstGeom prst="rect">
            <a:avLst/>
          </a:prstGeom>
          <a:noFill/>
        </p:spPr>
        <p:txBody>
          <a:bodyPr wrap="square" rtlCol="0">
            <a:spAutoFit/>
          </a:bodyPr>
          <a:lstStyle/>
          <a:p>
            <a:r>
              <a:rPr lang="en-US" altLang="zh-CN" dirty="0">
                <a:solidFill>
                  <a:schemeClr val="tx1">
                    <a:lumMod val="50000"/>
                    <a:lumOff val="50000"/>
                  </a:schemeClr>
                </a:solidFill>
                <a:latin typeface="Times New Roman" panose="02020603050405020304" pitchFamily="18" charset="0"/>
                <a:cs typeface="Times New Roman" panose="02020603050405020304" pitchFamily="18" charset="0"/>
              </a:rPr>
              <a:t>Result &amp; Analysis</a:t>
            </a:r>
          </a:p>
        </p:txBody>
      </p:sp>
      <p:sp>
        <p:nvSpPr>
          <p:cNvPr id="12" name="文本框 11">
            <a:extLst>
              <a:ext uri="{FF2B5EF4-FFF2-40B4-BE49-F238E27FC236}">
                <a16:creationId xmlns:a16="http://schemas.microsoft.com/office/drawing/2014/main" id="{A760B2FA-610C-4E00-A1C3-8F48499BBB3E}"/>
              </a:ext>
            </a:extLst>
          </p:cNvPr>
          <p:cNvSpPr txBox="1"/>
          <p:nvPr/>
        </p:nvSpPr>
        <p:spPr>
          <a:xfrm>
            <a:off x="628649" y="689910"/>
            <a:ext cx="4966808"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4. Port throughput</a:t>
            </a:r>
          </a:p>
        </p:txBody>
      </p:sp>
      <p:pic>
        <p:nvPicPr>
          <p:cNvPr id="3" name="图片 2">
            <a:extLst>
              <a:ext uri="{FF2B5EF4-FFF2-40B4-BE49-F238E27FC236}">
                <a16:creationId xmlns:a16="http://schemas.microsoft.com/office/drawing/2014/main" id="{64C82FBF-5BD7-48B6-9C0D-1E0E8E4C81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6391" y="1588308"/>
            <a:ext cx="6838719" cy="3557433"/>
          </a:xfrm>
          <a:prstGeom prst="rect">
            <a:avLst/>
          </a:prstGeom>
        </p:spPr>
      </p:pic>
      <p:sp>
        <p:nvSpPr>
          <p:cNvPr id="5" name="矩形 4">
            <a:extLst>
              <a:ext uri="{FF2B5EF4-FFF2-40B4-BE49-F238E27FC236}">
                <a16:creationId xmlns:a16="http://schemas.microsoft.com/office/drawing/2014/main" id="{D2F1D1AE-3AEB-45F1-9EBA-AFBBEDE95F63}"/>
              </a:ext>
            </a:extLst>
          </p:cNvPr>
          <p:cNvSpPr/>
          <p:nvPr/>
        </p:nvSpPr>
        <p:spPr>
          <a:xfrm>
            <a:off x="949650" y="2078096"/>
            <a:ext cx="3892410" cy="3139321"/>
          </a:xfrm>
          <a:prstGeom prst="rect">
            <a:avLst/>
          </a:prstGeom>
        </p:spPr>
        <p:txBody>
          <a:bodyPr wrap="square">
            <a:spAutoFit/>
          </a:bodyPr>
          <a:lstStyle/>
          <a:p>
            <a:pPr algn="just"/>
            <a:r>
              <a:rPr lang="en-US" altLang="zh-CN" dirty="0">
                <a:latin typeface="Times New Roman" panose="02020603050405020304" pitchFamily="18" charset="0"/>
                <a:cs typeface="Times New Roman" panose="02020603050405020304" pitchFamily="18" charset="0"/>
              </a:rPr>
              <a:t>Port throughput represents the number of containers handled by a port within a certain period of time. For the port, being able to handle more containers in a short time can not only improve the efficiency of the port but also bring better economic benefits. In this KPI, we compare the efficiency of the two systems by comparing the number of containers handled by the port in a certain period of time.</a:t>
            </a:r>
          </a:p>
        </p:txBody>
      </p:sp>
      <p:sp>
        <p:nvSpPr>
          <p:cNvPr id="8" name="矩形 7">
            <a:extLst>
              <a:ext uri="{FF2B5EF4-FFF2-40B4-BE49-F238E27FC236}">
                <a16:creationId xmlns:a16="http://schemas.microsoft.com/office/drawing/2014/main" id="{D93948B5-23B0-471E-A0EF-6327185C7394}"/>
              </a:ext>
            </a:extLst>
          </p:cNvPr>
          <p:cNvSpPr/>
          <p:nvPr/>
        </p:nvSpPr>
        <p:spPr>
          <a:xfrm>
            <a:off x="4842060" y="6427113"/>
            <a:ext cx="7485775" cy="430887"/>
          </a:xfrm>
          <a:prstGeom prst="rect">
            <a:avLst/>
          </a:prstGeom>
        </p:spPr>
        <p:txBody>
          <a:bodyPr wrap="square">
            <a:spAutoFit/>
          </a:bodyPr>
          <a:lstStyle/>
          <a:p>
            <a:r>
              <a:rPr lang="en-US" altLang="zh-CN" sz="1100" dirty="0">
                <a:latin typeface="Times New Roman" panose="02020603050405020304" pitchFamily="18" charset="0"/>
                <a:cs typeface="Times New Roman" panose="02020603050405020304" pitchFamily="18" charset="0"/>
              </a:rPr>
              <a:t>*In this research, we run the simulation for 150 simulation time unit and collect number of processed container each 1 simulation time.</a:t>
            </a:r>
            <a:endParaRPr lang="zh-CN" altLang="zh-CN"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4229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5DBCB8EB-AB06-4AC8-8D48-5A158BC66200}"/>
              </a:ext>
            </a:extLst>
          </p:cNvPr>
          <p:cNvPicPr/>
          <p:nvPr/>
        </p:nvPicPr>
        <p:blipFill rotWithShape="1">
          <a:blip r:embed="rId3" cstate="print">
            <a:alphaModFix amt="5000"/>
            <a:extLst>
              <a:ext uri="{28A0092B-C50C-407E-A947-70E740481C1C}">
                <a14:useLocalDpi xmlns:a14="http://schemas.microsoft.com/office/drawing/2010/main" val="0"/>
              </a:ext>
            </a:extLst>
          </a:blip>
          <a:srcRect t="13857" r="32585" b="36593"/>
          <a:stretch/>
        </p:blipFill>
        <p:spPr bwMode="auto">
          <a:xfrm>
            <a:off x="9074618" y="3782679"/>
            <a:ext cx="3492520" cy="3344951"/>
          </a:xfrm>
          <a:prstGeom prst="rect">
            <a:avLst/>
          </a:prstGeom>
          <a:ln>
            <a:noFill/>
          </a:ln>
          <a:effectLst>
            <a:softEdge rad="112500"/>
          </a:effectLst>
        </p:spPr>
      </p:pic>
      <p:sp>
        <p:nvSpPr>
          <p:cNvPr id="7" name="文本框 6">
            <a:extLst>
              <a:ext uri="{FF2B5EF4-FFF2-40B4-BE49-F238E27FC236}">
                <a16:creationId xmlns:a16="http://schemas.microsoft.com/office/drawing/2014/main" id="{93ABE746-F05E-431D-A8AA-331733DACFC6}"/>
              </a:ext>
            </a:extLst>
          </p:cNvPr>
          <p:cNvSpPr txBox="1"/>
          <p:nvPr/>
        </p:nvSpPr>
        <p:spPr>
          <a:xfrm>
            <a:off x="175241" y="79993"/>
            <a:ext cx="2240788" cy="369332"/>
          </a:xfrm>
          <a:prstGeom prst="rect">
            <a:avLst/>
          </a:prstGeom>
          <a:noFill/>
        </p:spPr>
        <p:txBody>
          <a:bodyPr wrap="square" rtlCol="0">
            <a:spAutoFit/>
          </a:bodyPr>
          <a:lstStyle/>
          <a:p>
            <a:r>
              <a:rPr lang="en-US" altLang="zh-CN" dirty="0">
                <a:solidFill>
                  <a:schemeClr val="tx1">
                    <a:lumMod val="50000"/>
                    <a:lumOff val="50000"/>
                  </a:schemeClr>
                </a:solidFill>
                <a:latin typeface="Times New Roman" panose="02020603050405020304" pitchFamily="18" charset="0"/>
                <a:cs typeface="Times New Roman" panose="02020603050405020304" pitchFamily="18" charset="0"/>
              </a:rPr>
              <a:t>Result &amp; Analysis</a:t>
            </a:r>
          </a:p>
        </p:txBody>
      </p:sp>
      <p:sp>
        <p:nvSpPr>
          <p:cNvPr id="12" name="文本框 11">
            <a:extLst>
              <a:ext uri="{FF2B5EF4-FFF2-40B4-BE49-F238E27FC236}">
                <a16:creationId xmlns:a16="http://schemas.microsoft.com/office/drawing/2014/main" id="{A760B2FA-610C-4E00-A1C3-8F48499BBB3E}"/>
              </a:ext>
            </a:extLst>
          </p:cNvPr>
          <p:cNvSpPr txBox="1"/>
          <p:nvPr/>
        </p:nvSpPr>
        <p:spPr>
          <a:xfrm>
            <a:off x="628649" y="689910"/>
            <a:ext cx="4966808"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4. Port throughput</a:t>
            </a:r>
          </a:p>
        </p:txBody>
      </p:sp>
      <p:sp>
        <p:nvSpPr>
          <p:cNvPr id="2" name="矩形 1">
            <a:extLst>
              <a:ext uri="{FF2B5EF4-FFF2-40B4-BE49-F238E27FC236}">
                <a16:creationId xmlns:a16="http://schemas.microsoft.com/office/drawing/2014/main" id="{3516E9EB-A536-4623-B3AB-6165F9E6D075}"/>
              </a:ext>
            </a:extLst>
          </p:cNvPr>
          <p:cNvSpPr/>
          <p:nvPr/>
        </p:nvSpPr>
        <p:spPr>
          <a:xfrm>
            <a:off x="824753" y="1603439"/>
            <a:ext cx="4341638" cy="3970318"/>
          </a:xfrm>
          <a:prstGeom prst="rect">
            <a:avLst/>
          </a:prstGeom>
        </p:spPr>
        <p:txBody>
          <a:bodyPr wrap="square">
            <a:spAutoFit/>
          </a:bodyPr>
          <a:lstStyle/>
          <a:p>
            <a:pPr marL="285750" indent="-285750" algn="just">
              <a:buFontTx/>
              <a:buChar char="-"/>
            </a:pPr>
            <a:endParaRPr lang="en-US" altLang="zh-CN" dirty="0">
              <a:latin typeface="Times New Roman" panose="02020603050405020304" pitchFamily="18" charset="0"/>
              <a:cs typeface="Times New Roman" panose="02020603050405020304" pitchFamily="18" charset="0"/>
            </a:endParaRPr>
          </a:p>
          <a:p>
            <a:pPr marL="285750" indent="-285750" algn="just">
              <a:buFontTx/>
              <a:buChar char="-"/>
            </a:pPr>
            <a:r>
              <a:rPr lang="en-US" altLang="zh-CN" dirty="0">
                <a:latin typeface="Times New Roman" panose="02020603050405020304" pitchFamily="18" charset="0"/>
                <a:cs typeface="Times New Roman" panose="02020603050405020304" pitchFamily="18" charset="0"/>
              </a:rPr>
              <a:t>Trendline slope: Traditional 0.835 </a:t>
            </a:r>
          </a:p>
          <a:p>
            <a:pPr algn="just"/>
            <a:r>
              <a:rPr lang="en-US" altLang="zh-CN" dirty="0">
                <a:latin typeface="Times New Roman" panose="02020603050405020304" pitchFamily="18" charset="0"/>
                <a:cs typeface="Times New Roman" panose="02020603050405020304" pitchFamily="18" charset="0"/>
              </a:rPr>
              <a:t>                               Blockchain 1.363</a:t>
            </a:r>
          </a:p>
          <a:p>
            <a:pPr algn="just"/>
            <a:endParaRPr lang="en-US" altLang="zh-CN" dirty="0">
              <a:latin typeface="Times New Roman" panose="02020603050405020304" pitchFamily="18" charset="0"/>
              <a:cs typeface="Times New Roman" panose="02020603050405020304" pitchFamily="18" charset="0"/>
            </a:endParaRPr>
          </a:p>
          <a:p>
            <a:pPr marL="285750" indent="-285750" algn="just">
              <a:buFontTx/>
              <a:buChar char="-"/>
            </a:pPr>
            <a:r>
              <a:rPr lang="en-US" altLang="zh-CN" dirty="0">
                <a:latin typeface="Times New Roman" panose="02020603050405020304" pitchFamily="18" charset="0"/>
                <a:cs typeface="Times New Roman" panose="02020603050405020304" pitchFamily="18" charset="0"/>
              </a:rPr>
              <a:t>In Blockchain-based system, the growth rate is higher</a:t>
            </a:r>
          </a:p>
          <a:p>
            <a:pPr marL="285750" indent="-285750" algn="just">
              <a:buFontTx/>
              <a:buChar char="-"/>
            </a:pPr>
            <a:endParaRPr lang="en-US" altLang="zh-CN" dirty="0">
              <a:latin typeface="Times New Roman" panose="02020603050405020304" pitchFamily="18" charset="0"/>
              <a:cs typeface="Times New Roman" panose="02020603050405020304" pitchFamily="18" charset="0"/>
            </a:endParaRPr>
          </a:p>
          <a:p>
            <a:pPr marL="285750" indent="-285750" algn="just">
              <a:buFontTx/>
              <a:buChar char="-"/>
            </a:pPr>
            <a:r>
              <a:rPr lang="en-US" altLang="zh-CN" dirty="0">
                <a:latin typeface="Times New Roman" panose="02020603050405020304" pitchFamily="18" charset="0"/>
                <a:cs typeface="Times New Roman" panose="02020603050405020304" pitchFamily="18" charset="0"/>
              </a:rPr>
              <a:t>In traditional system, there are cases where the container has not been processed for a period of time</a:t>
            </a:r>
          </a:p>
          <a:p>
            <a:pPr marL="285750" indent="-285750" algn="just">
              <a:buFontTx/>
              <a:buChar char="-"/>
            </a:pPr>
            <a:endParaRPr lang="en-US" altLang="zh-CN" dirty="0">
              <a:latin typeface="Times New Roman" panose="02020603050405020304" pitchFamily="18" charset="0"/>
              <a:cs typeface="Times New Roman" panose="02020603050405020304" pitchFamily="18" charset="0"/>
            </a:endParaRPr>
          </a:p>
          <a:p>
            <a:pPr marL="285750" indent="-285750" algn="just">
              <a:buFontTx/>
              <a:buChar char="-"/>
            </a:pPr>
            <a:r>
              <a:rPr lang="en-US" altLang="zh-CN" dirty="0">
                <a:latin typeface="Times New Roman" panose="02020603050405020304" pitchFamily="18" charset="0"/>
                <a:cs typeface="Times New Roman" panose="02020603050405020304" pitchFamily="18" charset="0"/>
              </a:rPr>
              <a:t>Compared to the first container that left the port, the blockchain system is slightly earlier than the traditional system.</a:t>
            </a:r>
          </a:p>
        </p:txBody>
      </p:sp>
      <p:pic>
        <p:nvPicPr>
          <p:cNvPr id="8" name="图片 7">
            <a:extLst>
              <a:ext uri="{FF2B5EF4-FFF2-40B4-BE49-F238E27FC236}">
                <a16:creationId xmlns:a16="http://schemas.microsoft.com/office/drawing/2014/main" id="{EE12D2B0-C1BB-4DBE-A047-66C163A84E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6391" y="1588308"/>
            <a:ext cx="6838719" cy="3557433"/>
          </a:xfrm>
          <a:prstGeom prst="rect">
            <a:avLst/>
          </a:prstGeom>
        </p:spPr>
      </p:pic>
    </p:spTree>
    <p:extLst>
      <p:ext uri="{BB962C8B-B14F-4D97-AF65-F5344CB8AC3E}">
        <p14:creationId xmlns:p14="http://schemas.microsoft.com/office/powerpoint/2010/main" val="16335794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5DBCB8EB-AB06-4AC8-8D48-5A158BC66200}"/>
              </a:ext>
            </a:extLst>
          </p:cNvPr>
          <p:cNvPicPr/>
          <p:nvPr/>
        </p:nvPicPr>
        <p:blipFill rotWithShape="1">
          <a:blip r:embed="rId3" cstate="print">
            <a:alphaModFix amt="5000"/>
            <a:extLst>
              <a:ext uri="{28A0092B-C50C-407E-A947-70E740481C1C}">
                <a14:useLocalDpi xmlns:a14="http://schemas.microsoft.com/office/drawing/2010/main" val="0"/>
              </a:ext>
            </a:extLst>
          </a:blip>
          <a:srcRect t="13857" r="32585" b="36593"/>
          <a:stretch/>
        </p:blipFill>
        <p:spPr bwMode="auto">
          <a:xfrm>
            <a:off x="9074618" y="3782679"/>
            <a:ext cx="3492520" cy="3344951"/>
          </a:xfrm>
          <a:prstGeom prst="rect">
            <a:avLst/>
          </a:prstGeom>
          <a:ln>
            <a:noFill/>
          </a:ln>
          <a:effectLst>
            <a:softEdge rad="112500"/>
          </a:effectLst>
        </p:spPr>
      </p:pic>
      <p:sp>
        <p:nvSpPr>
          <p:cNvPr id="7" name="文本框 6">
            <a:extLst>
              <a:ext uri="{FF2B5EF4-FFF2-40B4-BE49-F238E27FC236}">
                <a16:creationId xmlns:a16="http://schemas.microsoft.com/office/drawing/2014/main" id="{93ABE746-F05E-431D-A8AA-331733DACFC6}"/>
              </a:ext>
            </a:extLst>
          </p:cNvPr>
          <p:cNvSpPr txBox="1"/>
          <p:nvPr/>
        </p:nvSpPr>
        <p:spPr>
          <a:xfrm>
            <a:off x="175241" y="79993"/>
            <a:ext cx="2240788" cy="369332"/>
          </a:xfrm>
          <a:prstGeom prst="rect">
            <a:avLst/>
          </a:prstGeom>
          <a:noFill/>
        </p:spPr>
        <p:txBody>
          <a:bodyPr wrap="square" rtlCol="0">
            <a:spAutoFit/>
          </a:bodyPr>
          <a:lstStyle/>
          <a:p>
            <a:r>
              <a:rPr lang="en-US" altLang="zh-CN" dirty="0">
                <a:solidFill>
                  <a:schemeClr val="tx1">
                    <a:lumMod val="50000"/>
                    <a:lumOff val="50000"/>
                  </a:schemeClr>
                </a:solidFill>
                <a:latin typeface="Times New Roman" panose="02020603050405020304" pitchFamily="18" charset="0"/>
                <a:cs typeface="Times New Roman" panose="02020603050405020304" pitchFamily="18" charset="0"/>
              </a:rPr>
              <a:t>Result &amp; Analysis</a:t>
            </a:r>
          </a:p>
        </p:txBody>
      </p:sp>
      <p:sp>
        <p:nvSpPr>
          <p:cNvPr id="12" name="文本框 11">
            <a:extLst>
              <a:ext uri="{FF2B5EF4-FFF2-40B4-BE49-F238E27FC236}">
                <a16:creationId xmlns:a16="http://schemas.microsoft.com/office/drawing/2014/main" id="{A760B2FA-610C-4E00-A1C3-8F48499BBB3E}"/>
              </a:ext>
            </a:extLst>
          </p:cNvPr>
          <p:cNvSpPr txBox="1"/>
          <p:nvPr/>
        </p:nvSpPr>
        <p:spPr>
          <a:xfrm>
            <a:off x="628649" y="689910"/>
            <a:ext cx="4966808"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Problems</a:t>
            </a:r>
          </a:p>
        </p:txBody>
      </p:sp>
      <p:sp>
        <p:nvSpPr>
          <p:cNvPr id="2" name="矩形 1">
            <a:extLst>
              <a:ext uri="{FF2B5EF4-FFF2-40B4-BE49-F238E27FC236}">
                <a16:creationId xmlns:a16="http://schemas.microsoft.com/office/drawing/2014/main" id="{35D010F7-05F2-46CB-9C7D-699DF7879986}"/>
              </a:ext>
            </a:extLst>
          </p:cNvPr>
          <p:cNvSpPr/>
          <p:nvPr/>
        </p:nvSpPr>
        <p:spPr>
          <a:xfrm>
            <a:off x="900953" y="1213130"/>
            <a:ext cx="10390094" cy="4278094"/>
          </a:xfrm>
          <a:prstGeom prst="rect">
            <a:avLst/>
          </a:prstGeom>
        </p:spPr>
        <p:txBody>
          <a:bodyPr wrap="square">
            <a:spAutoFit/>
          </a:bodyPr>
          <a:lstStyle/>
          <a:p>
            <a:pPr marL="342900" indent="-342900">
              <a:buAutoNum type="alphaLcPeriod"/>
            </a:pPr>
            <a:r>
              <a:rPr lang="en-US" altLang="zh-CN" sz="1600" dirty="0">
                <a:latin typeface="Times New Roman" panose="02020603050405020304" pitchFamily="18" charset="0"/>
                <a:cs typeface="Times New Roman" panose="02020603050405020304" pitchFamily="18" charset="0"/>
              </a:rPr>
              <a:t>Blockchain requires the use of a large number of computing resources and storage units, which may be an additional cost for both transportation company and port.</a:t>
            </a:r>
          </a:p>
          <a:p>
            <a:pPr marL="342900" indent="-342900">
              <a:buAutoNum type="alphaLcPeriod"/>
            </a:pPr>
            <a:endParaRPr lang="en-US" altLang="zh-CN" sz="1600" dirty="0">
              <a:latin typeface="Times New Roman" panose="02020603050405020304" pitchFamily="18" charset="0"/>
              <a:cs typeface="Times New Roman" panose="02020603050405020304" pitchFamily="18" charset="0"/>
            </a:endParaRPr>
          </a:p>
          <a:p>
            <a:pPr marL="342900" indent="-342900">
              <a:buAutoNum type="alphaLcPeriod"/>
            </a:pPr>
            <a:r>
              <a:rPr lang="en-US" altLang="zh-CN" sz="1600" dirty="0">
                <a:latin typeface="Times New Roman" panose="02020603050405020304" pitchFamily="18" charset="0"/>
                <a:cs typeface="Times New Roman" panose="02020603050405020304" pitchFamily="18" charset="0"/>
              </a:rPr>
              <a:t>The Blockchain system mainly replaces the manual confirmation step through the consensus mechanism, and then arranges the vehicles. So the choice of consensus mechanism is particularly important. In this system, we chose the POW method, but this method is not optimal in this system.</a:t>
            </a:r>
          </a:p>
          <a:p>
            <a:pPr marL="342900" indent="-342900">
              <a:buAutoNum type="alphaLcPeriod"/>
            </a:pPr>
            <a:endParaRPr lang="en-US" altLang="zh-CN" sz="1600" dirty="0">
              <a:latin typeface="Times New Roman" panose="02020603050405020304" pitchFamily="18" charset="0"/>
              <a:cs typeface="Times New Roman" panose="02020603050405020304" pitchFamily="18" charset="0"/>
            </a:endParaRPr>
          </a:p>
          <a:p>
            <a:pPr marL="342900" indent="-342900">
              <a:buAutoNum type="alphaLcPeriod"/>
            </a:pPr>
            <a:r>
              <a:rPr lang="en-US" altLang="zh-CN" sz="1600" dirty="0">
                <a:latin typeface="Times New Roman" panose="02020603050405020304" pitchFamily="18" charset="0"/>
                <a:cs typeface="Times New Roman" panose="02020603050405020304" pitchFamily="18" charset="0"/>
              </a:rPr>
              <a:t>In the design of this system, a block will be created when an order created, which requires a lot of storage resources. Over time, this data chain will be very large. As a result, the speed of information traceability and inquiry becomes slow.</a:t>
            </a:r>
          </a:p>
          <a:p>
            <a:pPr marL="342900" indent="-342900">
              <a:buAutoNum type="alphaLcPeriod"/>
            </a:pPr>
            <a:endParaRPr lang="en-US" altLang="zh-CN" sz="1600" dirty="0">
              <a:latin typeface="Times New Roman" panose="02020603050405020304" pitchFamily="18" charset="0"/>
              <a:cs typeface="Times New Roman" panose="02020603050405020304" pitchFamily="18" charset="0"/>
            </a:endParaRPr>
          </a:p>
          <a:p>
            <a:pPr marL="342900" indent="-342900">
              <a:buAutoNum type="alphaLcPeriod"/>
            </a:pPr>
            <a:r>
              <a:rPr lang="en-US" altLang="zh-CN" sz="1600" dirty="0">
                <a:latin typeface="Times New Roman" panose="02020603050405020304" pitchFamily="18" charset="0"/>
                <a:cs typeface="Times New Roman" panose="02020603050405020304" pitchFamily="18" charset="0"/>
              </a:rPr>
              <a:t>Since the Blockchain system is a distributed information system, in general, the more user nodes, the higher the built-in trust and security. However, in the case of cooperation between multiple companies, any situation that needs to reduce the benefits may cause users to exit the network, such as additional computing resource maintenance costs. </a:t>
            </a:r>
          </a:p>
          <a:p>
            <a:pPr marL="342900" indent="-342900">
              <a:buAutoNum type="alphaLcPeriod"/>
            </a:pPr>
            <a:endParaRPr lang="en-US" altLang="zh-CN" sz="1600" dirty="0">
              <a:latin typeface="Times New Roman" panose="02020603050405020304" pitchFamily="18" charset="0"/>
              <a:cs typeface="Times New Roman" panose="02020603050405020304" pitchFamily="18" charset="0"/>
            </a:endParaRPr>
          </a:p>
          <a:p>
            <a:pPr marL="342900" indent="-342900">
              <a:buAutoNum type="alphaLcPeriod"/>
            </a:pPr>
            <a:r>
              <a:rPr lang="en-US" altLang="zh-CN" sz="1600" dirty="0">
                <a:latin typeface="Times New Roman" panose="02020603050405020304" pitchFamily="18" charset="0"/>
                <a:cs typeface="Times New Roman" panose="02020603050405020304" pitchFamily="18" charset="0"/>
              </a:rPr>
              <a:t>Although the use of the Blockchain system does not need to completely replace the PCS used by the transportation company or the port itself, it still needs to connect to a database and obtain certain information in real time. </a:t>
            </a:r>
          </a:p>
          <a:p>
            <a:pPr marL="342900" indent="-342900">
              <a:buAutoNum type="alphaLcPeriod"/>
            </a:pP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15095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5DBCB8EB-AB06-4AC8-8D48-5A158BC66200}"/>
              </a:ext>
            </a:extLst>
          </p:cNvPr>
          <p:cNvPicPr/>
          <p:nvPr/>
        </p:nvPicPr>
        <p:blipFill rotWithShape="1">
          <a:blip r:embed="rId3" cstate="print">
            <a:alphaModFix amt="5000"/>
            <a:extLst>
              <a:ext uri="{28A0092B-C50C-407E-A947-70E740481C1C}">
                <a14:useLocalDpi xmlns:a14="http://schemas.microsoft.com/office/drawing/2010/main" val="0"/>
              </a:ext>
            </a:extLst>
          </a:blip>
          <a:srcRect t="13857" r="32585" b="36593"/>
          <a:stretch/>
        </p:blipFill>
        <p:spPr bwMode="auto">
          <a:xfrm>
            <a:off x="9074618" y="3782679"/>
            <a:ext cx="3492520" cy="3344951"/>
          </a:xfrm>
          <a:prstGeom prst="rect">
            <a:avLst/>
          </a:prstGeom>
          <a:ln>
            <a:noFill/>
          </a:ln>
          <a:effectLst>
            <a:softEdge rad="112500"/>
          </a:effectLst>
        </p:spPr>
      </p:pic>
      <p:sp>
        <p:nvSpPr>
          <p:cNvPr id="2" name="文本框 1">
            <a:extLst>
              <a:ext uri="{FF2B5EF4-FFF2-40B4-BE49-F238E27FC236}">
                <a16:creationId xmlns:a16="http://schemas.microsoft.com/office/drawing/2014/main" id="{E28781F0-B6FF-4ED0-9DB4-3C910C80171F}"/>
              </a:ext>
            </a:extLst>
          </p:cNvPr>
          <p:cNvSpPr txBox="1"/>
          <p:nvPr/>
        </p:nvSpPr>
        <p:spPr>
          <a:xfrm>
            <a:off x="470516" y="470518"/>
            <a:ext cx="6489577" cy="769441"/>
          </a:xfrm>
          <a:prstGeom prst="rect">
            <a:avLst/>
          </a:prstGeom>
          <a:noFill/>
        </p:spPr>
        <p:txBody>
          <a:bodyPr wrap="square" rtlCol="0">
            <a:spAutoFit/>
          </a:bodyPr>
          <a:lstStyle/>
          <a:p>
            <a:r>
              <a:rPr lang="en-US" altLang="zh-CN" sz="4400" dirty="0">
                <a:latin typeface="Times New Roman" panose="02020603050405020304" pitchFamily="18" charset="0"/>
                <a:cs typeface="Times New Roman" panose="02020603050405020304" pitchFamily="18" charset="0"/>
              </a:rPr>
              <a:t>Conclusion</a:t>
            </a:r>
          </a:p>
        </p:txBody>
      </p:sp>
      <p:sp>
        <p:nvSpPr>
          <p:cNvPr id="5" name="矩形 4">
            <a:extLst>
              <a:ext uri="{FF2B5EF4-FFF2-40B4-BE49-F238E27FC236}">
                <a16:creationId xmlns:a16="http://schemas.microsoft.com/office/drawing/2014/main" id="{C3B6D2D9-02DD-4DC9-990B-D98537B01019}"/>
              </a:ext>
            </a:extLst>
          </p:cNvPr>
          <p:cNvSpPr/>
          <p:nvPr/>
        </p:nvSpPr>
        <p:spPr>
          <a:xfrm>
            <a:off x="1479176" y="1309371"/>
            <a:ext cx="9233647" cy="3693319"/>
          </a:xfrm>
          <a:prstGeom prst="rect">
            <a:avLst/>
          </a:prstGeom>
        </p:spPr>
        <p:txBody>
          <a:bodyPr wrap="square">
            <a:spAutoFit/>
          </a:bodyPr>
          <a:lstStyle/>
          <a:p>
            <a:r>
              <a:rPr lang="zh-CN" altLang="en-US" dirty="0">
                <a:latin typeface="Times New Roman" panose="02020603050405020304" pitchFamily="18" charset="0"/>
                <a:cs typeface="Times New Roman" panose="02020603050405020304" pitchFamily="18" charset="0"/>
              </a:rPr>
              <a:t>Overall, there are advantages to using Blockchain technology between ports and transportation companies. In the small port logistics system, the information of the port and the transportation company is not shared, so it is very difficult for the port to allocate resources. By using the Blockchain based system, transportation resources can be allocated in a timely manner under the condition of high information security. Under the premise of using an excellent consensus mechanism, such a system can reduce the waiting time to a certain extent, improve the overall vehicle resource utilization rate, and achieve the purpose of improving port efficiency. The Blockchain based system can communicate with the port in real time without the complete sharing of information</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built-in trust of the Blockchain can allow the cooperation between the port and the transportation company to be supervised by all nodes, which can provide a trust basis for the information exchange between the two parties to a certain extent.</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But in general, there is great potential for using Blockchain technology in PCS of small ports.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52744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0E60ACF-F4B3-443A-8178-0F264EAB5000}"/>
              </a:ext>
            </a:extLst>
          </p:cNvPr>
          <p:cNvSpPr txBox="1"/>
          <p:nvPr/>
        </p:nvSpPr>
        <p:spPr>
          <a:xfrm>
            <a:off x="1111624" y="1497106"/>
            <a:ext cx="8964705" cy="2862322"/>
          </a:xfrm>
          <a:prstGeom prst="rect">
            <a:avLst/>
          </a:prstGeom>
          <a:noFill/>
        </p:spPr>
        <p:txBody>
          <a:bodyPr wrap="square" rtlCol="0">
            <a:spAutoFit/>
          </a:bodyPr>
          <a:lstStyle/>
          <a:p>
            <a:pPr marL="342900" indent="-342900">
              <a:buAutoNum type="arabicPeriod"/>
            </a:pPr>
            <a:r>
              <a:rPr lang="en-US" altLang="zh-CN" dirty="0">
                <a:latin typeface="Times New Roman" panose="02020603050405020304" pitchFamily="18" charset="0"/>
                <a:cs typeface="Times New Roman" panose="02020603050405020304" pitchFamily="18" charset="0"/>
              </a:rPr>
              <a:t>Impact of blockchain on information exchange between other roles.</a:t>
            </a:r>
          </a:p>
          <a:p>
            <a:pPr marL="342900" indent="-342900">
              <a:buAutoNum type="arabicPeriod"/>
            </a:pPr>
            <a:endParaRPr lang="en-US" altLang="zh-CN" dirty="0">
              <a:latin typeface="Times New Roman" panose="02020603050405020304" pitchFamily="18" charset="0"/>
              <a:cs typeface="Times New Roman" panose="02020603050405020304" pitchFamily="18" charset="0"/>
            </a:endParaRPr>
          </a:p>
          <a:p>
            <a:pPr marL="342900" indent="-342900">
              <a:buAutoNum type="arabicPeriod"/>
            </a:pPr>
            <a:r>
              <a:rPr lang="en-US" altLang="zh-CN" dirty="0">
                <a:latin typeface="Times New Roman" panose="02020603050405020304" pitchFamily="18" charset="0"/>
                <a:cs typeface="Times New Roman" panose="02020603050405020304" pitchFamily="18" charset="0"/>
              </a:rPr>
              <a:t>Impact of different </a:t>
            </a:r>
            <a:r>
              <a:rPr lang="en-US" altLang="zh-CN">
                <a:latin typeface="Times New Roman" panose="02020603050405020304" pitchFamily="18" charset="0"/>
                <a:cs typeface="Times New Roman" panose="02020603050405020304" pitchFamily="18" charset="0"/>
              </a:rPr>
              <a:t>consensus mechanism</a:t>
            </a:r>
            <a:endParaRPr lang="en-US" altLang="zh-CN" dirty="0">
              <a:latin typeface="Times New Roman" panose="02020603050405020304" pitchFamily="18" charset="0"/>
              <a:cs typeface="Times New Roman" panose="02020603050405020304" pitchFamily="18" charset="0"/>
            </a:endParaRPr>
          </a:p>
          <a:p>
            <a:pPr marL="342900" indent="-342900">
              <a:buAutoNum type="arabicPeriod"/>
            </a:pPr>
            <a:endParaRPr lang="en-US" altLang="zh-CN" dirty="0">
              <a:latin typeface="Times New Roman" panose="02020603050405020304" pitchFamily="18" charset="0"/>
              <a:cs typeface="Times New Roman" panose="02020603050405020304" pitchFamily="18" charset="0"/>
            </a:endParaRPr>
          </a:p>
          <a:p>
            <a:pPr marL="342900" indent="-342900">
              <a:buAutoNum type="arabicPeriod"/>
            </a:pPr>
            <a:r>
              <a:rPr lang="en-US" altLang="zh-CN" dirty="0">
                <a:latin typeface="Times New Roman" panose="02020603050405020304" pitchFamily="18" charset="0"/>
                <a:cs typeface="Times New Roman" panose="02020603050405020304" pitchFamily="18" charset="0"/>
              </a:rPr>
              <a:t>In addition to considering the communication between roles, there is also the value of in-depth research on how to use Blockchain technology in port logistics.</a:t>
            </a:r>
          </a:p>
          <a:p>
            <a:pPr marL="742950" lvl="1" indent="-285750">
              <a:buFontTx/>
              <a:buChar char="-"/>
            </a:pPr>
            <a:r>
              <a:rPr lang="en-US" altLang="zh-CN" dirty="0">
                <a:latin typeface="Times New Roman" panose="02020603050405020304" pitchFamily="18" charset="0"/>
                <a:cs typeface="Times New Roman" panose="02020603050405020304" pitchFamily="18" charset="0"/>
              </a:rPr>
              <a:t>Traceability</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guarantee transactions in financial terms</a:t>
            </a:r>
          </a:p>
          <a:p>
            <a:pPr marL="742950" lvl="1" indent="-285750">
              <a:buFontTx/>
              <a:buChar char="-"/>
            </a:pPr>
            <a:r>
              <a:rPr lang="en-US" altLang="zh-CN" dirty="0">
                <a:latin typeface="Times New Roman" panose="02020603050405020304" pitchFamily="18" charset="0"/>
                <a:cs typeface="Times New Roman" panose="02020603050405020304" pitchFamily="18" charset="0"/>
              </a:rPr>
              <a:t>Real-time accessibility</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track cargo</a:t>
            </a:r>
          </a:p>
          <a:p>
            <a:pPr marL="742950" lvl="1" indent="-285750">
              <a:buFontTx/>
              <a:buChar char="-"/>
            </a:pPr>
            <a:r>
              <a:rPr lang="en-US" altLang="zh-CN" dirty="0">
                <a:latin typeface="Times New Roman" panose="02020603050405020304" pitchFamily="18" charset="0"/>
                <a:cs typeface="Times New Roman" panose="02020603050405020304" pitchFamily="18" charset="0"/>
              </a:rPr>
              <a:t>...</a:t>
            </a:r>
          </a:p>
          <a:p>
            <a:pPr lvl="1"/>
            <a:endParaRPr lang="en-US" altLang="zh-CN" dirty="0">
              <a:latin typeface="Times New Roman" panose="02020603050405020304" pitchFamily="18" charset="0"/>
              <a:cs typeface="Times New Roman" panose="02020603050405020304" pitchFamily="18" charset="0"/>
            </a:endParaRPr>
          </a:p>
        </p:txBody>
      </p:sp>
      <p:pic>
        <p:nvPicPr>
          <p:cNvPr id="4" name="Picture 13">
            <a:extLst>
              <a:ext uri="{FF2B5EF4-FFF2-40B4-BE49-F238E27FC236}">
                <a16:creationId xmlns:a16="http://schemas.microsoft.com/office/drawing/2014/main" id="{5DBCB8EB-AB06-4AC8-8D48-5A158BC66200}"/>
              </a:ext>
            </a:extLst>
          </p:cNvPr>
          <p:cNvPicPr/>
          <p:nvPr/>
        </p:nvPicPr>
        <p:blipFill rotWithShape="1">
          <a:blip r:embed="rId3" cstate="print">
            <a:alphaModFix amt="5000"/>
            <a:extLst>
              <a:ext uri="{28A0092B-C50C-407E-A947-70E740481C1C}">
                <a14:useLocalDpi xmlns:a14="http://schemas.microsoft.com/office/drawing/2010/main" val="0"/>
              </a:ext>
            </a:extLst>
          </a:blip>
          <a:srcRect t="13857" r="32585" b="36593"/>
          <a:stretch/>
        </p:blipFill>
        <p:spPr bwMode="auto">
          <a:xfrm>
            <a:off x="9074618" y="3782679"/>
            <a:ext cx="3492520" cy="3344951"/>
          </a:xfrm>
          <a:prstGeom prst="rect">
            <a:avLst/>
          </a:prstGeom>
          <a:ln>
            <a:noFill/>
          </a:ln>
          <a:effectLst>
            <a:softEdge rad="112500"/>
          </a:effectLst>
        </p:spPr>
      </p:pic>
      <p:sp>
        <p:nvSpPr>
          <p:cNvPr id="2" name="文本框 1">
            <a:extLst>
              <a:ext uri="{FF2B5EF4-FFF2-40B4-BE49-F238E27FC236}">
                <a16:creationId xmlns:a16="http://schemas.microsoft.com/office/drawing/2014/main" id="{E28781F0-B6FF-4ED0-9DB4-3C910C80171F}"/>
              </a:ext>
            </a:extLst>
          </p:cNvPr>
          <p:cNvSpPr txBox="1"/>
          <p:nvPr/>
        </p:nvSpPr>
        <p:spPr>
          <a:xfrm>
            <a:off x="470516" y="470518"/>
            <a:ext cx="6489577" cy="769441"/>
          </a:xfrm>
          <a:prstGeom prst="rect">
            <a:avLst/>
          </a:prstGeom>
          <a:noFill/>
        </p:spPr>
        <p:txBody>
          <a:bodyPr wrap="square" rtlCol="0">
            <a:spAutoFit/>
          </a:bodyPr>
          <a:lstStyle/>
          <a:p>
            <a:r>
              <a:rPr lang="en-US" altLang="zh-CN" sz="4400" dirty="0">
                <a:latin typeface="Times New Roman" panose="02020603050405020304" pitchFamily="18" charset="0"/>
                <a:cs typeface="Times New Roman" panose="02020603050405020304" pitchFamily="18" charset="0"/>
              </a:rPr>
              <a:t>Future</a:t>
            </a:r>
            <a:r>
              <a:rPr lang="en-US" altLang="zh-CN" sz="3600" dirty="0">
                <a:latin typeface="Times New Roman" panose="02020603050405020304" pitchFamily="18" charset="0"/>
                <a:cs typeface="Times New Roman" panose="02020603050405020304" pitchFamily="18" charset="0"/>
              </a:rPr>
              <a:t> Work</a:t>
            </a:r>
          </a:p>
        </p:txBody>
      </p:sp>
    </p:spTree>
    <p:extLst>
      <p:ext uri="{BB962C8B-B14F-4D97-AF65-F5344CB8AC3E}">
        <p14:creationId xmlns:p14="http://schemas.microsoft.com/office/powerpoint/2010/main" val="14699936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5DBCB8EB-AB06-4AC8-8D48-5A158BC66200}"/>
              </a:ext>
            </a:extLst>
          </p:cNvPr>
          <p:cNvPicPr/>
          <p:nvPr/>
        </p:nvPicPr>
        <p:blipFill rotWithShape="1">
          <a:blip r:embed="rId3" cstate="print">
            <a:alphaModFix amt="5000"/>
            <a:extLst>
              <a:ext uri="{28A0092B-C50C-407E-A947-70E740481C1C}">
                <a14:useLocalDpi xmlns:a14="http://schemas.microsoft.com/office/drawing/2010/main" val="0"/>
              </a:ext>
            </a:extLst>
          </a:blip>
          <a:srcRect t="13857" r="32585" b="36593"/>
          <a:stretch/>
        </p:blipFill>
        <p:spPr bwMode="auto">
          <a:xfrm>
            <a:off x="9074618" y="3782679"/>
            <a:ext cx="3492520" cy="3344951"/>
          </a:xfrm>
          <a:prstGeom prst="rect">
            <a:avLst/>
          </a:prstGeom>
          <a:ln>
            <a:noFill/>
          </a:ln>
          <a:effectLst>
            <a:softEdge rad="112500"/>
          </a:effectLst>
        </p:spPr>
      </p:pic>
      <p:sp>
        <p:nvSpPr>
          <p:cNvPr id="5" name="文本框 4">
            <a:extLst>
              <a:ext uri="{FF2B5EF4-FFF2-40B4-BE49-F238E27FC236}">
                <a16:creationId xmlns:a16="http://schemas.microsoft.com/office/drawing/2014/main" id="{1153A5B8-4EE3-4998-9FC0-87E0AC8C7F31}"/>
              </a:ext>
            </a:extLst>
          </p:cNvPr>
          <p:cNvSpPr txBox="1"/>
          <p:nvPr/>
        </p:nvSpPr>
        <p:spPr>
          <a:xfrm>
            <a:off x="470516" y="470518"/>
            <a:ext cx="6489577" cy="769441"/>
          </a:xfrm>
          <a:prstGeom prst="rect">
            <a:avLst/>
          </a:prstGeom>
          <a:noFill/>
        </p:spPr>
        <p:txBody>
          <a:bodyPr wrap="square" rtlCol="0">
            <a:spAutoFit/>
          </a:bodyPr>
          <a:lstStyle/>
          <a:p>
            <a:r>
              <a:rPr lang="en-US" altLang="zh-CN" sz="4400" dirty="0">
                <a:latin typeface="Times New Roman" panose="02020603050405020304" pitchFamily="18" charset="0"/>
                <a:cs typeface="Times New Roman" panose="02020603050405020304" pitchFamily="18" charset="0"/>
              </a:rPr>
              <a:t>Reference</a:t>
            </a:r>
            <a:endParaRPr lang="en-US" altLang="zh-CN" sz="3600"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9124463C-27C5-4FE9-ACAE-FAE64C840D65}"/>
              </a:ext>
            </a:extLst>
          </p:cNvPr>
          <p:cNvSpPr/>
          <p:nvPr/>
        </p:nvSpPr>
        <p:spPr>
          <a:xfrm>
            <a:off x="1066865" y="1705458"/>
            <a:ext cx="9468614" cy="2893100"/>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[1]  C. W. Weimer, J. O. Miller, and R. R. Hill, “Agent-based modeling: An introduction and primer,” in 2016  </a:t>
            </a:r>
          </a:p>
          <a:p>
            <a:r>
              <a:rPr lang="en-US" altLang="zh-CN" sz="1400" dirty="0">
                <a:latin typeface="Times New Roman" panose="02020603050405020304" pitchFamily="18" charset="0"/>
                <a:cs typeface="Times New Roman" panose="02020603050405020304" pitchFamily="18" charset="0"/>
              </a:rPr>
              <a:t>      Winter Simulation Conference (WSC), Washington, DC, USA, 2016, pp. 65–79, </a:t>
            </a:r>
            <a:r>
              <a:rPr lang="en-US" altLang="zh-CN" sz="1400" dirty="0" err="1">
                <a:latin typeface="Times New Roman" panose="02020603050405020304" pitchFamily="18" charset="0"/>
                <a:cs typeface="Times New Roman" panose="02020603050405020304" pitchFamily="18" charset="0"/>
              </a:rPr>
              <a:t>doi</a:t>
            </a:r>
            <a:r>
              <a:rPr lang="en-US" altLang="zh-CN" sz="1400" dirty="0">
                <a:latin typeface="Times New Roman" panose="02020603050405020304" pitchFamily="18" charset="0"/>
                <a:cs typeface="Times New Roman" panose="02020603050405020304" pitchFamily="18" charset="0"/>
              </a:rPr>
              <a:t>: 10.1109/WSC.2016.7822080.</a:t>
            </a:r>
          </a:p>
          <a:p>
            <a:r>
              <a:rPr lang="en-US" altLang="zh-CN" sz="1400" dirty="0">
                <a:latin typeface="Times New Roman" panose="02020603050405020304" pitchFamily="18" charset="0"/>
                <a:cs typeface="Times New Roman" panose="02020603050405020304" pitchFamily="18" charset="0"/>
              </a:rPr>
              <a:t>[2]  M. Francisconi, “An explorative study on Blockchain technology in application to port logistics,” 2017.</a:t>
            </a:r>
          </a:p>
          <a:p>
            <a:r>
              <a:rPr lang="en-US" altLang="zh-CN" sz="1400" dirty="0">
                <a:latin typeface="Times New Roman" panose="02020603050405020304" pitchFamily="18" charset="0"/>
                <a:cs typeface="Times New Roman" panose="02020603050405020304" pitchFamily="18" charset="0"/>
              </a:rPr>
              <a:t>[3]  L. Henesey and M. Anwar, “Development of State-of-the-Art on </a:t>
            </a:r>
            <a:r>
              <a:rPr lang="en-US" altLang="zh-CN" sz="1400" dirty="0" err="1">
                <a:latin typeface="Times New Roman" panose="02020603050405020304" pitchFamily="18" charset="0"/>
                <a:cs typeface="Times New Roman" panose="02020603050405020304" pitchFamily="18" charset="0"/>
              </a:rPr>
              <a:t>BlockChain</a:t>
            </a:r>
            <a:r>
              <a:rPr lang="en-US" altLang="zh-CN" sz="1400" dirty="0">
                <a:latin typeface="Times New Roman" panose="02020603050405020304" pitchFamily="18" charset="0"/>
                <a:cs typeface="Times New Roman" panose="02020603050405020304" pitchFamily="18" charset="0"/>
              </a:rPr>
              <a:t> technologies in Ports and Terminals: </a:t>
            </a:r>
          </a:p>
          <a:p>
            <a:r>
              <a:rPr lang="en-US" altLang="zh-CN" sz="1400" dirty="0">
                <a:latin typeface="Times New Roman" panose="02020603050405020304" pitchFamily="18" charset="0"/>
                <a:cs typeface="Times New Roman" panose="02020603050405020304" pitchFamily="18" charset="0"/>
              </a:rPr>
              <a:t>      activity 4.1.” 28-Aug-2019.</a:t>
            </a:r>
          </a:p>
          <a:p>
            <a:r>
              <a:rPr lang="en-US" altLang="zh-CN" sz="1400" dirty="0">
                <a:latin typeface="Times New Roman" panose="02020603050405020304" pitchFamily="18" charset="0"/>
                <a:cs typeface="Times New Roman" panose="02020603050405020304" pitchFamily="18" charset="0"/>
              </a:rPr>
              <a:t>[4]  J. Banks, Discrete-event System Simulation. Prentice Hall, 2001.</a:t>
            </a:r>
          </a:p>
          <a:p>
            <a:r>
              <a:rPr lang="en-US" altLang="zh-CN" sz="1400" dirty="0">
                <a:latin typeface="Times New Roman" panose="02020603050405020304" pitchFamily="18" charset="0"/>
                <a:cs typeface="Times New Roman" panose="02020603050405020304" pitchFamily="18" charset="0"/>
              </a:rPr>
              <a:t>[5]  A. Henesey, H. Sternberg, and L. Henesey, “Requirements Analysis of Information Integration of Small and Medium </a:t>
            </a:r>
          </a:p>
          <a:p>
            <a:r>
              <a:rPr lang="en-US" altLang="zh-CN" sz="1400" dirty="0">
                <a:latin typeface="Times New Roman" panose="02020603050405020304" pitchFamily="18" charset="0"/>
                <a:cs typeface="Times New Roman" panose="02020603050405020304" pitchFamily="18" charset="0"/>
              </a:rPr>
              <a:t>      Size Ports with Port Communities using Web Portals: A Swedish Port Perspective,” p. 16.</a:t>
            </a:r>
          </a:p>
          <a:p>
            <a:r>
              <a:rPr lang="en-US" altLang="zh-CN" sz="1400" dirty="0">
                <a:latin typeface="Times New Roman" panose="02020603050405020304" pitchFamily="18" charset="0"/>
                <a:cs typeface="Times New Roman" panose="02020603050405020304" pitchFamily="18" charset="0"/>
              </a:rPr>
              <a:t>[6] “Digital Container Shipping Association Industry Blueprint Container Shipping 1.0,” p. 19, Sep. 2019.</a:t>
            </a:r>
          </a:p>
          <a:p>
            <a:endParaRPr lang="en-US" altLang="zh-CN" sz="1400" dirty="0">
              <a:latin typeface="Times New Roman" panose="02020603050405020304" pitchFamily="18" charset="0"/>
              <a:cs typeface="Times New Roman" panose="02020603050405020304" pitchFamily="18" charset="0"/>
            </a:endParaRPr>
          </a:p>
          <a:p>
            <a:endParaRPr lang="zh-CN" altLang="zh-CN" sz="1400" dirty="0">
              <a:latin typeface="Times New Roman" panose="02020603050405020304" pitchFamily="18" charset="0"/>
              <a:cs typeface="Times New Roman" panose="02020603050405020304" pitchFamily="18" charset="0"/>
            </a:endParaRPr>
          </a:p>
          <a:p>
            <a:endParaRPr lang="en-US" altLang="zh-CN" sz="1400" dirty="0">
              <a:latin typeface="Times New Roman" panose="02020603050405020304" pitchFamily="18" charset="0"/>
              <a:cs typeface="Times New Roman" panose="02020603050405020304" pitchFamily="18" charset="0"/>
            </a:endParaRPr>
          </a:p>
          <a:p>
            <a:endParaRPr lang="zh-CN"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0528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5DBCB8EB-AB06-4AC8-8D48-5A158BC66200}"/>
              </a:ext>
            </a:extLst>
          </p:cNvPr>
          <p:cNvPicPr/>
          <p:nvPr/>
        </p:nvPicPr>
        <p:blipFill rotWithShape="1">
          <a:blip r:embed="rId3" cstate="print">
            <a:alphaModFix amt="5000"/>
            <a:extLst>
              <a:ext uri="{28A0092B-C50C-407E-A947-70E740481C1C}">
                <a14:useLocalDpi xmlns:a14="http://schemas.microsoft.com/office/drawing/2010/main" val="0"/>
              </a:ext>
            </a:extLst>
          </a:blip>
          <a:srcRect t="13857" r="32585" b="36593"/>
          <a:stretch/>
        </p:blipFill>
        <p:spPr bwMode="auto">
          <a:xfrm>
            <a:off x="9074618" y="3782679"/>
            <a:ext cx="3492520" cy="3344951"/>
          </a:xfrm>
          <a:prstGeom prst="rect">
            <a:avLst/>
          </a:prstGeom>
          <a:ln>
            <a:noFill/>
          </a:ln>
          <a:effectLst>
            <a:softEdge rad="112500"/>
          </a:effectLst>
        </p:spPr>
      </p:pic>
      <p:sp>
        <p:nvSpPr>
          <p:cNvPr id="2" name="文本框 1">
            <a:extLst>
              <a:ext uri="{FF2B5EF4-FFF2-40B4-BE49-F238E27FC236}">
                <a16:creationId xmlns:a16="http://schemas.microsoft.com/office/drawing/2014/main" id="{E28781F0-B6FF-4ED0-9DB4-3C910C80171F}"/>
              </a:ext>
            </a:extLst>
          </p:cNvPr>
          <p:cNvSpPr txBox="1"/>
          <p:nvPr/>
        </p:nvSpPr>
        <p:spPr>
          <a:xfrm>
            <a:off x="175241" y="79993"/>
            <a:ext cx="1367809" cy="369332"/>
          </a:xfrm>
          <a:prstGeom prst="rect">
            <a:avLst/>
          </a:prstGeom>
          <a:noFill/>
        </p:spPr>
        <p:txBody>
          <a:bodyPr wrap="square" rtlCol="0">
            <a:spAutoFit/>
          </a:bodyPr>
          <a:lstStyle/>
          <a:p>
            <a:r>
              <a:rPr lang="en-US" altLang="zh-CN" dirty="0">
                <a:solidFill>
                  <a:schemeClr val="tx1">
                    <a:lumMod val="50000"/>
                    <a:lumOff val="50000"/>
                  </a:schemeClr>
                </a:solidFill>
                <a:latin typeface="Times New Roman" panose="02020603050405020304" pitchFamily="18" charset="0"/>
                <a:cs typeface="Times New Roman" panose="02020603050405020304" pitchFamily="18" charset="0"/>
              </a:rPr>
              <a:t>Background</a:t>
            </a:r>
            <a:endParaRPr lang="zh-CN" altLang="en-US"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870A099B-A7D6-4946-A8D9-11687AB018BA}"/>
              </a:ext>
            </a:extLst>
          </p:cNvPr>
          <p:cNvSpPr txBox="1"/>
          <p:nvPr/>
        </p:nvSpPr>
        <p:spPr>
          <a:xfrm>
            <a:off x="697305" y="946632"/>
            <a:ext cx="811441"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But…</a:t>
            </a:r>
          </a:p>
        </p:txBody>
      </p:sp>
      <p:sp>
        <p:nvSpPr>
          <p:cNvPr id="8" name="矩形 7">
            <a:extLst>
              <a:ext uri="{FF2B5EF4-FFF2-40B4-BE49-F238E27FC236}">
                <a16:creationId xmlns:a16="http://schemas.microsoft.com/office/drawing/2014/main" id="{5E8E389A-F58F-4EE8-B38B-0BDF38BA7C95}"/>
              </a:ext>
            </a:extLst>
          </p:cNvPr>
          <p:cNvSpPr/>
          <p:nvPr/>
        </p:nvSpPr>
        <p:spPr>
          <a:xfrm>
            <a:off x="1009473" y="1651863"/>
            <a:ext cx="9485155" cy="1477328"/>
          </a:xfrm>
          <a:prstGeom prst="rect">
            <a:avLst/>
          </a:prstGeom>
        </p:spPr>
        <p:txBody>
          <a:bodyPr wrap="square">
            <a:spAutoFit/>
          </a:bodyPr>
          <a:lstStyle/>
          <a:p>
            <a:pPr marL="285750" indent="-285750">
              <a:buFontTx/>
              <a:buChar char="-"/>
            </a:pPr>
            <a:r>
              <a:rPr lang="en-US" altLang="zh-CN" dirty="0">
                <a:latin typeface="Times New Roman" panose="02020603050405020304" pitchFamily="18" charset="0"/>
                <a:cs typeface="Times New Roman" panose="02020603050405020304" pitchFamily="18" charset="0"/>
              </a:rPr>
              <a:t>Expensive intelligent equipment and infrastructure reforms</a:t>
            </a:r>
          </a:p>
          <a:p>
            <a:pPr marL="285750" indent="-285750">
              <a:buFontTx/>
              <a:buChar char="-"/>
            </a:pPr>
            <a:endParaRPr lang="en-US" altLang="zh-CN" dirty="0">
              <a:latin typeface="Times New Roman" panose="02020603050405020304" pitchFamily="18" charset="0"/>
              <a:cs typeface="Times New Roman" panose="02020603050405020304" pitchFamily="18" charset="0"/>
            </a:endParaRPr>
          </a:p>
          <a:p>
            <a:pPr marL="285750" indent="-285750">
              <a:buFontTx/>
              <a:buChar char="-"/>
            </a:pPr>
            <a:r>
              <a:rPr lang="en-US" altLang="zh-CN" dirty="0">
                <a:latin typeface="Times New Roman" panose="02020603050405020304" pitchFamily="18" charset="0"/>
                <a:cs typeface="Times New Roman" panose="02020603050405020304" pitchFamily="18" charset="0"/>
              </a:rPr>
              <a:t>Insufficient resources in small ports</a:t>
            </a:r>
          </a:p>
          <a:p>
            <a:pPr marL="285750" indent="-285750">
              <a:buFontTx/>
              <a:buChar char="-"/>
            </a:pPr>
            <a:endParaRPr lang="en-US" altLang="zh-CN" dirty="0">
              <a:latin typeface="Times New Roman" panose="02020603050405020304" pitchFamily="18" charset="0"/>
              <a:cs typeface="Times New Roman" panose="02020603050405020304" pitchFamily="18" charset="0"/>
            </a:endParaRPr>
          </a:p>
          <a:p>
            <a:pPr marL="285750" indent="-285750">
              <a:buFontTx/>
              <a:buChar char="-"/>
            </a:pPr>
            <a:r>
              <a:rPr lang="en-US" altLang="zh-CN" dirty="0">
                <a:latin typeface="Times New Roman" panose="02020603050405020304" pitchFamily="18" charset="0"/>
                <a:cs typeface="Times New Roman" panose="02020603050405020304" pitchFamily="18" charset="0"/>
              </a:rPr>
              <a:t>Small ports need to work with third-party companies,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e.g.</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transportation companies</a:t>
            </a:r>
          </a:p>
        </p:txBody>
      </p:sp>
      <p:sp>
        <p:nvSpPr>
          <p:cNvPr id="9" name="文本框 8">
            <a:extLst>
              <a:ext uri="{FF2B5EF4-FFF2-40B4-BE49-F238E27FC236}">
                <a16:creationId xmlns:a16="http://schemas.microsoft.com/office/drawing/2014/main" id="{9766A1DA-01C3-4EA4-9F15-081FA29AEB80}"/>
              </a:ext>
            </a:extLst>
          </p:cNvPr>
          <p:cNvSpPr txBox="1"/>
          <p:nvPr/>
        </p:nvSpPr>
        <p:spPr>
          <a:xfrm>
            <a:off x="697305" y="3582624"/>
            <a:ext cx="1223412"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Challenge</a:t>
            </a:r>
          </a:p>
        </p:txBody>
      </p:sp>
      <p:sp>
        <p:nvSpPr>
          <p:cNvPr id="10" name="矩形 9">
            <a:extLst>
              <a:ext uri="{FF2B5EF4-FFF2-40B4-BE49-F238E27FC236}">
                <a16:creationId xmlns:a16="http://schemas.microsoft.com/office/drawing/2014/main" id="{BD90E43A-0AA5-4F53-BA4D-EEDE709561E8}"/>
              </a:ext>
            </a:extLst>
          </p:cNvPr>
          <p:cNvSpPr/>
          <p:nvPr/>
        </p:nvSpPr>
        <p:spPr>
          <a:xfrm>
            <a:off x="1009473" y="4287855"/>
            <a:ext cx="9485155" cy="1477328"/>
          </a:xfrm>
          <a:prstGeom prst="rect">
            <a:avLst/>
          </a:prstGeom>
        </p:spPr>
        <p:txBody>
          <a:bodyPr wrap="square">
            <a:spAutoFit/>
          </a:bodyPr>
          <a:lstStyle/>
          <a:p>
            <a:pPr marL="285750" indent="-285750">
              <a:buFontTx/>
              <a:buChar char="-"/>
            </a:pPr>
            <a:r>
              <a:rPr lang="en-US" altLang="zh-CN" dirty="0">
                <a:latin typeface="Times New Roman" panose="02020603050405020304" pitchFamily="18" charset="0"/>
                <a:cs typeface="Times New Roman" panose="02020603050405020304" pitchFamily="18" charset="0"/>
              </a:rPr>
              <a:t>information cannot be shared</a:t>
            </a:r>
          </a:p>
          <a:p>
            <a:pPr marL="285750" indent="-285750">
              <a:buFontTx/>
              <a:buChar char="-"/>
            </a:pPr>
            <a:endParaRPr lang="en-US" altLang="zh-CN" dirty="0">
              <a:latin typeface="Times New Roman" panose="02020603050405020304" pitchFamily="18" charset="0"/>
              <a:cs typeface="Times New Roman" panose="02020603050405020304" pitchFamily="18" charset="0"/>
            </a:endParaRPr>
          </a:p>
          <a:p>
            <a:pPr marL="285750" indent="-285750">
              <a:buFontTx/>
              <a:buChar char="-"/>
            </a:pPr>
            <a:r>
              <a:rPr lang="en-US" altLang="zh-CN" dirty="0">
                <a:latin typeface="Times New Roman" panose="02020603050405020304" pitchFamily="18" charset="0"/>
                <a:cs typeface="Times New Roman" panose="02020603050405020304" pitchFamily="18" charset="0"/>
              </a:rPr>
              <a:t>different companies use different systems with different information</a:t>
            </a:r>
          </a:p>
          <a:p>
            <a:pPr marL="285750" indent="-285750">
              <a:buFontTx/>
              <a:buChar char="-"/>
            </a:pPr>
            <a:endParaRPr lang="en-US" altLang="zh-CN" dirty="0">
              <a:latin typeface="Times New Roman" panose="02020603050405020304" pitchFamily="18" charset="0"/>
              <a:cs typeface="Times New Roman" panose="02020603050405020304" pitchFamily="18" charset="0"/>
            </a:endParaRPr>
          </a:p>
          <a:p>
            <a:pPr marL="285750" indent="-285750">
              <a:buFontTx/>
              <a:buChar char="-"/>
            </a:pPr>
            <a:r>
              <a:rPr lang="en-US" altLang="zh-CN" dirty="0">
                <a:latin typeface="Times New Roman" panose="02020603050405020304" pitchFamily="18" charset="0"/>
                <a:cs typeface="Times New Roman" panose="02020603050405020304" pitchFamily="18" charset="0"/>
              </a:rPr>
              <a:t>Inefficient communication</a:t>
            </a:r>
          </a:p>
        </p:txBody>
      </p:sp>
    </p:spTree>
    <p:extLst>
      <p:ext uri="{BB962C8B-B14F-4D97-AF65-F5344CB8AC3E}">
        <p14:creationId xmlns:p14="http://schemas.microsoft.com/office/powerpoint/2010/main" val="96757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5DBCB8EB-AB06-4AC8-8D48-5A158BC66200}"/>
              </a:ext>
            </a:extLst>
          </p:cNvPr>
          <p:cNvPicPr/>
          <p:nvPr/>
        </p:nvPicPr>
        <p:blipFill rotWithShape="1">
          <a:blip r:embed="rId2" cstate="print">
            <a:alphaModFix amt="5000"/>
            <a:extLst>
              <a:ext uri="{28A0092B-C50C-407E-A947-70E740481C1C}">
                <a14:useLocalDpi xmlns:a14="http://schemas.microsoft.com/office/drawing/2010/main" val="0"/>
              </a:ext>
            </a:extLst>
          </a:blip>
          <a:srcRect t="13857" r="32585" b="36593"/>
          <a:stretch/>
        </p:blipFill>
        <p:spPr bwMode="auto">
          <a:xfrm>
            <a:off x="9074618" y="3782679"/>
            <a:ext cx="3492520" cy="3344951"/>
          </a:xfrm>
          <a:prstGeom prst="rect">
            <a:avLst/>
          </a:prstGeom>
          <a:ln>
            <a:noFill/>
          </a:ln>
          <a:effectLst>
            <a:softEdge rad="112500"/>
          </a:effectLst>
        </p:spPr>
      </p:pic>
      <p:sp>
        <p:nvSpPr>
          <p:cNvPr id="3" name="文本框 2">
            <a:extLst>
              <a:ext uri="{FF2B5EF4-FFF2-40B4-BE49-F238E27FC236}">
                <a16:creationId xmlns:a16="http://schemas.microsoft.com/office/drawing/2014/main" id="{683916C5-09F0-4040-AD86-5F365B8DD5BA}"/>
              </a:ext>
            </a:extLst>
          </p:cNvPr>
          <p:cNvSpPr txBox="1"/>
          <p:nvPr/>
        </p:nvSpPr>
        <p:spPr>
          <a:xfrm>
            <a:off x="1315453" y="1828800"/>
            <a:ext cx="7074568" cy="369332"/>
          </a:xfrm>
          <a:prstGeom prst="rect">
            <a:avLst/>
          </a:prstGeom>
          <a:noFill/>
        </p:spPr>
        <p:txBody>
          <a:bodyPr wrap="square" rtlCol="0">
            <a:spAutoFit/>
          </a:bodyPr>
          <a:lstStyle/>
          <a:p>
            <a:endParaRPr lang="zh-CN" altLang="en-US"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F33FA8F2-D7A0-409A-8471-B6F7861AA0EB}"/>
              </a:ext>
            </a:extLst>
          </p:cNvPr>
          <p:cNvSpPr/>
          <p:nvPr/>
        </p:nvSpPr>
        <p:spPr>
          <a:xfrm>
            <a:off x="4362192" y="2013466"/>
            <a:ext cx="3467616" cy="923330"/>
          </a:xfrm>
          <a:prstGeom prst="rect">
            <a:avLst/>
          </a:prstGeom>
          <a:noFill/>
        </p:spPr>
        <p:txBody>
          <a:bodyPr wrap="none" lIns="91440" tIns="45720" rIns="91440" bIns="45720">
            <a:spAutoFit/>
          </a:bodyPr>
          <a:lstStyle/>
          <a:p>
            <a:pPr algn="ctr"/>
            <a:r>
              <a:rPr lang="en-US" altLang="zh-CN" sz="5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endParaRPr lang="zh-CN" alt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41EB4CDE-4D6B-454B-BB24-9BFB2FCF7676}"/>
              </a:ext>
            </a:extLst>
          </p:cNvPr>
          <p:cNvSpPr txBox="1"/>
          <p:nvPr/>
        </p:nvSpPr>
        <p:spPr>
          <a:xfrm>
            <a:off x="220534" y="6082747"/>
            <a:ext cx="3602365"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Hangdong Chen</a:t>
            </a:r>
          </a:p>
          <a:p>
            <a:r>
              <a:rPr lang="en-US" altLang="zh-CN" dirty="0">
                <a:latin typeface="Times New Roman" panose="02020603050405020304" pitchFamily="18" charset="0"/>
                <a:cs typeface="Times New Roman" panose="02020603050405020304" pitchFamily="18" charset="0"/>
              </a:rPr>
              <a:t>Jan. 27, 2020</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9036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5DBCB8EB-AB06-4AC8-8D48-5A158BC66200}"/>
              </a:ext>
            </a:extLst>
          </p:cNvPr>
          <p:cNvPicPr/>
          <p:nvPr/>
        </p:nvPicPr>
        <p:blipFill rotWithShape="1">
          <a:blip r:embed="rId3" cstate="print">
            <a:alphaModFix amt="5000"/>
            <a:extLst>
              <a:ext uri="{28A0092B-C50C-407E-A947-70E740481C1C}">
                <a14:useLocalDpi xmlns:a14="http://schemas.microsoft.com/office/drawing/2010/main" val="0"/>
              </a:ext>
            </a:extLst>
          </a:blip>
          <a:srcRect t="13857" r="32585" b="36593"/>
          <a:stretch/>
        </p:blipFill>
        <p:spPr bwMode="auto">
          <a:xfrm>
            <a:off x="9074618" y="3782679"/>
            <a:ext cx="3492520" cy="3344951"/>
          </a:xfrm>
          <a:prstGeom prst="rect">
            <a:avLst/>
          </a:prstGeom>
          <a:ln>
            <a:noFill/>
          </a:ln>
          <a:effectLst>
            <a:softEdge rad="112500"/>
          </a:effectLst>
        </p:spPr>
      </p:pic>
      <p:pic>
        <p:nvPicPr>
          <p:cNvPr id="5" name="图形 4" descr="管理员">
            <a:extLst>
              <a:ext uri="{FF2B5EF4-FFF2-40B4-BE49-F238E27FC236}">
                <a16:creationId xmlns:a16="http://schemas.microsoft.com/office/drawing/2014/main" id="{F3295E05-A111-4C5D-9FF6-768B9AA4BF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63769" y="3062577"/>
            <a:ext cx="914400" cy="914400"/>
          </a:xfrm>
          <a:prstGeom prst="rect">
            <a:avLst/>
          </a:prstGeom>
        </p:spPr>
      </p:pic>
      <p:pic>
        <p:nvPicPr>
          <p:cNvPr id="9" name="图形 8" descr="办公室职员">
            <a:extLst>
              <a:ext uri="{FF2B5EF4-FFF2-40B4-BE49-F238E27FC236}">
                <a16:creationId xmlns:a16="http://schemas.microsoft.com/office/drawing/2014/main" id="{34416D24-0902-4553-9D8B-73DAE9F67DE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53287" y="3062577"/>
            <a:ext cx="914400" cy="914400"/>
          </a:xfrm>
          <a:prstGeom prst="rect">
            <a:avLst/>
          </a:prstGeom>
        </p:spPr>
      </p:pic>
      <p:pic>
        <p:nvPicPr>
          <p:cNvPr id="11" name="图形 10" descr="警察">
            <a:extLst>
              <a:ext uri="{FF2B5EF4-FFF2-40B4-BE49-F238E27FC236}">
                <a16:creationId xmlns:a16="http://schemas.microsoft.com/office/drawing/2014/main" id="{6DDBADC7-FE79-47EA-BC28-AE74426A58D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42314" y="3076684"/>
            <a:ext cx="914400" cy="914400"/>
          </a:xfrm>
          <a:prstGeom prst="rect">
            <a:avLst/>
          </a:prstGeom>
        </p:spPr>
      </p:pic>
      <p:pic>
        <p:nvPicPr>
          <p:cNvPr id="12" name="图形 11" descr="办公室职员">
            <a:extLst>
              <a:ext uri="{FF2B5EF4-FFF2-40B4-BE49-F238E27FC236}">
                <a16:creationId xmlns:a16="http://schemas.microsoft.com/office/drawing/2014/main" id="{D106541A-A877-40FA-8228-752D325277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81355" y="3076684"/>
            <a:ext cx="914400" cy="914400"/>
          </a:xfrm>
          <a:prstGeom prst="rect">
            <a:avLst/>
          </a:prstGeom>
        </p:spPr>
      </p:pic>
      <p:pic>
        <p:nvPicPr>
          <p:cNvPr id="14" name="图形 13" descr="文档">
            <a:extLst>
              <a:ext uri="{FF2B5EF4-FFF2-40B4-BE49-F238E27FC236}">
                <a16:creationId xmlns:a16="http://schemas.microsoft.com/office/drawing/2014/main" id="{4B8954E9-2A76-4192-A57A-D81DC41D34C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595029" y="3543237"/>
            <a:ext cx="473128" cy="473128"/>
          </a:xfrm>
          <a:prstGeom prst="rect">
            <a:avLst/>
          </a:prstGeom>
        </p:spPr>
      </p:pic>
      <p:pic>
        <p:nvPicPr>
          <p:cNvPr id="16" name="图形 15" descr="扬声器电话">
            <a:extLst>
              <a:ext uri="{FF2B5EF4-FFF2-40B4-BE49-F238E27FC236}">
                <a16:creationId xmlns:a16="http://schemas.microsoft.com/office/drawing/2014/main" id="{1F2639F7-CE13-4607-B9B7-23759890316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936468" y="3508860"/>
            <a:ext cx="530929" cy="530929"/>
          </a:xfrm>
          <a:prstGeom prst="rect">
            <a:avLst/>
          </a:prstGeom>
        </p:spPr>
      </p:pic>
      <p:pic>
        <p:nvPicPr>
          <p:cNvPr id="18" name="图形 17" descr="信封">
            <a:extLst>
              <a:ext uri="{FF2B5EF4-FFF2-40B4-BE49-F238E27FC236}">
                <a16:creationId xmlns:a16="http://schemas.microsoft.com/office/drawing/2014/main" id="{E5A1BBD8-5202-42D3-808E-4EBE4C4BABC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229097" y="3520681"/>
            <a:ext cx="495684" cy="495684"/>
          </a:xfrm>
          <a:prstGeom prst="rect">
            <a:avLst/>
          </a:prstGeom>
        </p:spPr>
      </p:pic>
      <p:sp>
        <p:nvSpPr>
          <p:cNvPr id="25" name="箭头: 上弧形 24">
            <a:extLst>
              <a:ext uri="{FF2B5EF4-FFF2-40B4-BE49-F238E27FC236}">
                <a16:creationId xmlns:a16="http://schemas.microsoft.com/office/drawing/2014/main" id="{B51F62DF-B86B-4BBF-88AE-D0C2116BFF91}"/>
              </a:ext>
            </a:extLst>
          </p:cNvPr>
          <p:cNvSpPr/>
          <p:nvPr/>
        </p:nvSpPr>
        <p:spPr>
          <a:xfrm>
            <a:off x="2168261" y="3314534"/>
            <a:ext cx="1394934" cy="369332"/>
          </a:xfrm>
          <a:prstGeom prst="curvedDownArrow">
            <a:avLst>
              <a:gd name="adj1" fmla="val 20268"/>
              <a:gd name="adj2" fmla="val 50000"/>
              <a:gd name="adj3" fmla="val 442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sp>
        <p:nvSpPr>
          <p:cNvPr id="26" name="箭头: 上弧形 25">
            <a:extLst>
              <a:ext uri="{FF2B5EF4-FFF2-40B4-BE49-F238E27FC236}">
                <a16:creationId xmlns:a16="http://schemas.microsoft.com/office/drawing/2014/main" id="{20BF5D43-D02F-418D-B331-219228A0C789}"/>
              </a:ext>
            </a:extLst>
          </p:cNvPr>
          <p:cNvSpPr/>
          <p:nvPr/>
        </p:nvSpPr>
        <p:spPr>
          <a:xfrm>
            <a:off x="7126075" y="3327293"/>
            <a:ext cx="1394934" cy="369332"/>
          </a:xfrm>
          <a:prstGeom prst="curvedDownArrow">
            <a:avLst>
              <a:gd name="adj1" fmla="val 20268"/>
              <a:gd name="adj2" fmla="val 50000"/>
              <a:gd name="adj3" fmla="val 442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sp>
        <p:nvSpPr>
          <p:cNvPr id="27" name="文本框 26">
            <a:extLst>
              <a:ext uri="{FF2B5EF4-FFF2-40B4-BE49-F238E27FC236}">
                <a16:creationId xmlns:a16="http://schemas.microsoft.com/office/drawing/2014/main" id="{1815D211-F453-4882-A189-DDE603412758}"/>
              </a:ext>
            </a:extLst>
          </p:cNvPr>
          <p:cNvSpPr txBox="1"/>
          <p:nvPr/>
        </p:nvSpPr>
        <p:spPr>
          <a:xfrm>
            <a:off x="1456730" y="3955052"/>
            <a:ext cx="102981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ship</a:t>
            </a:r>
            <a:endParaRPr lang="zh-CN" altLang="en-US" dirty="0">
              <a:latin typeface="Times New Roman" panose="02020603050405020304" pitchFamily="18" charset="0"/>
              <a:cs typeface="Times New Roman" panose="02020603050405020304" pitchFamily="18" charset="0"/>
            </a:endParaRPr>
          </a:p>
        </p:txBody>
      </p:sp>
      <p:sp>
        <p:nvSpPr>
          <p:cNvPr id="29" name="文本框 28">
            <a:extLst>
              <a:ext uri="{FF2B5EF4-FFF2-40B4-BE49-F238E27FC236}">
                <a16:creationId xmlns:a16="http://schemas.microsoft.com/office/drawing/2014/main" id="{68B8CC9C-22B5-46AD-8862-7C202AAD9356}"/>
              </a:ext>
            </a:extLst>
          </p:cNvPr>
          <p:cNvSpPr txBox="1"/>
          <p:nvPr/>
        </p:nvSpPr>
        <p:spPr>
          <a:xfrm>
            <a:off x="6102314" y="3978572"/>
            <a:ext cx="1081003" cy="646331"/>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Port manager</a:t>
            </a:r>
            <a:endParaRPr lang="zh-CN" altLang="en-US" dirty="0">
              <a:latin typeface="Times New Roman" panose="02020603050405020304" pitchFamily="18" charset="0"/>
              <a:cs typeface="Times New Roman" panose="02020603050405020304" pitchFamily="18" charset="0"/>
            </a:endParaRPr>
          </a:p>
        </p:txBody>
      </p:sp>
      <p:sp>
        <p:nvSpPr>
          <p:cNvPr id="30" name="文本框 29">
            <a:extLst>
              <a:ext uri="{FF2B5EF4-FFF2-40B4-BE49-F238E27FC236}">
                <a16:creationId xmlns:a16="http://schemas.microsoft.com/office/drawing/2014/main" id="{481D6288-6617-4521-B9A7-2400E6BCA94D}"/>
              </a:ext>
            </a:extLst>
          </p:cNvPr>
          <p:cNvSpPr txBox="1"/>
          <p:nvPr/>
        </p:nvSpPr>
        <p:spPr>
          <a:xfrm>
            <a:off x="8493319" y="3991084"/>
            <a:ext cx="1212389" cy="646331"/>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Truck company</a:t>
            </a:r>
            <a:endParaRPr lang="zh-CN" altLang="en-US" dirty="0">
              <a:latin typeface="Times New Roman" panose="02020603050405020304" pitchFamily="18" charset="0"/>
              <a:cs typeface="Times New Roman" panose="02020603050405020304" pitchFamily="18" charset="0"/>
            </a:endParaRPr>
          </a:p>
        </p:txBody>
      </p:sp>
      <p:sp>
        <p:nvSpPr>
          <p:cNvPr id="31" name="对话气泡: 圆角矩形 30">
            <a:extLst>
              <a:ext uri="{FF2B5EF4-FFF2-40B4-BE49-F238E27FC236}">
                <a16:creationId xmlns:a16="http://schemas.microsoft.com/office/drawing/2014/main" id="{BFF486A3-5BAB-4E70-B0AA-0181408C77CA}"/>
              </a:ext>
            </a:extLst>
          </p:cNvPr>
          <p:cNvSpPr/>
          <p:nvPr/>
        </p:nvSpPr>
        <p:spPr>
          <a:xfrm>
            <a:off x="1484230" y="1844049"/>
            <a:ext cx="1789761" cy="1073657"/>
          </a:xfrm>
          <a:prstGeom prst="wedgeRoundRectCallou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2" name="文本框 31">
            <a:extLst>
              <a:ext uri="{FF2B5EF4-FFF2-40B4-BE49-F238E27FC236}">
                <a16:creationId xmlns:a16="http://schemas.microsoft.com/office/drawing/2014/main" id="{222D5076-4E46-4694-BD2F-3B178871694F}"/>
              </a:ext>
            </a:extLst>
          </p:cNvPr>
          <p:cNvSpPr txBox="1"/>
          <p:nvPr/>
        </p:nvSpPr>
        <p:spPr>
          <a:xfrm>
            <a:off x="1523270" y="1921575"/>
            <a:ext cx="1750722"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Here is container information</a:t>
            </a:r>
            <a:endParaRPr lang="zh-CN" altLang="en-US" dirty="0">
              <a:latin typeface="Times New Roman" panose="02020603050405020304" pitchFamily="18" charset="0"/>
              <a:cs typeface="Times New Roman" panose="02020603050405020304" pitchFamily="18" charset="0"/>
            </a:endParaRPr>
          </a:p>
        </p:txBody>
      </p:sp>
      <p:sp>
        <p:nvSpPr>
          <p:cNvPr id="33" name="文本框 32">
            <a:extLst>
              <a:ext uri="{FF2B5EF4-FFF2-40B4-BE49-F238E27FC236}">
                <a16:creationId xmlns:a16="http://schemas.microsoft.com/office/drawing/2014/main" id="{C4345A0E-2D90-4510-9173-88096C86BDBC}"/>
              </a:ext>
            </a:extLst>
          </p:cNvPr>
          <p:cNvSpPr txBox="1"/>
          <p:nvPr/>
        </p:nvSpPr>
        <p:spPr>
          <a:xfrm>
            <a:off x="7676259" y="3614634"/>
            <a:ext cx="49568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or</a:t>
            </a:r>
          </a:p>
        </p:txBody>
      </p:sp>
      <p:sp>
        <p:nvSpPr>
          <p:cNvPr id="34" name="对话气泡: 圆角矩形 33">
            <a:extLst>
              <a:ext uri="{FF2B5EF4-FFF2-40B4-BE49-F238E27FC236}">
                <a16:creationId xmlns:a16="http://schemas.microsoft.com/office/drawing/2014/main" id="{C9AC7575-2161-42D3-B40E-47D54349F45D}"/>
              </a:ext>
            </a:extLst>
          </p:cNvPr>
          <p:cNvSpPr/>
          <p:nvPr/>
        </p:nvSpPr>
        <p:spPr>
          <a:xfrm>
            <a:off x="6142315" y="1888928"/>
            <a:ext cx="1789761" cy="1073657"/>
          </a:xfrm>
          <a:prstGeom prst="wedgeRoundRectCallou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5" name="文本框 34">
            <a:extLst>
              <a:ext uri="{FF2B5EF4-FFF2-40B4-BE49-F238E27FC236}">
                <a16:creationId xmlns:a16="http://schemas.microsoft.com/office/drawing/2014/main" id="{9860ADEB-16AE-4818-8D34-9544A3A32D91}"/>
              </a:ext>
            </a:extLst>
          </p:cNvPr>
          <p:cNvSpPr txBox="1"/>
          <p:nvPr/>
        </p:nvSpPr>
        <p:spPr>
          <a:xfrm>
            <a:off x="6181355" y="2102590"/>
            <a:ext cx="1750722"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I need some truck to deliver</a:t>
            </a:r>
            <a:endParaRPr lang="zh-CN" altLang="en-US" dirty="0">
              <a:latin typeface="Times New Roman" panose="02020603050405020304" pitchFamily="18" charset="0"/>
              <a:cs typeface="Times New Roman" panose="02020603050405020304" pitchFamily="18" charset="0"/>
            </a:endParaRPr>
          </a:p>
        </p:txBody>
      </p:sp>
      <p:sp>
        <p:nvSpPr>
          <p:cNvPr id="36" name="文本框 35">
            <a:extLst>
              <a:ext uri="{FF2B5EF4-FFF2-40B4-BE49-F238E27FC236}">
                <a16:creationId xmlns:a16="http://schemas.microsoft.com/office/drawing/2014/main" id="{9298206B-8F6C-42A9-A3E3-2A270F5F3469}"/>
              </a:ext>
            </a:extLst>
          </p:cNvPr>
          <p:cNvSpPr txBox="1"/>
          <p:nvPr/>
        </p:nvSpPr>
        <p:spPr>
          <a:xfrm>
            <a:off x="3481692" y="3976976"/>
            <a:ext cx="1081003" cy="646331"/>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Port manager</a:t>
            </a:r>
            <a:endParaRPr lang="zh-CN" altLang="en-US" dirty="0">
              <a:latin typeface="Times New Roman" panose="02020603050405020304" pitchFamily="18" charset="0"/>
              <a:cs typeface="Times New Roman" panose="02020603050405020304" pitchFamily="18" charset="0"/>
            </a:endParaRPr>
          </a:p>
        </p:txBody>
      </p:sp>
      <p:sp>
        <p:nvSpPr>
          <p:cNvPr id="38" name="文本框 37">
            <a:extLst>
              <a:ext uri="{FF2B5EF4-FFF2-40B4-BE49-F238E27FC236}">
                <a16:creationId xmlns:a16="http://schemas.microsoft.com/office/drawing/2014/main" id="{A720205F-6F41-47D5-8854-12166BB53287}"/>
              </a:ext>
            </a:extLst>
          </p:cNvPr>
          <p:cNvSpPr txBox="1"/>
          <p:nvPr/>
        </p:nvSpPr>
        <p:spPr>
          <a:xfrm>
            <a:off x="175241" y="79993"/>
            <a:ext cx="1367809" cy="369332"/>
          </a:xfrm>
          <a:prstGeom prst="rect">
            <a:avLst/>
          </a:prstGeom>
          <a:noFill/>
        </p:spPr>
        <p:txBody>
          <a:bodyPr wrap="square" rtlCol="0">
            <a:spAutoFit/>
          </a:bodyPr>
          <a:lstStyle/>
          <a:p>
            <a:r>
              <a:rPr lang="en-US" altLang="zh-CN" dirty="0">
                <a:solidFill>
                  <a:schemeClr val="tx1">
                    <a:lumMod val="50000"/>
                    <a:lumOff val="50000"/>
                  </a:schemeClr>
                </a:solidFill>
                <a:latin typeface="Times New Roman" panose="02020603050405020304" pitchFamily="18" charset="0"/>
                <a:cs typeface="Times New Roman" panose="02020603050405020304" pitchFamily="18" charset="0"/>
              </a:rPr>
              <a:t>Background</a:t>
            </a:r>
            <a:endParaRPr lang="zh-CN" altLang="en-US"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2512C744-FF7E-466B-9E2F-0ED614A4552E}"/>
              </a:ext>
            </a:extLst>
          </p:cNvPr>
          <p:cNvSpPr txBox="1"/>
          <p:nvPr/>
        </p:nvSpPr>
        <p:spPr>
          <a:xfrm>
            <a:off x="697305" y="946632"/>
            <a:ext cx="1438535"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We found</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88CA4ED0-5DB2-4BF1-AF02-0D670EFA7BC8}"/>
              </a:ext>
            </a:extLst>
          </p:cNvPr>
          <p:cNvSpPr txBox="1"/>
          <p:nvPr/>
        </p:nvSpPr>
        <p:spPr>
          <a:xfrm>
            <a:off x="1053705" y="4824084"/>
            <a:ext cx="3862244" cy="1477328"/>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In the cooperation process, relevant information basically appears in the form of files (e.g. bill of landing, manifest, dangerous goods notice, unloading note, etc. )</a:t>
            </a:r>
            <a:endParaRPr lang="zh-CN" altLang="en-US"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AB32B370-2066-42A1-B183-62DC15723777}"/>
              </a:ext>
            </a:extLst>
          </p:cNvPr>
          <p:cNvSpPr/>
          <p:nvPr/>
        </p:nvSpPr>
        <p:spPr>
          <a:xfrm>
            <a:off x="5865445" y="4820892"/>
            <a:ext cx="4117311" cy="1200329"/>
          </a:xfrm>
          <a:prstGeom prst="rect">
            <a:avLst/>
          </a:prstGeom>
        </p:spPr>
        <p:txBody>
          <a:bodyPr wrap="square">
            <a:spAutoFit/>
          </a:bodyPr>
          <a:lstStyle/>
          <a:p>
            <a:pPr algn="ctr"/>
            <a:r>
              <a:rPr lang="en-US" altLang="zh-CN" dirty="0">
                <a:latin typeface="Times New Roman" panose="02020603050405020304" pitchFamily="18" charset="0"/>
                <a:cs typeface="Times New Roman" panose="02020603050405020304" pitchFamily="18" charset="0"/>
              </a:rPr>
              <a:t>Communication and information transfer between the two parties usually through bilateral communication (e.g. phone, email, etc.)</a:t>
            </a:r>
            <a:endParaRPr lang="zh-CN" altLang="en-US" dirty="0">
              <a:latin typeface="Times New Roman" panose="02020603050405020304" pitchFamily="18" charset="0"/>
              <a:cs typeface="Times New Roman" panose="02020603050405020304" pitchFamily="18" charset="0"/>
            </a:endParaRPr>
          </a:p>
        </p:txBody>
      </p:sp>
      <p:sp>
        <p:nvSpPr>
          <p:cNvPr id="28" name="箭头: 上弧形 27">
            <a:extLst>
              <a:ext uri="{FF2B5EF4-FFF2-40B4-BE49-F238E27FC236}">
                <a16:creationId xmlns:a16="http://schemas.microsoft.com/office/drawing/2014/main" id="{4B982E42-9A1E-4536-AD62-55F63588E7E2}"/>
              </a:ext>
            </a:extLst>
          </p:cNvPr>
          <p:cNvSpPr/>
          <p:nvPr/>
        </p:nvSpPr>
        <p:spPr>
          <a:xfrm flipH="1" flipV="1">
            <a:off x="7075558" y="3857787"/>
            <a:ext cx="1394934" cy="365842"/>
          </a:xfrm>
          <a:prstGeom prst="curvedDownArrow">
            <a:avLst>
              <a:gd name="adj1" fmla="val 20268"/>
              <a:gd name="adj2" fmla="val 50000"/>
              <a:gd name="adj3" fmla="val 442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sp>
        <p:nvSpPr>
          <p:cNvPr id="37" name="对话气泡: 圆角矩形 36">
            <a:extLst>
              <a:ext uri="{FF2B5EF4-FFF2-40B4-BE49-F238E27FC236}">
                <a16:creationId xmlns:a16="http://schemas.microsoft.com/office/drawing/2014/main" id="{131B8AFC-3A78-40E0-AC79-F56C359523DD}"/>
              </a:ext>
            </a:extLst>
          </p:cNvPr>
          <p:cNvSpPr/>
          <p:nvPr/>
        </p:nvSpPr>
        <p:spPr>
          <a:xfrm>
            <a:off x="8023130" y="1885649"/>
            <a:ext cx="1789761" cy="1073657"/>
          </a:xfrm>
          <a:prstGeom prst="wedgeRoundRectCallout">
            <a:avLst>
              <a:gd name="adj1" fmla="val 16665"/>
              <a:gd name="adj2" fmla="val 64063"/>
              <a:gd name="adj3" fmla="val 16667"/>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9" name="文本框 38">
            <a:extLst>
              <a:ext uri="{FF2B5EF4-FFF2-40B4-BE49-F238E27FC236}">
                <a16:creationId xmlns:a16="http://schemas.microsoft.com/office/drawing/2014/main" id="{8DF1EAE6-710A-4155-8F68-197A369A2B12}"/>
              </a:ext>
            </a:extLst>
          </p:cNvPr>
          <p:cNvSpPr txBox="1"/>
          <p:nvPr/>
        </p:nvSpPr>
        <p:spPr>
          <a:xfrm>
            <a:off x="8062169" y="2237811"/>
            <a:ext cx="1750722"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Accept / Refuse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6014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5DBCB8EB-AB06-4AC8-8D48-5A158BC66200}"/>
              </a:ext>
            </a:extLst>
          </p:cNvPr>
          <p:cNvPicPr/>
          <p:nvPr/>
        </p:nvPicPr>
        <p:blipFill rotWithShape="1">
          <a:blip r:embed="rId3" cstate="print">
            <a:alphaModFix amt="5000"/>
            <a:extLst>
              <a:ext uri="{28A0092B-C50C-407E-A947-70E740481C1C}">
                <a14:useLocalDpi xmlns:a14="http://schemas.microsoft.com/office/drawing/2010/main" val="0"/>
              </a:ext>
            </a:extLst>
          </a:blip>
          <a:srcRect t="13857" r="32585" b="36593"/>
          <a:stretch/>
        </p:blipFill>
        <p:spPr bwMode="auto">
          <a:xfrm>
            <a:off x="9074618" y="3782679"/>
            <a:ext cx="3492520" cy="3344951"/>
          </a:xfrm>
          <a:prstGeom prst="rect">
            <a:avLst/>
          </a:prstGeom>
          <a:ln>
            <a:noFill/>
          </a:ln>
          <a:effectLst>
            <a:softEdge rad="112500"/>
          </a:effectLst>
        </p:spPr>
      </p:pic>
      <p:sp>
        <p:nvSpPr>
          <p:cNvPr id="6" name="文本框 5">
            <a:extLst>
              <a:ext uri="{FF2B5EF4-FFF2-40B4-BE49-F238E27FC236}">
                <a16:creationId xmlns:a16="http://schemas.microsoft.com/office/drawing/2014/main" id="{696D2EEC-5DF9-456A-9E38-AA62240C5F0F}"/>
              </a:ext>
            </a:extLst>
          </p:cNvPr>
          <p:cNvSpPr txBox="1"/>
          <p:nvPr/>
        </p:nvSpPr>
        <p:spPr>
          <a:xfrm>
            <a:off x="697305" y="946632"/>
            <a:ext cx="1856598"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Here is a case</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p:grpSp>
        <p:nvGrpSpPr>
          <p:cNvPr id="11" name="组合 10">
            <a:extLst>
              <a:ext uri="{FF2B5EF4-FFF2-40B4-BE49-F238E27FC236}">
                <a16:creationId xmlns:a16="http://schemas.microsoft.com/office/drawing/2014/main" id="{D747CAD5-8656-4145-B67D-DAF9E96FA409}"/>
              </a:ext>
            </a:extLst>
          </p:cNvPr>
          <p:cNvGrpSpPr/>
          <p:nvPr/>
        </p:nvGrpSpPr>
        <p:grpSpPr>
          <a:xfrm>
            <a:off x="768233" y="1268259"/>
            <a:ext cx="9187698" cy="5044457"/>
            <a:chOff x="625642" y="1861248"/>
            <a:chExt cx="9088639" cy="4594193"/>
          </a:xfrm>
        </p:grpSpPr>
        <p:pic>
          <p:nvPicPr>
            <p:cNvPr id="8" name="图片 7">
              <a:extLst>
                <a:ext uri="{FF2B5EF4-FFF2-40B4-BE49-F238E27FC236}">
                  <a16:creationId xmlns:a16="http://schemas.microsoft.com/office/drawing/2014/main" id="{82822CE3-F768-4161-ADAA-DFF96F2F6C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642" y="1861248"/>
              <a:ext cx="9088639" cy="4594193"/>
            </a:xfrm>
            <a:prstGeom prst="rect">
              <a:avLst/>
            </a:prstGeom>
          </p:spPr>
        </p:pic>
        <p:pic>
          <p:nvPicPr>
            <p:cNvPr id="10" name="图片 9">
              <a:extLst>
                <a:ext uri="{FF2B5EF4-FFF2-40B4-BE49-F238E27FC236}">
                  <a16:creationId xmlns:a16="http://schemas.microsoft.com/office/drawing/2014/main" id="{286EC096-78C9-4782-B013-3068A183DB65}"/>
                </a:ext>
              </a:extLst>
            </p:cNvPr>
            <p:cNvPicPr>
              <a:picLocks noChangeAspect="1"/>
            </p:cNvPicPr>
            <p:nvPr/>
          </p:nvPicPr>
          <p:blipFill>
            <a:blip r:embed="rId5"/>
            <a:stretch>
              <a:fillRect/>
            </a:stretch>
          </p:blipFill>
          <p:spPr>
            <a:xfrm>
              <a:off x="5849622" y="5749767"/>
              <a:ext cx="108266" cy="103345"/>
            </a:xfrm>
            <a:prstGeom prst="rect">
              <a:avLst/>
            </a:prstGeom>
          </p:spPr>
        </p:pic>
      </p:grpSp>
      <p:sp>
        <p:nvSpPr>
          <p:cNvPr id="13" name="文本框 12">
            <a:extLst>
              <a:ext uri="{FF2B5EF4-FFF2-40B4-BE49-F238E27FC236}">
                <a16:creationId xmlns:a16="http://schemas.microsoft.com/office/drawing/2014/main" id="{B481E36E-0ED3-4895-8579-D5ED8CC3AB37}"/>
              </a:ext>
            </a:extLst>
          </p:cNvPr>
          <p:cNvSpPr txBox="1"/>
          <p:nvPr/>
        </p:nvSpPr>
        <p:spPr>
          <a:xfrm>
            <a:off x="175241" y="79993"/>
            <a:ext cx="1367809" cy="369332"/>
          </a:xfrm>
          <a:prstGeom prst="rect">
            <a:avLst/>
          </a:prstGeom>
          <a:noFill/>
        </p:spPr>
        <p:txBody>
          <a:bodyPr wrap="square" rtlCol="0">
            <a:spAutoFit/>
          </a:bodyPr>
          <a:lstStyle/>
          <a:p>
            <a:r>
              <a:rPr lang="en-US" altLang="zh-CN" dirty="0">
                <a:solidFill>
                  <a:schemeClr val="tx1">
                    <a:lumMod val="50000"/>
                    <a:lumOff val="50000"/>
                  </a:schemeClr>
                </a:solidFill>
                <a:latin typeface="Times New Roman" panose="02020603050405020304" pitchFamily="18" charset="0"/>
                <a:cs typeface="Times New Roman" panose="02020603050405020304" pitchFamily="18" charset="0"/>
              </a:rPr>
              <a:t>Background</a:t>
            </a:r>
            <a:endParaRPr lang="zh-CN" altLang="en-US"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2" name="思想气泡: 云 1">
            <a:extLst>
              <a:ext uri="{FF2B5EF4-FFF2-40B4-BE49-F238E27FC236}">
                <a16:creationId xmlns:a16="http://schemas.microsoft.com/office/drawing/2014/main" id="{CF246CA8-A133-4A09-B859-53CD76C8329D}"/>
              </a:ext>
            </a:extLst>
          </p:cNvPr>
          <p:cNvSpPr/>
          <p:nvPr/>
        </p:nvSpPr>
        <p:spPr>
          <a:xfrm>
            <a:off x="4845567" y="449325"/>
            <a:ext cx="2050183" cy="924005"/>
          </a:xfrm>
          <a:prstGeom prst="cloudCallou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 cannot ask another company to prevent double-spending, I have to wait for reply</a:t>
            </a:r>
            <a:endParaRPr lang="zh-CN" alt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2861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5DBCB8EB-AB06-4AC8-8D48-5A158BC66200}"/>
              </a:ext>
            </a:extLst>
          </p:cNvPr>
          <p:cNvPicPr/>
          <p:nvPr/>
        </p:nvPicPr>
        <p:blipFill rotWithShape="1">
          <a:blip r:embed="rId3" cstate="print">
            <a:alphaModFix amt="5000"/>
            <a:extLst>
              <a:ext uri="{28A0092B-C50C-407E-A947-70E740481C1C}">
                <a14:useLocalDpi xmlns:a14="http://schemas.microsoft.com/office/drawing/2010/main" val="0"/>
              </a:ext>
            </a:extLst>
          </a:blip>
          <a:srcRect t="13857" r="32585" b="36593"/>
          <a:stretch/>
        </p:blipFill>
        <p:spPr bwMode="auto">
          <a:xfrm>
            <a:off x="9074618" y="3782679"/>
            <a:ext cx="3492520" cy="3344951"/>
          </a:xfrm>
          <a:prstGeom prst="rect">
            <a:avLst/>
          </a:prstGeom>
          <a:ln>
            <a:noFill/>
          </a:ln>
          <a:effectLst>
            <a:softEdge rad="112500"/>
          </a:effectLst>
        </p:spPr>
      </p:pic>
      <p:sp>
        <p:nvSpPr>
          <p:cNvPr id="5" name="文本框 4">
            <a:extLst>
              <a:ext uri="{FF2B5EF4-FFF2-40B4-BE49-F238E27FC236}">
                <a16:creationId xmlns:a16="http://schemas.microsoft.com/office/drawing/2014/main" id="{BD53B0AF-CA56-4A10-9376-094D7916FB22}"/>
              </a:ext>
            </a:extLst>
          </p:cNvPr>
          <p:cNvSpPr txBox="1"/>
          <p:nvPr/>
        </p:nvSpPr>
        <p:spPr>
          <a:xfrm>
            <a:off x="922351" y="1701916"/>
            <a:ext cx="5570727" cy="1477328"/>
          </a:xfrm>
          <a:prstGeom prst="rect">
            <a:avLst/>
          </a:prstGeom>
          <a:noFill/>
        </p:spPr>
        <p:txBody>
          <a:bodyPr wrap="square" rtlCol="0">
            <a:spAutoFit/>
          </a:bodyPr>
          <a:lstStyle/>
          <a:p>
            <a:pPr marL="342900" indent="-342900">
              <a:buAutoNum type="arabicPeriod"/>
            </a:pPr>
            <a:r>
              <a:rPr lang="en-US" altLang="zh-CN" dirty="0">
                <a:latin typeface="Times New Roman" panose="02020603050405020304" pitchFamily="18" charset="0"/>
                <a:cs typeface="Times New Roman" panose="02020603050405020304" pitchFamily="18" charset="0"/>
              </a:rPr>
              <a:t>Trust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issue</a:t>
            </a:r>
          </a:p>
          <a:p>
            <a:pPr marL="342900" indent="-342900">
              <a:buAutoNum type="arabicPeriod"/>
            </a:pPr>
            <a:r>
              <a:rPr lang="en-US" altLang="zh-CN" dirty="0">
                <a:latin typeface="Times New Roman" panose="02020603050405020304" pitchFamily="18" charset="0"/>
                <a:cs typeface="Times New Roman" panose="02020603050405020304" pitchFamily="18" charset="0"/>
              </a:rPr>
              <a:t>Information traceability is difficult</a:t>
            </a:r>
          </a:p>
          <a:p>
            <a:pPr marL="342900" indent="-342900">
              <a:buAutoNum type="arabicPeriod"/>
            </a:pPr>
            <a:r>
              <a:rPr lang="en-US" altLang="zh-CN" dirty="0">
                <a:latin typeface="Times New Roman" panose="02020603050405020304" pitchFamily="18" charset="0"/>
                <a:cs typeface="Times New Roman" panose="02020603050405020304" pitchFamily="18" charset="0"/>
              </a:rPr>
              <a:t>Communication delay</a:t>
            </a:r>
          </a:p>
          <a:p>
            <a:pPr marL="342900" indent="-342900">
              <a:buAutoNum type="arabicPeriod"/>
            </a:pPr>
            <a:r>
              <a:rPr lang="en-US" altLang="zh-CN" dirty="0">
                <a:latin typeface="Times New Roman" panose="02020603050405020304" pitchFamily="18" charset="0"/>
                <a:cs typeface="Times New Roman" panose="02020603050405020304" pitchFamily="18" charset="0"/>
              </a:rPr>
              <a:t>Information cannot be securely shared</a:t>
            </a:r>
          </a:p>
          <a:p>
            <a:pPr marL="342900" indent="-342900">
              <a:buAutoNum type="arabicPeriod"/>
            </a:pPr>
            <a:r>
              <a:rPr lang="en-US" altLang="zh-CN" dirty="0">
                <a:latin typeface="Times New Roman" panose="02020603050405020304" pitchFamily="18" charset="0"/>
                <a:cs typeface="Times New Roman" panose="02020603050405020304" pitchFamily="18" charset="0"/>
              </a:rPr>
              <a:t>Low communication efficiency and high error rate</a:t>
            </a:r>
          </a:p>
        </p:txBody>
      </p:sp>
      <p:sp>
        <p:nvSpPr>
          <p:cNvPr id="7" name="文本框 6">
            <a:extLst>
              <a:ext uri="{FF2B5EF4-FFF2-40B4-BE49-F238E27FC236}">
                <a16:creationId xmlns:a16="http://schemas.microsoft.com/office/drawing/2014/main" id="{5A0EEC85-EA5B-4F6A-B8EF-79F0620C67E4}"/>
              </a:ext>
            </a:extLst>
          </p:cNvPr>
          <p:cNvSpPr txBox="1"/>
          <p:nvPr/>
        </p:nvSpPr>
        <p:spPr>
          <a:xfrm>
            <a:off x="2212422" y="3970170"/>
            <a:ext cx="1629736"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Blockchain?</a:t>
            </a:r>
            <a:endParaRPr lang="zh-CN" altLang="en-US" sz="24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BDB2686B-227D-44FB-B62E-42F86AB5BD52}"/>
              </a:ext>
            </a:extLst>
          </p:cNvPr>
          <p:cNvSpPr txBox="1"/>
          <p:nvPr/>
        </p:nvSpPr>
        <p:spPr>
          <a:xfrm>
            <a:off x="175241" y="79993"/>
            <a:ext cx="1367809" cy="369332"/>
          </a:xfrm>
          <a:prstGeom prst="rect">
            <a:avLst/>
          </a:prstGeom>
          <a:noFill/>
        </p:spPr>
        <p:txBody>
          <a:bodyPr wrap="square" rtlCol="0">
            <a:spAutoFit/>
          </a:bodyPr>
          <a:lstStyle/>
          <a:p>
            <a:r>
              <a:rPr lang="en-US" altLang="zh-CN" dirty="0">
                <a:solidFill>
                  <a:schemeClr val="tx1">
                    <a:lumMod val="50000"/>
                    <a:lumOff val="50000"/>
                  </a:schemeClr>
                </a:solidFill>
                <a:latin typeface="Times New Roman" panose="02020603050405020304" pitchFamily="18" charset="0"/>
                <a:cs typeface="Times New Roman" panose="02020603050405020304" pitchFamily="18" charset="0"/>
              </a:rPr>
              <a:t>Background</a:t>
            </a:r>
            <a:endParaRPr lang="zh-CN" altLang="en-US"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85559E61-D7E5-4913-8BE2-50BC3FBD106A}"/>
              </a:ext>
            </a:extLst>
          </p:cNvPr>
          <p:cNvSpPr txBox="1"/>
          <p:nvPr/>
        </p:nvSpPr>
        <p:spPr>
          <a:xfrm>
            <a:off x="697305" y="946632"/>
            <a:ext cx="797013"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Why?</a:t>
            </a:r>
          </a:p>
        </p:txBody>
      </p:sp>
      <p:pic>
        <p:nvPicPr>
          <p:cNvPr id="12292" name="Picture 4" descr="“思考”的图片搜索结果&quot;">
            <a:extLst>
              <a:ext uri="{FF2B5EF4-FFF2-40B4-BE49-F238E27FC236}">
                <a16:creationId xmlns:a16="http://schemas.microsoft.com/office/drawing/2014/main" id="{0CF9D344-CA2D-400F-A378-35AA62BAFC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145" y="4905717"/>
            <a:ext cx="1233640" cy="1098873"/>
          </a:xfrm>
          <a:prstGeom prst="rect">
            <a:avLst/>
          </a:prstGeom>
          <a:noFill/>
          <a:extLst>
            <a:ext uri="{909E8E84-426E-40DD-AFC4-6F175D3DCCD1}">
              <a14:hiddenFill xmlns:a14="http://schemas.microsoft.com/office/drawing/2010/main">
                <a:solidFill>
                  <a:srgbClr val="FFFFFF"/>
                </a:solidFill>
              </a14:hiddenFill>
            </a:ext>
          </a:extLst>
        </p:spPr>
      </p:pic>
      <p:sp>
        <p:nvSpPr>
          <p:cNvPr id="2" name="思想气泡: 云 1">
            <a:extLst>
              <a:ext uri="{FF2B5EF4-FFF2-40B4-BE49-F238E27FC236}">
                <a16:creationId xmlns:a16="http://schemas.microsoft.com/office/drawing/2014/main" id="{5F5383E5-E22F-4BF5-9414-5C4E7EFD3238}"/>
              </a:ext>
            </a:extLst>
          </p:cNvPr>
          <p:cNvSpPr/>
          <p:nvPr/>
        </p:nvSpPr>
        <p:spPr>
          <a:xfrm>
            <a:off x="1921079" y="3782679"/>
            <a:ext cx="2466363" cy="982268"/>
          </a:xfrm>
          <a:prstGeom prst="cloudCallout">
            <a:avLst>
              <a:gd name="adj1" fmla="val -45648"/>
              <a:gd name="adj2" fmla="val 60973"/>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5778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5DBCB8EB-AB06-4AC8-8D48-5A158BC66200}"/>
              </a:ext>
            </a:extLst>
          </p:cNvPr>
          <p:cNvPicPr/>
          <p:nvPr/>
        </p:nvPicPr>
        <p:blipFill rotWithShape="1">
          <a:blip r:embed="rId3" cstate="print">
            <a:alphaModFix amt="5000"/>
            <a:extLst>
              <a:ext uri="{28A0092B-C50C-407E-A947-70E740481C1C}">
                <a14:useLocalDpi xmlns:a14="http://schemas.microsoft.com/office/drawing/2010/main" val="0"/>
              </a:ext>
            </a:extLst>
          </a:blip>
          <a:srcRect t="13857" r="32585" b="36593"/>
          <a:stretch/>
        </p:blipFill>
        <p:spPr bwMode="auto">
          <a:xfrm>
            <a:off x="9074618" y="3782679"/>
            <a:ext cx="3492520" cy="3344951"/>
          </a:xfrm>
          <a:prstGeom prst="rect">
            <a:avLst/>
          </a:prstGeom>
          <a:ln>
            <a:noFill/>
          </a:ln>
          <a:effectLst>
            <a:softEdge rad="112500"/>
          </a:effectLst>
        </p:spPr>
      </p:pic>
      <p:sp>
        <p:nvSpPr>
          <p:cNvPr id="7" name="文本框 6">
            <a:extLst>
              <a:ext uri="{FF2B5EF4-FFF2-40B4-BE49-F238E27FC236}">
                <a16:creationId xmlns:a16="http://schemas.microsoft.com/office/drawing/2014/main" id="{5A0EEC85-EA5B-4F6A-B8EF-79F0620C67E4}"/>
              </a:ext>
            </a:extLst>
          </p:cNvPr>
          <p:cNvSpPr txBox="1"/>
          <p:nvPr/>
        </p:nvSpPr>
        <p:spPr>
          <a:xfrm>
            <a:off x="603866" y="731944"/>
            <a:ext cx="3752850" cy="800219"/>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Blockchain</a:t>
            </a:r>
          </a:p>
          <a:p>
            <a:endParaRPr lang="en-US" altLang="zh-CN"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A1AA154E-C94F-4AAA-8773-660E5D25E837}"/>
              </a:ext>
            </a:extLst>
          </p:cNvPr>
          <p:cNvSpPr txBox="1"/>
          <p:nvPr/>
        </p:nvSpPr>
        <p:spPr>
          <a:xfrm>
            <a:off x="175241" y="79993"/>
            <a:ext cx="1367809" cy="369332"/>
          </a:xfrm>
          <a:prstGeom prst="rect">
            <a:avLst/>
          </a:prstGeom>
          <a:noFill/>
        </p:spPr>
        <p:txBody>
          <a:bodyPr wrap="square" rtlCol="0">
            <a:spAutoFit/>
          </a:bodyPr>
          <a:lstStyle/>
          <a:p>
            <a:r>
              <a:rPr lang="en-US" altLang="zh-CN" dirty="0">
                <a:solidFill>
                  <a:schemeClr val="tx1">
                    <a:lumMod val="50000"/>
                    <a:lumOff val="50000"/>
                  </a:schemeClr>
                </a:solidFill>
                <a:latin typeface="Times New Roman" panose="02020603050405020304" pitchFamily="18" charset="0"/>
                <a:cs typeface="Times New Roman" panose="02020603050405020304" pitchFamily="18" charset="0"/>
              </a:rPr>
              <a:t>Background</a:t>
            </a:r>
            <a:endParaRPr lang="zh-CN" altLang="en-US"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graphicFrame>
        <p:nvGraphicFramePr>
          <p:cNvPr id="14" name="表格 13">
            <a:extLst>
              <a:ext uri="{FF2B5EF4-FFF2-40B4-BE49-F238E27FC236}">
                <a16:creationId xmlns:a16="http://schemas.microsoft.com/office/drawing/2014/main" id="{56392A27-D917-4AB3-8D45-4A8ED9749855}"/>
              </a:ext>
            </a:extLst>
          </p:cNvPr>
          <p:cNvGraphicFramePr>
            <a:graphicFrameLocks noGrp="1"/>
          </p:cNvGraphicFramePr>
          <p:nvPr>
            <p:extLst>
              <p:ext uri="{D42A27DB-BD31-4B8C-83A1-F6EECF244321}">
                <p14:modId xmlns:p14="http://schemas.microsoft.com/office/powerpoint/2010/main" val="2004287116"/>
              </p:ext>
            </p:extLst>
          </p:nvPr>
        </p:nvGraphicFramePr>
        <p:xfrm>
          <a:off x="946617" y="1538816"/>
          <a:ext cx="10397657" cy="4251960"/>
        </p:xfrm>
        <a:graphic>
          <a:graphicData uri="http://schemas.openxmlformats.org/drawingml/2006/table">
            <a:tbl>
              <a:tblPr firstRow="1" bandRow="1">
                <a:tableStyleId>{0505E3EF-67EA-436B-97B2-0124C06EBD24}</a:tableStyleId>
              </a:tblPr>
              <a:tblGrid>
                <a:gridCol w="2311042">
                  <a:extLst>
                    <a:ext uri="{9D8B030D-6E8A-4147-A177-3AD203B41FA5}">
                      <a16:colId xmlns:a16="http://schemas.microsoft.com/office/drawing/2014/main" val="3111342936"/>
                    </a:ext>
                  </a:extLst>
                </a:gridCol>
                <a:gridCol w="8086615">
                  <a:extLst>
                    <a:ext uri="{9D8B030D-6E8A-4147-A177-3AD203B41FA5}">
                      <a16:colId xmlns:a16="http://schemas.microsoft.com/office/drawing/2014/main" val="1788680507"/>
                    </a:ext>
                  </a:extLst>
                </a:gridCol>
              </a:tblGrid>
              <a:tr h="370840">
                <a:tc>
                  <a:txBody>
                    <a:bodyPr/>
                    <a:lstStyle/>
                    <a:p>
                      <a:r>
                        <a:rPr lang="en-US" altLang="zh-CN" sz="2000" b="1" kern="1200" dirty="0">
                          <a:solidFill>
                            <a:schemeClr val="dk1"/>
                          </a:solidFill>
                          <a:effectLst/>
                          <a:latin typeface="Times New Roman" panose="02020603050405020304" pitchFamily="18" charset="0"/>
                          <a:ea typeface="+mn-ea"/>
                          <a:cs typeface="Times New Roman" panose="02020603050405020304" pitchFamily="18" charset="0"/>
                        </a:rPr>
                        <a:t>- Transparency</a:t>
                      </a:r>
                      <a:endParaRPr lang="zh-CN" altLang="en-US" sz="2000" b="1" dirty="0">
                        <a:latin typeface="Times New Roman" panose="02020603050405020304" pitchFamily="18" charset="0"/>
                        <a:cs typeface="Times New Roman" panose="02020603050405020304" pitchFamily="18" charset="0"/>
                      </a:endParaRPr>
                    </a:p>
                  </a:txBody>
                  <a:tcPr>
                    <a:lnL w="12700" cmpd="sng">
                      <a:noFill/>
                    </a:lnL>
                    <a:lnR w="12700" cap="flat" cmpd="sng" algn="ctr">
                      <a:solidFill>
                        <a:schemeClr val="bg1">
                          <a:lumMod val="6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100" b="0" dirty="0">
                          <a:latin typeface="Times New Roman" panose="02020603050405020304" pitchFamily="18" charset="0"/>
                          <a:cs typeface="Times New Roman" panose="02020603050405020304" pitchFamily="18" charset="0"/>
                        </a:rPr>
                        <a:t>Blockchain may prevent the creation of organizational silos within existing parties of the supply chain, enabling the different actors involved in the process to access the information. This feature leads to univocal, shared and real-time accessible pieces of information. Instead of having data buried in legacy silos, ERP or TMS, data are accessible in a distributed and decentralized way to supply chain members;</a:t>
                      </a:r>
                    </a:p>
                    <a:p>
                      <a:endParaRPr lang="zh-CN" altLang="en-US" sz="1100" b="0" dirty="0">
                        <a:latin typeface="Times New Roman" panose="02020603050405020304" pitchFamily="18" charset="0"/>
                        <a:cs typeface="Times New Roman" panose="02020603050405020304" pitchFamily="18" charset="0"/>
                      </a:endParaRPr>
                    </a:p>
                  </a:txBody>
                  <a:tcPr>
                    <a:lnL w="12700" cap="flat" cmpd="sng" algn="ctr">
                      <a:solidFill>
                        <a:schemeClr val="bg1">
                          <a:lumMod val="65000"/>
                        </a:schemeClr>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3535736"/>
                  </a:ext>
                </a:extLst>
              </a:tr>
              <a:tr h="370840">
                <a:tc>
                  <a:txBody>
                    <a:bodyPr/>
                    <a:lstStyle/>
                    <a:p>
                      <a:r>
                        <a:rPr lang="en-US" altLang="zh-CN" sz="2000" b="1" kern="1200" dirty="0">
                          <a:solidFill>
                            <a:schemeClr val="dk1"/>
                          </a:solidFill>
                          <a:effectLst/>
                          <a:latin typeface="Times New Roman" panose="02020603050405020304" pitchFamily="18" charset="0"/>
                          <a:ea typeface="+mn-ea"/>
                          <a:cs typeface="Times New Roman" panose="02020603050405020304" pitchFamily="18" charset="0"/>
                        </a:rPr>
                        <a:t>- Traceability</a:t>
                      </a:r>
                      <a:endParaRPr lang="zh-CN" altLang="en-US" sz="2000" b="1" dirty="0">
                        <a:latin typeface="Times New Roman" panose="02020603050405020304" pitchFamily="18" charset="0"/>
                        <a:cs typeface="Times New Roman" panose="02020603050405020304" pitchFamily="18" charset="0"/>
                      </a:endParaRPr>
                    </a:p>
                  </a:txBody>
                  <a:tcPr>
                    <a:lnL w="12700" cmpd="sng">
                      <a:noFill/>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100" b="0" kern="1200" dirty="0">
                          <a:solidFill>
                            <a:schemeClr val="dk1"/>
                          </a:solidFill>
                          <a:effectLst/>
                          <a:latin typeface="Times New Roman" panose="02020603050405020304" pitchFamily="18" charset="0"/>
                          <a:ea typeface="+mn-ea"/>
                          <a:cs typeface="Times New Roman" panose="02020603050405020304" pitchFamily="18" charset="0"/>
                        </a:rPr>
                        <a:t>Blockchain is able to keep track of the different processes so that every supply chain member is able to produce or collect information about the product’s lifecycle (supplier information, the manufacturing process information, logistics information and others). This not only provides a guarantee over the product’s origins, but it also offers information about the requirement for the product’s handling, transportation and storage. Finally, this feature enables an easier traceability of the causes and responsibilities for problems occurred in the process;</a:t>
                      </a:r>
                    </a:p>
                    <a:p>
                      <a:endParaRPr lang="zh-CN" altLang="en-US" sz="1100" b="0" dirty="0">
                        <a:latin typeface="Times New Roman" panose="02020603050405020304" pitchFamily="18" charset="0"/>
                        <a:cs typeface="Times New Roman" panose="02020603050405020304" pitchFamily="18" charset="0"/>
                      </a:endParaRPr>
                    </a:p>
                  </a:txBody>
                  <a:tcPr>
                    <a:lnL w="12700" cap="flat" cmpd="sng" algn="ctr">
                      <a:solidFill>
                        <a:schemeClr val="bg1">
                          <a:lumMod val="6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1877854"/>
                  </a:ext>
                </a:extLst>
              </a:tr>
              <a:tr h="370840">
                <a:tc>
                  <a:txBody>
                    <a:bodyPr/>
                    <a:lstStyle/>
                    <a:p>
                      <a:r>
                        <a:rPr lang="en-US" altLang="zh-CN" sz="2000" b="1" kern="1200" dirty="0">
                          <a:solidFill>
                            <a:schemeClr val="dk1"/>
                          </a:solidFill>
                          <a:effectLst/>
                          <a:latin typeface="Times New Roman" panose="02020603050405020304" pitchFamily="18" charset="0"/>
                          <a:ea typeface="+mn-ea"/>
                          <a:cs typeface="Times New Roman" panose="02020603050405020304" pitchFamily="18" charset="0"/>
                        </a:rPr>
                        <a:t>- Security</a:t>
                      </a:r>
                      <a:endParaRPr lang="zh-CN" altLang="en-US" sz="2000" b="1" dirty="0">
                        <a:latin typeface="Times New Roman" panose="02020603050405020304" pitchFamily="18" charset="0"/>
                        <a:cs typeface="Times New Roman" panose="02020603050405020304" pitchFamily="18" charset="0"/>
                      </a:endParaRPr>
                    </a:p>
                  </a:txBody>
                  <a:tcPr>
                    <a:lnL w="12700" cmpd="sng">
                      <a:noFill/>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b="0" kern="1200" dirty="0">
                          <a:solidFill>
                            <a:schemeClr val="dk1"/>
                          </a:solidFill>
                          <a:effectLst/>
                          <a:latin typeface="Times New Roman" panose="02020603050405020304" pitchFamily="18" charset="0"/>
                          <a:ea typeface="+mn-ea"/>
                          <a:cs typeface="Times New Roman" panose="02020603050405020304" pitchFamily="18" charset="0"/>
                        </a:rPr>
                        <a:t>The information is stored in a ledger, which is a distributed data structure where transactions are organized in blocks (</a:t>
                      </a:r>
                      <a:r>
                        <a:rPr lang="en-US" altLang="zh-CN" sz="1100" b="0" kern="1200" dirty="0" err="1">
                          <a:solidFill>
                            <a:schemeClr val="dk1"/>
                          </a:solidFill>
                          <a:effectLst/>
                          <a:latin typeface="Times New Roman" panose="02020603050405020304" pitchFamily="18" charset="0"/>
                          <a:ea typeface="+mn-ea"/>
                          <a:cs typeface="Times New Roman" panose="02020603050405020304" pitchFamily="18" charset="0"/>
                        </a:rPr>
                        <a:t>Kiayias</a:t>
                      </a:r>
                      <a:r>
                        <a:rPr lang="en-US" altLang="zh-CN" sz="1100" b="0" kern="1200" dirty="0">
                          <a:solidFill>
                            <a:schemeClr val="dk1"/>
                          </a:solidFill>
                          <a:effectLst/>
                          <a:latin typeface="Times New Roman" panose="02020603050405020304" pitchFamily="18" charset="0"/>
                          <a:ea typeface="+mn-ea"/>
                          <a:cs typeface="Times New Roman" panose="02020603050405020304" pitchFamily="18" charset="0"/>
                        </a:rPr>
                        <a:t> et al., 2016). Each block is secure by encryption based on a hash mechanism so that the ledger becomes a proof-of-work puzzle. The access to information is based on a key system. Therefore, every member of the blockchain, the so-called “node”, is provided with a private key and a public key, which enable him to access the private information and the Blockchain respectively;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100" b="0" kern="1200" dirty="0">
                        <a:solidFill>
                          <a:schemeClr val="dk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6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809076"/>
                  </a:ext>
                </a:extLst>
              </a:tr>
              <a:tr h="370840">
                <a:tc>
                  <a:txBody>
                    <a:bodyPr/>
                    <a:lstStyle/>
                    <a:p>
                      <a:r>
                        <a:rPr lang="en-US" altLang="zh-CN" sz="2000" b="1" kern="1200" dirty="0">
                          <a:solidFill>
                            <a:schemeClr val="dk1"/>
                          </a:solidFill>
                          <a:effectLst/>
                          <a:latin typeface="Times New Roman" panose="02020603050405020304" pitchFamily="18" charset="0"/>
                          <a:ea typeface="+mn-ea"/>
                          <a:cs typeface="Times New Roman" panose="02020603050405020304" pitchFamily="18" charset="0"/>
                        </a:rPr>
                        <a:t>- Built-in-trust</a:t>
                      </a:r>
                      <a:endParaRPr lang="zh-CN" altLang="en-US" sz="2000" b="1" dirty="0">
                        <a:latin typeface="Times New Roman" panose="02020603050405020304" pitchFamily="18" charset="0"/>
                        <a:cs typeface="Times New Roman" panose="02020603050405020304" pitchFamily="18" charset="0"/>
                      </a:endParaRPr>
                    </a:p>
                  </a:txBody>
                  <a:tcPr>
                    <a:lnL w="12700" cmpd="sng">
                      <a:noFill/>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100" b="0" kern="1200" dirty="0">
                          <a:solidFill>
                            <a:schemeClr val="dk1"/>
                          </a:solidFill>
                          <a:effectLst/>
                          <a:latin typeface="Times New Roman" panose="02020603050405020304" pitchFamily="18" charset="0"/>
                          <a:ea typeface="+mn-ea"/>
                          <a:cs typeface="Times New Roman" panose="02020603050405020304" pitchFamily="18" charset="0"/>
                        </a:rPr>
                        <a:t>The feature of encryption on which Blockchain is based represents the guarantee of trust towards the system. This enables the members of the blockchain to bypass the third parties that serves as a guarantee of financial, physical and information transaction in today’s supply chain. In logistics, this leads to the elimination of documents such as Bill-of-Landings, Letter-of-credits and middlemen such as Freight forwarder and banks.</a:t>
                      </a:r>
                    </a:p>
                    <a:p>
                      <a:endParaRPr lang="zh-CN" altLang="en-US" sz="1100" b="0" dirty="0">
                        <a:latin typeface="Times New Roman" panose="02020603050405020304" pitchFamily="18" charset="0"/>
                        <a:cs typeface="Times New Roman" panose="02020603050405020304" pitchFamily="18" charset="0"/>
                      </a:endParaRPr>
                    </a:p>
                  </a:txBody>
                  <a:tcPr>
                    <a:lnL w="12700" cap="flat" cmpd="sng" algn="ctr">
                      <a:solidFill>
                        <a:schemeClr val="bg1">
                          <a:lumMod val="6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1612502"/>
                  </a:ext>
                </a:extLst>
              </a:tr>
              <a:tr h="370840">
                <a:tc>
                  <a:txBody>
                    <a:bodyPr/>
                    <a:lstStyle/>
                    <a:p>
                      <a:r>
                        <a:rPr lang="en-US" altLang="zh-CN" sz="2000" b="1" kern="1200" dirty="0">
                          <a:solidFill>
                            <a:schemeClr val="dk1"/>
                          </a:solidFill>
                          <a:effectLst/>
                          <a:latin typeface="Times New Roman" panose="02020603050405020304" pitchFamily="18" charset="0"/>
                          <a:ea typeface="+mn-ea"/>
                          <a:cs typeface="Times New Roman" panose="02020603050405020304" pitchFamily="18" charset="0"/>
                        </a:rPr>
                        <a:t>- Real-time accessibility</a:t>
                      </a:r>
                      <a:endParaRPr lang="zh-CN" altLang="en-US" sz="2000" b="1" dirty="0">
                        <a:latin typeface="Times New Roman" panose="02020603050405020304" pitchFamily="18" charset="0"/>
                        <a:cs typeface="Times New Roman" panose="02020603050405020304" pitchFamily="18" charset="0"/>
                      </a:endParaRPr>
                    </a:p>
                  </a:txBody>
                  <a:tcPr>
                    <a:lnL w="12700" cmpd="sng">
                      <a:noFill/>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100" b="0" kern="1200" dirty="0">
                          <a:solidFill>
                            <a:schemeClr val="dk1"/>
                          </a:solidFill>
                          <a:effectLst/>
                          <a:latin typeface="Times New Roman" panose="02020603050405020304" pitchFamily="18" charset="0"/>
                          <a:ea typeface="+mn-ea"/>
                          <a:cs typeface="Times New Roman" panose="02020603050405020304" pitchFamily="18" charset="0"/>
                        </a:rPr>
                        <a:t>Blockchain provides to every user with authorization a real-time access to the information. This faster and broader access to information leads to speed-up the logistic processes and avoid bottle-necks. Benefits are not only related to the information flow, but also to the financial flow.</a:t>
                      </a:r>
                      <a:endParaRPr lang="zh-CN" altLang="en-US" sz="1100" b="0" dirty="0">
                        <a:latin typeface="Times New Roman" panose="02020603050405020304" pitchFamily="18" charset="0"/>
                        <a:cs typeface="Times New Roman" panose="02020603050405020304" pitchFamily="18" charset="0"/>
                      </a:endParaRPr>
                    </a:p>
                  </a:txBody>
                  <a:tcPr>
                    <a:lnL w="12700" cap="flat" cmpd="sng" algn="ctr">
                      <a:solidFill>
                        <a:schemeClr val="bg1">
                          <a:lumMod val="6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4965618"/>
                  </a:ext>
                </a:extLst>
              </a:tr>
            </a:tbl>
          </a:graphicData>
        </a:graphic>
      </p:graphicFrame>
    </p:spTree>
    <p:extLst>
      <p:ext uri="{BB962C8B-B14F-4D97-AF65-F5344CB8AC3E}">
        <p14:creationId xmlns:p14="http://schemas.microsoft.com/office/powerpoint/2010/main" val="4137112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5DBCB8EB-AB06-4AC8-8D48-5A158BC66200}"/>
              </a:ext>
            </a:extLst>
          </p:cNvPr>
          <p:cNvPicPr/>
          <p:nvPr/>
        </p:nvPicPr>
        <p:blipFill rotWithShape="1">
          <a:blip r:embed="rId3" cstate="print">
            <a:alphaModFix amt="5000"/>
            <a:extLst>
              <a:ext uri="{28A0092B-C50C-407E-A947-70E740481C1C}">
                <a14:useLocalDpi xmlns:a14="http://schemas.microsoft.com/office/drawing/2010/main" val="0"/>
              </a:ext>
            </a:extLst>
          </a:blip>
          <a:srcRect t="13857" r="32585" b="36593"/>
          <a:stretch/>
        </p:blipFill>
        <p:spPr bwMode="auto">
          <a:xfrm>
            <a:off x="9074618" y="3782679"/>
            <a:ext cx="3492520" cy="3344951"/>
          </a:xfrm>
          <a:prstGeom prst="rect">
            <a:avLst/>
          </a:prstGeom>
          <a:ln>
            <a:noFill/>
          </a:ln>
          <a:effectLst>
            <a:softEdge rad="112500"/>
          </a:effectLst>
        </p:spPr>
      </p:pic>
      <p:sp>
        <p:nvSpPr>
          <p:cNvPr id="2" name="文本框 1">
            <a:extLst>
              <a:ext uri="{FF2B5EF4-FFF2-40B4-BE49-F238E27FC236}">
                <a16:creationId xmlns:a16="http://schemas.microsoft.com/office/drawing/2014/main" id="{E28781F0-B6FF-4ED0-9DB4-3C910C80171F}"/>
              </a:ext>
            </a:extLst>
          </p:cNvPr>
          <p:cNvSpPr txBox="1"/>
          <p:nvPr/>
        </p:nvSpPr>
        <p:spPr>
          <a:xfrm>
            <a:off x="470516" y="470518"/>
            <a:ext cx="6489577" cy="769441"/>
          </a:xfrm>
          <a:prstGeom prst="rect">
            <a:avLst/>
          </a:prstGeom>
          <a:noFill/>
        </p:spPr>
        <p:txBody>
          <a:bodyPr wrap="square" rtlCol="0">
            <a:spAutoFit/>
          </a:bodyPr>
          <a:lstStyle/>
          <a:p>
            <a:r>
              <a:rPr lang="en-US" altLang="zh-CN" sz="4400" dirty="0">
                <a:latin typeface="Times New Roman" panose="02020603050405020304" pitchFamily="18" charset="0"/>
                <a:cs typeface="Times New Roman" panose="02020603050405020304" pitchFamily="18" charset="0"/>
              </a:rPr>
              <a:t>Problem</a:t>
            </a:r>
            <a:r>
              <a:rPr lang="en-US" altLang="zh-CN" sz="3600" dirty="0">
                <a:latin typeface="Times New Roman" panose="02020603050405020304" pitchFamily="18" charset="0"/>
                <a:cs typeface="Times New Roman" panose="02020603050405020304" pitchFamily="18" charset="0"/>
              </a:rPr>
              <a:t> </a:t>
            </a:r>
            <a:r>
              <a:rPr lang="de-DE" altLang="zh-CN" sz="3600" dirty="0">
                <a:latin typeface="Times New Roman" panose="02020603050405020304" pitchFamily="18" charset="0"/>
                <a:cs typeface="Times New Roman" panose="02020603050405020304" pitchFamily="18" charset="0"/>
              </a:rPr>
              <a:t>Definition</a:t>
            </a:r>
            <a:endParaRPr lang="zh-CN" altLang="en-US" sz="3600"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BE962F9A-25F8-4513-ABDF-AC0D2F20D684}"/>
              </a:ext>
            </a:extLst>
          </p:cNvPr>
          <p:cNvSpPr txBox="1"/>
          <p:nvPr/>
        </p:nvSpPr>
        <p:spPr>
          <a:xfrm>
            <a:off x="959927" y="1644242"/>
            <a:ext cx="7074568" cy="2585323"/>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The main problem we are focusing is the communication efficiency issues faced by small ports when cooperating with multiple companies. </a:t>
            </a:r>
          </a:p>
          <a:p>
            <a:endParaRPr lang="en-US" altLang="zh-CN" dirty="0">
              <a:latin typeface="Times New Roman" panose="02020603050405020304" pitchFamily="18" charset="0"/>
              <a:cs typeface="Times New Roman" panose="02020603050405020304" pitchFamily="18" charset="0"/>
            </a:endParaRPr>
          </a:p>
          <a:p>
            <a:pPr algn="just"/>
            <a:r>
              <a:rPr lang="en-US" altLang="zh-CN" dirty="0">
                <a:latin typeface="Times New Roman" panose="02020603050405020304" pitchFamily="18" charset="0"/>
                <a:cs typeface="Times New Roman" panose="02020603050405020304" pitchFamily="18" charset="0"/>
              </a:rPr>
              <a:t>When small port resources are insufficient, port managers ask the cooperating transport companies whether they can provide vehicles to assist in delivery. In this process, the response time of the transportation company, the time spent repeating the process many times, etc., have extended the waiting time of the container, which is very inefficient for logistics.</a:t>
            </a:r>
          </a:p>
        </p:txBody>
      </p:sp>
    </p:spTree>
    <p:extLst>
      <p:ext uri="{BB962C8B-B14F-4D97-AF65-F5344CB8AC3E}">
        <p14:creationId xmlns:p14="http://schemas.microsoft.com/office/powerpoint/2010/main" val="8832793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2396</TotalTime>
  <Words>5768</Words>
  <Application>Microsoft Office PowerPoint</Application>
  <PresentationFormat>宽屏</PresentationFormat>
  <Paragraphs>518</Paragraphs>
  <Slides>40</Slides>
  <Notes>39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40</vt:i4>
      </vt:variant>
    </vt:vector>
  </HeadingPairs>
  <TitlesOfParts>
    <vt:vector size="45" baseType="lpstr">
      <vt:lpstr>等线</vt:lpstr>
      <vt:lpstr>等线 Light</vt:lpstr>
      <vt:lpstr>Arial</vt:lpstr>
      <vt:lpstr>Times New Roman</vt:lpstr>
      <vt:lpstr>Office 主题​​</vt:lpstr>
      <vt:lpstr>Using Blockchain for improving communication efficiency and cooperation: the case of port logistics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Blockchain for improving communication efficiency and cooperation: the case of port logistics</dc:title>
  <dc:creator>Chen Hangdong</dc:creator>
  <cp:lastModifiedBy>Chen Hangdong</cp:lastModifiedBy>
  <cp:revision>97</cp:revision>
  <dcterms:created xsi:type="dcterms:W3CDTF">2020-01-16T10:41:33Z</dcterms:created>
  <dcterms:modified xsi:type="dcterms:W3CDTF">2020-01-26T18:55:44Z</dcterms:modified>
</cp:coreProperties>
</file>