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6" r:id="rId10"/>
    <p:sldId id="267" r:id="rId11"/>
    <p:sldId id="263" r:id="rId12"/>
    <p:sldId id="264"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709"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79639" autoAdjust="0"/>
  </p:normalViewPr>
  <p:slideViewPr>
    <p:cSldViewPr snapToGrid="0">
      <p:cViewPr varScale="1">
        <p:scale>
          <a:sx n="110" d="100"/>
          <a:sy n="110" d="100"/>
        </p:scale>
        <p:origin x="378" y="108"/>
      </p:cViewPr>
      <p:guideLst>
        <p:guide orient="horz" pos="2160"/>
        <p:guide pos="3840"/>
        <p:guide pos="529"/>
        <p:guide pos="7151"/>
        <p:guide orient="horz" pos="3793"/>
        <p:guide orient="horz" pos="7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11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10/5/2019</a:t>
            </a:r>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441D3F2-5B65-447F-A88D-CEB598C0DA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4" name="Textfeld 3">
            <a:extLst>
              <a:ext uri="{FF2B5EF4-FFF2-40B4-BE49-F238E27FC236}">
                <a16:creationId xmlns:a16="http://schemas.microsoft.com/office/drawing/2014/main" id="{539EEC3F-87B1-4A9C-B0EB-AF54550D0CBA}"/>
              </a:ext>
            </a:extLst>
          </p:cNvPr>
          <p:cNvSpPr txBox="1"/>
          <p:nvPr/>
        </p:nvSpPr>
        <p:spPr>
          <a:xfrm>
            <a:off x="839788" y="260059"/>
            <a:ext cx="3144983" cy="523220"/>
          </a:xfrm>
          <a:prstGeom prst="rect">
            <a:avLst/>
          </a:prstGeom>
          <a:noFill/>
        </p:spPr>
        <p:txBody>
          <a:bodyPr wrap="square" rtlCol="0">
            <a:spAutoFit/>
          </a:bodyPr>
          <a:lstStyle/>
          <a:p>
            <a:r>
              <a:rPr lang="de-DE" sz="2800" b="1" u="sng" dirty="0">
                <a:solidFill>
                  <a:srgbClr val="1BE1A8"/>
                </a:solidFill>
              </a:rPr>
              <a:t>Next </a:t>
            </a:r>
            <a:r>
              <a:rPr lang="de-DE" sz="2800" b="1" u="sng" dirty="0" err="1">
                <a:solidFill>
                  <a:srgbClr val="1BE1A8"/>
                </a:solidFill>
              </a:rPr>
              <a:t>Steps</a:t>
            </a:r>
            <a:endParaRPr lang="de-DE" sz="2800" b="1" u="sng" dirty="0">
              <a:solidFill>
                <a:srgbClr val="1BE1A8"/>
              </a:solidFill>
            </a:endParaRPr>
          </a:p>
        </p:txBody>
      </p:sp>
      <p:sp>
        <p:nvSpPr>
          <p:cNvPr id="5" name="Textfeld 4">
            <a:extLst>
              <a:ext uri="{FF2B5EF4-FFF2-40B4-BE49-F238E27FC236}">
                <a16:creationId xmlns:a16="http://schemas.microsoft.com/office/drawing/2014/main" id="{7BCA5E37-F2FD-4F43-8948-362B9F36CBE5}"/>
              </a:ext>
            </a:extLst>
          </p:cNvPr>
          <p:cNvSpPr txBox="1"/>
          <p:nvPr/>
        </p:nvSpPr>
        <p:spPr>
          <a:xfrm>
            <a:off x="839788" y="1104900"/>
            <a:ext cx="5256212" cy="30746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de-DE" sz="2000" dirty="0" err="1">
                <a:solidFill>
                  <a:schemeClr val="tx1"/>
                </a:solidFill>
              </a:rPr>
              <a:t>Finalizing</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product</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User </a:t>
            </a:r>
            <a:r>
              <a:rPr lang="de-DE" sz="2000" dirty="0" err="1">
                <a:solidFill>
                  <a:schemeClr val="tx1"/>
                </a:solidFill>
              </a:rPr>
              <a:t>aquisition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Implementation </a:t>
            </a:r>
            <a:r>
              <a:rPr lang="de-DE" sz="2000" dirty="0" err="1">
                <a:solidFill>
                  <a:schemeClr val="tx1"/>
                </a:solidFill>
              </a:rPr>
              <a:t>of</a:t>
            </a:r>
            <a:r>
              <a:rPr lang="de-DE" sz="2000" dirty="0">
                <a:solidFill>
                  <a:schemeClr val="tx1"/>
                </a:solidFill>
              </a:rPr>
              <a:t> </a:t>
            </a:r>
            <a:r>
              <a:rPr lang="de-DE" sz="2000" dirty="0" err="1">
                <a:solidFill>
                  <a:schemeClr val="tx1"/>
                </a:solidFill>
              </a:rPr>
              <a:t>monetarization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Fundraising</a:t>
            </a:r>
          </a:p>
          <a:p>
            <a:pPr marL="342900" indent="-342900">
              <a:lnSpc>
                <a:spcPct val="200000"/>
              </a:lnSpc>
              <a:buFont typeface="Arial" panose="020B0604020202020204" pitchFamily="34" charset="0"/>
              <a:buChar char="•"/>
            </a:pPr>
            <a:r>
              <a:rPr lang="de-DE" sz="2000" dirty="0" err="1">
                <a:solidFill>
                  <a:schemeClr val="tx1"/>
                </a:solidFill>
              </a:rPr>
              <a:t>Partnering</a:t>
            </a:r>
            <a:r>
              <a:rPr lang="de-DE" sz="2000" dirty="0">
                <a:solidFill>
                  <a:schemeClr val="tx1"/>
                </a:solidFill>
              </a:rPr>
              <a:t> </a:t>
            </a:r>
            <a:r>
              <a:rPr lang="de-DE" sz="2000" dirty="0" err="1">
                <a:solidFill>
                  <a:schemeClr val="tx1"/>
                </a:solidFill>
              </a:rPr>
              <a:t>with</a:t>
            </a:r>
            <a:r>
              <a:rPr lang="de-DE" sz="2000" dirty="0">
                <a:solidFill>
                  <a:schemeClr val="tx1"/>
                </a:solidFill>
              </a:rPr>
              <a:t> </a:t>
            </a:r>
            <a:r>
              <a:rPr lang="de-DE" sz="2000" dirty="0" err="1">
                <a:solidFill>
                  <a:schemeClr val="tx1"/>
                </a:solidFill>
              </a:rPr>
              <a:t>Universities</a:t>
            </a:r>
            <a:endParaRPr lang="de-DE" sz="2000" dirty="0">
              <a:solidFill>
                <a:schemeClr val="tx1"/>
              </a:solidFill>
            </a:endParaRPr>
          </a:p>
        </p:txBody>
      </p:sp>
      <p:sp>
        <p:nvSpPr>
          <p:cNvPr id="3" name="Date Placeholder 2">
            <a:extLst>
              <a:ext uri="{FF2B5EF4-FFF2-40B4-BE49-F238E27FC236}">
                <a16:creationId xmlns:a16="http://schemas.microsoft.com/office/drawing/2014/main" id="{0FD3BB3F-0F04-485B-B431-7D099A9D1E19}"/>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255888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Year</a:t>
            </a: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349451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dirty="0"/>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Expansion</a:t>
            </a:r>
          </a:p>
        </p:txBody>
      </p:sp>
      <p:sp>
        <p:nvSpPr>
          <p:cNvPr id="8" name="Textfeld 7">
            <a:extLst>
              <a:ext uri="{FF2B5EF4-FFF2-40B4-BE49-F238E27FC236}">
                <a16:creationId xmlns:a16="http://schemas.microsoft.com/office/drawing/2014/main" id="{142FA543-9729-4695-A56A-8961BE42CBF1}"/>
              </a:ext>
            </a:extLst>
          </p:cNvPr>
          <p:cNvSpPr txBox="1"/>
          <p:nvPr/>
        </p:nvSpPr>
        <p:spPr>
          <a:xfrm>
            <a:off x="3541428" y="842943"/>
            <a:ext cx="5122387"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708856" y="1998575"/>
            <a:ext cx="2940734"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294187" y="4308010"/>
            <a:ext cx="3715654"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708857" y="5412121"/>
            <a:ext cx="2940732" cy="707886"/>
          </a:xfrm>
          <a:prstGeom prst="rect">
            <a:avLst/>
          </a:prstGeom>
          <a:noFill/>
        </p:spPr>
        <p:txBody>
          <a:bodyPr wrap="square" rtlCol="0">
            <a:spAutoFit/>
          </a:bodyPr>
          <a:lstStyle/>
          <a:p>
            <a:pPr algn="ctr"/>
            <a:r>
              <a:rPr lang="de-DE" sz="2000" b="1" dirty="0"/>
              <a:t>Users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328924" y="2502785"/>
            <a:ext cx="1537840" cy="1856286"/>
          </a:xfrm>
          <a:prstGeom prst="downArrow">
            <a:avLst>
              <a:gd name="adj1" fmla="val 50000"/>
              <a:gd name="adj2" fmla="val 51318"/>
            </a:avLst>
          </a:prstGeom>
          <a:solidFill>
            <a:srgbClr val="1BE1A8"/>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440502" y="842943"/>
            <a:ext cx="5310996" cy="542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666957" y="2600228"/>
            <a:ext cx="861774" cy="1443571"/>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247457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C78933D-BF56-48BF-90BD-3BC7F451C9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3" name="Textfeld 2">
            <a:extLst>
              <a:ext uri="{FF2B5EF4-FFF2-40B4-BE49-F238E27FC236}">
                <a16:creationId xmlns:a16="http://schemas.microsoft.com/office/drawing/2014/main" id="{404695E7-A293-4211-A2BC-6EDE9714D1B8}"/>
              </a:ext>
            </a:extLst>
          </p:cNvPr>
          <p:cNvSpPr txBox="1"/>
          <p:nvPr/>
        </p:nvSpPr>
        <p:spPr>
          <a:xfrm>
            <a:off x="848497" y="260059"/>
            <a:ext cx="4177717" cy="523220"/>
          </a:xfrm>
          <a:prstGeom prst="rect">
            <a:avLst/>
          </a:prstGeom>
          <a:noFill/>
        </p:spPr>
        <p:txBody>
          <a:bodyPr wrap="square" rtlCol="0">
            <a:spAutoFit/>
          </a:bodyPr>
          <a:lstStyle/>
          <a:p>
            <a:r>
              <a:rPr lang="de-DE" sz="2800" b="1" u="sng" dirty="0">
                <a:solidFill>
                  <a:srgbClr val="1BE1A8"/>
                </a:solidFill>
              </a:rPr>
              <a:t>Business Plan</a:t>
            </a:r>
            <a:endParaRPr lang="de-DE" sz="3200" b="1" u="sng" dirty="0">
              <a:solidFill>
                <a:srgbClr val="1BE1A8"/>
              </a:solidFill>
            </a:endParaRPr>
          </a:p>
        </p:txBody>
      </p:sp>
      <p:sp>
        <p:nvSpPr>
          <p:cNvPr id="4" name="Textfeld 3">
            <a:extLst>
              <a:ext uri="{FF2B5EF4-FFF2-40B4-BE49-F238E27FC236}">
                <a16:creationId xmlns:a16="http://schemas.microsoft.com/office/drawing/2014/main" id="{A8B39299-F927-4C24-9FA5-183F792DEF76}"/>
              </a:ext>
            </a:extLst>
          </p:cNvPr>
          <p:cNvSpPr txBox="1"/>
          <p:nvPr/>
        </p:nvSpPr>
        <p:spPr>
          <a:xfrm>
            <a:off x="4628881" y="6245808"/>
            <a:ext cx="2934238" cy="307777"/>
          </a:xfrm>
          <a:prstGeom prst="rect">
            <a:avLst/>
          </a:prstGeom>
          <a:noFill/>
        </p:spPr>
        <p:txBody>
          <a:bodyPr wrap="square" rtlCol="0">
            <a:spAutoFit/>
          </a:bodyPr>
          <a:lstStyle/>
          <a:p>
            <a:pPr algn="ctr"/>
            <a:r>
              <a:rPr lang="de-DE" dirty="0"/>
              <a:t>Also </a:t>
            </a:r>
            <a:r>
              <a:rPr lang="de-DE" dirty="0" err="1"/>
              <a:t>see</a:t>
            </a:r>
            <a:r>
              <a:rPr lang="de-DE" dirty="0"/>
              <a:t> Business Model Canvas</a:t>
            </a:r>
          </a:p>
        </p:txBody>
      </p:sp>
      <p:sp>
        <p:nvSpPr>
          <p:cNvPr id="5" name="Textfeld 4">
            <a:extLst>
              <a:ext uri="{FF2B5EF4-FFF2-40B4-BE49-F238E27FC236}">
                <a16:creationId xmlns:a16="http://schemas.microsoft.com/office/drawing/2014/main" id="{FFB15B16-C5A8-4D01-A7CE-B561D08FD329}"/>
              </a:ext>
            </a:extLst>
          </p:cNvPr>
          <p:cNvSpPr txBox="1"/>
          <p:nvPr/>
        </p:nvSpPr>
        <p:spPr>
          <a:xfrm>
            <a:off x="4292367" y="783279"/>
            <a:ext cx="3607266" cy="461665"/>
          </a:xfrm>
          <a:prstGeom prst="rect">
            <a:avLst/>
          </a:prstGeom>
          <a:noFill/>
        </p:spPr>
        <p:txBody>
          <a:bodyPr wrap="square" rtlCol="0">
            <a:spAutoFit/>
          </a:bodyPr>
          <a:lstStyle/>
          <a:p>
            <a:pPr algn="ctr"/>
            <a:r>
              <a:rPr lang="de-DE" sz="2400" b="1" u="sng" dirty="0"/>
              <a:t>2 </a:t>
            </a:r>
            <a:r>
              <a:rPr lang="de-DE" sz="2400" b="1" u="sng" dirty="0" err="1"/>
              <a:t>customer</a:t>
            </a:r>
            <a:r>
              <a:rPr lang="de-DE" sz="2400" b="1" u="sng" dirty="0"/>
              <a:t> </a:t>
            </a:r>
            <a:r>
              <a:rPr lang="de-DE" sz="2400" b="1" u="sng" dirty="0" err="1"/>
              <a:t>groups</a:t>
            </a:r>
            <a:endParaRPr lang="de-DE" sz="2400" b="1" u="sng" dirty="0"/>
          </a:p>
        </p:txBody>
      </p:sp>
      <p:sp>
        <p:nvSpPr>
          <p:cNvPr id="6" name="Textfeld 5">
            <a:extLst>
              <a:ext uri="{FF2B5EF4-FFF2-40B4-BE49-F238E27FC236}">
                <a16:creationId xmlns:a16="http://schemas.microsoft.com/office/drawing/2014/main" id="{5423F52D-F180-489B-90AC-F15EE65F517B}"/>
              </a:ext>
            </a:extLst>
          </p:cNvPr>
          <p:cNvSpPr txBox="1"/>
          <p:nvPr/>
        </p:nvSpPr>
        <p:spPr>
          <a:xfrm>
            <a:off x="1478562" y="1615110"/>
            <a:ext cx="3800213" cy="400110"/>
          </a:xfrm>
          <a:prstGeom prst="rect">
            <a:avLst/>
          </a:prstGeom>
          <a:noFill/>
        </p:spPr>
        <p:txBody>
          <a:bodyPr wrap="square" rtlCol="0">
            <a:spAutoFit/>
          </a:bodyPr>
          <a:lstStyle/>
          <a:p>
            <a:pPr algn="ctr"/>
            <a:r>
              <a:rPr lang="de-DE" sz="2000" u="sng" dirty="0" err="1">
                <a:solidFill>
                  <a:schemeClr val="tx1"/>
                </a:solidFill>
              </a:rPr>
              <a:t>Universities</a:t>
            </a:r>
            <a:endParaRPr lang="de-DE" u="sng" dirty="0">
              <a:solidFill>
                <a:schemeClr val="tx1"/>
              </a:solidFill>
            </a:endParaRPr>
          </a:p>
        </p:txBody>
      </p:sp>
      <p:sp>
        <p:nvSpPr>
          <p:cNvPr id="7" name="Textfeld 6">
            <a:extLst>
              <a:ext uri="{FF2B5EF4-FFF2-40B4-BE49-F238E27FC236}">
                <a16:creationId xmlns:a16="http://schemas.microsoft.com/office/drawing/2014/main" id="{9ACA31FF-32E5-423C-A8E0-95AD0CD8BE64}"/>
              </a:ext>
            </a:extLst>
          </p:cNvPr>
          <p:cNvSpPr txBox="1"/>
          <p:nvPr/>
        </p:nvSpPr>
        <p:spPr>
          <a:xfrm>
            <a:off x="6971763" y="1615110"/>
            <a:ext cx="3800213" cy="400110"/>
          </a:xfrm>
          <a:prstGeom prst="rect">
            <a:avLst/>
          </a:prstGeom>
          <a:noFill/>
        </p:spPr>
        <p:txBody>
          <a:bodyPr wrap="square" rtlCol="0">
            <a:spAutoFit/>
          </a:bodyPr>
          <a:lstStyle/>
          <a:p>
            <a:pPr algn="ctr"/>
            <a:r>
              <a:rPr lang="de-DE" sz="2000" u="sng" dirty="0" err="1"/>
              <a:t>Students</a:t>
            </a:r>
            <a:endParaRPr lang="de-DE" sz="2000" u="sng" dirty="0"/>
          </a:p>
        </p:txBody>
      </p:sp>
      <p:sp>
        <p:nvSpPr>
          <p:cNvPr id="8" name="Rechteck: abgerundete Ecken 7">
            <a:extLst>
              <a:ext uri="{FF2B5EF4-FFF2-40B4-BE49-F238E27FC236}">
                <a16:creationId xmlns:a16="http://schemas.microsoft.com/office/drawing/2014/main" id="{EE352B1C-D06E-4047-87D6-A8B7AEA1580B}"/>
              </a:ext>
            </a:extLst>
          </p:cNvPr>
          <p:cNvSpPr/>
          <p:nvPr/>
        </p:nvSpPr>
        <p:spPr>
          <a:xfrm>
            <a:off x="1569952" y="1493184"/>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abgerundete Ecken 8">
            <a:extLst>
              <a:ext uri="{FF2B5EF4-FFF2-40B4-BE49-F238E27FC236}">
                <a16:creationId xmlns:a16="http://schemas.microsoft.com/office/drawing/2014/main" id="{2ED47D33-2C31-486B-9100-16BD6C0A6A65}"/>
              </a:ext>
            </a:extLst>
          </p:cNvPr>
          <p:cNvSpPr/>
          <p:nvPr/>
        </p:nvSpPr>
        <p:spPr>
          <a:xfrm>
            <a:off x="7138114" y="1484475"/>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D4C70DC1-3BBD-42D8-8727-9C6E686951BE}"/>
              </a:ext>
            </a:extLst>
          </p:cNvPr>
          <p:cNvSpPr txBox="1"/>
          <p:nvPr/>
        </p:nvSpPr>
        <p:spPr>
          <a:xfrm>
            <a:off x="1697535" y="2102310"/>
            <a:ext cx="3229762" cy="3365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sell</a:t>
            </a:r>
            <a:r>
              <a:rPr lang="de-DE" sz="1800" dirty="0"/>
              <a:t> </a:t>
            </a:r>
            <a:r>
              <a:rPr lang="de-DE" sz="1800" dirty="0" err="1"/>
              <a:t>our</a:t>
            </a:r>
            <a:r>
              <a:rPr lang="de-DE" sz="1800" dirty="0"/>
              <a:t> </a:t>
            </a:r>
            <a:r>
              <a:rPr lang="de-DE" sz="1800" dirty="0" err="1"/>
              <a:t>website</a:t>
            </a:r>
            <a:r>
              <a:rPr lang="de-DE" sz="1800" dirty="0"/>
              <a:t> </a:t>
            </a:r>
            <a:r>
              <a:rPr lang="de-DE" sz="1800" dirty="0" err="1"/>
              <a:t>as</a:t>
            </a:r>
            <a:r>
              <a:rPr lang="de-DE" sz="1800" dirty="0"/>
              <a:t> a </a:t>
            </a:r>
            <a:r>
              <a:rPr lang="de-DE" sz="1800" dirty="0" err="1"/>
              <a:t>service</a:t>
            </a:r>
            <a:endParaRPr lang="de-DE" sz="1800" dirty="0"/>
          </a:p>
          <a:p>
            <a:pPr marL="285750" indent="-285750">
              <a:lnSpc>
                <a:spcPct val="150000"/>
              </a:lnSpc>
              <a:buFont typeface="Arial" panose="020B0604020202020204" pitchFamily="34" charset="0"/>
              <a:buChar char="•"/>
            </a:pPr>
            <a:r>
              <a:rPr lang="de-DE" sz="1800" dirty="0" err="1"/>
              <a:t>Including</a:t>
            </a:r>
            <a:r>
              <a:rPr lang="de-DE" sz="1800" dirty="0"/>
              <a:t> </a:t>
            </a:r>
            <a:r>
              <a:rPr lang="de-DE" sz="1800" dirty="0" err="1"/>
              <a:t>marketing</a:t>
            </a:r>
            <a:r>
              <a:rPr lang="de-DE" sz="1800" dirty="0"/>
              <a:t> at </a:t>
            </a:r>
            <a:r>
              <a:rPr lang="de-DE" sz="1800" dirty="0" err="1"/>
              <a:t>the</a:t>
            </a:r>
            <a:r>
              <a:rPr lang="de-DE" sz="1800" dirty="0"/>
              <a:t> </a:t>
            </a:r>
            <a:r>
              <a:rPr lang="de-DE" sz="1800" dirty="0" err="1"/>
              <a:t>campus</a:t>
            </a:r>
            <a:r>
              <a:rPr lang="de-DE" sz="1800" dirty="0"/>
              <a:t> and in </a:t>
            </a:r>
            <a:r>
              <a:rPr lang="de-DE" sz="1800" dirty="0" err="1"/>
              <a:t>selected</a:t>
            </a:r>
            <a:r>
              <a:rPr lang="de-DE" sz="1800" dirty="0"/>
              <a:t> </a:t>
            </a:r>
            <a:r>
              <a:rPr lang="de-DE" sz="1800" dirty="0" err="1"/>
              <a:t>lectures</a:t>
            </a:r>
            <a:endParaRPr lang="de-DE" sz="1800" dirty="0"/>
          </a:p>
          <a:p>
            <a:pPr marL="285750" indent="-285750">
              <a:lnSpc>
                <a:spcPct val="150000"/>
              </a:lnSpc>
              <a:buFont typeface="Arial" panose="020B0604020202020204" pitchFamily="34" charset="0"/>
              <a:buChar char="•"/>
            </a:pPr>
            <a:r>
              <a:rPr lang="de-DE" sz="1800" dirty="0"/>
              <a:t>Strong </a:t>
            </a:r>
            <a:r>
              <a:rPr lang="de-DE" sz="1800" dirty="0" err="1"/>
              <a:t>cooperation</a:t>
            </a:r>
            <a:r>
              <a:rPr lang="de-DE" sz="1800" dirty="0"/>
              <a:t> </a:t>
            </a:r>
            <a:r>
              <a:rPr lang="de-DE" sz="1800" dirty="0" err="1"/>
              <a:t>with</a:t>
            </a:r>
            <a:r>
              <a:rPr lang="de-DE" sz="1800" dirty="0"/>
              <a:t> </a:t>
            </a:r>
            <a:r>
              <a:rPr lang="de-DE" sz="1800" dirty="0" err="1"/>
              <a:t>the</a:t>
            </a:r>
            <a:r>
              <a:rPr lang="de-DE" sz="1800" dirty="0"/>
              <a:t> </a:t>
            </a:r>
            <a:r>
              <a:rPr lang="de-DE" sz="1800" dirty="0" err="1"/>
              <a:t>universities</a:t>
            </a:r>
            <a:endParaRPr lang="de-DE" sz="1800" dirty="0"/>
          </a:p>
          <a:p>
            <a:pPr marL="285750" indent="-285750">
              <a:lnSpc>
                <a:spcPct val="150000"/>
              </a:lnSpc>
              <a:buFont typeface="Arial" panose="020B0604020202020204" pitchFamily="34" charset="0"/>
              <a:buChar char="•"/>
            </a:pPr>
            <a:r>
              <a:rPr lang="de-DE" sz="1800" dirty="0" err="1"/>
              <a:t>Pricing</a:t>
            </a:r>
            <a:r>
              <a:rPr lang="de-DE" sz="1800" dirty="0"/>
              <a:t> </a:t>
            </a:r>
            <a:r>
              <a:rPr lang="de-DE" sz="1800" dirty="0" err="1"/>
              <a:t>model</a:t>
            </a:r>
            <a:r>
              <a:rPr lang="de-DE" sz="1800" dirty="0"/>
              <a:t>: </a:t>
            </a:r>
            <a:r>
              <a:rPr lang="de-DE" sz="1800" dirty="0" err="1"/>
              <a:t>Subscrition</a:t>
            </a:r>
            <a:endParaRPr lang="de-DE" sz="1800" dirty="0"/>
          </a:p>
        </p:txBody>
      </p:sp>
      <p:sp>
        <p:nvSpPr>
          <p:cNvPr id="11" name="Textfeld 10">
            <a:extLst>
              <a:ext uri="{FF2B5EF4-FFF2-40B4-BE49-F238E27FC236}">
                <a16:creationId xmlns:a16="http://schemas.microsoft.com/office/drawing/2014/main" id="{0709524A-70EB-420A-90AF-202BC6BBF3FF}"/>
              </a:ext>
            </a:extLst>
          </p:cNvPr>
          <p:cNvSpPr txBox="1"/>
          <p:nvPr/>
        </p:nvSpPr>
        <p:spPr>
          <a:xfrm>
            <a:off x="7256988" y="2102310"/>
            <a:ext cx="322976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charge</a:t>
            </a:r>
            <a:r>
              <a:rPr lang="de-DE" sz="1800" dirty="0"/>
              <a:t> </a:t>
            </a:r>
            <a:r>
              <a:rPr lang="de-DE" sz="1800" dirty="0" err="1"/>
              <a:t>no</a:t>
            </a:r>
            <a:r>
              <a:rPr lang="de-DE" sz="1800" dirty="0"/>
              <a:t> </a:t>
            </a:r>
            <a:r>
              <a:rPr lang="de-DE" sz="1800" dirty="0" err="1"/>
              <a:t>signing</a:t>
            </a:r>
            <a:r>
              <a:rPr lang="de-DE" sz="1800" dirty="0"/>
              <a:t> </a:t>
            </a:r>
            <a:r>
              <a:rPr lang="de-DE" sz="1800" dirty="0" err="1"/>
              <a:t>fee</a:t>
            </a:r>
            <a:endParaRPr lang="de-DE" sz="1800" dirty="0"/>
          </a:p>
          <a:p>
            <a:pPr marL="285750" indent="-285750">
              <a:lnSpc>
                <a:spcPct val="150000"/>
              </a:lnSpc>
              <a:buFont typeface="Arial" panose="020B0604020202020204" pitchFamily="34" charset="0"/>
              <a:buChar char="•"/>
            </a:pPr>
            <a:r>
              <a:rPr lang="de-DE" sz="1800" dirty="0" err="1"/>
              <a:t>Complete</a:t>
            </a:r>
            <a:r>
              <a:rPr lang="de-DE" sz="1800" dirty="0"/>
              <a:t> </a:t>
            </a:r>
            <a:r>
              <a:rPr lang="de-DE" sz="1800" dirty="0" err="1"/>
              <a:t>functionality</a:t>
            </a:r>
            <a:r>
              <a:rPr lang="de-DE" sz="1800" dirty="0"/>
              <a:t> </a:t>
            </a:r>
            <a:r>
              <a:rPr lang="de-DE" sz="1800" dirty="0" err="1"/>
              <a:t>is</a:t>
            </a:r>
            <a:r>
              <a:rPr lang="de-DE" sz="1800" dirty="0"/>
              <a:t> </a:t>
            </a:r>
            <a:r>
              <a:rPr lang="de-DE" sz="1800" dirty="0" err="1"/>
              <a:t>free</a:t>
            </a:r>
            <a:endParaRPr lang="de-DE" sz="1800" dirty="0"/>
          </a:p>
          <a:p>
            <a:pPr marL="285750" indent="-285750">
              <a:lnSpc>
                <a:spcPct val="150000"/>
              </a:lnSpc>
              <a:buFont typeface="Arial" panose="020B0604020202020204" pitchFamily="34" charset="0"/>
              <a:buChar char="•"/>
            </a:pPr>
            <a:r>
              <a:rPr lang="de-DE" sz="1800" dirty="0"/>
              <a:t>In </a:t>
            </a:r>
            <a:r>
              <a:rPr lang="de-DE" sz="1800" dirty="0" err="1"/>
              <a:t>case</a:t>
            </a:r>
            <a:r>
              <a:rPr lang="de-DE" sz="1800" dirty="0"/>
              <a:t> </a:t>
            </a:r>
            <a:r>
              <a:rPr lang="de-DE" sz="1800" dirty="0" err="1"/>
              <a:t>of</a:t>
            </a:r>
            <a:r>
              <a:rPr lang="de-DE" sz="1800" dirty="0"/>
              <a:t> </a:t>
            </a:r>
            <a:r>
              <a:rPr lang="de-DE" sz="1800" dirty="0" err="1"/>
              <a:t>successfull</a:t>
            </a:r>
            <a:r>
              <a:rPr lang="de-DE" sz="1800" dirty="0"/>
              <a:t> </a:t>
            </a:r>
            <a:r>
              <a:rPr lang="de-DE" sz="1800" dirty="0" err="1"/>
              <a:t>founding</a:t>
            </a:r>
            <a:r>
              <a:rPr lang="de-DE" sz="1800" dirty="0"/>
              <a:t> </a:t>
            </a:r>
            <a:r>
              <a:rPr lang="de-DE" sz="1800" dirty="0" err="1"/>
              <a:t>we</a:t>
            </a:r>
            <a:r>
              <a:rPr lang="de-DE" sz="1800" dirty="0"/>
              <a:t> </a:t>
            </a:r>
            <a:r>
              <a:rPr lang="de-DE" sz="1800" dirty="0" err="1"/>
              <a:t>demand</a:t>
            </a:r>
            <a:r>
              <a:rPr lang="de-DE" sz="1800" dirty="0"/>
              <a:t> </a:t>
            </a:r>
            <a:r>
              <a:rPr lang="de-DE" sz="1800" dirty="0" err="1"/>
              <a:t>company</a:t>
            </a:r>
            <a:r>
              <a:rPr lang="de-DE" sz="1800" dirty="0"/>
              <a:t> </a:t>
            </a:r>
            <a:r>
              <a:rPr lang="de-DE" sz="1800" dirty="0" err="1"/>
              <a:t>shares</a:t>
            </a:r>
            <a:endParaRPr lang="de-DE" sz="1800" dirty="0"/>
          </a:p>
        </p:txBody>
      </p:sp>
      <p:sp>
        <p:nvSpPr>
          <p:cNvPr id="12" name="Date Placeholder 11">
            <a:extLst>
              <a:ext uri="{FF2B5EF4-FFF2-40B4-BE49-F238E27FC236}">
                <a16:creationId xmlns:a16="http://schemas.microsoft.com/office/drawing/2014/main" id="{E69B8FC7-5937-4C1F-9FF6-5AC586A81DAC}"/>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187317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SPS – </a:t>
            </a:r>
            <a:r>
              <a:rPr lang="de-DE" sz="2800" b="1" u="sng" dirty="0" err="1">
                <a:solidFill>
                  <a:srgbClr val="1BE1A8"/>
                </a:solidFill>
                <a:latin typeface="Arial"/>
                <a:ea typeface="Arial"/>
                <a:cs typeface="Arial"/>
                <a:sym typeface="Arial"/>
              </a:rPr>
              <a:t>What</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problems</a:t>
            </a:r>
            <a:r>
              <a:rPr lang="de-DE" sz="2800" b="1" u="sng" dirty="0">
                <a:solidFill>
                  <a:srgbClr val="1BE1A8"/>
                </a:solidFill>
                <a:latin typeface="Arial"/>
                <a:ea typeface="Arial"/>
                <a:cs typeface="Arial"/>
                <a:sym typeface="Arial"/>
              </a:rPr>
              <a:t> do </a:t>
            </a:r>
            <a:r>
              <a:rPr lang="de-DE" sz="2800" b="1" u="sng" dirty="0" err="1">
                <a:solidFill>
                  <a:srgbClr val="1BE1A8"/>
                </a:solidFill>
              </a:rPr>
              <a:t>W</a:t>
            </a:r>
            <a:r>
              <a:rPr lang="de-DE" sz="2800" b="1" u="sng" dirty="0" err="1">
                <a:solidFill>
                  <a:srgbClr val="1BE1A8"/>
                </a:solidFill>
                <a:latin typeface="Arial"/>
                <a:ea typeface="Arial"/>
                <a:cs typeface="Arial"/>
                <a:sym typeface="Arial"/>
              </a:rPr>
              <a:t>e</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solve</a:t>
            </a:r>
            <a:r>
              <a:rPr lang="de-DE" sz="2800" b="1" u="sng" dirty="0">
                <a:solidFill>
                  <a:srgbClr val="1BE1A8"/>
                </a:solidFill>
                <a:latin typeface="Arial"/>
                <a:ea typeface="Arial"/>
                <a:cs typeface="Arial"/>
                <a:sym typeface="Arial"/>
              </a:rPr>
              <a:t>?</a:t>
            </a:r>
            <a:endParaRPr sz="2800" b="1" u="sng" dirty="0">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a:solidFill>
                  <a:srgbClr val="1BE1A8"/>
                </a:solidFill>
              </a:rPr>
              <a:t>S</a:t>
            </a:r>
            <a:r>
              <a:rPr lang="de-DE" sz="2800" b="1" u="sng" dirty="0">
                <a:solidFill>
                  <a:srgbClr val="1BE1A8"/>
                </a:solidFill>
                <a:latin typeface="Arial"/>
                <a:ea typeface="Arial"/>
                <a:cs typeface="Arial"/>
                <a:sym typeface="Arial"/>
              </a:rPr>
              <a:t>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2877585826"/>
              </p:ext>
            </p:extLst>
          </p:nvPr>
        </p:nvGraphicFramePr>
        <p:xfrm>
          <a:off x="839787" y="1102466"/>
          <a:ext cx="10512427" cy="503557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Idea-stage projects  from universities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rarely university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far enough for the </a:t>
                      </a:r>
                      <a:r>
                        <a:rPr lang="en-US" dirty="0" err="1">
                          <a:solidFill>
                            <a:srgbClr val="1BE1A8"/>
                          </a:solidFill>
                        </a:rPr>
                        <a:t>UnternehmerTUM</a:t>
                      </a: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r>
                        <a:rPr lang="en-US" dirty="0">
                          <a:solidFill>
                            <a:srgbClr val="1BE1A8"/>
                          </a:solidFill>
                        </a:rPr>
                        <a:t>STAGE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r>
                        <a:rPr lang="en-US" dirty="0">
                          <a:solidFill>
                            <a:srgbClr val="1BE1A8"/>
                          </a:solidFill>
                        </a:rPr>
                        <a:t>No Sign In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rgbClr val="1BE1A8"/>
                          </a:solidFill>
                          <a:latin typeface="Wingdings" panose="05000000000000000000" pitchFamily="2" charset="2"/>
                        </a:rPr>
                        <a:t>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5738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80919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781731"/>
                  </a:ext>
                </a:extLst>
              </a:tr>
            </a:tbl>
          </a:graphicData>
        </a:graphic>
      </p:graphicFrame>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010CE8D1-7629-43B8-A7E5-86679FADF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3" name="Textfeld 2">
            <a:extLst>
              <a:ext uri="{FF2B5EF4-FFF2-40B4-BE49-F238E27FC236}">
                <a16:creationId xmlns:a16="http://schemas.microsoft.com/office/drawing/2014/main" id="{03EF854C-C54D-44DE-B413-45AA55A9357D}"/>
              </a:ext>
            </a:extLst>
          </p:cNvPr>
          <p:cNvSpPr txBox="1"/>
          <p:nvPr/>
        </p:nvSpPr>
        <p:spPr>
          <a:xfrm>
            <a:off x="839788" y="293615"/>
            <a:ext cx="5465218" cy="523220"/>
          </a:xfrm>
          <a:prstGeom prst="rect">
            <a:avLst/>
          </a:prstGeom>
          <a:noFill/>
        </p:spPr>
        <p:txBody>
          <a:bodyPr wrap="square" rtlCol="0">
            <a:spAutoFit/>
          </a:bodyPr>
          <a:lstStyle/>
          <a:p>
            <a:r>
              <a:rPr lang="de-DE" sz="2800" b="1" u="sng" dirty="0">
                <a:solidFill>
                  <a:srgbClr val="1BE1A8"/>
                </a:solidFill>
              </a:rPr>
              <a:t>Unique </a:t>
            </a:r>
            <a:r>
              <a:rPr lang="de-DE" sz="2800" b="1" u="sng" dirty="0" err="1">
                <a:solidFill>
                  <a:srgbClr val="1BE1A8"/>
                </a:solidFill>
              </a:rPr>
              <a:t>Selling</a:t>
            </a:r>
            <a:r>
              <a:rPr lang="de-DE" sz="2800" b="1" u="sng" dirty="0">
                <a:solidFill>
                  <a:srgbClr val="1BE1A8"/>
                </a:solidFill>
              </a:rPr>
              <a:t> </a:t>
            </a:r>
            <a:r>
              <a:rPr lang="de-DE" sz="2800" b="1" u="sng" dirty="0" err="1">
                <a:solidFill>
                  <a:srgbClr val="1BE1A8"/>
                </a:solidFill>
              </a:rPr>
              <a:t>Propositions</a:t>
            </a:r>
            <a:endParaRPr lang="de-DE" sz="2800" b="1" u="sng" dirty="0">
              <a:solidFill>
                <a:srgbClr val="1BE1A8"/>
              </a:solidFill>
            </a:endParaRPr>
          </a:p>
        </p:txBody>
      </p:sp>
      <p:sp>
        <p:nvSpPr>
          <p:cNvPr id="4" name="Textfeld 3">
            <a:extLst>
              <a:ext uri="{FF2B5EF4-FFF2-40B4-BE49-F238E27FC236}">
                <a16:creationId xmlns:a16="http://schemas.microsoft.com/office/drawing/2014/main" id="{3AB15CB4-704F-4DCD-9AE3-489C1CC0BF69}"/>
              </a:ext>
            </a:extLst>
          </p:cNvPr>
          <p:cNvSpPr txBox="1"/>
          <p:nvPr/>
        </p:nvSpPr>
        <p:spPr>
          <a:xfrm>
            <a:off x="839788" y="1125538"/>
            <a:ext cx="7675926"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a:t>Accessibility</a:t>
            </a:r>
          </a:p>
          <a:p>
            <a:pPr marL="285750" indent="-285750">
              <a:lnSpc>
                <a:spcPct val="200000"/>
              </a:lnSpc>
              <a:buFont typeface="Arial" panose="020B0604020202020204" pitchFamily="34" charset="0"/>
              <a:buChar char="•"/>
            </a:pPr>
            <a:r>
              <a:rPr lang="de-DE" sz="2000" dirty="0"/>
              <a:t>Focus on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Free </a:t>
            </a:r>
            <a:r>
              <a:rPr lang="de-DE" sz="2000" dirty="0" err="1"/>
              <a:t>usage</a:t>
            </a:r>
            <a:r>
              <a:rPr lang="de-DE" sz="2000" dirty="0"/>
              <a:t> </a:t>
            </a:r>
            <a:r>
              <a:rPr lang="de-DE" sz="2000" dirty="0" err="1"/>
              <a:t>for</a:t>
            </a:r>
            <a:r>
              <a:rPr lang="de-DE" sz="2000" dirty="0"/>
              <a:t>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Strong </a:t>
            </a:r>
            <a:r>
              <a:rPr lang="de-DE" sz="2000" dirty="0" err="1"/>
              <a:t>cooperation</a:t>
            </a:r>
            <a:r>
              <a:rPr lang="de-DE" sz="2000" dirty="0"/>
              <a:t> </a:t>
            </a:r>
            <a:r>
              <a:rPr lang="de-DE" sz="2000" dirty="0" err="1"/>
              <a:t>with</a:t>
            </a:r>
            <a:r>
              <a:rPr lang="de-DE" sz="2000" dirty="0"/>
              <a:t> </a:t>
            </a:r>
            <a:r>
              <a:rPr lang="de-DE" sz="2000" dirty="0" err="1"/>
              <a:t>universities</a:t>
            </a:r>
            <a:endParaRPr lang="de-DE" sz="2000" dirty="0"/>
          </a:p>
        </p:txBody>
      </p:sp>
      <p:sp>
        <p:nvSpPr>
          <p:cNvPr id="5" name="Date Placeholder 4">
            <a:extLst>
              <a:ext uri="{FF2B5EF4-FFF2-40B4-BE49-F238E27FC236}">
                <a16:creationId xmlns:a16="http://schemas.microsoft.com/office/drawing/2014/main" id="{579EC3B2-39A7-41B9-83AA-2AADA089DBCA}"/>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56879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735306F-55B3-4FF1-A432-F9745989D0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3" name="Textfeld 2">
            <a:extLst>
              <a:ext uri="{FF2B5EF4-FFF2-40B4-BE49-F238E27FC236}">
                <a16:creationId xmlns:a16="http://schemas.microsoft.com/office/drawing/2014/main" id="{45C91819-132F-473E-91CC-EFE41F9EEBD3}"/>
              </a:ext>
            </a:extLst>
          </p:cNvPr>
          <p:cNvSpPr txBox="1"/>
          <p:nvPr/>
        </p:nvSpPr>
        <p:spPr>
          <a:xfrm>
            <a:off x="839788" y="216572"/>
            <a:ext cx="5496910" cy="523220"/>
          </a:xfrm>
          <a:prstGeom prst="rect">
            <a:avLst/>
          </a:prstGeom>
          <a:noFill/>
        </p:spPr>
        <p:txBody>
          <a:bodyPr wrap="square" rtlCol="0">
            <a:spAutoFit/>
          </a:bodyPr>
          <a:lstStyle/>
          <a:p>
            <a:r>
              <a:rPr lang="de-DE" sz="2800" b="1" u="sng" dirty="0">
                <a:solidFill>
                  <a:srgbClr val="1BE1A8"/>
                </a:solidFill>
              </a:rPr>
              <a:t>Status Quo</a:t>
            </a:r>
          </a:p>
        </p:txBody>
      </p:sp>
      <p:sp>
        <p:nvSpPr>
          <p:cNvPr id="5" name="Textfeld 4">
            <a:extLst>
              <a:ext uri="{FF2B5EF4-FFF2-40B4-BE49-F238E27FC236}">
                <a16:creationId xmlns:a16="http://schemas.microsoft.com/office/drawing/2014/main" id="{DF22779B-D746-46BC-A78F-B189E01D16D5}"/>
              </a:ext>
            </a:extLst>
          </p:cNvPr>
          <p:cNvSpPr txBox="1"/>
          <p:nvPr/>
        </p:nvSpPr>
        <p:spPr>
          <a:xfrm>
            <a:off x="4002799" y="849040"/>
            <a:ext cx="4186402" cy="461665"/>
          </a:xfrm>
          <a:prstGeom prst="rect">
            <a:avLst/>
          </a:prstGeom>
          <a:noFill/>
        </p:spPr>
        <p:txBody>
          <a:bodyPr wrap="square" rtlCol="0">
            <a:spAutoFit/>
          </a:bodyPr>
          <a:lstStyle/>
          <a:p>
            <a:pPr algn="ctr"/>
            <a:r>
              <a:rPr lang="de-DE" sz="2400" b="1" u="sng" dirty="0">
                <a:solidFill>
                  <a:schemeClr val="tx1"/>
                </a:solidFill>
              </a:rPr>
              <a:t>Fully </a:t>
            </a:r>
            <a:r>
              <a:rPr lang="de-DE" sz="2400" b="1" u="sng" dirty="0" err="1">
                <a:solidFill>
                  <a:schemeClr val="tx1"/>
                </a:solidFill>
              </a:rPr>
              <a:t>functional</a:t>
            </a:r>
            <a:r>
              <a:rPr lang="de-DE" sz="2400" b="1" u="sng" dirty="0">
                <a:solidFill>
                  <a:schemeClr val="tx1"/>
                </a:solidFill>
              </a:rPr>
              <a:t> </a:t>
            </a:r>
            <a:r>
              <a:rPr lang="de-DE" sz="2400" b="1" u="sng" dirty="0" err="1">
                <a:solidFill>
                  <a:schemeClr val="tx1"/>
                </a:solidFill>
              </a:rPr>
              <a:t>website</a:t>
            </a:r>
            <a:endParaRPr lang="de-DE" sz="2400" b="1" u="sng" dirty="0">
              <a:solidFill>
                <a:schemeClr val="tx1"/>
              </a:solidFill>
            </a:endParaRPr>
          </a:p>
        </p:txBody>
      </p:sp>
      <p:sp>
        <p:nvSpPr>
          <p:cNvPr id="6" name="Textfeld 5">
            <a:extLst>
              <a:ext uri="{FF2B5EF4-FFF2-40B4-BE49-F238E27FC236}">
                <a16:creationId xmlns:a16="http://schemas.microsoft.com/office/drawing/2014/main" id="{1B8C0A85-DEA0-467E-BF52-D7A1DDA8EB8A}"/>
              </a:ext>
            </a:extLst>
          </p:cNvPr>
          <p:cNvSpPr txBox="1"/>
          <p:nvPr/>
        </p:nvSpPr>
        <p:spPr>
          <a:xfrm>
            <a:off x="839788" y="2122586"/>
            <a:ext cx="4448504" cy="21544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err="1">
                <a:solidFill>
                  <a:schemeClr val="tx1"/>
                </a:solidFill>
              </a:rPr>
              <a:t>Already</a:t>
            </a:r>
            <a:r>
              <a:rPr lang="de-DE" sz="2000" dirty="0">
                <a:solidFill>
                  <a:schemeClr val="tx1"/>
                </a:solidFill>
              </a:rPr>
              <a:t> online and </a:t>
            </a:r>
            <a:r>
              <a:rPr lang="de-DE" sz="2000" dirty="0" err="1">
                <a:solidFill>
                  <a:schemeClr val="tx1"/>
                </a:solidFill>
              </a:rPr>
              <a:t>running</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Basic </a:t>
            </a:r>
            <a:r>
              <a:rPr lang="de-DE" sz="2000" dirty="0" err="1">
                <a:solidFill>
                  <a:schemeClr val="tx1"/>
                </a:solidFill>
              </a:rPr>
              <a:t>functionality</a:t>
            </a:r>
            <a:r>
              <a:rPr lang="de-DE" sz="2000" dirty="0">
                <a:solidFill>
                  <a:schemeClr val="tx1"/>
                </a:solidFill>
              </a:rPr>
              <a:t> </a:t>
            </a:r>
            <a:r>
              <a:rPr lang="de-DE" sz="2000" dirty="0" err="1">
                <a:solidFill>
                  <a:schemeClr val="tx1"/>
                </a:solidFill>
              </a:rPr>
              <a:t>implemented</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err="1">
                <a:solidFill>
                  <a:schemeClr val="tx1"/>
                </a:solidFill>
              </a:rPr>
              <a:t>Scalable</a:t>
            </a:r>
            <a:r>
              <a:rPr lang="de-DE" sz="2000" dirty="0">
                <a:solidFill>
                  <a:schemeClr val="tx1"/>
                </a:solidFill>
              </a:rPr>
              <a:t> Back-End</a:t>
            </a:r>
          </a:p>
          <a:p>
            <a:pPr marL="285750" indent="-285750">
              <a:buFont typeface="Arial" panose="020B0604020202020204" pitchFamily="34" charset="0"/>
              <a:buChar char="•"/>
            </a:pPr>
            <a:endParaRPr lang="de-DE" dirty="0"/>
          </a:p>
        </p:txBody>
      </p:sp>
      <p:sp>
        <p:nvSpPr>
          <p:cNvPr id="7" name="Textfeld 6">
            <a:extLst>
              <a:ext uri="{FF2B5EF4-FFF2-40B4-BE49-F238E27FC236}">
                <a16:creationId xmlns:a16="http://schemas.microsoft.com/office/drawing/2014/main" id="{D201F0A4-3AEB-49F2-AAAB-CB3D478542C3}"/>
              </a:ext>
            </a:extLst>
          </p:cNvPr>
          <p:cNvSpPr txBox="1"/>
          <p:nvPr/>
        </p:nvSpPr>
        <p:spPr>
          <a:xfrm>
            <a:off x="6859590" y="2122586"/>
            <a:ext cx="4448502"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a:solidFill>
                  <a:schemeClr val="tx1"/>
                </a:solidFill>
              </a:rPr>
              <a:t>Messaging </a:t>
            </a:r>
            <a:r>
              <a:rPr lang="de-DE" sz="2000" dirty="0" err="1">
                <a:solidFill>
                  <a:schemeClr val="tx1"/>
                </a:solidFill>
              </a:rPr>
              <a:t>system</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Profile </a:t>
            </a:r>
            <a:r>
              <a:rPr lang="de-DE" sz="2000" dirty="0" err="1">
                <a:solidFill>
                  <a:schemeClr val="tx1"/>
                </a:solidFill>
              </a:rPr>
              <a:t>editor</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Google </a:t>
            </a:r>
            <a:r>
              <a:rPr lang="de-DE" sz="2000" dirty="0" err="1">
                <a:solidFill>
                  <a:schemeClr val="tx1"/>
                </a:solidFill>
              </a:rPr>
              <a:t>Sign</a:t>
            </a:r>
            <a:r>
              <a:rPr lang="de-DE" sz="2000" dirty="0">
                <a:solidFill>
                  <a:schemeClr val="tx1"/>
                </a:solidFill>
              </a:rPr>
              <a:t>-in</a:t>
            </a:r>
          </a:p>
          <a:p>
            <a:pPr marL="285750" indent="-285750">
              <a:lnSpc>
                <a:spcPct val="200000"/>
              </a:lnSpc>
              <a:buFont typeface="Arial" panose="020B0604020202020204" pitchFamily="34" charset="0"/>
              <a:buChar char="•"/>
            </a:pPr>
            <a:r>
              <a:rPr lang="de-DE" sz="2000" dirty="0">
                <a:solidFill>
                  <a:schemeClr val="tx1"/>
                </a:solidFill>
              </a:rPr>
              <a:t>E-Mail </a:t>
            </a:r>
            <a:r>
              <a:rPr lang="de-DE" sz="2000" dirty="0" err="1">
                <a:solidFill>
                  <a:schemeClr val="tx1"/>
                </a:solidFill>
              </a:rPr>
              <a:t>verification</a:t>
            </a:r>
            <a:endParaRPr lang="de-DE" sz="2000" dirty="0">
              <a:solidFill>
                <a:schemeClr val="tx1"/>
              </a:solidFill>
            </a:endParaRPr>
          </a:p>
        </p:txBody>
      </p:sp>
      <p:sp>
        <p:nvSpPr>
          <p:cNvPr id="8" name="Textfeld 7">
            <a:extLst>
              <a:ext uri="{FF2B5EF4-FFF2-40B4-BE49-F238E27FC236}">
                <a16:creationId xmlns:a16="http://schemas.microsoft.com/office/drawing/2014/main" id="{E85CED8B-545F-4CF5-B82F-F4347DA2B5DF}"/>
              </a:ext>
            </a:extLst>
          </p:cNvPr>
          <p:cNvSpPr txBox="1"/>
          <p:nvPr/>
        </p:nvSpPr>
        <p:spPr>
          <a:xfrm>
            <a:off x="1128549" y="1562757"/>
            <a:ext cx="4162753" cy="461665"/>
          </a:xfrm>
          <a:prstGeom prst="rect">
            <a:avLst/>
          </a:prstGeom>
          <a:noFill/>
        </p:spPr>
        <p:txBody>
          <a:bodyPr wrap="square" rtlCol="0">
            <a:spAutoFit/>
          </a:bodyPr>
          <a:lstStyle/>
          <a:p>
            <a:r>
              <a:rPr lang="de-DE" sz="2400" u="sng" dirty="0">
                <a:solidFill>
                  <a:srgbClr val="1BE1A8"/>
                </a:solidFill>
              </a:rPr>
              <a:t>Essential </a:t>
            </a:r>
            <a:r>
              <a:rPr lang="de-DE" sz="2400" u="sng" dirty="0" err="1">
                <a:solidFill>
                  <a:srgbClr val="1BE1A8"/>
                </a:solidFill>
              </a:rPr>
              <a:t>functionality</a:t>
            </a:r>
            <a:endParaRPr lang="de-DE" sz="2400" u="sng" dirty="0">
              <a:solidFill>
                <a:srgbClr val="1BE1A8"/>
              </a:solidFill>
            </a:endParaRPr>
          </a:p>
        </p:txBody>
      </p:sp>
      <p:sp>
        <p:nvSpPr>
          <p:cNvPr id="9" name="Textfeld 8">
            <a:extLst>
              <a:ext uri="{FF2B5EF4-FFF2-40B4-BE49-F238E27FC236}">
                <a16:creationId xmlns:a16="http://schemas.microsoft.com/office/drawing/2014/main" id="{44D796D7-12A9-4749-81A7-48F17DDE573D}"/>
              </a:ext>
            </a:extLst>
          </p:cNvPr>
          <p:cNvSpPr txBox="1"/>
          <p:nvPr/>
        </p:nvSpPr>
        <p:spPr>
          <a:xfrm>
            <a:off x="7143750" y="1562757"/>
            <a:ext cx="3362325" cy="461665"/>
          </a:xfrm>
          <a:prstGeom prst="rect">
            <a:avLst/>
          </a:prstGeom>
          <a:noFill/>
        </p:spPr>
        <p:txBody>
          <a:bodyPr wrap="square" rtlCol="0">
            <a:spAutoFit/>
          </a:bodyPr>
          <a:lstStyle/>
          <a:p>
            <a:r>
              <a:rPr lang="de-DE" sz="2400" u="sng" dirty="0">
                <a:solidFill>
                  <a:srgbClr val="1BE1A8"/>
                </a:solidFill>
              </a:rPr>
              <a:t>Additional Features</a:t>
            </a:r>
          </a:p>
        </p:txBody>
      </p:sp>
      <p:sp>
        <p:nvSpPr>
          <p:cNvPr id="4" name="Date Placeholder 3">
            <a:extLst>
              <a:ext uri="{FF2B5EF4-FFF2-40B4-BE49-F238E27FC236}">
                <a16:creationId xmlns:a16="http://schemas.microsoft.com/office/drawing/2014/main" id="{12985675-3634-422D-A441-FDF29C530EC0}"/>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21320098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667</Words>
  <Application>Microsoft Office PowerPoint</Application>
  <PresentationFormat>Widescreen</PresentationFormat>
  <Paragraphs>163</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FoundingBuddies.com</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Jonas</cp:lastModifiedBy>
  <cp:revision>41</cp:revision>
  <dcterms:created xsi:type="dcterms:W3CDTF">2019-09-10T09:10:23Z</dcterms:created>
  <dcterms:modified xsi:type="dcterms:W3CDTF">2019-10-05T18:42:51Z</dcterms:modified>
</cp:coreProperties>
</file>