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6" r:id="rId10"/>
    <p:sldId id="267" r:id="rId11"/>
    <p:sldId id="263" r:id="rId12"/>
    <p:sldId id="264"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709"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79639" autoAdjust="0"/>
  </p:normalViewPr>
  <p:slideViewPr>
    <p:cSldViewPr snapToGrid="0">
      <p:cViewPr varScale="1">
        <p:scale>
          <a:sx n="114" d="100"/>
          <a:sy n="114" d="100"/>
        </p:scale>
        <p:origin x="300" y="102"/>
      </p:cViewPr>
      <p:guideLst>
        <p:guide orient="horz" pos="2160"/>
        <p:guide pos="3840"/>
        <p:guide pos="529"/>
        <p:guide pos="7151"/>
        <p:guide orient="horz" pos="3793"/>
        <p:guide orient="horz" pos="7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120.000 Studenten (Quelle: muenchen.de)</a:t>
            </a:r>
          </a:p>
          <a:p>
            <a:r>
              <a:rPr lang="de-DE" dirty="0"/>
              <a:t>Unternehmertum bildet jedes Jahr 1000 Leute weiter (Quelle: Unternehmertum Handbuch S.33)</a:t>
            </a:r>
          </a:p>
          <a:p>
            <a:endParaRPr lang="de-DE"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200" b="1" dirty="0">
                <a:solidFill>
                  <a:srgbClr val="1BE1A8"/>
                </a:solidFill>
              </a:rPr>
              <a:t>In Munich: 20.000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students</a:t>
            </a:r>
            <a:r>
              <a:rPr lang="de-DE" sz="1200" b="1" dirty="0">
                <a:solidFill>
                  <a:srgbClr val="1BE1A8"/>
                </a:solidFill>
              </a:rPr>
              <a:t> </a:t>
            </a:r>
            <a:r>
              <a:rPr lang="de-DE" sz="1200" b="1" dirty="0" err="1">
                <a:solidFill>
                  <a:srgbClr val="1BE1A8"/>
                </a:solidFill>
              </a:rPr>
              <a:t>every</a:t>
            </a:r>
            <a:r>
              <a:rPr lang="de-DE" sz="1200" b="1" dirty="0">
                <a:solidFill>
                  <a:srgbClr val="1BE1A8"/>
                </a:solidFill>
              </a:rPr>
              <a:t> </a:t>
            </a:r>
            <a:r>
              <a:rPr lang="de-DE" sz="1200" b="1" dirty="0" err="1">
                <a:solidFill>
                  <a:srgbClr val="1BE1A8"/>
                </a:solidFill>
              </a:rPr>
              <a:t>year</a:t>
            </a:r>
            <a:r>
              <a:rPr lang="de-DE" sz="1200" b="1" dirty="0">
                <a:solidFill>
                  <a:srgbClr val="1BE1A8"/>
                </a:solidFill>
              </a:rPr>
              <a:t> -&gt; 500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user</a:t>
            </a:r>
            <a:endParaRPr lang="de-DE" sz="1200" b="1" dirty="0">
              <a:solidFill>
                <a:srgbClr val="1BE1A8"/>
              </a:solidFill>
            </a:endParaRPr>
          </a:p>
          <a:p>
            <a:endParaRPr lang="de-DE" dirty="0"/>
          </a:p>
          <a:p>
            <a:endParaRPr lang="de-DE"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de-DE" sz="1200" b="0" i="0" u="none" strike="noStrike" cap="none" smtClean="0">
                <a:solidFill>
                  <a:schemeClr val="dk1"/>
                </a:solidFill>
                <a:latin typeface="Calibri"/>
                <a:ea typeface="Calibri"/>
                <a:cs typeface="Calibri"/>
                <a:sym typeface="Calibri"/>
              </a:rPr>
              <a:t>11</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5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441D3F2-5B65-447F-A88D-CEB598C0DA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4" name="Textfeld 3">
            <a:extLst>
              <a:ext uri="{FF2B5EF4-FFF2-40B4-BE49-F238E27FC236}">
                <a16:creationId xmlns:a16="http://schemas.microsoft.com/office/drawing/2014/main" id="{539EEC3F-87B1-4A9C-B0EB-AF54550D0CBA}"/>
              </a:ext>
            </a:extLst>
          </p:cNvPr>
          <p:cNvSpPr txBox="1"/>
          <p:nvPr/>
        </p:nvSpPr>
        <p:spPr>
          <a:xfrm>
            <a:off x="839788" y="260059"/>
            <a:ext cx="3144983" cy="523220"/>
          </a:xfrm>
          <a:prstGeom prst="rect">
            <a:avLst/>
          </a:prstGeom>
          <a:noFill/>
        </p:spPr>
        <p:txBody>
          <a:bodyPr wrap="square" rtlCol="0">
            <a:spAutoFit/>
          </a:bodyPr>
          <a:lstStyle/>
          <a:p>
            <a:r>
              <a:rPr lang="de-DE" sz="2800" b="1" u="sng" dirty="0">
                <a:solidFill>
                  <a:srgbClr val="1BE1A8"/>
                </a:solidFill>
              </a:rPr>
              <a:t>Next </a:t>
            </a:r>
            <a:r>
              <a:rPr lang="de-DE" sz="2800" b="1" u="sng" dirty="0" err="1">
                <a:solidFill>
                  <a:srgbClr val="1BE1A8"/>
                </a:solidFill>
              </a:rPr>
              <a:t>steps</a:t>
            </a:r>
            <a:endParaRPr lang="de-DE" sz="2800" b="1" u="sng" dirty="0">
              <a:solidFill>
                <a:srgbClr val="1BE1A8"/>
              </a:solidFill>
            </a:endParaRPr>
          </a:p>
        </p:txBody>
      </p:sp>
      <p:sp>
        <p:nvSpPr>
          <p:cNvPr id="5" name="Textfeld 4">
            <a:extLst>
              <a:ext uri="{FF2B5EF4-FFF2-40B4-BE49-F238E27FC236}">
                <a16:creationId xmlns:a16="http://schemas.microsoft.com/office/drawing/2014/main" id="{7BCA5E37-F2FD-4F43-8948-362B9F36CBE5}"/>
              </a:ext>
            </a:extLst>
          </p:cNvPr>
          <p:cNvSpPr txBox="1"/>
          <p:nvPr/>
        </p:nvSpPr>
        <p:spPr>
          <a:xfrm>
            <a:off x="839788" y="1104900"/>
            <a:ext cx="5256212" cy="30746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de-DE" sz="2000" dirty="0" err="1">
                <a:solidFill>
                  <a:schemeClr val="tx1"/>
                </a:solidFill>
              </a:rPr>
              <a:t>Finalizing</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product</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User </a:t>
            </a:r>
            <a:r>
              <a:rPr lang="de-DE" sz="2000" dirty="0" err="1">
                <a:solidFill>
                  <a:schemeClr val="tx1"/>
                </a:solidFill>
              </a:rPr>
              <a:t>aquisition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Implementation </a:t>
            </a:r>
            <a:r>
              <a:rPr lang="de-DE" sz="2000" dirty="0" err="1">
                <a:solidFill>
                  <a:schemeClr val="tx1"/>
                </a:solidFill>
              </a:rPr>
              <a:t>of</a:t>
            </a:r>
            <a:r>
              <a:rPr lang="de-DE" sz="2000" dirty="0">
                <a:solidFill>
                  <a:schemeClr val="tx1"/>
                </a:solidFill>
              </a:rPr>
              <a:t> </a:t>
            </a:r>
            <a:r>
              <a:rPr lang="de-DE" sz="2000" dirty="0" err="1">
                <a:solidFill>
                  <a:schemeClr val="tx1"/>
                </a:solidFill>
              </a:rPr>
              <a:t>monetarization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Fundraising</a:t>
            </a:r>
          </a:p>
          <a:p>
            <a:pPr marL="342900" indent="-342900">
              <a:lnSpc>
                <a:spcPct val="200000"/>
              </a:lnSpc>
              <a:buFont typeface="Arial" panose="020B0604020202020204" pitchFamily="34" charset="0"/>
              <a:buChar char="•"/>
            </a:pPr>
            <a:r>
              <a:rPr lang="de-DE" sz="2000" dirty="0" err="1">
                <a:solidFill>
                  <a:schemeClr val="tx1"/>
                </a:solidFill>
              </a:rPr>
              <a:t>Partnering</a:t>
            </a:r>
            <a:r>
              <a:rPr lang="de-DE" sz="2000" dirty="0">
                <a:solidFill>
                  <a:schemeClr val="tx1"/>
                </a:solidFill>
              </a:rPr>
              <a:t> </a:t>
            </a:r>
            <a:r>
              <a:rPr lang="de-DE" sz="2000" dirty="0" err="1">
                <a:solidFill>
                  <a:schemeClr val="tx1"/>
                </a:solidFill>
              </a:rPr>
              <a:t>with</a:t>
            </a:r>
            <a:r>
              <a:rPr lang="de-DE" sz="2000" dirty="0">
                <a:solidFill>
                  <a:schemeClr val="tx1"/>
                </a:solidFill>
              </a:rPr>
              <a:t> </a:t>
            </a:r>
            <a:r>
              <a:rPr lang="de-DE" sz="2000" dirty="0" err="1">
                <a:solidFill>
                  <a:schemeClr val="tx1"/>
                </a:solidFill>
              </a:rPr>
              <a:t>Universities</a:t>
            </a:r>
            <a:endParaRPr lang="de-DE" sz="2000" dirty="0">
              <a:solidFill>
                <a:schemeClr val="tx1"/>
              </a:solidFill>
            </a:endParaRPr>
          </a:p>
        </p:txBody>
      </p:sp>
    </p:spTree>
    <p:extLst>
      <p:ext uri="{BB962C8B-B14F-4D97-AF65-F5344CB8AC3E}">
        <p14:creationId xmlns:p14="http://schemas.microsoft.com/office/powerpoint/2010/main" val="255888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1B4B672-A35F-4657-AC5A-A17E08956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11</a:t>
            </a:fld>
            <a:endParaRPr lang="de-DE"/>
          </a:p>
        </p:txBody>
      </p:sp>
      <p:grpSp>
        <p:nvGrpSpPr>
          <p:cNvPr id="22" name="Gruppieren 21">
            <a:extLst>
              <a:ext uri="{FF2B5EF4-FFF2-40B4-BE49-F238E27FC236}">
                <a16:creationId xmlns:a16="http://schemas.microsoft.com/office/drawing/2014/main" id="{0DFB0144-EBDD-47E0-B8D3-091F4933FA85}"/>
              </a:ext>
            </a:extLst>
          </p:cNvPr>
          <p:cNvGrpSpPr/>
          <p:nvPr/>
        </p:nvGrpSpPr>
        <p:grpSpPr>
          <a:xfrm>
            <a:off x="492524" y="953705"/>
            <a:ext cx="8628130" cy="5421784"/>
            <a:chOff x="578933" y="588580"/>
            <a:chExt cx="8503751" cy="5788202"/>
          </a:xfrm>
        </p:grpSpPr>
        <p:sp>
          <p:nvSpPr>
            <p:cNvPr id="3" name="Textfeld 2">
              <a:extLst>
                <a:ext uri="{FF2B5EF4-FFF2-40B4-BE49-F238E27FC236}">
                  <a16:creationId xmlns:a16="http://schemas.microsoft.com/office/drawing/2014/main" id="{CD60BB34-6A80-4331-AFC9-0A19FD4D5E54}"/>
                </a:ext>
              </a:extLst>
            </p:cNvPr>
            <p:cNvSpPr txBox="1"/>
            <p:nvPr/>
          </p:nvSpPr>
          <p:spPr>
            <a:xfrm>
              <a:off x="3091033" y="718507"/>
              <a:ext cx="2974428" cy="461665"/>
            </a:xfrm>
            <a:prstGeom prst="rect">
              <a:avLst/>
            </a:prstGeom>
            <a:noFill/>
          </p:spPr>
          <p:txBody>
            <a:bodyPr wrap="square" rtlCol="0">
              <a:spAutoFit/>
            </a:bodyPr>
            <a:lstStyle/>
            <a:p>
              <a:r>
                <a:rPr lang="de-DE" sz="2400" b="1" dirty="0" err="1">
                  <a:solidFill>
                    <a:schemeClr val="tx1"/>
                  </a:solidFill>
                </a:rPr>
                <a:t>students</a:t>
              </a:r>
              <a:r>
                <a:rPr lang="de-DE" sz="2400" b="1" dirty="0">
                  <a:solidFill>
                    <a:schemeClr val="tx1"/>
                  </a:solidFill>
                </a:rPr>
                <a:t> in Munich</a:t>
              </a:r>
            </a:p>
          </p:txBody>
        </p:sp>
        <p:sp>
          <p:nvSpPr>
            <p:cNvPr id="4" name="Textfeld 3">
              <a:extLst>
                <a:ext uri="{FF2B5EF4-FFF2-40B4-BE49-F238E27FC236}">
                  <a16:creationId xmlns:a16="http://schemas.microsoft.com/office/drawing/2014/main" id="{77D54085-9415-4F21-B624-742F2AEE4D57}"/>
                </a:ext>
              </a:extLst>
            </p:cNvPr>
            <p:cNvSpPr txBox="1"/>
            <p:nvPr/>
          </p:nvSpPr>
          <p:spPr>
            <a:xfrm>
              <a:off x="3081277" y="2400604"/>
              <a:ext cx="6001407"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interested</a:t>
              </a:r>
              <a:r>
                <a:rPr lang="de-DE" sz="2400" b="1" dirty="0">
                  <a:solidFill>
                    <a:schemeClr val="tx1"/>
                  </a:solidFill>
                </a:rPr>
                <a:t> in (</a:t>
              </a:r>
              <a:r>
                <a:rPr lang="de-DE" sz="2400" b="1" dirty="0" err="1">
                  <a:solidFill>
                    <a:schemeClr val="tx1"/>
                  </a:solidFill>
                </a:rPr>
                <a:t>co</a:t>
              </a:r>
              <a:r>
                <a:rPr lang="de-DE" sz="2400" b="1" dirty="0">
                  <a:solidFill>
                    <a:schemeClr val="tx1"/>
                  </a:solidFill>
                </a:rPr>
                <a:t>-)</a:t>
              </a:r>
              <a:r>
                <a:rPr lang="de-DE" sz="2400" b="1" dirty="0" err="1">
                  <a:solidFill>
                    <a:schemeClr val="tx1"/>
                  </a:solidFill>
                </a:rPr>
                <a:t>founding</a:t>
              </a:r>
              <a:r>
                <a:rPr lang="de-DE" sz="2400" b="1" dirty="0">
                  <a:solidFill>
                    <a:schemeClr val="tx1"/>
                  </a:solidFill>
                </a:rPr>
                <a:t> a </a:t>
              </a:r>
              <a:r>
                <a:rPr lang="de-DE" sz="2400" b="1" dirty="0" err="1">
                  <a:solidFill>
                    <a:schemeClr val="tx1"/>
                  </a:solidFill>
                </a:rPr>
                <a:t>startup</a:t>
              </a:r>
              <a:endParaRPr lang="de-DE" sz="2400" b="1" dirty="0">
                <a:solidFill>
                  <a:schemeClr val="tx1"/>
                </a:solidFill>
              </a:endParaRPr>
            </a:p>
          </p:txBody>
        </p:sp>
        <p:sp>
          <p:nvSpPr>
            <p:cNvPr id="5" name="Textfeld 4">
              <a:extLst>
                <a:ext uri="{FF2B5EF4-FFF2-40B4-BE49-F238E27FC236}">
                  <a16:creationId xmlns:a16="http://schemas.microsoft.com/office/drawing/2014/main" id="{2F0F724A-6028-4BE3-9A6D-ECF7B6DCA3FC}"/>
                </a:ext>
              </a:extLst>
            </p:cNvPr>
            <p:cNvSpPr txBox="1"/>
            <p:nvPr/>
          </p:nvSpPr>
          <p:spPr>
            <a:xfrm>
              <a:off x="3085189" y="4080956"/>
              <a:ext cx="4687230"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activly</a:t>
              </a:r>
              <a:r>
                <a:rPr lang="de-DE" sz="2400" b="1" dirty="0">
                  <a:solidFill>
                    <a:schemeClr val="tx1"/>
                  </a:solidFill>
                </a:rPr>
                <a:t> </a:t>
              </a:r>
              <a:r>
                <a:rPr lang="de-DE" sz="2400" b="1" dirty="0" err="1">
                  <a:solidFill>
                    <a:schemeClr val="tx1"/>
                  </a:solidFill>
                </a:rPr>
                <a:t>looking</a:t>
              </a:r>
              <a:r>
                <a:rPr lang="de-DE" sz="2400" b="1" dirty="0">
                  <a:solidFill>
                    <a:schemeClr val="tx1"/>
                  </a:solidFill>
                </a:rPr>
                <a:t> </a:t>
              </a:r>
              <a:r>
                <a:rPr lang="de-DE" sz="2400" b="1" dirty="0" err="1">
                  <a:solidFill>
                    <a:schemeClr val="tx1"/>
                  </a:solidFill>
                </a:rPr>
                <a:t>for</a:t>
              </a:r>
              <a:r>
                <a:rPr lang="de-DE" sz="2400" b="1" dirty="0">
                  <a:solidFill>
                    <a:schemeClr val="tx1"/>
                  </a:solidFill>
                </a:rPr>
                <a:t> </a:t>
              </a:r>
              <a:r>
                <a:rPr lang="de-DE" sz="2400" b="1" dirty="0" err="1">
                  <a:solidFill>
                    <a:schemeClr val="tx1"/>
                  </a:solidFill>
                </a:rPr>
                <a:t>startups</a:t>
              </a:r>
              <a:endParaRPr lang="de-DE" sz="2400" b="1" dirty="0">
                <a:solidFill>
                  <a:schemeClr val="tx1"/>
                </a:solidFill>
              </a:endParaRPr>
            </a:p>
          </p:txBody>
        </p:sp>
        <p:sp>
          <p:nvSpPr>
            <p:cNvPr id="6" name="Textfeld 5">
              <a:extLst>
                <a:ext uri="{FF2B5EF4-FFF2-40B4-BE49-F238E27FC236}">
                  <a16:creationId xmlns:a16="http://schemas.microsoft.com/office/drawing/2014/main" id="{AF975327-DD45-4E46-8496-68CB024B872E}"/>
                </a:ext>
              </a:extLst>
            </p:cNvPr>
            <p:cNvSpPr txBox="1"/>
            <p:nvPr/>
          </p:nvSpPr>
          <p:spPr>
            <a:xfrm>
              <a:off x="3081277" y="5764799"/>
              <a:ext cx="2993942" cy="461665"/>
            </a:xfrm>
            <a:prstGeom prst="rect">
              <a:avLst/>
            </a:prstGeom>
            <a:noFill/>
          </p:spPr>
          <p:txBody>
            <a:bodyPr wrap="square" rtlCol="0">
              <a:spAutoFit/>
            </a:bodyPr>
            <a:lstStyle/>
            <a:p>
              <a:r>
                <a:rPr lang="de-DE" sz="2400" b="1" dirty="0">
                  <a:solidFill>
                    <a:schemeClr val="tx1"/>
                  </a:solidFill>
                </a:rPr>
                <a:t>will </a:t>
              </a:r>
              <a:r>
                <a:rPr lang="de-DE" sz="2400" b="1" dirty="0" err="1">
                  <a:solidFill>
                    <a:schemeClr val="tx1"/>
                  </a:solidFill>
                </a:rPr>
                <a:t>use</a:t>
              </a:r>
              <a:r>
                <a:rPr lang="de-DE" sz="2400" b="1" dirty="0">
                  <a:solidFill>
                    <a:schemeClr val="tx1"/>
                  </a:solidFill>
                </a:rPr>
                <a:t> </a:t>
              </a:r>
              <a:r>
                <a:rPr lang="de-DE" sz="2400" b="1" dirty="0" err="1">
                  <a:solidFill>
                    <a:schemeClr val="tx1"/>
                  </a:solidFill>
                </a:rPr>
                <a:t>our</a:t>
              </a:r>
              <a:r>
                <a:rPr lang="de-DE" sz="2400" b="1" dirty="0">
                  <a:solidFill>
                    <a:schemeClr val="tx1"/>
                  </a:solidFill>
                </a:rPr>
                <a:t> </a:t>
              </a:r>
              <a:r>
                <a:rPr lang="de-DE" sz="2400" b="1" dirty="0" err="1">
                  <a:solidFill>
                    <a:schemeClr val="tx1"/>
                  </a:solidFill>
                </a:rPr>
                <a:t>service</a:t>
              </a:r>
              <a:endParaRPr lang="de-DE" sz="2400" b="1" dirty="0">
                <a:solidFill>
                  <a:schemeClr val="tx1"/>
                </a:solidFill>
              </a:endParaRPr>
            </a:p>
          </p:txBody>
        </p:sp>
        <p:grpSp>
          <p:nvGrpSpPr>
            <p:cNvPr id="12" name="Gruppieren 11">
              <a:extLst>
                <a:ext uri="{FF2B5EF4-FFF2-40B4-BE49-F238E27FC236}">
                  <a16:creationId xmlns:a16="http://schemas.microsoft.com/office/drawing/2014/main" id="{66BF67CC-137E-4EE9-BE62-19C402AAC881}"/>
                </a:ext>
              </a:extLst>
            </p:cNvPr>
            <p:cNvGrpSpPr/>
            <p:nvPr/>
          </p:nvGrpSpPr>
          <p:grpSpPr>
            <a:xfrm>
              <a:off x="578933" y="588580"/>
              <a:ext cx="2646878" cy="5788202"/>
              <a:chOff x="578933" y="542413"/>
              <a:chExt cx="2646878" cy="5572439"/>
            </a:xfrm>
          </p:grpSpPr>
          <p:sp>
            <p:nvSpPr>
              <p:cNvPr id="8" name="Textfeld 7">
                <a:extLst>
                  <a:ext uri="{FF2B5EF4-FFF2-40B4-BE49-F238E27FC236}">
                    <a16:creationId xmlns:a16="http://schemas.microsoft.com/office/drawing/2014/main" id="{1FE84263-8DFE-4807-9388-33979D10FECD}"/>
                  </a:ext>
                </a:extLst>
              </p:cNvPr>
              <p:cNvSpPr txBox="1"/>
              <p:nvPr/>
            </p:nvSpPr>
            <p:spPr>
              <a:xfrm>
                <a:off x="578933" y="542413"/>
                <a:ext cx="2646878" cy="727556"/>
              </a:xfrm>
              <a:prstGeom prst="rect">
                <a:avLst/>
              </a:prstGeom>
              <a:noFill/>
            </p:spPr>
            <p:txBody>
              <a:bodyPr vert="horz" wrap="square" rtlCol="0" anchor="t" anchorCtr="0">
                <a:spAutoFit/>
              </a:bodyPr>
              <a:lstStyle/>
              <a:p>
                <a:pPr algn="ctr"/>
                <a:r>
                  <a:rPr lang="de-DE" sz="4000" b="1" dirty="0">
                    <a:solidFill>
                      <a:schemeClr val="tx1"/>
                    </a:solidFill>
                  </a:rPr>
                  <a:t>120 000</a:t>
                </a:r>
                <a:endParaRPr lang="de-DE" sz="2400" b="1" dirty="0">
                  <a:solidFill>
                    <a:schemeClr val="tx1"/>
                  </a:solidFill>
                </a:endParaRPr>
              </a:p>
            </p:txBody>
          </p:sp>
          <p:sp>
            <p:nvSpPr>
              <p:cNvPr id="9" name="Textfeld 8">
                <a:extLst>
                  <a:ext uri="{FF2B5EF4-FFF2-40B4-BE49-F238E27FC236}">
                    <a16:creationId xmlns:a16="http://schemas.microsoft.com/office/drawing/2014/main" id="{9D9CEB77-FA41-4438-9175-5852ACB5BAF6}"/>
                  </a:ext>
                </a:extLst>
              </p:cNvPr>
              <p:cNvSpPr txBox="1"/>
              <p:nvPr/>
            </p:nvSpPr>
            <p:spPr>
              <a:xfrm>
                <a:off x="886704" y="2157374"/>
                <a:ext cx="2031325" cy="727556"/>
              </a:xfrm>
              <a:prstGeom prst="rect">
                <a:avLst/>
              </a:prstGeom>
              <a:noFill/>
            </p:spPr>
            <p:txBody>
              <a:bodyPr vert="horz" wrap="square" rtlCol="0" anchor="t" anchorCtr="0">
                <a:spAutoFit/>
              </a:bodyPr>
              <a:lstStyle/>
              <a:p>
                <a:pPr algn="ctr"/>
                <a:r>
                  <a:rPr lang="de-DE" sz="4000" b="1" dirty="0">
                    <a:solidFill>
                      <a:schemeClr val="tx1"/>
                    </a:solidFill>
                  </a:rPr>
                  <a:t>12 000</a:t>
                </a:r>
                <a:endParaRPr lang="de-DE" sz="2400" b="1" dirty="0">
                  <a:solidFill>
                    <a:schemeClr val="tx1"/>
                  </a:solidFill>
                </a:endParaRPr>
              </a:p>
            </p:txBody>
          </p:sp>
          <p:sp>
            <p:nvSpPr>
              <p:cNvPr id="10" name="Textfeld 9">
                <a:extLst>
                  <a:ext uri="{FF2B5EF4-FFF2-40B4-BE49-F238E27FC236}">
                    <a16:creationId xmlns:a16="http://schemas.microsoft.com/office/drawing/2014/main" id="{7A5F1471-05EF-4272-AA0E-83B94D8E3351}"/>
                  </a:ext>
                </a:extLst>
              </p:cNvPr>
              <p:cNvSpPr txBox="1"/>
              <p:nvPr/>
            </p:nvSpPr>
            <p:spPr>
              <a:xfrm>
                <a:off x="886704" y="3772335"/>
                <a:ext cx="2031325" cy="727556"/>
              </a:xfrm>
              <a:prstGeom prst="rect">
                <a:avLst/>
              </a:prstGeom>
              <a:noFill/>
            </p:spPr>
            <p:txBody>
              <a:bodyPr vert="horz" wrap="square" rtlCol="0" anchor="t" anchorCtr="0">
                <a:spAutoFit/>
              </a:bodyPr>
              <a:lstStyle/>
              <a:p>
                <a:pPr algn="ctr"/>
                <a:r>
                  <a:rPr lang="de-DE" sz="4000" b="1" dirty="0">
                    <a:solidFill>
                      <a:schemeClr val="tx1"/>
                    </a:solidFill>
                  </a:rPr>
                  <a:t>6 000</a:t>
                </a:r>
                <a:endParaRPr lang="de-DE" sz="2400" b="1" dirty="0">
                  <a:solidFill>
                    <a:schemeClr val="tx1"/>
                  </a:solidFill>
                </a:endParaRPr>
              </a:p>
            </p:txBody>
          </p:sp>
          <p:sp>
            <p:nvSpPr>
              <p:cNvPr id="11" name="Textfeld 10">
                <a:extLst>
                  <a:ext uri="{FF2B5EF4-FFF2-40B4-BE49-F238E27FC236}">
                    <a16:creationId xmlns:a16="http://schemas.microsoft.com/office/drawing/2014/main" id="{F201FF99-A98F-416A-98A7-A41A0C95E38A}"/>
                  </a:ext>
                </a:extLst>
              </p:cNvPr>
              <p:cNvSpPr txBox="1"/>
              <p:nvPr/>
            </p:nvSpPr>
            <p:spPr>
              <a:xfrm>
                <a:off x="886703" y="5387296"/>
                <a:ext cx="2031325" cy="727556"/>
              </a:xfrm>
              <a:prstGeom prst="rect">
                <a:avLst/>
              </a:prstGeom>
              <a:noFill/>
            </p:spPr>
            <p:txBody>
              <a:bodyPr vert="horz" wrap="square" rtlCol="0" anchor="t" anchorCtr="0">
                <a:spAutoFit/>
              </a:bodyPr>
              <a:lstStyle/>
              <a:p>
                <a:pPr algn="ctr"/>
                <a:r>
                  <a:rPr lang="de-DE" sz="4000" b="1" dirty="0">
                    <a:solidFill>
                      <a:schemeClr val="tx1"/>
                    </a:solidFill>
                  </a:rPr>
                  <a:t>3 000</a:t>
                </a:r>
                <a:endParaRPr lang="de-DE" sz="2400" b="1" dirty="0">
                  <a:solidFill>
                    <a:schemeClr val="tx1"/>
                  </a:solidFill>
                </a:endParaRPr>
              </a:p>
            </p:txBody>
          </p:sp>
        </p:grpSp>
        <p:grpSp>
          <p:nvGrpSpPr>
            <p:cNvPr id="15" name="Gruppieren 14">
              <a:extLst>
                <a:ext uri="{FF2B5EF4-FFF2-40B4-BE49-F238E27FC236}">
                  <a16:creationId xmlns:a16="http://schemas.microsoft.com/office/drawing/2014/main" id="{0F04A30E-6D29-4F3A-8894-A0F06095FB54}"/>
                </a:ext>
              </a:extLst>
            </p:cNvPr>
            <p:cNvGrpSpPr/>
            <p:nvPr/>
          </p:nvGrpSpPr>
          <p:grpSpPr>
            <a:xfrm>
              <a:off x="1476694" y="1344059"/>
              <a:ext cx="851337" cy="1036361"/>
              <a:chOff x="1476694" y="1344059"/>
              <a:chExt cx="851337" cy="1036361"/>
            </a:xfrm>
          </p:grpSpPr>
          <p:sp>
            <p:nvSpPr>
              <p:cNvPr id="13" name="Pfeil: nach unten 12">
                <a:extLst>
                  <a:ext uri="{FF2B5EF4-FFF2-40B4-BE49-F238E27FC236}">
                    <a16:creationId xmlns:a16="http://schemas.microsoft.com/office/drawing/2014/main" id="{B85BD5D8-CD32-4551-8992-E90829B84018}"/>
                  </a:ext>
                </a:extLst>
              </p:cNvPr>
              <p:cNvSpPr/>
              <p:nvPr/>
            </p:nvSpPr>
            <p:spPr>
              <a:xfrm>
                <a:off x="1476694" y="1344059"/>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6D3F5D06-9B8A-4C15-A833-DB970FD1AE87}"/>
                  </a:ext>
                </a:extLst>
              </p:cNvPr>
              <p:cNvSpPr txBox="1"/>
              <p:nvPr/>
            </p:nvSpPr>
            <p:spPr>
              <a:xfrm rot="5400000">
                <a:off x="1412438" y="1631407"/>
                <a:ext cx="979846" cy="461665"/>
              </a:xfrm>
              <a:prstGeom prst="rect">
                <a:avLst/>
              </a:prstGeom>
              <a:noFill/>
            </p:spPr>
            <p:txBody>
              <a:bodyPr wrap="square" rtlCol="0">
                <a:spAutoFit/>
              </a:bodyPr>
              <a:lstStyle/>
              <a:p>
                <a:r>
                  <a:rPr lang="de-DE" sz="2400" b="1" dirty="0">
                    <a:solidFill>
                      <a:schemeClr val="bg1"/>
                    </a:solidFill>
                  </a:rPr>
                  <a:t>10%</a:t>
                </a:r>
              </a:p>
            </p:txBody>
          </p:sp>
        </p:grpSp>
        <p:grpSp>
          <p:nvGrpSpPr>
            <p:cNvPr id="16" name="Gruppieren 15">
              <a:extLst>
                <a:ext uri="{FF2B5EF4-FFF2-40B4-BE49-F238E27FC236}">
                  <a16:creationId xmlns:a16="http://schemas.microsoft.com/office/drawing/2014/main" id="{0BCE10A4-6203-44A9-ABB7-ADF6DC258651}"/>
                </a:ext>
              </a:extLst>
            </p:cNvPr>
            <p:cNvGrpSpPr/>
            <p:nvPr/>
          </p:nvGrpSpPr>
          <p:grpSpPr>
            <a:xfrm>
              <a:off x="1476694" y="2997968"/>
              <a:ext cx="851337" cy="1036361"/>
              <a:chOff x="1476696" y="1367926"/>
              <a:chExt cx="851337" cy="1036361"/>
            </a:xfrm>
          </p:grpSpPr>
          <p:sp>
            <p:nvSpPr>
              <p:cNvPr id="17" name="Pfeil: nach unten 16">
                <a:extLst>
                  <a:ext uri="{FF2B5EF4-FFF2-40B4-BE49-F238E27FC236}">
                    <a16:creationId xmlns:a16="http://schemas.microsoft.com/office/drawing/2014/main" id="{11342850-5D0E-448A-9990-946E1CCB18DB}"/>
                  </a:ext>
                </a:extLst>
              </p:cNvPr>
              <p:cNvSpPr/>
              <p:nvPr/>
            </p:nvSpPr>
            <p:spPr>
              <a:xfrm>
                <a:off x="1476696" y="136792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50626744-4A5C-4870-B7EE-DD17A7EFE38A}"/>
                  </a:ext>
                </a:extLst>
              </p:cNvPr>
              <p:cNvSpPr txBox="1"/>
              <p:nvPr/>
            </p:nvSpPr>
            <p:spPr>
              <a:xfrm rot="5400000">
                <a:off x="1412440" y="1655277"/>
                <a:ext cx="979846" cy="461665"/>
              </a:xfrm>
              <a:prstGeom prst="rect">
                <a:avLst/>
              </a:prstGeom>
              <a:noFill/>
            </p:spPr>
            <p:txBody>
              <a:bodyPr wrap="square" rtlCol="0">
                <a:spAutoFit/>
              </a:bodyPr>
              <a:lstStyle/>
              <a:p>
                <a:r>
                  <a:rPr lang="de-DE" sz="2400" b="1" dirty="0">
                    <a:solidFill>
                      <a:schemeClr val="bg1"/>
                    </a:solidFill>
                  </a:rPr>
                  <a:t>50%</a:t>
                </a:r>
              </a:p>
            </p:txBody>
          </p:sp>
        </p:grpSp>
        <p:grpSp>
          <p:nvGrpSpPr>
            <p:cNvPr id="19" name="Gruppieren 18">
              <a:extLst>
                <a:ext uri="{FF2B5EF4-FFF2-40B4-BE49-F238E27FC236}">
                  <a16:creationId xmlns:a16="http://schemas.microsoft.com/office/drawing/2014/main" id="{1542D3F5-CF35-431A-A59B-BE5E84E31E6A}"/>
                </a:ext>
              </a:extLst>
            </p:cNvPr>
            <p:cNvGrpSpPr/>
            <p:nvPr/>
          </p:nvGrpSpPr>
          <p:grpSpPr>
            <a:xfrm>
              <a:off x="1476694" y="4638646"/>
              <a:ext cx="851337" cy="1036361"/>
              <a:chOff x="1476696" y="1334256"/>
              <a:chExt cx="851337" cy="1036361"/>
            </a:xfrm>
          </p:grpSpPr>
          <p:sp>
            <p:nvSpPr>
              <p:cNvPr id="20" name="Pfeil: nach unten 19">
                <a:extLst>
                  <a:ext uri="{FF2B5EF4-FFF2-40B4-BE49-F238E27FC236}">
                    <a16:creationId xmlns:a16="http://schemas.microsoft.com/office/drawing/2014/main" id="{9FA0C2C7-950B-4CB3-9535-B8EC3F362059}"/>
                  </a:ext>
                </a:extLst>
              </p:cNvPr>
              <p:cNvSpPr/>
              <p:nvPr/>
            </p:nvSpPr>
            <p:spPr>
              <a:xfrm>
                <a:off x="1476696" y="133425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26300C6-0D88-4E22-B35E-F6E8B6EB4E61}"/>
                  </a:ext>
                </a:extLst>
              </p:cNvPr>
              <p:cNvSpPr txBox="1"/>
              <p:nvPr/>
            </p:nvSpPr>
            <p:spPr>
              <a:xfrm rot="5400000">
                <a:off x="1412440" y="1621608"/>
                <a:ext cx="979846" cy="461665"/>
              </a:xfrm>
              <a:prstGeom prst="rect">
                <a:avLst/>
              </a:prstGeom>
              <a:noFill/>
            </p:spPr>
            <p:txBody>
              <a:bodyPr wrap="square" rtlCol="0">
                <a:spAutoFit/>
              </a:bodyPr>
              <a:lstStyle/>
              <a:p>
                <a:r>
                  <a:rPr lang="de-DE" sz="2400" b="1" dirty="0">
                    <a:solidFill>
                      <a:schemeClr val="bg1"/>
                    </a:solidFill>
                  </a:rPr>
                  <a:t>50%</a:t>
                </a:r>
              </a:p>
            </p:txBody>
          </p:sp>
        </p:grpSp>
      </p:grpSp>
      <p:sp>
        <p:nvSpPr>
          <p:cNvPr id="26" name="Textfeld 25">
            <a:extLst>
              <a:ext uri="{FF2B5EF4-FFF2-40B4-BE49-F238E27FC236}">
                <a16:creationId xmlns:a16="http://schemas.microsoft.com/office/drawing/2014/main" id="{CC7C202C-A79D-4557-830E-F80B5D961CEF}"/>
              </a:ext>
            </a:extLst>
          </p:cNvPr>
          <p:cNvSpPr txBox="1"/>
          <p:nvPr/>
        </p:nvSpPr>
        <p:spPr>
          <a:xfrm>
            <a:off x="804796" y="242806"/>
            <a:ext cx="6292646" cy="523220"/>
          </a:xfrm>
          <a:prstGeom prst="rect">
            <a:avLst/>
          </a:prstGeom>
          <a:noFill/>
        </p:spPr>
        <p:txBody>
          <a:bodyPr wrap="square" rtlCol="0">
            <a:spAutoFit/>
          </a:bodyPr>
          <a:lstStyle/>
          <a:p>
            <a:r>
              <a:rPr lang="de-DE" sz="2800" b="1" u="sng" dirty="0">
                <a:solidFill>
                  <a:srgbClr val="1BE1A8"/>
                </a:solidFill>
              </a:rPr>
              <a:t>User </a:t>
            </a:r>
            <a:r>
              <a:rPr lang="de-DE" sz="2800" b="1" u="sng" dirty="0" err="1">
                <a:solidFill>
                  <a:srgbClr val="1BE1A8"/>
                </a:solidFill>
              </a:rPr>
              <a:t>Aquisition</a:t>
            </a:r>
            <a:r>
              <a:rPr lang="de-DE" sz="2800" b="1" u="sng" dirty="0">
                <a:solidFill>
                  <a:srgbClr val="1BE1A8"/>
                </a:solidFill>
              </a:rPr>
              <a:t> </a:t>
            </a:r>
            <a:r>
              <a:rPr lang="de-DE" sz="2800" b="1" u="sng" dirty="0" err="1">
                <a:solidFill>
                  <a:srgbClr val="1BE1A8"/>
                </a:solidFill>
              </a:rPr>
              <a:t>within</a:t>
            </a:r>
            <a:r>
              <a:rPr lang="de-DE" sz="2800" b="1" u="sng" dirty="0">
                <a:solidFill>
                  <a:srgbClr val="1BE1A8"/>
                </a:solidFill>
              </a:rPr>
              <a:t> </a:t>
            </a:r>
            <a:r>
              <a:rPr lang="de-DE" sz="2800" b="1" u="sng" dirty="0" err="1">
                <a:solidFill>
                  <a:srgbClr val="1BE1A8"/>
                </a:solidFill>
              </a:rPr>
              <a:t>the</a:t>
            </a:r>
            <a:r>
              <a:rPr lang="de-DE" sz="2800" b="1" u="sng" dirty="0">
                <a:solidFill>
                  <a:srgbClr val="1BE1A8"/>
                </a:solidFill>
              </a:rPr>
              <a:t> </a:t>
            </a:r>
            <a:r>
              <a:rPr lang="de-DE" sz="2800" b="1" u="sng" dirty="0" err="1">
                <a:solidFill>
                  <a:srgbClr val="1BE1A8"/>
                </a:solidFill>
              </a:rPr>
              <a:t>first</a:t>
            </a:r>
            <a:r>
              <a:rPr lang="de-DE" sz="2800" b="1" u="sng" dirty="0">
                <a:solidFill>
                  <a:srgbClr val="1BE1A8"/>
                </a:solidFill>
              </a:rPr>
              <a:t> </a:t>
            </a:r>
            <a:r>
              <a:rPr lang="de-DE" sz="2800" b="1" u="sng" dirty="0" err="1">
                <a:solidFill>
                  <a:srgbClr val="1BE1A8"/>
                </a:solidFill>
              </a:rPr>
              <a:t>year</a:t>
            </a:r>
            <a:endParaRPr lang="de-DE" sz="2800" b="1" u="sng" dirty="0">
              <a:solidFill>
                <a:srgbClr val="1BE1A8"/>
              </a:solidFill>
            </a:endParaRPr>
          </a:p>
        </p:txBody>
      </p:sp>
      <p:sp>
        <p:nvSpPr>
          <p:cNvPr id="7" name="Datumsplatzhalter 6">
            <a:extLst>
              <a:ext uri="{FF2B5EF4-FFF2-40B4-BE49-F238E27FC236}">
                <a16:creationId xmlns:a16="http://schemas.microsoft.com/office/drawing/2014/main" id="{5A9A89A8-27D3-4949-9B88-C26EC790B607}"/>
              </a:ext>
            </a:extLst>
          </p:cNvPr>
          <p:cNvSpPr>
            <a:spLocks noGrp="1"/>
          </p:cNvSpPr>
          <p:nvPr>
            <p:ph type="dt" idx="10"/>
          </p:nvPr>
        </p:nvSpPr>
        <p:spPr/>
        <p:txBody>
          <a:bodyPr/>
          <a:lstStyle/>
          <a:p>
            <a:fld id="{7C95C985-B63F-4CCF-83C5-9EDB58BB196F}" type="datetime1">
              <a:rPr lang="de-DE" smtClean="0"/>
              <a:t>04.10.2019</a:t>
            </a:fld>
            <a:endParaRPr lang="de-DE"/>
          </a:p>
        </p:txBody>
      </p:sp>
    </p:spTree>
    <p:extLst>
      <p:ext uri="{BB962C8B-B14F-4D97-AF65-F5344CB8AC3E}">
        <p14:creationId xmlns:p14="http://schemas.microsoft.com/office/powerpoint/2010/main" val="349451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C6CCD39-55FD-4F70-A4CD-F5B00E768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12</a:t>
            </a:fld>
            <a:endParaRPr lang="de-DE" dirty="0"/>
          </a:p>
        </p:txBody>
      </p:sp>
      <p:sp>
        <p:nvSpPr>
          <p:cNvPr id="4" name="Textfeld 3">
            <a:extLst>
              <a:ext uri="{FF2B5EF4-FFF2-40B4-BE49-F238E27FC236}">
                <a16:creationId xmlns:a16="http://schemas.microsoft.com/office/drawing/2014/main" id="{C2C03463-BE6F-4924-B25A-B8619DBEF6CF}"/>
              </a:ext>
            </a:extLst>
          </p:cNvPr>
          <p:cNvSpPr txBox="1"/>
          <p:nvPr/>
        </p:nvSpPr>
        <p:spPr>
          <a:xfrm>
            <a:off x="804990" y="234002"/>
            <a:ext cx="9543393" cy="523220"/>
          </a:xfrm>
          <a:prstGeom prst="rect">
            <a:avLst/>
          </a:prstGeom>
          <a:noFill/>
        </p:spPr>
        <p:txBody>
          <a:bodyPr wrap="square" rtlCol="0">
            <a:spAutoFit/>
          </a:bodyPr>
          <a:lstStyle/>
          <a:p>
            <a:r>
              <a:rPr lang="de-DE" sz="2800" b="1" u="sng" dirty="0">
                <a:solidFill>
                  <a:srgbClr val="1BE1A8"/>
                </a:solidFill>
              </a:rPr>
              <a:t>Further </a:t>
            </a:r>
            <a:r>
              <a:rPr lang="de-DE" sz="2800" b="1" u="sng" dirty="0" err="1">
                <a:solidFill>
                  <a:srgbClr val="1BE1A8"/>
                </a:solidFill>
              </a:rPr>
              <a:t>expansion</a:t>
            </a:r>
            <a:endParaRPr lang="de-DE" sz="2800" b="1" u="sng" dirty="0">
              <a:solidFill>
                <a:srgbClr val="1BE1A8"/>
              </a:solidFill>
            </a:endParaRPr>
          </a:p>
        </p:txBody>
      </p:sp>
      <p:sp>
        <p:nvSpPr>
          <p:cNvPr id="8" name="Textfeld 7">
            <a:extLst>
              <a:ext uri="{FF2B5EF4-FFF2-40B4-BE49-F238E27FC236}">
                <a16:creationId xmlns:a16="http://schemas.microsoft.com/office/drawing/2014/main" id="{142FA543-9729-4695-A56A-8961BE42CBF1}"/>
              </a:ext>
            </a:extLst>
          </p:cNvPr>
          <p:cNvSpPr txBox="1"/>
          <p:nvPr/>
        </p:nvSpPr>
        <p:spPr>
          <a:xfrm>
            <a:off x="3541428" y="842943"/>
            <a:ext cx="5122387" cy="1323439"/>
          </a:xfrm>
          <a:prstGeom prst="rect">
            <a:avLst/>
          </a:prstGeom>
          <a:noFill/>
        </p:spPr>
        <p:txBody>
          <a:bodyPr wrap="square" rtlCol="0">
            <a:spAutoFit/>
          </a:bodyPr>
          <a:lstStyle/>
          <a:p>
            <a:pPr algn="ctr"/>
            <a:r>
              <a:rPr lang="de-DE" sz="8000" b="1" dirty="0">
                <a:solidFill>
                  <a:srgbClr val="1BE1A8"/>
                </a:solidFill>
              </a:rPr>
              <a:t>2 863 609</a:t>
            </a:r>
          </a:p>
        </p:txBody>
      </p:sp>
      <p:sp>
        <p:nvSpPr>
          <p:cNvPr id="12" name="Textfeld 11">
            <a:extLst>
              <a:ext uri="{FF2B5EF4-FFF2-40B4-BE49-F238E27FC236}">
                <a16:creationId xmlns:a16="http://schemas.microsoft.com/office/drawing/2014/main" id="{9EEE577F-63BE-4646-885E-D7108B263EC9}"/>
              </a:ext>
            </a:extLst>
          </p:cNvPr>
          <p:cNvSpPr txBox="1"/>
          <p:nvPr/>
        </p:nvSpPr>
        <p:spPr>
          <a:xfrm>
            <a:off x="4708856" y="1998575"/>
            <a:ext cx="2940734" cy="400110"/>
          </a:xfrm>
          <a:prstGeom prst="rect">
            <a:avLst/>
          </a:prstGeom>
          <a:noFill/>
        </p:spPr>
        <p:txBody>
          <a:bodyPr wrap="square" rtlCol="0">
            <a:spAutoFit/>
          </a:bodyPr>
          <a:lstStyle/>
          <a:p>
            <a:pPr algn="ctr"/>
            <a:r>
              <a:rPr lang="de-DE" sz="2000" b="1" dirty="0" err="1"/>
              <a:t>Students</a:t>
            </a:r>
            <a:r>
              <a:rPr lang="de-DE" sz="2000" b="1" dirty="0"/>
              <a:t> in Germany</a:t>
            </a:r>
          </a:p>
        </p:txBody>
      </p:sp>
      <p:sp>
        <p:nvSpPr>
          <p:cNvPr id="14" name="Textfeld 13">
            <a:extLst>
              <a:ext uri="{FF2B5EF4-FFF2-40B4-BE49-F238E27FC236}">
                <a16:creationId xmlns:a16="http://schemas.microsoft.com/office/drawing/2014/main" id="{35A4BF7A-FF0C-4A25-9B6C-A7330657917E}"/>
              </a:ext>
            </a:extLst>
          </p:cNvPr>
          <p:cNvSpPr txBox="1"/>
          <p:nvPr/>
        </p:nvSpPr>
        <p:spPr>
          <a:xfrm>
            <a:off x="4294187" y="4308010"/>
            <a:ext cx="3715654" cy="1323439"/>
          </a:xfrm>
          <a:prstGeom prst="rect">
            <a:avLst/>
          </a:prstGeom>
          <a:noFill/>
        </p:spPr>
        <p:txBody>
          <a:bodyPr wrap="square" rtlCol="0">
            <a:spAutoFit/>
          </a:bodyPr>
          <a:lstStyle/>
          <a:p>
            <a:pPr algn="ctr"/>
            <a:r>
              <a:rPr lang="de-DE" sz="8000" b="1" dirty="0">
                <a:solidFill>
                  <a:srgbClr val="1BE1A8"/>
                </a:solidFill>
              </a:rPr>
              <a:t>75 000</a:t>
            </a:r>
          </a:p>
        </p:txBody>
      </p:sp>
      <p:sp>
        <p:nvSpPr>
          <p:cNvPr id="16" name="Textfeld 15">
            <a:extLst>
              <a:ext uri="{FF2B5EF4-FFF2-40B4-BE49-F238E27FC236}">
                <a16:creationId xmlns:a16="http://schemas.microsoft.com/office/drawing/2014/main" id="{7B344E90-9DE2-4E54-9B45-4086DDF526A2}"/>
              </a:ext>
            </a:extLst>
          </p:cNvPr>
          <p:cNvSpPr txBox="1"/>
          <p:nvPr/>
        </p:nvSpPr>
        <p:spPr>
          <a:xfrm>
            <a:off x="4708857" y="5412121"/>
            <a:ext cx="2940732" cy="707886"/>
          </a:xfrm>
          <a:prstGeom prst="rect">
            <a:avLst/>
          </a:prstGeom>
          <a:noFill/>
        </p:spPr>
        <p:txBody>
          <a:bodyPr wrap="square" rtlCol="0">
            <a:spAutoFit/>
          </a:bodyPr>
          <a:lstStyle/>
          <a:p>
            <a:pPr algn="ctr"/>
            <a:r>
              <a:rPr lang="de-DE" sz="2000" b="1" dirty="0"/>
              <a:t>Users </a:t>
            </a:r>
            <a:r>
              <a:rPr lang="de-DE" sz="2000" b="1" dirty="0" err="1"/>
              <a:t>of</a:t>
            </a:r>
            <a:r>
              <a:rPr lang="de-DE" sz="2000" b="1" dirty="0"/>
              <a:t> </a:t>
            </a:r>
            <a:r>
              <a:rPr lang="de-DE" sz="2000" b="1" dirty="0">
                <a:solidFill>
                  <a:srgbClr val="1BE1A8"/>
                </a:solidFill>
              </a:rPr>
              <a:t>FoundingBuddies.com</a:t>
            </a:r>
          </a:p>
        </p:txBody>
      </p:sp>
      <p:sp>
        <p:nvSpPr>
          <p:cNvPr id="18" name="Pfeil: nach unten 17">
            <a:extLst>
              <a:ext uri="{FF2B5EF4-FFF2-40B4-BE49-F238E27FC236}">
                <a16:creationId xmlns:a16="http://schemas.microsoft.com/office/drawing/2014/main" id="{2DD2DEBC-1D68-4052-8013-BF2111D744BB}"/>
              </a:ext>
            </a:extLst>
          </p:cNvPr>
          <p:cNvSpPr/>
          <p:nvPr/>
        </p:nvSpPr>
        <p:spPr>
          <a:xfrm>
            <a:off x="5459559" y="2502785"/>
            <a:ext cx="1537840" cy="1856286"/>
          </a:xfrm>
          <a:prstGeom prst="downArrow">
            <a:avLst>
              <a:gd name="adj1" fmla="val 50000"/>
              <a:gd name="adj2" fmla="val 51318"/>
            </a:avLst>
          </a:prstGeom>
          <a:solidFill>
            <a:srgbClr val="1BE1A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412FA3ED-60BF-46A5-BFAC-0793EE57636D}"/>
              </a:ext>
            </a:extLst>
          </p:cNvPr>
          <p:cNvSpPr/>
          <p:nvPr/>
        </p:nvSpPr>
        <p:spPr>
          <a:xfrm>
            <a:off x="3440502" y="842943"/>
            <a:ext cx="5310996" cy="542768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A2609BC-FCCF-42CE-B805-3D5A3AF23A31}"/>
              </a:ext>
            </a:extLst>
          </p:cNvPr>
          <p:cNvSpPr txBox="1"/>
          <p:nvPr/>
        </p:nvSpPr>
        <p:spPr>
          <a:xfrm>
            <a:off x="5795041" y="2632136"/>
            <a:ext cx="861774" cy="1443571"/>
          </a:xfrm>
          <a:prstGeom prst="rect">
            <a:avLst/>
          </a:prstGeom>
          <a:noFill/>
        </p:spPr>
        <p:txBody>
          <a:bodyPr vert="vert" wrap="square" rtlCol="0">
            <a:spAutoFit/>
          </a:bodyPr>
          <a:lstStyle/>
          <a:p>
            <a:pPr algn="ctr"/>
            <a:r>
              <a:rPr lang="de-DE" sz="4400" b="1" dirty="0">
                <a:solidFill>
                  <a:schemeClr val="bg1"/>
                </a:solidFill>
              </a:rPr>
              <a:t>2.5%</a:t>
            </a:r>
          </a:p>
        </p:txBody>
      </p:sp>
      <p:sp>
        <p:nvSpPr>
          <p:cNvPr id="6" name="Datumsplatzhalter 5">
            <a:extLst>
              <a:ext uri="{FF2B5EF4-FFF2-40B4-BE49-F238E27FC236}">
                <a16:creationId xmlns:a16="http://schemas.microsoft.com/office/drawing/2014/main" id="{D624E1C0-9A88-450E-A480-04C94A231719}"/>
              </a:ext>
            </a:extLst>
          </p:cNvPr>
          <p:cNvSpPr>
            <a:spLocks noGrp="1"/>
          </p:cNvSpPr>
          <p:nvPr>
            <p:ph type="dt" idx="10"/>
          </p:nvPr>
        </p:nvSpPr>
        <p:spPr/>
        <p:txBody>
          <a:bodyPr/>
          <a:lstStyle/>
          <a:p>
            <a:fld id="{D5A008A0-A4D0-42AA-92BC-A9DCA06EFECA}" type="datetime1">
              <a:rPr lang="de-DE" smtClean="0"/>
              <a:t>04.10.2019</a:t>
            </a:fld>
            <a:endParaRPr lang="de-DE"/>
          </a:p>
        </p:txBody>
      </p:sp>
    </p:spTree>
    <p:extLst>
      <p:ext uri="{BB962C8B-B14F-4D97-AF65-F5344CB8AC3E}">
        <p14:creationId xmlns:p14="http://schemas.microsoft.com/office/powerpoint/2010/main" val="247457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AC78933D-BF56-48BF-90BD-3BC7F451C9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3" name="Textfeld 2">
            <a:extLst>
              <a:ext uri="{FF2B5EF4-FFF2-40B4-BE49-F238E27FC236}">
                <a16:creationId xmlns:a16="http://schemas.microsoft.com/office/drawing/2014/main" id="{404695E7-A293-4211-A2BC-6EDE9714D1B8}"/>
              </a:ext>
            </a:extLst>
          </p:cNvPr>
          <p:cNvSpPr txBox="1"/>
          <p:nvPr/>
        </p:nvSpPr>
        <p:spPr>
          <a:xfrm>
            <a:off x="839788" y="260059"/>
            <a:ext cx="4177717" cy="523220"/>
          </a:xfrm>
          <a:prstGeom prst="rect">
            <a:avLst/>
          </a:prstGeom>
          <a:noFill/>
        </p:spPr>
        <p:txBody>
          <a:bodyPr wrap="square" rtlCol="0">
            <a:spAutoFit/>
          </a:bodyPr>
          <a:lstStyle/>
          <a:p>
            <a:r>
              <a:rPr lang="de-DE" sz="2800" b="1" u="sng" dirty="0">
                <a:solidFill>
                  <a:srgbClr val="1BE1A8"/>
                </a:solidFill>
              </a:rPr>
              <a:t>Business plan</a:t>
            </a:r>
            <a:endParaRPr lang="de-DE" sz="3200" b="1" u="sng" dirty="0">
              <a:solidFill>
                <a:srgbClr val="1BE1A8"/>
              </a:solidFill>
            </a:endParaRPr>
          </a:p>
        </p:txBody>
      </p:sp>
      <p:sp>
        <p:nvSpPr>
          <p:cNvPr id="4" name="Textfeld 3">
            <a:extLst>
              <a:ext uri="{FF2B5EF4-FFF2-40B4-BE49-F238E27FC236}">
                <a16:creationId xmlns:a16="http://schemas.microsoft.com/office/drawing/2014/main" id="{A8B39299-F927-4C24-9FA5-183F792DEF76}"/>
              </a:ext>
            </a:extLst>
          </p:cNvPr>
          <p:cNvSpPr txBox="1"/>
          <p:nvPr/>
        </p:nvSpPr>
        <p:spPr>
          <a:xfrm>
            <a:off x="4628881" y="6245808"/>
            <a:ext cx="2934238" cy="307777"/>
          </a:xfrm>
          <a:prstGeom prst="rect">
            <a:avLst/>
          </a:prstGeom>
          <a:noFill/>
        </p:spPr>
        <p:txBody>
          <a:bodyPr wrap="square" rtlCol="0">
            <a:spAutoFit/>
          </a:bodyPr>
          <a:lstStyle/>
          <a:p>
            <a:pPr algn="ctr"/>
            <a:r>
              <a:rPr lang="de-DE" dirty="0"/>
              <a:t>Also </a:t>
            </a:r>
            <a:r>
              <a:rPr lang="de-DE" dirty="0" err="1"/>
              <a:t>see</a:t>
            </a:r>
            <a:r>
              <a:rPr lang="de-DE" dirty="0"/>
              <a:t> Business Model Canvas</a:t>
            </a:r>
          </a:p>
        </p:txBody>
      </p:sp>
      <p:sp>
        <p:nvSpPr>
          <p:cNvPr id="5" name="Textfeld 4">
            <a:extLst>
              <a:ext uri="{FF2B5EF4-FFF2-40B4-BE49-F238E27FC236}">
                <a16:creationId xmlns:a16="http://schemas.microsoft.com/office/drawing/2014/main" id="{FFB15B16-C5A8-4D01-A7CE-B561D08FD329}"/>
              </a:ext>
            </a:extLst>
          </p:cNvPr>
          <p:cNvSpPr txBox="1"/>
          <p:nvPr/>
        </p:nvSpPr>
        <p:spPr>
          <a:xfrm>
            <a:off x="4292367" y="783279"/>
            <a:ext cx="3607266" cy="461665"/>
          </a:xfrm>
          <a:prstGeom prst="rect">
            <a:avLst/>
          </a:prstGeom>
          <a:noFill/>
        </p:spPr>
        <p:txBody>
          <a:bodyPr wrap="square" rtlCol="0">
            <a:spAutoFit/>
          </a:bodyPr>
          <a:lstStyle/>
          <a:p>
            <a:pPr algn="ctr"/>
            <a:r>
              <a:rPr lang="de-DE" sz="2400" b="1" u="sng" dirty="0"/>
              <a:t>2 </a:t>
            </a:r>
            <a:r>
              <a:rPr lang="de-DE" sz="2400" b="1" u="sng" dirty="0" err="1"/>
              <a:t>customer</a:t>
            </a:r>
            <a:r>
              <a:rPr lang="de-DE" sz="2400" b="1" u="sng" dirty="0"/>
              <a:t> </a:t>
            </a:r>
            <a:r>
              <a:rPr lang="de-DE" sz="2400" b="1" u="sng" dirty="0" err="1"/>
              <a:t>groups</a:t>
            </a:r>
            <a:endParaRPr lang="de-DE" sz="2400" b="1" u="sng" dirty="0"/>
          </a:p>
        </p:txBody>
      </p:sp>
      <p:sp>
        <p:nvSpPr>
          <p:cNvPr id="6" name="Textfeld 5">
            <a:extLst>
              <a:ext uri="{FF2B5EF4-FFF2-40B4-BE49-F238E27FC236}">
                <a16:creationId xmlns:a16="http://schemas.microsoft.com/office/drawing/2014/main" id="{5423F52D-F180-489B-90AC-F15EE65F517B}"/>
              </a:ext>
            </a:extLst>
          </p:cNvPr>
          <p:cNvSpPr txBox="1"/>
          <p:nvPr/>
        </p:nvSpPr>
        <p:spPr>
          <a:xfrm>
            <a:off x="1217292" y="1493184"/>
            <a:ext cx="3800213" cy="400110"/>
          </a:xfrm>
          <a:prstGeom prst="rect">
            <a:avLst/>
          </a:prstGeom>
          <a:noFill/>
        </p:spPr>
        <p:txBody>
          <a:bodyPr wrap="square" rtlCol="0">
            <a:spAutoFit/>
          </a:bodyPr>
          <a:lstStyle/>
          <a:p>
            <a:pPr algn="ctr"/>
            <a:r>
              <a:rPr lang="de-DE" sz="2000" u="sng" dirty="0" err="1">
                <a:solidFill>
                  <a:schemeClr val="tx1"/>
                </a:solidFill>
              </a:rPr>
              <a:t>Universities</a:t>
            </a:r>
            <a:endParaRPr lang="de-DE" u="sng" dirty="0">
              <a:solidFill>
                <a:schemeClr val="tx1"/>
              </a:solidFill>
            </a:endParaRPr>
          </a:p>
        </p:txBody>
      </p:sp>
      <p:sp>
        <p:nvSpPr>
          <p:cNvPr id="7" name="Textfeld 6">
            <a:extLst>
              <a:ext uri="{FF2B5EF4-FFF2-40B4-BE49-F238E27FC236}">
                <a16:creationId xmlns:a16="http://schemas.microsoft.com/office/drawing/2014/main" id="{9ACA31FF-32E5-423C-A8E0-95AD0CD8BE64}"/>
              </a:ext>
            </a:extLst>
          </p:cNvPr>
          <p:cNvSpPr txBox="1"/>
          <p:nvPr/>
        </p:nvSpPr>
        <p:spPr>
          <a:xfrm>
            <a:off x="6710493" y="1493184"/>
            <a:ext cx="3800213" cy="400110"/>
          </a:xfrm>
          <a:prstGeom prst="rect">
            <a:avLst/>
          </a:prstGeom>
          <a:noFill/>
        </p:spPr>
        <p:txBody>
          <a:bodyPr wrap="square" rtlCol="0">
            <a:spAutoFit/>
          </a:bodyPr>
          <a:lstStyle/>
          <a:p>
            <a:pPr algn="ctr"/>
            <a:r>
              <a:rPr lang="de-DE" sz="2000" u="sng" dirty="0" err="1"/>
              <a:t>Students</a:t>
            </a:r>
            <a:endParaRPr lang="de-DE" sz="2000" u="sng" dirty="0"/>
          </a:p>
        </p:txBody>
      </p:sp>
      <p:sp>
        <p:nvSpPr>
          <p:cNvPr id="8" name="Rechteck: abgerundete Ecken 7">
            <a:extLst>
              <a:ext uri="{FF2B5EF4-FFF2-40B4-BE49-F238E27FC236}">
                <a16:creationId xmlns:a16="http://schemas.microsoft.com/office/drawing/2014/main" id="{EE352B1C-D06E-4047-87D6-A8B7AEA1580B}"/>
              </a:ext>
            </a:extLst>
          </p:cNvPr>
          <p:cNvSpPr/>
          <p:nvPr/>
        </p:nvSpPr>
        <p:spPr>
          <a:xfrm>
            <a:off x="1308682" y="1493184"/>
            <a:ext cx="3484928" cy="4588778"/>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abgerundete Ecken 8">
            <a:extLst>
              <a:ext uri="{FF2B5EF4-FFF2-40B4-BE49-F238E27FC236}">
                <a16:creationId xmlns:a16="http://schemas.microsoft.com/office/drawing/2014/main" id="{2ED47D33-2C31-486B-9100-16BD6C0A6A65}"/>
              </a:ext>
            </a:extLst>
          </p:cNvPr>
          <p:cNvSpPr/>
          <p:nvPr/>
        </p:nvSpPr>
        <p:spPr>
          <a:xfrm>
            <a:off x="6868135" y="1493184"/>
            <a:ext cx="3484928" cy="4588778"/>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D4C70DC1-3BBD-42D8-8727-9C6E686951BE}"/>
              </a:ext>
            </a:extLst>
          </p:cNvPr>
          <p:cNvSpPr txBox="1"/>
          <p:nvPr/>
        </p:nvSpPr>
        <p:spPr>
          <a:xfrm>
            <a:off x="1436265" y="1893294"/>
            <a:ext cx="3229762" cy="33650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sell</a:t>
            </a:r>
            <a:r>
              <a:rPr lang="de-DE" sz="1800" dirty="0"/>
              <a:t> </a:t>
            </a:r>
            <a:r>
              <a:rPr lang="de-DE" sz="1800" dirty="0" err="1"/>
              <a:t>our</a:t>
            </a:r>
            <a:r>
              <a:rPr lang="de-DE" sz="1800" dirty="0"/>
              <a:t> </a:t>
            </a:r>
            <a:r>
              <a:rPr lang="de-DE" sz="1800" dirty="0" err="1"/>
              <a:t>website</a:t>
            </a:r>
            <a:r>
              <a:rPr lang="de-DE" sz="1800" dirty="0"/>
              <a:t> </a:t>
            </a:r>
            <a:r>
              <a:rPr lang="de-DE" sz="1800" dirty="0" err="1"/>
              <a:t>as</a:t>
            </a:r>
            <a:r>
              <a:rPr lang="de-DE" sz="1800" dirty="0"/>
              <a:t> a </a:t>
            </a:r>
            <a:r>
              <a:rPr lang="de-DE" sz="1800" dirty="0" err="1"/>
              <a:t>service</a:t>
            </a:r>
            <a:endParaRPr lang="de-DE" sz="1800" dirty="0"/>
          </a:p>
          <a:p>
            <a:pPr marL="285750" indent="-285750">
              <a:lnSpc>
                <a:spcPct val="150000"/>
              </a:lnSpc>
              <a:buFont typeface="Arial" panose="020B0604020202020204" pitchFamily="34" charset="0"/>
              <a:buChar char="•"/>
            </a:pPr>
            <a:r>
              <a:rPr lang="de-DE" sz="1800" dirty="0" err="1"/>
              <a:t>Including</a:t>
            </a:r>
            <a:r>
              <a:rPr lang="de-DE" sz="1800" dirty="0"/>
              <a:t> </a:t>
            </a:r>
            <a:r>
              <a:rPr lang="de-DE" sz="1800" dirty="0" err="1"/>
              <a:t>marketing</a:t>
            </a:r>
            <a:r>
              <a:rPr lang="de-DE" sz="1800" dirty="0"/>
              <a:t> at </a:t>
            </a:r>
            <a:r>
              <a:rPr lang="de-DE" sz="1800" dirty="0" err="1"/>
              <a:t>the</a:t>
            </a:r>
            <a:r>
              <a:rPr lang="de-DE" sz="1800" dirty="0"/>
              <a:t> </a:t>
            </a:r>
            <a:r>
              <a:rPr lang="de-DE" sz="1800" dirty="0" err="1"/>
              <a:t>campus</a:t>
            </a:r>
            <a:r>
              <a:rPr lang="de-DE" sz="1800" dirty="0"/>
              <a:t> and in </a:t>
            </a:r>
            <a:r>
              <a:rPr lang="de-DE" sz="1800" dirty="0" err="1"/>
              <a:t>selected</a:t>
            </a:r>
            <a:r>
              <a:rPr lang="de-DE" sz="1800" dirty="0"/>
              <a:t> </a:t>
            </a:r>
            <a:r>
              <a:rPr lang="de-DE" sz="1800" dirty="0" err="1"/>
              <a:t>lectures</a:t>
            </a:r>
            <a:endParaRPr lang="de-DE" sz="1800" dirty="0"/>
          </a:p>
          <a:p>
            <a:pPr marL="285750" indent="-285750">
              <a:lnSpc>
                <a:spcPct val="150000"/>
              </a:lnSpc>
              <a:buFont typeface="Arial" panose="020B0604020202020204" pitchFamily="34" charset="0"/>
              <a:buChar char="•"/>
            </a:pPr>
            <a:r>
              <a:rPr lang="de-DE" sz="1800" dirty="0"/>
              <a:t>Strong </a:t>
            </a:r>
            <a:r>
              <a:rPr lang="de-DE" sz="1800" dirty="0" err="1"/>
              <a:t>cooperation</a:t>
            </a:r>
            <a:r>
              <a:rPr lang="de-DE" sz="1800" dirty="0"/>
              <a:t> </a:t>
            </a:r>
            <a:r>
              <a:rPr lang="de-DE" sz="1800" dirty="0" err="1"/>
              <a:t>with</a:t>
            </a:r>
            <a:r>
              <a:rPr lang="de-DE" sz="1800" dirty="0"/>
              <a:t> </a:t>
            </a:r>
            <a:r>
              <a:rPr lang="de-DE" sz="1800" dirty="0" err="1"/>
              <a:t>the</a:t>
            </a:r>
            <a:r>
              <a:rPr lang="de-DE" sz="1800" dirty="0"/>
              <a:t> </a:t>
            </a:r>
            <a:r>
              <a:rPr lang="de-DE" sz="1800" dirty="0" err="1"/>
              <a:t>universities</a:t>
            </a:r>
            <a:endParaRPr lang="de-DE" sz="1800" dirty="0"/>
          </a:p>
          <a:p>
            <a:pPr marL="285750" indent="-285750">
              <a:lnSpc>
                <a:spcPct val="150000"/>
              </a:lnSpc>
              <a:buFont typeface="Arial" panose="020B0604020202020204" pitchFamily="34" charset="0"/>
              <a:buChar char="•"/>
            </a:pPr>
            <a:r>
              <a:rPr lang="de-DE" sz="1800" dirty="0" err="1"/>
              <a:t>Pricing</a:t>
            </a:r>
            <a:r>
              <a:rPr lang="de-DE" sz="1800" dirty="0"/>
              <a:t> </a:t>
            </a:r>
            <a:r>
              <a:rPr lang="de-DE" sz="1800" dirty="0" err="1"/>
              <a:t>model</a:t>
            </a:r>
            <a:r>
              <a:rPr lang="de-DE" sz="1800" dirty="0"/>
              <a:t>: </a:t>
            </a:r>
            <a:r>
              <a:rPr lang="de-DE" sz="1800" dirty="0" err="1"/>
              <a:t>Subscrition</a:t>
            </a:r>
            <a:endParaRPr lang="de-DE" sz="1800" dirty="0"/>
          </a:p>
        </p:txBody>
      </p:sp>
      <p:sp>
        <p:nvSpPr>
          <p:cNvPr id="11" name="Textfeld 10">
            <a:extLst>
              <a:ext uri="{FF2B5EF4-FFF2-40B4-BE49-F238E27FC236}">
                <a16:creationId xmlns:a16="http://schemas.microsoft.com/office/drawing/2014/main" id="{0709524A-70EB-420A-90AF-202BC6BBF3FF}"/>
              </a:ext>
            </a:extLst>
          </p:cNvPr>
          <p:cNvSpPr txBox="1"/>
          <p:nvPr/>
        </p:nvSpPr>
        <p:spPr>
          <a:xfrm>
            <a:off x="6995718" y="1893294"/>
            <a:ext cx="3229762"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charge</a:t>
            </a:r>
            <a:r>
              <a:rPr lang="de-DE" sz="1800" dirty="0"/>
              <a:t> </a:t>
            </a:r>
            <a:r>
              <a:rPr lang="de-DE" sz="1800" dirty="0" err="1"/>
              <a:t>no</a:t>
            </a:r>
            <a:r>
              <a:rPr lang="de-DE" sz="1800" dirty="0"/>
              <a:t> </a:t>
            </a:r>
            <a:r>
              <a:rPr lang="de-DE" sz="1800" dirty="0" err="1"/>
              <a:t>signing</a:t>
            </a:r>
            <a:r>
              <a:rPr lang="de-DE" sz="1800" dirty="0"/>
              <a:t> </a:t>
            </a:r>
            <a:r>
              <a:rPr lang="de-DE" sz="1800" dirty="0" err="1"/>
              <a:t>fee</a:t>
            </a:r>
            <a:endParaRPr lang="de-DE" sz="1800" dirty="0"/>
          </a:p>
          <a:p>
            <a:pPr marL="285750" indent="-285750">
              <a:lnSpc>
                <a:spcPct val="150000"/>
              </a:lnSpc>
              <a:buFont typeface="Arial" panose="020B0604020202020204" pitchFamily="34" charset="0"/>
              <a:buChar char="•"/>
            </a:pPr>
            <a:r>
              <a:rPr lang="de-DE" sz="1800" dirty="0" err="1"/>
              <a:t>Complete</a:t>
            </a:r>
            <a:r>
              <a:rPr lang="de-DE" sz="1800" dirty="0"/>
              <a:t> </a:t>
            </a:r>
            <a:r>
              <a:rPr lang="de-DE" sz="1800" dirty="0" err="1"/>
              <a:t>functionality</a:t>
            </a:r>
            <a:r>
              <a:rPr lang="de-DE" sz="1800" dirty="0"/>
              <a:t> </a:t>
            </a:r>
            <a:r>
              <a:rPr lang="de-DE" sz="1800" dirty="0" err="1"/>
              <a:t>is</a:t>
            </a:r>
            <a:r>
              <a:rPr lang="de-DE" sz="1800" dirty="0"/>
              <a:t> </a:t>
            </a:r>
            <a:r>
              <a:rPr lang="de-DE" sz="1800" dirty="0" err="1"/>
              <a:t>free</a:t>
            </a:r>
            <a:endParaRPr lang="de-DE" sz="1800" dirty="0"/>
          </a:p>
          <a:p>
            <a:pPr marL="285750" indent="-285750">
              <a:lnSpc>
                <a:spcPct val="150000"/>
              </a:lnSpc>
              <a:buFont typeface="Arial" panose="020B0604020202020204" pitchFamily="34" charset="0"/>
              <a:buChar char="•"/>
            </a:pPr>
            <a:r>
              <a:rPr lang="de-DE" sz="1800" dirty="0"/>
              <a:t>In </a:t>
            </a:r>
            <a:r>
              <a:rPr lang="de-DE" sz="1800" dirty="0" err="1"/>
              <a:t>case</a:t>
            </a:r>
            <a:r>
              <a:rPr lang="de-DE" sz="1800" dirty="0"/>
              <a:t> </a:t>
            </a:r>
            <a:r>
              <a:rPr lang="de-DE" sz="1800" dirty="0" err="1"/>
              <a:t>of</a:t>
            </a:r>
            <a:r>
              <a:rPr lang="de-DE" sz="1800" dirty="0"/>
              <a:t> </a:t>
            </a:r>
            <a:r>
              <a:rPr lang="de-DE" sz="1800" dirty="0" err="1"/>
              <a:t>successfull</a:t>
            </a:r>
            <a:r>
              <a:rPr lang="de-DE" sz="1800" dirty="0"/>
              <a:t> </a:t>
            </a:r>
            <a:r>
              <a:rPr lang="de-DE" sz="1800" dirty="0" err="1"/>
              <a:t>founding</a:t>
            </a:r>
            <a:r>
              <a:rPr lang="de-DE" sz="1800" dirty="0"/>
              <a:t> </a:t>
            </a:r>
            <a:r>
              <a:rPr lang="de-DE" sz="1800" dirty="0" err="1"/>
              <a:t>we</a:t>
            </a:r>
            <a:r>
              <a:rPr lang="de-DE" sz="1800" dirty="0"/>
              <a:t> </a:t>
            </a:r>
            <a:r>
              <a:rPr lang="de-DE" sz="1800" dirty="0" err="1"/>
              <a:t>demand</a:t>
            </a:r>
            <a:r>
              <a:rPr lang="de-DE" sz="1800" dirty="0"/>
              <a:t> </a:t>
            </a:r>
            <a:r>
              <a:rPr lang="de-DE" sz="1800" dirty="0" err="1"/>
              <a:t>company</a:t>
            </a:r>
            <a:r>
              <a:rPr lang="de-DE" sz="1800" dirty="0"/>
              <a:t> </a:t>
            </a:r>
            <a:r>
              <a:rPr lang="de-DE" sz="1800" dirty="0" err="1"/>
              <a:t>shares</a:t>
            </a:r>
            <a:endParaRPr lang="de-DE" sz="1800" dirty="0"/>
          </a:p>
        </p:txBody>
      </p:sp>
    </p:spTree>
    <p:extLst>
      <p:ext uri="{BB962C8B-B14F-4D97-AF65-F5344CB8AC3E}">
        <p14:creationId xmlns:p14="http://schemas.microsoft.com/office/powerpoint/2010/main" val="187317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a:t>9/11/2019</a:t>
            </a:r>
            <a:endParaRPr/>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SPS – </a:t>
            </a:r>
            <a:r>
              <a:rPr lang="de-DE" sz="2800" b="1" u="sng" dirty="0" err="1">
                <a:solidFill>
                  <a:srgbClr val="1BE1A8"/>
                </a:solidFill>
                <a:latin typeface="Arial"/>
                <a:ea typeface="Arial"/>
                <a:cs typeface="Arial"/>
                <a:sym typeface="Arial"/>
              </a:rPr>
              <a:t>What</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problems</a:t>
            </a:r>
            <a:r>
              <a:rPr lang="de-DE" sz="2800" b="1" u="sng" dirty="0">
                <a:solidFill>
                  <a:srgbClr val="1BE1A8"/>
                </a:solidFill>
                <a:latin typeface="Arial"/>
                <a:ea typeface="Arial"/>
                <a:cs typeface="Arial"/>
                <a:sym typeface="Arial"/>
              </a:rPr>
              <a:t> do </a:t>
            </a:r>
            <a:r>
              <a:rPr lang="de-DE" sz="2800" b="1" u="sng" dirty="0" err="1">
                <a:solidFill>
                  <a:srgbClr val="1BE1A8"/>
                </a:solidFill>
                <a:latin typeface="Arial"/>
                <a:ea typeface="Arial"/>
                <a:cs typeface="Arial"/>
                <a:sym typeface="Arial"/>
              </a:rPr>
              <a:t>we</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solve</a:t>
            </a:r>
            <a:r>
              <a:rPr lang="de-DE" sz="2800" b="1" u="sng" dirty="0">
                <a:solidFill>
                  <a:srgbClr val="1BE1A8"/>
                </a:solidFill>
                <a:latin typeface="Arial"/>
                <a:ea typeface="Arial"/>
                <a:cs typeface="Arial"/>
                <a:sym typeface="Arial"/>
              </a:rPr>
              <a:t>?</a:t>
            </a:r>
            <a:endParaRPr sz="2800" b="1" u="sng" dirty="0">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Value Streams - Market/Customers</a:t>
            </a:r>
            <a:endParaRPr sz="2800" b="1" u="sng" dirty="0">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1614129304"/>
              </p:ext>
            </p:extLst>
          </p:nvPr>
        </p:nvGraphicFramePr>
        <p:xfrm>
          <a:off x="839787" y="1102466"/>
          <a:ext cx="10512427" cy="5035575"/>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Idea-stage projects  from universities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rarely university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far enough for the </a:t>
                      </a:r>
                      <a:r>
                        <a:rPr lang="en-US" dirty="0" err="1">
                          <a:solidFill>
                            <a:srgbClr val="1BE1A8"/>
                          </a:solidFill>
                        </a:rPr>
                        <a:t>UnternehmerTUM</a:t>
                      </a: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501348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5738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480919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781731"/>
                  </a:ext>
                </a:extLst>
              </a:tr>
            </a:tbl>
          </a:graphicData>
        </a:graphic>
      </p:graphicFrame>
    </p:spTree>
    <p:extLst>
      <p:ext uri="{BB962C8B-B14F-4D97-AF65-F5344CB8AC3E}">
        <p14:creationId xmlns:p14="http://schemas.microsoft.com/office/powerpoint/2010/main" val="25034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010CE8D1-7629-43B8-A7E5-86679FADF8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3" name="Textfeld 2">
            <a:extLst>
              <a:ext uri="{FF2B5EF4-FFF2-40B4-BE49-F238E27FC236}">
                <a16:creationId xmlns:a16="http://schemas.microsoft.com/office/drawing/2014/main" id="{03EF854C-C54D-44DE-B413-45AA55A9357D}"/>
              </a:ext>
            </a:extLst>
          </p:cNvPr>
          <p:cNvSpPr txBox="1"/>
          <p:nvPr/>
        </p:nvSpPr>
        <p:spPr>
          <a:xfrm>
            <a:off x="839788" y="293615"/>
            <a:ext cx="4804095" cy="523220"/>
          </a:xfrm>
          <a:prstGeom prst="rect">
            <a:avLst/>
          </a:prstGeom>
          <a:noFill/>
        </p:spPr>
        <p:txBody>
          <a:bodyPr wrap="square" rtlCol="0">
            <a:spAutoFit/>
          </a:bodyPr>
          <a:lstStyle/>
          <a:p>
            <a:r>
              <a:rPr lang="de-DE" sz="2800" b="1" u="sng" dirty="0">
                <a:solidFill>
                  <a:srgbClr val="1BE1A8"/>
                </a:solidFill>
              </a:rPr>
              <a:t>Unique </a:t>
            </a:r>
            <a:r>
              <a:rPr lang="de-DE" sz="2800" b="1" u="sng" dirty="0" err="1">
                <a:solidFill>
                  <a:srgbClr val="1BE1A8"/>
                </a:solidFill>
              </a:rPr>
              <a:t>selling</a:t>
            </a:r>
            <a:r>
              <a:rPr lang="de-DE" sz="2800" b="1" u="sng" dirty="0">
                <a:solidFill>
                  <a:srgbClr val="1BE1A8"/>
                </a:solidFill>
              </a:rPr>
              <a:t> </a:t>
            </a:r>
            <a:r>
              <a:rPr lang="de-DE" sz="2800" b="1" u="sng" dirty="0" err="1">
                <a:solidFill>
                  <a:srgbClr val="1BE1A8"/>
                </a:solidFill>
              </a:rPr>
              <a:t>proposition</a:t>
            </a:r>
            <a:endParaRPr lang="de-DE" sz="2800" b="1" u="sng" dirty="0">
              <a:solidFill>
                <a:srgbClr val="1BE1A8"/>
              </a:solidFill>
            </a:endParaRPr>
          </a:p>
        </p:txBody>
      </p:sp>
      <p:sp>
        <p:nvSpPr>
          <p:cNvPr id="4" name="Textfeld 3">
            <a:extLst>
              <a:ext uri="{FF2B5EF4-FFF2-40B4-BE49-F238E27FC236}">
                <a16:creationId xmlns:a16="http://schemas.microsoft.com/office/drawing/2014/main" id="{3AB15CB4-704F-4DCD-9AE3-489C1CC0BF69}"/>
              </a:ext>
            </a:extLst>
          </p:cNvPr>
          <p:cNvSpPr txBox="1"/>
          <p:nvPr/>
        </p:nvSpPr>
        <p:spPr>
          <a:xfrm>
            <a:off x="839788" y="1125538"/>
            <a:ext cx="7675926" cy="24590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a:t>Accessibility</a:t>
            </a:r>
          </a:p>
          <a:p>
            <a:pPr marL="285750" indent="-285750">
              <a:lnSpc>
                <a:spcPct val="200000"/>
              </a:lnSpc>
              <a:buFont typeface="Arial" panose="020B0604020202020204" pitchFamily="34" charset="0"/>
              <a:buChar char="•"/>
            </a:pPr>
            <a:r>
              <a:rPr lang="de-DE" sz="2000" dirty="0"/>
              <a:t>Focus on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Free </a:t>
            </a:r>
            <a:r>
              <a:rPr lang="de-DE" sz="2000" dirty="0" err="1"/>
              <a:t>usage</a:t>
            </a:r>
            <a:r>
              <a:rPr lang="de-DE" sz="2000" dirty="0"/>
              <a:t> </a:t>
            </a:r>
            <a:r>
              <a:rPr lang="de-DE" sz="2000" dirty="0" err="1"/>
              <a:t>for</a:t>
            </a:r>
            <a:r>
              <a:rPr lang="de-DE" sz="2000" dirty="0"/>
              <a:t>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Strong </a:t>
            </a:r>
            <a:r>
              <a:rPr lang="de-DE" sz="2000" dirty="0" err="1"/>
              <a:t>cooperation</a:t>
            </a:r>
            <a:r>
              <a:rPr lang="de-DE" sz="2000" dirty="0"/>
              <a:t> </a:t>
            </a:r>
            <a:r>
              <a:rPr lang="de-DE" sz="2000" dirty="0" err="1"/>
              <a:t>with</a:t>
            </a:r>
            <a:r>
              <a:rPr lang="de-DE" sz="2000" dirty="0"/>
              <a:t> </a:t>
            </a:r>
            <a:r>
              <a:rPr lang="de-DE" sz="2000" dirty="0" err="1"/>
              <a:t>universities</a:t>
            </a:r>
            <a:endParaRPr lang="de-DE" sz="2000" dirty="0"/>
          </a:p>
        </p:txBody>
      </p:sp>
    </p:spTree>
    <p:extLst>
      <p:ext uri="{BB962C8B-B14F-4D97-AF65-F5344CB8AC3E}">
        <p14:creationId xmlns:p14="http://schemas.microsoft.com/office/powerpoint/2010/main" val="56879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4735306F-55B3-4FF1-A432-F9745989D0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3" name="Textfeld 2">
            <a:extLst>
              <a:ext uri="{FF2B5EF4-FFF2-40B4-BE49-F238E27FC236}">
                <a16:creationId xmlns:a16="http://schemas.microsoft.com/office/drawing/2014/main" id="{45C91819-132F-473E-91CC-EFE41F9EEBD3}"/>
              </a:ext>
            </a:extLst>
          </p:cNvPr>
          <p:cNvSpPr txBox="1"/>
          <p:nvPr/>
        </p:nvSpPr>
        <p:spPr>
          <a:xfrm>
            <a:off x="839788" y="216572"/>
            <a:ext cx="5496910" cy="523220"/>
          </a:xfrm>
          <a:prstGeom prst="rect">
            <a:avLst/>
          </a:prstGeom>
          <a:noFill/>
        </p:spPr>
        <p:txBody>
          <a:bodyPr wrap="square" rtlCol="0">
            <a:spAutoFit/>
          </a:bodyPr>
          <a:lstStyle/>
          <a:p>
            <a:r>
              <a:rPr lang="de-DE" sz="2800" b="1" u="sng" dirty="0">
                <a:solidFill>
                  <a:srgbClr val="1BE1A8"/>
                </a:solidFill>
              </a:rPr>
              <a:t>Status quo</a:t>
            </a:r>
          </a:p>
        </p:txBody>
      </p:sp>
      <p:sp>
        <p:nvSpPr>
          <p:cNvPr id="5" name="Textfeld 4">
            <a:extLst>
              <a:ext uri="{FF2B5EF4-FFF2-40B4-BE49-F238E27FC236}">
                <a16:creationId xmlns:a16="http://schemas.microsoft.com/office/drawing/2014/main" id="{DF22779B-D746-46BC-A78F-B189E01D16D5}"/>
              </a:ext>
            </a:extLst>
          </p:cNvPr>
          <p:cNvSpPr txBox="1"/>
          <p:nvPr/>
        </p:nvSpPr>
        <p:spPr>
          <a:xfrm>
            <a:off x="4002799" y="849040"/>
            <a:ext cx="4186402" cy="461665"/>
          </a:xfrm>
          <a:prstGeom prst="rect">
            <a:avLst/>
          </a:prstGeom>
          <a:noFill/>
        </p:spPr>
        <p:txBody>
          <a:bodyPr wrap="square" rtlCol="0">
            <a:spAutoFit/>
          </a:bodyPr>
          <a:lstStyle/>
          <a:p>
            <a:pPr algn="ctr"/>
            <a:r>
              <a:rPr lang="de-DE" sz="2400" b="1" u="sng" dirty="0">
                <a:solidFill>
                  <a:schemeClr val="tx1"/>
                </a:solidFill>
              </a:rPr>
              <a:t>Fully </a:t>
            </a:r>
            <a:r>
              <a:rPr lang="de-DE" sz="2400" b="1" u="sng" dirty="0" err="1">
                <a:solidFill>
                  <a:schemeClr val="tx1"/>
                </a:solidFill>
              </a:rPr>
              <a:t>functional</a:t>
            </a:r>
            <a:r>
              <a:rPr lang="de-DE" sz="2400" b="1" u="sng" dirty="0">
                <a:solidFill>
                  <a:schemeClr val="tx1"/>
                </a:solidFill>
              </a:rPr>
              <a:t> </a:t>
            </a:r>
            <a:r>
              <a:rPr lang="de-DE" sz="2400" b="1" u="sng" dirty="0" err="1">
                <a:solidFill>
                  <a:schemeClr val="tx1"/>
                </a:solidFill>
              </a:rPr>
              <a:t>website</a:t>
            </a:r>
            <a:endParaRPr lang="de-DE" sz="2400" b="1" u="sng" dirty="0">
              <a:solidFill>
                <a:schemeClr val="tx1"/>
              </a:solidFill>
            </a:endParaRPr>
          </a:p>
        </p:txBody>
      </p:sp>
      <p:sp>
        <p:nvSpPr>
          <p:cNvPr id="6" name="Textfeld 5">
            <a:extLst>
              <a:ext uri="{FF2B5EF4-FFF2-40B4-BE49-F238E27FC236}">
                <a16:creationId xmlns:a16="http://schemas.microsoft.com/office/drawing/2014/main" id="{1B8C0A85-DEA0-467E-BF52-D7A1DDA8EB8A}"/>
              </a:ext>
            </a:extLst>
          </p:cNvPr>
          <p:cNvSpPr txBox="1"/>
          <p:nvPr/>
        </p:nvSpPr>
        <p:spPr>
          <a:xfrm>
            <a:off x="839788" y="2122586"/>
            <a:ext cx="4448504" cy="215443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err="1">
                <a:solidFill>
                  <a:schemeClr val="tx1"/>
                </a:solidFill>
              </a:rPr>
              <a:t>Already</a:t>
            </a:r>
            <a:r>
              <a:rPr lang="de-DE" sz="2000" dirty="0">
                <a:solidFill>
                  <a:schemeClr val="tx1"/>
                </a:solidFill>
              </a:rPr>
              <a:t> online and </a:t>
            </a:r>
            <a:r>
              <a:rPr lang="de-DE" sz="2000" dirty="0" err="1">
                <a:solidFill>
                  <a:schemeClr val="tx1"/>
                </a:solidFill>
              </a:rPr>
              <a:t>running</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Basic </a:t>
            </a:r>
            <a:r>
              <a:rPr lang="de-DE" sz="2000" dirty="0" err="1">
                <a:solidFill>
                  <a:schemeClr val="tx1"/>
                </a:solidFill>
              </a:rPr>
              <a:t>functionality</a:t>
            </a:r>
            <a:r>
              <a:rPr lang="de-DE" sz="2000" dirty="0">
                <a:solidFill>
                  <a:schemeClr val="tx1"/>
                </a:solidFill>
              </a:rPr>
              <a:t> </a:t>
            </a:r>
            <a:r>
              <a:rPr lang="de-DE" sz="2000" dirty="0" err="1">
                <a:solidFill>
                  <a:schemeClr val="tx1"/>
                </a:solidFill>
              </a:rPr>
              <a:t>implemented</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err="1">
                <a:solidFill>
                  <a:schemeClr val="tx1"/>
                </a:solidFill>
              </a:rPr>
              <a:t>Scalable</a:t>
            </a:r>
            <a:r>
              <a:rPr lang="de-DE" sz="2000" dirty="0">
                <a:solidFill>
                  <a:schemeClr val="tx1"/>
                </a:solidFill>
              </a:rPr>
              <a:t> Back-End</a:t>
            </a:r>
          </a:p>
          <a:p>
            <a:pPr marL="285750" indent="-285750">
              <a:buFont typeface="Arial" panose="020B0604020202020204" pitchFamily="34" charset="0"/>
              <a:buChar char="•"/>
            </a:pPr>
            <a:endParaRPr lang="de-DE" dirty="0"/>
          </a:p>
        </p:txBody>
      </p:sp>
      <p:sp>
        <p:nvSpPr>
          <p:cNvPr id="7" name="Textfeld 6">
            <a:extLst>
              <a:ext uri="{FF2B5EF4-FFF2-40B4-BE49-F238E27FC236}">
                <a16:creationId xmlns:a16="http://schemas.microsoft.com/office/drawing/2014/main" id="{D201F0A4-3AEB-49F2-AAAB-CB3D478542C3}"/>
              </a:ext>
            </a:extLst>
          </p:cNvPr>
          <p:cNvSpPr txBox="1"/>
          <p:nvPr/>
        </p:nvSpPr>
        <p:spPr>
          <a:xfrm>
            <a:off x="6859590" y="2122586"/>
            <a:ext cx="4448502" cy="24590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a:solidFill>
                  <a:schemeClr val="tx1"/>
                </a:solidFill>
              </a:rPr>
              <a:t>Messaging </a:t>
            </a:r>
            <a:r>
              <a:rPr lang="de-DE" sz="2000" dirty="0" err="1">
                <a:solidFill>
                  <a:schemeClr val="tx1"/>
                </a:solidFill>
              </a:rPr>
              <a:t>system</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Profile </a:t>
            </a:r>
            <a:r>
              <a:rPr lang="de-DE" sz="2000" dirty="0" err="1">
                <a:solidFill>
                  <a:schemeClr val="tx1"/>
                </a:solidFill>
              </a:rPr>
              <a:t>editor</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Google </a:t>
            </a:r>
            <a:r>
              <a:rPr lang="de-DE" sz="2000" dirty="0" err="1">
                <a:solidFill>
                  <a:schemeClr val="tx1"/>
                </a:solidFill>
              </a:rPr>
              <a:t>Sign</a:t>
            </a:r>
            <a:r>
              <a:rPr lang="de-DE" sz="2000" dirty="0">
                <a:solidFill>
                  <a:schemeClr val="tx1"/>
                </a:solidFill>
              </a:rPr>
              <a:t>-in</a:t>
            </a:r>
          </a:p>
          <a:p>
            <a:pPr marL="285750" indent="-285750">
              <a:lnSpc>
                <a:spcPct val="200000"/>
              </a:lnSpc>
              <a:buFont typeface="Arial" panose="020B0604020202020204" pitchFamily="34" charset="0"/>
              <a:buChar char="•"/>
            </a:pPr>
            <a:r>
              <a:rPr lang="de-DE" sz="2000" dirty="0">
                <a:solidFill>
                  <a:schemeClr val="tx1"/>
                </a:solidFill>
              </a:rPr>
              <a:t>E-Mail </a:t>
            </a:r>
            <a:r>
              <a:rPr lang="de-DE" sz="2000" dirty="0" err="1">
                <a:solidFill>
                  <a:schemeClr val="tx1"/>
                </a:solidFill>
              </a:rPr>
              <a:t>verification</a:t>
            </a:r>
            <a:endParaRPr lang="de-DE" sz="2000" dirty="0">
              <a:solidFill>
                <a:schemeClr val="tx1"/>
              </a:solidFill>
            </a:endParaRPr>
          </a:p>
        </p:txBody>
      </p:sp>
      <p:sp>
        <p:nvSpPr>
          <p:cNvPr id="8" name="Textfeld 7">
            <a:extLst>
              <a:ext uri="{FF2B5EF4-FFF2-40B4-BE49-F238E27FC236}">
                <a16:creationId xmlns:a16="http://schemas.microsoft.com/office/drawing/2014/main" id="{E85CED8B-545F-4CF5-B82F-F4347DA2B5DF}"/>
              </a:ext>
            </a:extLst>
          </p:cNvPr>
          <p:cNvSpPr txBox="1"/>
          <p:nvPr/>
        </p:nvSpPr>
        <p:spPr>
          <a:xfrm>
            <a:off x="1128549" y="1562757"/>
            <a:ext cx="4162753" cy="461665"/>
          </a:xfrm>
          <a:prstGeom prst="rect">
            <a:avLst/>
          </a:prstGeom>
          <a:noFill/>
        </p:spPr>
        <p:txBody>
          <a:bodyPr wrap="square" rtlCol="0">
            <a:spAutoFit/>
          </a:bodyPr>
          <a:lstStyle/>
          <a:p>
            <a:r>
              <a:rPr lang="de-DE" sz="2400" u="sng" dirty="0">
                <a:solidFill>
                  <a:srgbClr val="1BE1A8"/>
                </a:solidFill>
              </a:rPr>
              <a:t>Essential </a:t>
            </a:r>
            <a:r>
              <a:rPr lang="de-DE" sz="2400" u="sng" dirty="0" err="1">
                <a:solidFill>
                  <a:srgbClr val="1BE1A8"/>
                </a:solidFill>
              </a:rPr>
              <a:t>functionality</a:t>
            </a:r>
            <a:endParaRPr lang="de-DE" sz="2400" u="sng" dirty="0">
              <a:solidFill>
                <a:srgbClr val="1BE1A8"/>
              </a:solidFill>
            </a:endParaRPr>
          </a:p>
        </p:txBody>
      </p:sp>
      <p:sp>
        <p:nvSpPr>
          <p:cNvPr id="9" name="Textfeld 8">
            <a:extLst>
              <a:ext uri="{FF2B5EF4-FFF2-40B4-BE49-F238E27FC236}">
                <a16:creationId xmlns:a16="http://schemas.microsoft.com/office/drawing/2014/main" id="{44D796D7-12A9-4749-81A7-48F17DDE573D}"/>
              </a:ext>
            </a:extLst>
          </p:cNvPr>
          <p:cNvSpPr txBox="1"/>
          <p:nvPr/>
        </p:nvSpPr>
        <p:spPr>
          <a:xfrm>
            <a:off x="7143750" y="1562757"/>
            <a:ext cx="3362325" cy="461665"/>
          </a:xfrm>
          <a:prstGeom prst="rect">
            <a:avLst/>
          </a:prstGeom>
          <a:noFill/>
        </p:spPr>
        <p:txBody>
          <a:bodyPr wrap="square" rtlCol="0">
            <a:spAutoFit/>
          </a:bodyPr>
          <a:lstStyle/>
          <a:p>
            <a:r>
              <a:rPr lang="de-DE" sz="2400" u="sng" dirty="0">
                <a:solidFill>
                  <a:srgbClr val="1BE1A8"/>
                </a:solidFill>
              </a:rPr>
              <a:t>Additional Features</a:t>
            </a:r>
          </a:p>
        </p:txBody>
      </p:sp>
    </p:spTree>
    <p:extLst>
      <p:ext uri="{BB962C8B-B14F-4D97-AF65-F5344CB8AC3E}">
        <p14:creationId xmlns:p14="http://schemas.microsoft.com/office/powerpoint/2010/main" val="21320098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Breitbild</PresentationFormat>
  <Paragraphs>156</Paragraphs>
  <Slides>13</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Arial</vt:lpstr>
      <vt:lpstr>Calibri</vt:lpstr>
      <vt:lpstr>Office Theme</vt:lpstr>
      <vt:lpstr>FoundingBuddies.com</vt:lpstr>
      <vt:lpstr>PowerPoint-Präsentation</vt:lpstr>
      <vt:lpstr>PowerPoint-Präsentation</vt:lpstr>
      <vt:lpstr> </vt:lpstr>
      <vt:lpstr> </vt:lpstr>
      <vt:lpstr> </vt:lpstr>
      <vt:lpstr> </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Nicholas Poggendorf</cp:lastModifiedBy>
  <cp:revision>38</cp:revision>
  <dcterms:created xsi:type="dcterms:W3CDTF">2019-09-10T09:10:23Z</dcterms:created>
  <dcterms:modified xsi:type="dcterms:W3CDTF">2019-10-04T15:00:27Z</dcterms:modified>
</cp:coreProperties>
</file>