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529">
          <p15:clr>
            <a:srgbClr val="A4A3A4"/>
          </p15:clr>
        </p15:guide>
        <p15:guide id="4" pos="7151">
          <p15:clr>
            <a:srgbClr val="A4A3A4"/>
          </p15:clr>
        </p15:guide>
        <p15:guide id="5" orient="horz" pos="3793">
          <p15:clr>
            <a:srgbClr val="A4A3A4"/>
          </p15:clr>
        </p15:guide>
        <p15:guide id="6" orient="horz" pos="69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iPr667UYF9sXkcN0EMU6WIr85D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E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39" autoAdjust="0"/>
  </p:normalViewPr>
  <p:slideViewPr>
    <p:cSldViewPr snapToGrid="0">
      <p:cViewPr varScale="1">
        <p:scale>
          <a:sx n="91" d="100"/>
          <a:sy n="91" d="100"/>
        </p:scale>
        <p:origin x="1314" y="78"/>
      </p:cViewPr>
      <p:guideLst>
        <p:guide orient="horz" pos="2160"/>
        <p:guide pos="3840"/>
        <p:guide pos="529"/>
        <p:guide pos="7151"/>
        <p:guide orient="horz" pos="3793"/>
        <p:guide orient="horz" pos="6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de-DE"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de-DE" dirty="0"/>
              <a:t>EXPLANATION:</a:t>
            </a:r>
          </a:p>
          <a:p>
            <a:pPr marL="0" lvl="0" indent="0" algn="l" rtl="0">
              <a:spcBef>
                <a:spcPts val="0"/>
              </a:spcBef>
              <a:spcAft>
                <a:spcPts val="0"/>
              </a:spcAft>
              <a:buNone/>
            </a:pPr>
            <a:r>
              <a:rPr lang="en-US" noProof="0" dirty="0"/>
              <a:t>There is no real way right now to find cofounders and experts in their field for an idea if it‘s still in the Idea or Concept phase. On the other side it‘s also very hard to find an early phase startup to work at, if you are interested in entrepreneurship but are lacking the million dollar idea. We try to solve these problems by connecting students on campus. The website is already online and fully functional at foundingbuddies.com. The backend and server structure is completely scalable to basically any realistic size.</a:t>
            </a:r>
          </a:p>
          <a:p>
            <a:pPr marL="0" lvl="0" indent="0" algn="l" rtl="0">
              <a:spcBef>
                <a:spcPts val="0"/>
              </a:spcBef>
              <a:spcAft>
                <a:spcPts val="0"/>
              </a:spcAft>
              <a:buNone/>
            </a:pPr>
            <a:r>
              <a:rPr lang="en-US" noProof="0" dirty="0"/>
              <a:t>Since universities are interested in high founding rates now more than ever before, there could be an opportunity for a </a:t>
            </a:r>
            <a:r>
              <a:rPr lang="en-US" noProof="0"/>
              <a:t>revenue stream.</a:t>
            </a:r>
            <a:endParaRPr lang="en-US" noProof="0" dirty="0"/>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4838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120.000 Studenten (Quelle: muenchen.de)</a:t>
            </a:r>
          </a:p>
          <a:p>
            <a:r>
              <a:rPr lang="de-DE" dirty="0"/>
              <a:t>Unternehmertum bildet jedes Jahr 1000 Leute weiter (Quelle: Unternehmertum Handbuch S.33)</a:t>
            </a:r>
          </a:p>
          <a:p>
            <a:endParaRPr lang="de-DE"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de-DE" sz="1200" b="1" dirty="0">
                <a:solidFill>
                  <a:srgbClr val="1BE1A8"/>
                </a:solidFill>
              </a:rPr>
              <a:t>In Munich: 20.000 </a:t>
            </a:r>
            <a:r>
              <a:rPr lang="de-DE" sz="1200" b="1" dirty="0" err="1">
                <a:solidFill>
                  <a:srgbClr val="1BE1A8"/>
                </a:solidFill>
              </a:rPr>
              <a:t>new</a:t>
            </a:r>
            <a:r>
              <a:rPr lang="de-DE" sz="1200" b="1" dirty="0">
                <a:solidFill>
                  <a:srgbClr val="1BE1A8"/>
                </a:solidFill>
              </a:rPr>
              <a:t> </a:t>
            </a:r>
            <a:r>
              <a:rPr lang="de-DE" sz="1200" b="1" dirty="0" err="1">
                <a:solidFill>
                  <a:srgbClr val="1BE1A8"/>
                </a:solidFill>
              </a:rPr>
              <a:t>students</a:t>
            </a:r>
            <a:r>
              <a:rPr lang="de-DE" sz="1200" b="1" dirty="0">
                <a:solidFill>
                  <a:srgbClr val="1BE1A8"/>
                </a:solidFill>
              </a:rPr>
              <a:t> </a:t>
            </a:r>
            <a:r>
              <a:rPr lang="de-DE" sz="1200" b="1" dirty="0" err="1">
                <a:solidFill>
                  <a:srgbClr val="1BE1A8"/>
                </a:solidFill>
              </a:rPr>
              <a:t>every</a:t>
            </a:r>
            <a:r>
              <a:rPr lang="de-DE" sz="1200" b="1" dirty="0">
                <a:solidFill>
                  <a:srgbClr val="1BE1A8"/>
                </a:solidFill>
              </a:rPr>
              <a:t> </a:t>
            </a:r>
            <a:r>
              <a:rPr lang="de-DE" sz="1200" b="1" dirty="0" err="1">
                <a:solidFill>
                  <a:srgbClr val="1BE1A8"/>
                </a:solidFill>
              </a:rPr>
              <a:t>year</a:t>
            </a:r>
            <a:r>
              <a:rPr lang="de-DE" sz="1200" b="1" dirty="0">
                <a:solidFill>
                  <a:srgbClr val="1BE1A8"/>
                </a:solidFill>
              </a:rPr>
              <a:t> -&gt; 500 </a:t>
            </a:r>
            <a:r>
              <a:rPr lang="de-DE" sz="1200" b="1" dirty="0" err="1">
                <a:solidFill>
                  <a:srgbClr val="1BE1A8"/>
                </a:solidFill>
              </a:rPr>
              <a:t>new</a:t>
            </a:r>
            <a:r>
              <a:rPr lang="de-DE" sz="1200" b="1" dirty="0">
                <a:solidFill>
                  <a:srgbClr val="1BE1A8"/>
                </a:solidFill>
              </a:rPr>
              <a:t> </a:t>
            </a:r>
            <a:r>
              <a:rPr lang="de-DE" sz="1200" b="1" dirty="0" err="1">
                <a:solidFill>
                  <a:srgbClr val="1BE1A8"/>
                </a:solidFill>
              </a:rPr>
              <a:t>user</a:t>
            </a:r>
            <a:endParaRPr lang="de-DE" sz="1200" b="1" dirty="0">
              <a:solidFill>
                <a:srgbClr val="1BE1A8"/>
              </a:solidFill>
            </a:endParaRPr>
          </a:p>
          <a:p>
            <a:endParaRPr lang="de-DE" dirty="0"/>
          </a:p>
          <a:p>
            <a:endParaRPr lang="de-DE"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de-DE" sz="1200" b="0" i="0" u="none" strike="noStrike" cap="none" smtClean="0">
                <a:solidFill>
                  <a:schemeClr val="dk1"/>
                </a:solidFill>
                <a:latin typeface="Calibri"/>
                <a:ea typeface="Calibri"/>
                <a:cs typeface="Calibri"/>
                <a:sym typeface="Calibri"/>
              </a:rPr>
              <a:t>8</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1510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‹Nr.›</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1346080" y="1694581"/>
            <a:ext cx="9499840" cy="3122762"/>
          </a:xfrm>
          <a:prstGeom prst="roundRect">
            <a:avLst>
              <a:gd name="adj" fmla="val 16667"/>
            </a:avLst>
          </a:prstGeom>
          <a:noFill/>
          <a:ln w="5715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0000"/>
              </a:buClr>
              <a:buSzPts val="6000"/>
              <a:buFont typeface="Arial"/>
              <a:buNone/>
            </a:pPr>
            <a:r>
              <a:rPr lang="de-DE" b="1" dirty="0">
                <a:solidFill>
                  <a:srgbClr val="000000"/>
                </a:solidFill>
                <a:latin typeface="Arial"/>
                <a:ea typeface="Arial"/>
                <a:cs typeface="Arial"/>
                <a:sym typeface="Arial"/>
              </a:rPr>
              <a:t>FoundingBuddies.com</a:t>
            </a:r>
            <a:endParaRPr b="1" dirty="0">
              <a:solidFill>
                <a:srgbClr val="000000"/>
              </a:solidFill>
              <a:latin typeface="Arial"/>
              <a:ea typeface="Arial"/>
              <a:cs typeface="Arial"/>
              <a:sym typeface="Arial"/>
            </a:endParaRPr>
          </a:p>
        </p:txBody>
      </p:sp>
      <p:sp>
        <p:nvSpPr>
          <p:cNvPr id="90" name="Google Shape;90;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1BE1A8"/>
              </a:buClr>
              <a:buSzPts val="2400"/>
              <a:buNone/>
            </a:pPr>
            <a:r>
              <a:rPr lang="de-DE" dirty="0" err="1">
                <a:solidFill>
                  <a:srgbClr val="1BE1A8"/>
                </a:solidFill>
              </a:rPr>
              <a:t>Where</a:t>
            </a:r>
            <a:r>
              <a:rPr lang="de-DE" dirty="0">
                <a:solidFill>
                  <a:srgbClr val="1BE1A8"/>
                </a:solidFill>
              </a:rPr>
              <a:t> </a:t>
            </a:r>
            <a:r>
              <a:rPr lang="de-DE" dirty="0" err="1">
                <a:solidFill>
                  <a:srgbClr val="1BE1A8"/>
                </a:solidFill>
              </a:rPr>
              <a:t>Ideas</a:t>
            </a:r>
            <a:r>
              <a:rPr lang="de-DE" dirty="0">
                <a:solidFill>
                  <a:srgbClr val="1BE1A8"/>
                </a:solidFill>
              </a:rPr>
              <a:t> </a:t>
            </a:r>
            <a:r>
              <a:rPr lang="de-DE" dirty="0" err="1">
                <a:solidFill>
                  <a:srgbClr val="1BE1A8"/>
                </a:solidFill>
              </a:rPr>
              <a:t>Meet</a:t>
            </a:r>
            <a:r>
              <a:rPr lang="de-DE" dirty="0">
                <a:solidFill>
                  <a:srgbClr val="1BE1A8"/>
                </a:solidFill>
              </a:rPr>
              <a:t> Talents</a:t>
            </a:r>
            <a:endParaRPr dirty="0">
              <a:solidFill>
                <a:srgbClr val="1BE1A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96" name="Google Shape;9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2</a:t>
            </a:fld>
            <a:endParaRPr/>
          </a:p>
        </p:txBody>
      </p:sp>
      <p:sp>
        <p:nvSpPr>
          <p:cNvPr id="97" name="Google Shape;97;p2"/>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i="0" u="sng" strike="noStrike" cap="none">
                <a:solidFill>
                  <a:srgbClr val="1BE1A8"/>
                </a:solidFill>
                <a:latin typeface="Arial"/>
                <a:ea typeface="Arial"/>
                <a:cs typeface="Arial"/>
                <a:sym typeface="Arial"/>
              </a:rPr>
              <a:t>Elevator Pitch</a:t>
            </a:r>
            <a:endParaRPr sz="2800" b="1" u="sng">
              <a:solidFill>
                <a:srgbClr val="1BE1A8"/>
              </a:solidFill>
              <a:latin typeface="Arial"/>
              <a:ea typeface="Arial"/>
              <a:cs typeface="Arial"/>
              <a:sym typeface="Arial"/>
            </a:endParaRPr>
          </a:p>
        </p:txBody>
      </p:sp>
      <p:sp>
        <p:nvSpPr>
          <p:cNvPr id="98" name="Google Shape;98;p2"/>
          <p:cNvSpPr/>
          <p:nvPr/>
        </p:nvSpPr>
        <p:spPr>
          <a:xfrm>
            <a:off x="1200150" y="1913236"/>
            <a:ext cx="2381250" cy="1007268"/>
          </a:xfrm>
          <a:prstGeom prst="rect">
            <a:avLst/>
          </a:prstGeom>
          <a:solidFill>
            <a:schemeClr val="lt1"/>
          </a:solidFill>
          <a:ln w="254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a:solidFill>
                  <a:schemeClr val="dk1"/>
                </a:solidFill>
                <a:latin typeface="Arial"/>
                <a:ea typeface="Arial"/>
                <a:cs typeface="Arial"/>
                <a:sym typeface="Arial"/>
              </a:rPr>
              <a:t>Ideators</a:t>
            </a:r>
            <a:endParaRPr sz="1800">
              <a:solidFill>
                <a:schemeClr val="dk1"/>
              </a:solidFill>
              <a:latin typeface="Arial"/>
              <a:ea typeface="Arial"/>
              <a:cs typeface="Arial"/>
              <a:sym typeface="Arial"/>
            </a:endParaRPr>
          </a:p>
        </p:txBody>
      </p:sp>
      <p:sp>
        <p:nvSpPr>
          <p:cNvPr id="99" name="Google Shape;99;p2"/>
          <p:cNvSpPr/>
          <p:nvPr/>
        </p:nvSpPr>
        <p:spPr>
          <a:xfrm>
            <a:off x="1200150" y="3937497"/>
            <a:ext cx="2381250" cy="1007268"/>
          </a:xfrm>
          <a:prstGeom prst="rect">
            <a:avLst/>
          </a:prstGeom>
          <a:solidFill>
            <a:schemeClr val="lt1"/>
          </a:solidFill>
          <a:ln w="254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a:solidFill>
                  <a:schemeClr val="dk1"/>
                </a:solidFill>
                <a:latin typeface="Arial"/>
                <a:ea typeface="Arial"/>
                <a:cs typeface="Arial"/>
                <a:sym typeface="Arial"/>
              </a:rPr>
              <a:t>Experts</a:t>
            </a:r>
            <a:endParaRPr sz="2800">
              <a:solidFill>
                <a:schemeClr val="dk1"/>
              </a:solidFill>
              <a:latin typeface="Arial"/>
              <a:ea typeface="Arial"/>
              <a:cs typeface="Arial"/>
              <a:sym typeface="Arial"/>
            </a:endParaRPr>
          </a:p>
        </p:txBody>
      </p:sp>
      <p:sp>
        <p:nvSpPr>
          <p:cNvPr id="100" name="Google Shape;100;p2"/>
          <p:cNvSpPr/>
          <p:nvPr/>
        </p:nvSpPr>
        <p:spPr>
          <a:xfrm>
            <a:off x="4788628" y="2199629"/>
            <a:ext cx="2614741" cy="2458740"/>
          </a:xfrm>
          <a:prstGeom prst="roundRect">
            <a:avLst>
              <a:gd name="adj" fmla="val 16667"/>
            </a:avLst>
          </a:prstGeom>
          <a:noFill/>
          <a:ln w="25400" cap="flat" cmpd="sng">
            <a:solidFill>
              <a:srgbClr val="1BE1A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de-DE" sz="1800" b="1" u="sng">
                <a:solidFill>
                  <a:schemeClr val="dk1"/>
                </a:solidFill>
                <a:latin typeface="Arial"/>
                <a:ea typeface="Arial"/>
                <a:cs typeface="Arial"/>
                <a:sym typeface="Arial"/>
              </a:rPr>
              <a:t>FoundingBuddies</a:t>
            </a:r>
            <a:endParaRPr sz="1800" b="1" u="sng">
              <a:solidFill>
                <a:schemeClr val="dk1"/>
              </a:solidFill>
              <a:latin typeface="Arial"/>
              <a:ea typeface="Arial"/>
              <a:cs typeface="Arial"/>
              <a:sym typeface="Arial"/>
            </a:endParaRPr>
          </a:p>
        </p:txBody>
      </p:sp>
      <p:cxnSp>
        <p:nvCxnSpPr>
          <p:cNvPr id="101" name="Google Shape;101;p2"/>
          <p:cNvCxnSpPr>
            <a:cxnSpLocks/>
            <a:stCxn id="98" idx="3"/>
            <a:endCxn id="103" idx="1"/>
          </p:cNvCxnSpPr>
          <p:nvPr/>
        </p:nvCxnSpPr>
        <p:spPr>
          <a:xfrm>
            <a:off x="3581400" y="2416870"/>
            <a:ext cx="1684529" cy="1012130"/>
          </a:xfrm>
          <a:prstGeom prst="bentConnector3">
            <a:avLst>
              <a:gd name="adj1" fmla="val 50000"/>
            </a:avLst>
          </a:prstGeom>
          <a:noFill/>
          <a:ln w="25400" cap="flat" cmpd="sng">
            <a:solidFill>
              <a:srgbClr val="1BE1A8"/>
            </a:solidFill>
            <a:prstDash val="solid"/>
            <a:miter lim="800000"/>
            <a:headEnd type="none" w="sm" len="sm"/>
            <a:tailEnd type="triangle" w="med" len="med"/>
          </a:ln>
        </p:spPr>
      </p:cxnSp>
      <p:cxnSp>
        <p:nvCxnSpPr>
          <p:cNvPr id="102" name="Google Shape;102;p2"/>
          <p:cNvCxnSpPr>
            <a:cxnSpLocks/>
            <a:stCxn id="99" idx="3"/>
            <a:endCxn id="103" idx="1"/>
          </p:cNvCxnSpPr>
          <p:nvPr/>
        </p:nvCxnSpPr>
        <p:spPr>
          <a:xfrm flipV="1">
            <a:off x="3581400" y="3429000"/>
            <a:ext cx="1684529" cy="1012131"/>
          </a:xfrm>
          <a:prstGeom prst="bentConnector3">
            <a:avLst>
              <a:gd name="adj1" fmla="val 50000"/>
            </a:avLst>
          </a:prstGeom>
          <a:noFill/>
          <a:ln w="25400" cap="flat" cmpd="sng">
            <a:solidFill>
              <a:srgbClr val="1BE1A8"/>
            </a:solidFill>
            <a:prstDash val="solid"/>
            <a:miter lim="800000"/>
            <a:headEnd type="none" w="sm" len="sm"/>
            <a:tailEnd type="triangle" w="med" len="med"/>
          </a:ln>
        </p:spPr>
      </p:cxnSp>
      <p:sp>
        <p:nvSpPr>
          <p:cNvPr id="103" name="Google Shape;103;p2"/>
          <p:cNvSpPr/>
          <p:nvPr/>
        </p:nvSpPr>
        <p:spPr>
          <a:xfrm>
            <a:off x="5265929" y="3052887"/>
            <a:ext cx="1660141" cy="752225"/>
          </a:xfrm>
          <a:prstGeom prst="rect">
            <a:avLst/>
          </a:prstGeom>
          <a:solidFill>
            <a:srgbClr val="1BE1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a:solidFill>
                  <a:schemeClr val="dk1"/>
                </a:solidFill>
                <a:latin typeface="Arial"/>
                <a:ea typeface="Arial"/>
                <a:cs typeface="Arial"/>
                <a:sym typeface="Arial"/>
              </a:rPr>
              <a:t>Student Project</a:t>
            </a:r>
            <a:endParaRPr sz="1800">
              <a:solidFill>
                <a:schemeClr val="dk1"/>
              </a:solidFill>
              <a:latin typeface="Arial"/>
              <a:ea typeface="Arial"/>
              <a:cs typeface="Arial"/>
              <a:sym typeface="Arial"/>
            </a:endParaRPr>
          </a:p>
        </p:txBody>
      </p:sp>
      <p:sp>
        <p:nvSpPr>
          <p:cNvPr id="104" name="Google Shape;104;p2"/>
          <p:cNvSpPr/>
          <p:nvPr/>
        </p:nvSpPr>
        <p:spPr>
          <a:xfrm>
            <a:off x="7880670" y="2199629"/>
            <a:ext cx="2614741" cy="2458740"/>
          </a:xfrm>
          <a:prstGeom prst="roundRect">
            <a:avLst>
              <a:gd name="adj" fmla="val 16667"/>
            </a:avLst>
          </a:prstGeom>
          <a:noFill/>
          <a:ln w="25400" cap="flat" cmpd="sng">
            <a:solidFill>
              <a:srgbClr val="1BE1A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de-DE" sz="1800" b="1" u="sng">
                <a:solidFill>
                  <a:schemeClr val="dk1"/>
                </a:solidFill>
                <a:latin typeface="Arial"/>
                <a:ea typeface="Arial"/>
                <a:cs typeface="Arial"/>
                <a:sym typeface="Arial"/>
              </a:rPr>
              <a:t>University</a:t>
            </a:r>
            <a:endParaRPr/>
          </a:p>
        </p:txBody>
      </p:sp>
      <p:sp>
        <p:nvSpPr>
          <p:cNvPr id="105" name="Google Shape;105;p2"/>
          <p:cNvSpPr/>
          <p:nvPr/>
        </p:nvSpPr>
        <p:spPr>
          <a:xfrm>
            <a:off x="8357971" y="3052887"/>
            <a:ext cx="1660141" cy="752225"/>
          </a:xfrm>
          <a:prstGeom prst="rect">
            <a:avLst/>
          </a:prstGeom>
          <a:solidFill>
            <a:srgbClr val="1BE1A8"/>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a:solidFill>
                  <a:schemeClr val="dk1"/>
                </a:solidFill>
                <a:latin typeface="Arial"/>
                <a:ea typeface="Arial"/>
                <a:cs typeface="Arial"/>
                <a:sym typeface="Arial"/>
              </a:rPr>
              <a:t>Start-Up</a:t>
            </a:r>
            <a:endParaRPr sz="1800">
              <a:solidFill>
                <a:schemeClr val="dk1"/>
              </a:solidFill>
              <a:latin typeface="Arial"/>
              <a:ea typeface="Arial"/>
              <a:cs typeface="Arial"/>
              <a:sym typeface="Arial"/>
            </a:endParaRPr>
          </a:p>
        </p:txBody>
      </p:sp>
      <p:cxnSp>
        <p:nvCxnSpPr>
          <p:cNvPr id="106" name="Google Shape;106;p2"/>
          <p:cNvCxnSpPr>
            <a:stCxn id="103" idx="3"/>
            <a:endCxn id="105" idx="1"/>
          </p:cNvCxnSpPr>
          <p:nvPr/>
        </p:nvCxnSpPr>
        <p:spPr>
          <a:xfrm>
            <a:off x="6926070" y="3428999"/>
            <a:ext cx="1431900" cy="0"/>
          </a:xfrm>
          <a:prstGeom prst="straightConnector1">
            <a:avLst/>
          </a:prstGeom>
          <a:noFill/>
          <a:ln w="25400" cap="flat" cmpd="sng">
            <a:solidFill>
              <a:srgbClr val="1BE1A8"/>
            </a:solidFill>
            <a:prstDash val="solid"/>
            <a:miter lim="800000"/>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a:t>9/11/2019</a:t>
            </a:r>
            <a:endParaRPr/>
          </a:p>
        </p:txBody>
      </p:sp>
      <p:sp>
        <p:nvSpPr>
          <p:cNvPr id="112" name="Google Shape;11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3</a:t>
            </a:fld>
            <a:endParaRPr/>
          </a:p>
        </p:txBody>
      </p:sp>
      <p:sp>
        <p:nvSpPr>
          <p:cNvPr id="113" name="Google Shape;113;p3"/>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a:solidFill>
                  <a:srgbClr val="1BE1A8"/>
                </a:solidFill>
                <a:latin typeface="Arial"/>
                <a:ea typeface="Arial"/>
                <a:cs typeface="Arial"/>
                <a:sym typeface="Arial"/>
              </a:rPr>
              <a:t>The Team</a:t>
            </a:r>
            <a:endParaRPr sz="2800" b="1" u="sng">
              <a:solidFill>
                <a:srgbClr val="1BE1A8"/>
              </a:solidFill>
              <a:latin typeface="Arial"/>
              <a:ea typeface="Arial"/>
              <a:cs typeface="Arial"/>
              <a:sym typeface="Arial"/>
            </a:endParaRPr>
          </a:p>
        </p:txBody>
      </p:sp>
      <p:sp>
        <p:nvSpPr>
          <p:cNvPr id="114" name="Google Shape;114;p3"/>
          <p:cNvSpPr/>
          <p:nvPr/>
        </p:nvSpPr>
        <p:spPr>
          <a:xfrm>
            <a:off x="1664495" y="1127506"/>
            <a:ext cx="3786186" cy="4250531"/>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 Bachelor in Technology Management at the TUM</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Experienced in consulting through an internship at Accenture</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Knowledge in Python, Java, Javascript, HTML 5 and CSS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15" name="Google Shape;115;p3"/>
          <p:cNvSpPr/>
          <p:nvPr/>
        </p:nvSpPr>
        <p:spPr>
          <a:xfrm>
            <a:off x="1664495" y="1127506"/>
            <a:ext cx="3786186" cy="757239"/>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b="1">
                <a:solidFill>
                  <a:schemeClr val="dk1"/>
                </a:solidFill>
                <a:latin typeface="Arial"/>
                <a:ea typeface="Arial"/>
                <a:cs typeface="Arial"/>
                <a:sym typeface="Arial"/>
              </a:rPr>
              <a:t>Jonas Gorlo</a:t>
            </a:r>
            <a:endParaRPr sz="2800" b="1">
              <a:solidFill>
                <a:schemeClr val="dk1"/>
              </a:solidFill>
              <a:latin typeface="Arial"/>
              <a:ea typeface="Arial"/>
              <a:cs typeface="Arial"/>
              <a:sym typeface="Arial"/>
            </a:endParaRPr>
          </a:p>
        </p:txBody>
      </p:sp>
      <p:sp>
        <p:nvSpPr>
          <p:cNvPr id="116" name="Google Shape;116;p3"/>
          <p:cNvSpPr/>
          <p:nvPr/>
        </p:nvSpPr>
        <p:spPr>
          <a:xfrm>
            <a:off x="6741320" y="1127506"/>
            <a:ext cx="3786185" cy="4250531"/>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 Engineering Science at the TUM</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Experienced in freelancing for CAD modeling tasks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Knowledge in Python, C, Javascript, HTML 5 and CSS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17" name="Google Shape;117;p3"/>
          <p:cNvSpPr/>
          <p:nvPr/>
        </p:nvSpPr>
        <p:spPr>
          <a:xfrm>
            <a:off x="6741320" y="1127506"/>
            <a:ext cx="3786185" cy="757239"/>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b="1">
                <a:solidFill>
                  <a:schemeClr val="dk1"/>
                </a:solidFill>
                <a:latin typeface="Arial"/>
                <a:ea typeface="Arial"/>
                <a:cs typeface="Arial"/>
                <a:sym typeface="Arial"/>
              </a:rPr>
              <a:t>Nicholas Poggendorf</a:t>
            </a:r>
            <a:endParaRPr sz="2800" b="1">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836612"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Students have ideas but can‘t find talent to cofound</a:t>
            </a: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There is no platform for students to find future founders </a:t>
            </a:r>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On Campus team aquisition requires luck and a huge network</a:t>
            </a:r>
            <a:endParaRPr/>
          </a:p>
        </p:txBody>
      </p:sp>
      <p:sp>
        <p:nvSpPr>
          <p:cNvPr id="123" name="Google Shape;123;p4"/>
          <p:cNvSpPr/>
          <p:nvPr/>
        </p:nvSpPr>
        <p:spPr>
          <a:xfrm>
            <a:off x="4500682"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IPR protection near impossible if you have to search for cofounders everywhere</a:t>
            </a: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Many great ideas get lost because experts are missing</a:t>
            </a:r>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Startups are founded with very homogenous founding teams</a:t>
            </a:r>
            <a:endParaRPr sz="1800">
              <a:solidFill>
                <a:schemeClr val="dk1"/>
              </a:solidFill>
              <a:latin typeface="Arial"/>
              <a:ea typeface="Arial"/>
              <a:cs typeface="Arial"/>
              <a:sym typeface="Arial"/>
            </a:endParaRPr>
          </a:p>
        </p:txBody>
      </p:sp>
      <p:sp>
        <p:nvSpPr>
          <p:cNvPr id="124" name="Google Shape;1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br>
              <a:rPr lang="de-DE"/>
            </a:br>
            <a:endParaRPr/>
          </a:p>
        </p:txBody>
      </p:sp>
      <p:sp>
        <p:nvSpPr>
          <p:cNvPr id="125" name="Google Shape;1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126" name="Google Shape;1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4</a:t>
            </a:fld>
            <a:endParaRPr/>
          </a:p>
        </p:txBody>
      </p:sp>
      <p:sp>
        <p:nvSpPr>
          <p:cNvPr id="127" name="Google Shape;127;p4"/>
          <p:cNvSpPr/>
          <p:nvPr/>
        </p:nvSpPr>
        <p:spPr>
          <a:xfrm>
            <a:off x="838200"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Students have ideas but can‘t find talent to cofound</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There is no platform for students to find future founders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On Campus team acquisition requires luck and a huge network</a:t>
            </a:r>
            <a:endParaRPr/>
          </a:p>
        </p:txBody>
      </p:sp>
      <p:sp>
        <p:nvSpPr>
          <p:cNvPr id="128" name="Google Shape;128;p4"/>
          <p:cNvSpPr/>
          <p:nvPr/>
        </p:nvSpPr>
        <p:spPr>
          <a:xfrm>
            <a:off x="8166341"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A platform to connect</a:t>
            </a:r>
            <a:endParaRPr/>
          </a:p>
          <a:p>
            <a:pPr marL="0" marR="0" lvl="0" indent="0" algn="l" rtl="0">
              <a:spcBef>
                <a:spcPts val="0"/>
              </a:spcBef>
              <a:spcAft>
                <a:spcPts val="0"/>
              </a:spcAft>
              <a:buNone/>
            </a:pPr>
            <a:r>
              <a:rPr lang="de-DE" sz="1800">
                <a:solidFill>
                  <a:schemeClr val="dk1"/>
                </a:solidFill>
                <a:latin typeface="Arial"/>
                <a:ea typeface="Arial"/>
                <a:cs typeface="Arial"/>
                <a:sym typeface="Arial"/>
              </a:rPr>
              <a:t>future founders and interested students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Including a messaging system potentially including digital NDA contracts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Marketed through universities to boost their founding rates</a:t>
            </a:r>
            <a:endParaRPr sz="1800">
              <a:solidFill>
                <a:schemeClr val="dk1"/>
              </a:solidFill>
              <a:latin typeface="Arial"/>
              <a:ea typeface="Arial"/>
              <a:cs typeface="Arial"/>
              <a:sym typeface="Arial"/>
            </a:endParaRPr>
          </a:p>
        </p:txBody>
      </p:sp>
      <p:sp>
        <p:nvSpPr>
          <p:cNvPr id="129" name="Google Shape;129;p4"/>
          <p:cNvSpPr/>
          <p:nvPr/>
        </p:nvSpPr>
        <p:spPr>
          <a:xfrm>
            <a:off x="4502270"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IPR protection near impossible if you have to search for cofounders everywhere</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Many great ideas get lost because experts are missing</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Startups are founded with very homogenous founding teams</a:t>
            </a:r>
            <a:endParaRPr sz="1800">
              <a:solidFill>
                <a:schemeClr val="dk1"/>
              </a:solidFill>
              <a:latin typeface="Arial"/>
              <a:ea typeface="Arial"/>
              <a:cs typeface="Arial"/>
              <a:sym typeface="Arial"/>
            </a:endParaRPr>
          </a:p>
        </p:txBody>
      </p:sp>
      <p:sp>
        <p:nvSpPr>
          <p:cNvPr id="130" name="Google Shape;130;p4"/>
          <p:cNvSpPr/>
          <p:nvPr/>
        </p:nvSpPr>
        <p:spPr>
          <a:xfrm>
            <a:off x="839788"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Situation</a:t>
            </a:r>
            <a:endParaRPr sz="3200" b="1">
              <a:solidFill>
                <a:schemeClr val="dk1"/>
              </a:solidFill>
              <a:latin typeface="Arial"/>
              <a:ea typeface="Arial"/>
              <a:cs typeface="Arial"/>
              <a:sym typeface="Arial"/>
            </a:endParaRPr>
          </a:p>
        </p:txBody>
      </p:sp>
      <p:sp>
        <p:nvSpPr>
          <p:cNvPr id="131" name="Google Shape;131;p4"/>
          <p:cNvSpPr/>
          <p:nvPr/>
        </p:nvSpPr>
        <p:spPr>
          <a:xfrm>
            <a:off x="4500683"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Problemation</a:t>
            </a:r>
            <a:endParaRPr sz="3200" b="1">
              <a:solidFill>
                <a:schemeClr val="dk1"/>
              </a:solidFill>
              <a:latin typeface="Arial"/>
              <a:ea typeface="Arial"/>
              <a:cs typeface="Arial"/>
              <a:sym typeface="Arial"/>
            </a:endParaRPr>
          </a:p>
        </p:txBody>
      </p:sp>
      <p:sp>
        <p:nvSpPr>
          <p:cNvPr id="132" name="Google Shape;132;p4"/>
          <p:cNvSpPr/>
          <p:nvPr/>
        </p:nvSpPr>
        <p:spPr>
          <a:xfrm>
            <a:off x="8166342"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Solution</a:t>
            </a:r>
            <a:endParaRPr sz="3200" b="1">
              <a:solidFill>
                <a:schemeClr val="dk1"/>
              </a:solidFill>
              <a:latin typeface="Arial"/>
              <a:ea typeface="Arial"/>
              <a:cs typeface="Arial"/>
              <a:sym typeface="Arial"/>
            </a:endParaRPr>
          </a:p>
        </p:txBody>
      </p:sp>
      <p:sp>
        <p:nvSpPr>
          <p:cNvPr id="133" name="Google Shape;133;p4"/>
          <p:cNvSpPr txBox="1"/>
          <p:nvPr/>
        </p:nvSpPr>
        <p:spPr>
          <a:xfrm>
            <a:off x="839787" y="257175"/>
            <a:ext cx="717702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a:solidFill>
                  <a:srgbClr val="1BE1A8"/>
                </a:solidFill>
                <a:latin typeface="Arial"/>
                <a:ea typeface="Arial"/>
                <a:cs typeface="Arial"/>
                <a:sym typeface="Arial"/>
              </a:rPr>
              <a:t>SPS – What problems do we solve?</a:t>
            </a:r>
            <a:endParaRPr sz="2800" b="1" u="sng">
              <a:solidFill>
                <a:srgbClr val="1BE1A8"/>
              </a:solidFill>
              <a:latin typeface="Arial"/>
              <a:ea typeface="Arial"/>
              <a:cs typeface="Arial"/>
              <a:sym typeface="Arial"/>
            </a:endParaRPr>
          </a:p>
        </p:txBody>
      </p:sp>
      <p:cxnSp>
        <p:nvCxnSpPr>
          <p:cNvPr id="134" name="Google Shape;134;p4"/>
          <p:cNvCxnSpPr/>
          <p:nvPr/>
        </p:nvCxnSpPr>
        <p:spPr>
          <a:xfrm>
            <a:off x="1092679" y="3122762"/>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5" name="Google Shape;135;p4"/>
          <p:cNvCxnSpPr/>
          <p:nvPr/>
        </p:nvCxnSpPr>
        <p:spPr>
          <a:xfrm>
            <a:off x="1099792" y="4229820"/>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6" name="Google Shape;136;p4"/>
          <p:cNvCxnSpPr/>
          <p:nvPr/>
        </p:nvCxnSpPr>
        <p:spPr>
          <a:xfrm>
            <a:off x="4764656" y="3689230"/>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7" name="Google Shape;137;p4"/>
          <p:cNvCxnSpPr/>
          <p:nvPr/>
        </p:nvCxnSpPr>
        <p:spPr>
          <a:xfrm>
            <a:off x="4764656" y="4764656"/>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8" name="Google Shape;138;p4"/>
          <p:cNvCxnSpPr/>
          <p:nvPr/>
        </p:nvCxnSpPr>
        <p:spPr>
          <a:xfrm>
            <a:off x="8427933" y="3380117"/>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9" name="Google Shape;139;p4"/>
          <p:cNvCxnSpPr/>
          <p:nvPr/>
        </p:nvCxnSpPr>
        <p:spPr>
          <a:xfrm>
            <a:off x="8427932" y="4764656"/>
            <a:ext cx="2662687" cy="0"/>
          </a:xfrm>
          <a:prstGeom prst="straightConnector1">
            <a:avLst/>
          </a:prstGeom>
          <a:noFill/>
          <a:ln w="12700" cap="flat" cmpd="sng">
            <a:solidFill>
              <a:srgbClr val="1BE1A8"/>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br>
              <a:rPr lang="de-DE"/>
            </a:br>
            <a:endParaRPr/>
          </a:p>
        </p:txBody>
      </p:sp>
      <p:sp>
        <p:nvSpPr>
          <p:cNvPr id="145" name="Google Shape;14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146" name="Google Shape;14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5</a:t>
            </a:fld>
            <a:endParaRPr/>
          </a:p>
        </p:txBody>
      </p:sp>
      <p:sp>
        <p:nvSpPr>
          <p:cNvPr id="147" name="Google Shape;147;p5"/>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err="1">
                <a:solidFill>
                  <a:srgbClr val="1BE1A8"/>
                </a:solidFill>
                <a:latin typeface="Arial"/>
                <a:ea typeface="Arial"/>
                <a:cs typeface="Arial"/>
                <a:sym typeface="Arial"/>
              </a:rPr>
              <a:t>Our</a:t>
            </a:r>
            <a:r>
              <a:rPr lang="de-DE" sz="2800" b="1" u="sng" dirty="0">
                <a:solidFill>
                  <a:srgbClr val="1BE1A8"/>
                </a:solidFill>
                <a:latin typeface="Arial"/>
                <a:ea typeface="Arial"/>
                <a:cs typeface="Arial"/>
                <a:sym typeface="Arial"/>
              </a:rPr>
              <a:t> </a:t>
            </a:r>
            <a:r>
              <a:rPr lang="de-DE" sz="2800" b="1" u="sng" dirty="0" err="1">
                <a:solidFill>
                  <a:srgbClr val="1BE1A8"/>
                </a:solidFill>
                <a:latin typeface="Arial"/>
                <a:ea typeface="Arial"/>
                <a:cs typeface="Arial"/>
                <a:sym typeface="Arial"/>
              </a:rPr>
              <a:t>service</a:t>
            </a:r>
            <a:endParaRPr sz="2800" b="1" u="sng" dirty="0">
              <a:solidFill>
                <a:srgbClr val="1BE1A8"/>
              </a:solidFill>
              <a:latin typeface="Arial"/>
              <a:ea typeface="Arial"/>
              <a:cs typeface="Arial"/>
              <a:sym typeface="Arial"/>
            </a:endParaRPr>
          </a:p>
        </p:txBody>
      </p:sp>
      <p:pic>
        <p:nvPicPr>
          <p:cNvPr id="148" name="Google Shape;148;p5" descr="A screenshot of a cell phone&#10;&#10;Description automatically generated"/>
          <p:cNvPicPr preferRelativeResize="0"/>
          <p:nvPr/>
        </p:nvPicPr>
        <p:blipFill rotWithShape="1">
          <a:blip r:embed="rId3">
            <a:alphaModFix/>
          </a:blip>
          <a:srcRect/>
          <a:stretch/>
        </p:blipFill>
        <p:spPr>
          <a:xfrm>
            <a:off x="335736" y="1027906"/>
            <a:ext cx="5576646" cy="3020683"/>
          </a:xfrm>
          <a:prstGeom prst="rect">
            <a:avLst/>
          </a:prstGeom>
          <a:noFill/>
          <a:ln w="9525" cap="flat" cmpd="sng">
            <a:solidFill>
              <a:srgbClr val="1BE1A8"/>
            </a:solidFill>
            <a:prstDash val="solid"/>
            <a:round/>
            <a:headEnd type="none" w="sm" len="sm"/>
            <a:tailEnd type="none" w="sm" len="sm"/>
          </a:ln>
        </p:spPr>
      </p:pic>
      <p:pic>
        <p:nvPicPr>
          <p:cNvPr id="149" name="Google Shape;149;p5" descr="A screenshot of a social media post&#10;&#10;Description automatically generated"/>
          <p:cNvPicPr preferRelativeResize="0"/>
          <p:nvPr/>
        </p:nvPicPr>
        <p:blipFill rotWithShape="1">
          <a:blip r:embed="rId4">
            <a:alphaModFix/>
          </a:blip>
          <a:srcRect/>
          <a:stretch/>
        </p:blipFill>
        <p:spPr>
          <a:xfrm>
            <a:off x="6279620" y="1027906"/>
            <a:ext cx="5576643" cy="3020682"/>
          </a:xfrm>
          <a:prstGeom prst="rect">
            <a:avLst/>
          </a:prstGeom>
          <a:noFill/>
          <a:ln w="9525" cap="flat" cmpd="sng">
            <a:solidFill>
              <a:srgbClr val="1BE1A8"/>
            </a:solidFill>
            <a:prstDash val="solid"/>
            <a:round/>
            <a:headEnd type="none" w="sm" len="sm"/>
            <a:tailEnd type="none" w="sm" len="sm"/>
          </a:ln>
        </p:spPr>
      </p:pic>
      <p:pic>
        <p:nvPicPr>
          <p:cNvPr id="150" name="Google Shape;150;p5"/>
          <p:cNvPicPr preferRelativeResize="0"/>
          <p:nvPr/>
        </p:nvPicPr>
        <p:blipFill>
          <a:blip r:embed="rId5">
            <a:alphaModFix/>
          </a:blip>
          <a:stretch>
            <a:fillRect/>
          </a:stretch>
        </p:blipFill>
        <p:spPr>
          <a:xfrm>
            <a:off x="3385200" y="4151676"/>
            <a:ext cx="5421601" cy="2204674"/>
          </a:xfrm>
          <a:prstGeom prst="rect">
            <a:avLst/>
          </a:prstGeom>
          <a:noFill/>
          <a:ln w="9525">
            <a:solidFill>
              <a:srgbClr val="1BE1A8"/>
            </a:solidFill>
          </a:ln>
          <a:effectLst/>
        </p:spPr>
      </p:pic>
      <p:sp>
        <p:nvSpPr>
          <p:cNvPr id="2" name="TextBox 1">
            <a:extLst>
              <a:ext uri="{FF2B5EF4-FFF2-40B4-BE49-F238E27FC236}">
                <a16:creationId xmlns:a16="http://schemas.microsoft.com/office/drawing/2014/main" id="{5BD3F7F2-51F8-479A-B5F8-8E0BE778635E}"/>
              </a:ext>
            </a:extLst>
          </p:cNvPr>
          <p:cNvSpPr txBox="1"/>
          <p:nvPr/>
        </p:nvSpPr>
        <p:spPr>
          <a:xfrm>
            <a:off x="8987692" y="4151676"/>
            <a:ext cx="2618154" cy="646331"/>
          </a:xfrm>
          <a:prstGeom prst="rect">
            <a:avLst/>
          </a:prstGeom>
          <a:noFill/>
        </p:spPr>
        <p:txBody>
          <a:bodyPr wrap="square" rtlCol="0">
            <a:spAutoFit/>
          </a:bodyPr>
          <a:lstStyle/>
          <a:p>
            <a:r>
              <a:rPr lang="de-DE" sz="1800" dirty="0" err="1"/>
              <a:t>Already</a:t>
            </a:r>
            <a:r>
              <a:rPr lang="de-DE" sz="1800" dirty="0"/>
              <a:t> online at FoundingBuddies.com!</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838200" y="365125"/>
            <a:ext cx="10515600" cy="7416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Arial"/>
              <a:buNone/>
            </a:pPr>
            <a:br>
              <a:rPr lang="de-DE" sz="3959"/>
            </a:br>
            <a:endParaRPr sz="3959"/>
          </a:p>
        </p:txBody>
      </p:sp>
      <p:sp>
        <p:nvSpPr>
          <p:cNvPr id="156" name="Google Shape;15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157" name="Google Shape;15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6</a:t>
            </a:fld>
            <a:endParaRPr/>
          </a:p>
        </p:txBody>
      </p:sp>
      <p:sp>
        <p:nvSpPr>
          <p:cNvPr id="158" name="Google Shape;158;p6"/>
          <p:cNvSpPr txBox="1"/>
          <p:nvPr/>
        </p:nvSpPr>
        <p:spPr>
          <a:xfrm>
            <a:off x="839788" y="245673"/>
            <a:ext cx="991447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a:solidFill>
                  <a:srgbClr val="1BE1A8"/>
                </a:solidFill>
                <a:latin typeface="Arial"/>
                <a:ea typeface="Arial"/>
                <a:cs typeface="Arial"/>
                <a:sym typeface="Arial"/>
              </a:rPr>
              <a:t>Value Streams - Market/Customers</a:t>
            </a:r>
            <a:endParaRPr sz="2800" b="1" u="sng" dirty="0">
              <a:solidFill>
                <a:srgbClr val="1BE1A8"/>
              </a:solidFill>
              <a:latin typeface="Arial"/>
              <a:ea typeface="Arial"/>
              <a:cs typeface="Arial"/>
              <a:sym typeface="Arial"/>
            </a:endParaRPr>
          </a:p>
        </p:txBody>
      </p:sp>
      <p:sp>
        <p:nvSpPr>
          <p:cNvPr id="159" name="Google Shape;159;p6"/>
          <p:cNvSpPr/>
          <p:nvPr/>
        </p:nvSpPr>
        <p:spPr>
          <a:xfrm>
            <a:off x="2080656" y="1887089"/>
            <a:ext cx="298474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FoundingBuddies</a:t>
            </a:r>
            <a:endParaRPr sz="1800" b="1">
              <a:solidFill>
                <a:schemeClr val="dk1"/>
              </a:solidFill>
              <a:latin typeface="Arial"/>
              <a:ea typeface="Arial"/>
              <a:cs typeface="Arial"/>
              <a:sym typeface="Arial"/>
            </a:endParaRPr>
          </a:p>
        </p:txBody>
      </p:sp>
      <p:sp>
        <p:nvSpPr>
          <p:cNvPr id="160" name="Google Shape;160;p6"/>
          <p:cNvSpPr/>
          <p:nvPr/>
        </p:nvSpPr>
        <p:spPr>
          <a:xfrm>
            <a:off x="7126606" y="1887089"/>
            <a:ext cx="297636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Universities</a:t>
            </a:r>
            <a:endParaRPr sz="1800" b="1">
              <a:solidFill>
                <a:schemeClr val="dk1"/>
              </a:solidFill>
              <a:latin typeface="Arial"/>
              <a:ea typeface="Arial"/>
              <a:cs typeface="Arial"/>
              <a:sym typeface="Arial"/>
            </a:endParaRPr>
          </a:p>
        </p:txBody>
      </p:sp>
      <p:sp>
        <p:nvSpPr>
          <p:cNvPr id="161" name="Google Shape;161;p6"/>
          <p:cNvSpPr/>
          <p:nvPr/>
        </p:nvSpPr>
        <p:spPr>
          <a:xfrm>
            <a:off x="2089030" y="4560020"/>
            <a:ext cx="298474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Students</a:t>
            </a:r>
            <a:endParaRPr sz="1800" b="1">
              <a:solidFill>
                <a:schemeClr val="dk1"/>
              </a:solidFill>
              <a:latin typeface="Arial"/>
              <a:ea typeface="Arial"/>
              <a:cs typeface="Arial"/>
              <a:sym typeface="Arial"/>
            </a:endParaRPr>
          </a:p>
        </p:txBody>
      </p:sp>
      <p:cxnSp>
        <p:nvCxnSpPr>
          <p:cNvPr id="162" name="Google Shape;162;p6"/>
          <p:cNvCxnSpPr/>
          <p:nvPr/>
        </p:nvCxnSpPr>
        <p:spPr>
          <a:xfrm>
            <a:off x="4221192" y="2592269"/>
            <a:ext cx="0" cy="1908080"/>
          </a:xfrm>
          <a:prstGeom prst="straightConnector1">
            <a:avLst/>
          </a:prstGeom>
          <a:noFill/>
          <a:ln w="28575" cap="flat" cmpd="sng">
            <a:solidFill>
              <a:srgbClr val="1BE1A8"/>
            </a:solidFill>
            <a:prstDash val="solid"/>
            <a:miter lim="800000"/>
            <a:headEnd type="none" w="sm" len="sm"/>
            <a:tailEnd type="triangle" w="med" len="med"/>
          </a:ln>
        </p:spPr>
      </p:cxnSp>
      <p:sp>
        <p:nvSpPr>
          <p:cNvPr id="163" name="Google Shape;163;p6"/>
          <p:cNvSpPr/>
          <p:nvPr/>
        </p:nvSpPr>
        <p:spPr>
          <a:xfrm>
            <a:off x="4355307" y="3276851"/>
            <a:ext cx="1208375"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Free Service</a:t>
            </a:r>
            <a:endParaRPr sz="1400">
              <a:solidFill>
                <a:schemeClr val="lt1"/>
              </a:solidFill>
              <a:latin typeface="Arial"/>
              <a:ea typeface="Arial"/>
              <a:cs typeface="Arial"/>
              <a:sym typeface="Arial"/>
            </a:endParaRPr>
          </a:p>
        </p:txBody>
      </p:sp>
      <p:cxnSp>
        <p:nvCxnSpPr>
          <p:cNvPr id="164" name="Google Shape;164;p6"/>
          <p:cNvCxnSpPr/>
          <p:nvPr/>
        </p:nvCxnSpPr>
        <p:spPr>
          <a:xfrm rot="10800000">
            <a:off x="2971847" y="2592269"/>
            <a:ext cx="0" cy="1908080"/>
          </a:xfrm>
          <a:prstGeom prst="straightConnector1">
            <a:avLst/>
          </a:prstGeom>
          <a:noFill/>
          <a:ln w="28575" cap="flat" cmpd="sng">
            <a:solidFill>
              <a:srgbClr val="1BE1A8"/>
            </a:solidFill>
            <a:prstDash val="solid"/>
            <a:miter lim="800000"/>
            <a:headEnd type="none" w="sm" len="sm"/>
            <a:tailEnd type="triangle" w="med" len="med"/>
          </a:ln>
        </p:spPr>
      </p:cxnSp>
      <p:sp>
        <p:nvSpPr>
          <p:cNvPr id="165" name="Google Shape;165;p6"/>
          <p:cNvSpPr/>
          <p:nvPr/>
        </p:nvSpPr>
        <p:spPr>
          <a:xfrm>
            <a:off x="1649913" y="3276851"/>
            <a:ext cx="1208305" cy="304298"/>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Content</a:t>
            </a:r>
            <a:endParaRPr sz="1400">
              <a:solidFill>
                <a:schemeClr val="lt1"/>
              </a:solidFill>
              <a:latin typeface="Arial"/>
              <a:ea typeface="Arial"/>
              <a:cs typeface="Arial"/>
              <a:sym typeface="Arial"/>
            </a:endParaRPr>
          </a:p>
        </p:txBody>
      </p:sp>
      <p:cxnSp>
        <p:nvCxnSpPr>
          <p:cNvPr id="166" name="Google Shape;166;p6"/>
          <p:cNvCxnSpPr/>
          <p:nvPr/>
        </p:nvCxnSpPr>
        <p:spPr>
          <a:xfrm rot="10800000">
            <a:off x="5112616" y="2002118"/>
            <a:ext cx="1960654" cy="0"/>
          </a:xfrm>
          <a:prstGeom prst="straightConnector1">
            <a:avLst/>
          </a:prstGeom>
          <a:noFill/>
          <a:ln w="28575" cap="flat" cmpd="sng">
            <a:solidFill>
              <a:srgbClr val="1BE1A8"/>
            </a:solidFill>
            <a:prstDash val="solid"/>
            <a:miter lim="800000"/>
            <a:headEnd type="none" w="sm" len="sm"/>
            <a:tailEnd type="triangle" w="med" len="med"/>
          </a:ln>
        </p:spPr>
      </p:cxnSp>
      <p:sp>
        <p:nvSpPr>
          <p:cNvPr id="167" name="Google Shape;167;p6"/>
          <p:cNvSpPr/>
          <p:nvPr/>
        </p:nvSpPr>
        <p:spPr>
          <a:xfrm>
            <a:off x="5491812" y="1520174"/>
            <a:ext cx="1208375"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Usage Fee</a:t>
            </a:r>
            <a:endParaRPr sz="1400">
              <a:solidFill>
                <a:schemeClr val="lt1"/>
              </a:solidFill>
              <a:latin typeface="Arial"/>
              <a:ea typeface="Arial"/>
              <a:cs typeface="Arial"/>
              <a:sym typeface="Arial"/>
            </a:endParaRPr>
          </a:p>
        </p:txBody>
      </p:sp>
      <p:cxnSp>
        <p:nvCxnSpPr>
          <p:cNvPr id="168" name="Google Shape;168;p6"/>
          <p:cNvCxnSpPr/>
          <p:nvPr/>
        </p:nvCxnSpPr>
        <p:spPr>
          <a:xfrm>
            <a:off x="5118732" y="2369033"/>
            <a:ext cx="1960654" cy="0"/>
          </a:xfrm>
          <a:prstGeom prst="straightConnector1">
            <a:avLst/>
          </a:prstGeom>
          <a:noFill/>
          <a:ln w="28575" cap="flat" cmpd="sng">
            <a:solidFill>
              <a:srgbClr val="1BE1A8"/>
            </a:solidFill>
            <a:prstDash val="solid"/>
            <a:miter lim="800000"/>
            <a:headEnd type="none" w="sm" len="sm"/>
            <a:tailEnd type="triangle" w="med" len="med"/>
          </a:ln>
        </p:spPr>
      </p:cxnSp>
      <p:sp>
        <p:nvSpPr>
          <p:cNvPr id="169" name="Google Shape;169;p6"/>
          <p:cNvSpPr/>
          <p:nvPr/>
        </p:nvSpPr>
        <p:spPr>
          <a:xfrm>
            <a:off x="5027908" y="2635266"/>
            <a:ext cx="2130070"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Higher Founding Rate</a:t>
            </a:r>
            <a:endParaRPr sz="1400">
              <a:solidFill>
                <a:schemeClr val="lt1"/>
              </a:solidFill>
              <a:latin typeface="Arial"/>
              <a:ea typeface="Arial"/>
              <a:cs typeface="Arial"/>
              <a:sym typeface="Arial"/>
            </a:endParaRPr>
          </a:p>
        </p:txBody>
      </p:sp>
      <p:cxnSp>
        <p:nvCxnSpPr>
          <p:cNvPr id="170" name="Google Shape;170;p6"/>
          <p:cNvCxnSpPr/>
          <p:nvPr/>
        </p:nvCxnSpPr>
        <p:spPr>
          <a:xfrm>
            <a:off x="5145898" y="4879514"/>
            <a:ext cx="3464702" cy="1"/>
          </a:xfrm>
          <a:prstGeom prst="straightConnector1">
            <a:avLst/>
          </a:prstGeom>
          <a:noFill/>
          <a:ln w="28575" cap="flat" cmpd="sng">
            <a:solidFill>
              <a:srgbClr val="1BE1A8"/>
            </a:solidFill>
            <a:prstDash val="solid"/>
            <a:miter lim="800000"/>
            <a:headEnd type="none" w="sm" len="sm"/>
            <a:tailEnd type="none" w="sm" len="sm"/>
          </a:ln>
        </p:spPr>
      </p:cxnSp>
      <p:cxnSp>
        <p:nvCxnSpPr>
          <p:cNvPr id="171" name="Google Shape;171;p6"/>
          <p:cNvCxnSpPr/>
          <p:nvPr/>
        </p:nvCxnSpPr>
        <p:spPr>
          <a:xfrm rot="10800000">
            <a:off x="8610600" y="2564606"/>
            <a:ext cx="0" cy="2314908"/>
          </a:xfrm>
          <a:prstGeom prst="straightConnector1">
            <a:avLst/>
          </a:prstGeom>
          <a:noFill/>
          <a:ln w="28575" cap="flat" cmpd="sng">
            <a:solidFill>
              <a:srgbClr val="1BE1A8"/>
            </a:solidFill>
            <a:prstDash val="solid"/>
            <a:miter lim="800000"/>
            <a:headEnd type="none" w="sm" len="sm"/>
            <a:tailEnd type="triangle" w="med" len="med"/>
          </a:ln>
        </p:spPr>
      </p:cxnSp>
      <p:sp>
        <p:nvSpPr>
          <p:cNvPr id="172" name="Google Shape;172;p6"/>
          <p:cNvSpPr/>
          <p:nvPr/>
        </p:nvSpPr>
        <p:spPr>
          <a:xfrm>
            <a:off x="6296220" y="4379643"/>
            <a:ext cx="2130070"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Diverse Start-Ups</a:t>
            </a:r>
            <a:endParaRPr sz="14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838200" y="365125"/>
            <a:ext cx="10515600" cy="7416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Arial"/>
              <a:buNone/>
            </a:pPr>
            <a:br>
              <a:rPr lang="de-DE" sz="3959"/>
            </a:br>
            <a:endParaRPr sz="3959"/>
          </a:p>
        </p:txBody>
      </p:sp>
      <p:sp>
        <p:nvSpPr>
          <p:cNvPr id="156" name="Google Shape;15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157" name="Google Shape;15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7</a:t>
            </a:fld>
            <a:endParaRPr/>
          </a:p>
        </p:txBody>
      </p:sp>
      <p:sp>
        <p:nvSpPr>
          <p:cNvPr id="158" name="Google Shape;158;p6"/>
          <p:cNvSpPr txBox="1"/>
          <p:nvPr/>
        </p:nvSpPr>
        <p:spPr>
          <a:xfrm>
            <a:off x="839788" y="245673"/>
            <a:ext cx="991447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a:solidFill>
                  <a:srgbClr val="1BE1A8"/>
                </a:solidFill>
                <a:latin typeface="Arial"/>
                <a:ea typeface="Arial"/>
                <a:cs typeface="Arial"/>
                <a:sym typeface="Arial"/>
              </a:rPr>
              <a:t>Competition Analysis</a:t>
            </a:r>
            <a:endParaRPr sz="2800" b="1" u="sng" dirty="0">
              <a:solidFill>
                <a:srgbClr val="1BE1A8"/>
              </a:solidFill>
              <a:latin typeface="Arial"/>
              <a:ea typeface="Arial"/>
              <a:cs typeface="Arial"/>
              <a:sym typeface="Arial"/>
            </a:endParaRPr>
          </a:p>
        </p:txBody>
      </p:sp>
      <p:graphicFrame>
        <p:nvGraphicFramePr>
          <p:cNvPr id="2" name="Table 2">
            <a:extLst>
              <a:ext uri="{FF2B5EF4-FFF2-40B4-BE49-F238E27FC236}">
                <a16:creationId xmlns:a16="http://schemas.microsoft.com/office/drawing/2014/main" id="{6E7A5549-E3C5-4449-BD69-DA2BCE52E094}"/>
              </a:ext>
            </a:extLst>
          </p:cNvPr>
          <p:cNvGraphicFramePr>
            <a:graphicFrameLocks noGrp="1"/>
          </p:cNvGraphicFramePr>
          <p:nvPr>
            <p:extLst>
              <p:ext uri="{D42A27DB-BD31-4B8C-83A1-F6EECF244321}">
                <p14:modId xmlns:p14="http://schemas.microsoft.com/office/powerpoint/2010/main" val="1614129304"/>
              </p:ext>
            </p:extLst>
          </p:nvPr>
        </p:nvGraphicFramePr>
        <p:xfrm>
          <a:off x="839787" y="1102466"/>
          <a:ext cx="10512427" cy="5035575"/>
        </p:xfrm>
        <a:graphic>
          <a:graphicData uri="http://schemas.openxmlformats.org/drawingml/2006/table">
            <a:tbl>
              <a:tblPr firstRow="1" firstCol="1" bandRow="1">
                <a:tableStyleId>{5C22544A-7EE6-4342-B048-85BDC9FD1C3A}</a:tableStyleId>
              </a:tblPr>
              <a:tblGrid>
                <a:gridCol w="1616974">
                  <a:extLst>
                    <a:ext uri="{9D8B030D-6E8A-4147-A177-3AD203B41FA5}">
                      <a16:colId xmlns:a16="http://schemas.microsoft.com/office/drawing/2014/main" val="1837638421"/>
                    </a:ext>
                  </a:extLst>
                </a:gridCol>
                <a:gridCol w="1887770">
                  <a:extLst>
                    <a:ext uri="{9D8B030D-6E8A-4147-A177-3AD203B41FA5}">
                      <a16:colId xmlns:a16="http://schemas.microsoft.com/office/drawing/2014/main" val="2101307161"/>
                    </a:ext>
                  </a:extLst>
                </a:gridCol>
                <a:gridCol w="1736780">
                  <a:extLst>
                    <a:ext uri="{9D8B030D-6E8A-4147-A177-3AD203B41FA5}">
                      <a16:colId xmlns:a16="http://schemas.microsoft.com/office/drawing/2014/main" val="1494610233"/>
                    </a:ext>
                  </a:extLst>
                </a:gridCol>
                <a:gridCol w="1806766">
                  <a:extLst>
                    <a:ext uri="{9D8B030D-6E8A-4147-A177-3AD203B41FA5}">
                      <a16:colId xmlns:a16="http://schemas.microsoft.com/office/drawing/2014/main" val="221926499"/>
                    </a:ext>
                  </a:extLst>
                </a:gridCol>
                <a:gridCol w="1883884">
                  <a:extLst>
                    <a:ext uri="{9D8B030D-6E8A-4147-A177-3AD203B41FA5}">
                      <a16:colId xmlns:a16="http://schemas.microsoft.com/office/drawing/2014/main" val="3015937042"/>
                    </a:ext>
                  </a:extLst>
                </a:gridCol>
                <a:gridCol w="1580253">
                  <a:extLst>
                    <a:ext uri="{9D8B030D-6E8A-4147-A177-3AD203B41FA5}">
                      <a16:colId xmlns:a16="http://schemas.microsoft.com/office/drawing/2014/main" val="4164128244"/>
                    </a:ext>
                  </a:extLst>
                </a:gridCol>
              </a:tblGrid>
              <a:tr h="614865">
                <a:tc>
                  <a:txBody>
                    <a:bodyPr/>
                    <a:lstStyle/>
                    <a:p>
                      <a:endParaRPr lang="en-US" dirty="0">
                        <a:solidFill>
                          <a:srgbClr val="1BE1A8"/>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rgbClr val="1BE1A8"/>
                          </a:solidFill>
                        </a:rPr>
                        <a:t>FoundingBuddies</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founderio</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StartUpHR</a:t>
                      </a:r>
                      <a:endParaRPr lang="en-US" dirty="0">
                        <a:solidFill>
                          <a:srgbClr val="1BE1A8"/>
                        </a:solidFill>
                      </a:endParaRPr>
                    </a:p>
                    <a:p>
                      <a:pPr algn="ctr"/>
                      <a:r>
                        <a:rPr lang="en-US" dirty="0">
                          <a:solidFill>
                            <a:srgbClr val="1BE1A8"/>
                          </a:solidFill>
                        </a:rPr>
                        <a:t>(</a:t>
                      </a:r>
                      <a:r>
                        <a:rPr lang="en-US" dirty="0" err="1">
                          <a:solidFill>
                            <a:srgbClr val="1BE1A8"/>
                          </a:solidFill>
                        </a:rPr>
                        <a:t>UnternehmerTUM</a:t>
                      </a:r>
                      <a:r>
                        <a:rPr lang="en-US" dirty="0">
                          <a:solidFill>
                            <a:srgbClr val="1BE1A8"/>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CoFoundersLab</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founder2be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8663031"/>
                  </a:ext>
                </a:extLst>
              </a:tr>
              <a:tr h="614865">
                <a:tc>
                  <a:txBody>
                    <a:bodyPr/>
                    <a:lstStyle/>
                    <a:p>
                      <a:pPr algn="ctr"/>
                      <a:r>
                        <a:rPr lang="en-US" dirty="0">
                          <a:solidFill>
                            <a:srgbClr val="1BE1A8"/>
                          </a:solidFill>
                        </a:rPr>
                        <a:t>MARKET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Idea-stage projects  from universities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All stage projects rarely university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All stage projects far enough for the </a:t>
                      </a:r>
                      <a:r>
                        <a:rPr lang="en-US" dirty="0" err="1">
                          <a:solidFill>
                            <a:srgbClr val="1BE1A8"/>
                          </a:solidFill>
                        </a:rPr>
                        <a:t>UnternehmerTUM</a:t>
                      </a:r>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All stage projects mostly outside of 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rgbClr val="1BE1A8"/>
                          </a:solidFill>
                        </a:rPr>
                        <a:t>All stage projects mostly outside of 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7635430"/>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3128936"/>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7529468"/>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05013480"/>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5573868"/>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4809196"/>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781731"/>
                  </a:ext>
                </a:extLst>
              </a:tr>
            </a:tbl>
          </a:graphicData>
        </a:graphic>
      </p:graphicFrame>
    </p:spTree>
    <p:extLst>
      <p:ext uri="{BB962C8B-B14F-4D97-AF65-F5344CB8AC3E}">
        <p14:creationId xmlns:p14="http://schemas.microsoft.com/office/powerpoint/2010/main" val="250345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71B4B672-A35F-4657-AC5A-A17E089566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8</a:t>
            </a:fld>
            <a:endParaRPr lang="de-DE"/>
          </a:p>
        </p:txBody>
      </p:sp>
      <p:grpSp>
        <p:nvGrpSpPr>
          <p:cNvPr id="22" name="Gruppieren 21">
            <a:extLst>
              <a:ext uri="{FF2B5EF4-FFF2-40B4-BE49-F238E27FC236}">
                <a16:creationId xmlns:a16="http://schemas.microsoft.com/office/drawing/2014/main" id="{0DFB0144-EBDD-47E0-B8D3-091F4933FA85}"/>
              </a:ext>
            </a:extLst>
          </p:cNvPr>
          <p:cNvGrpSpPr/>
          <p:nvPr/>
        </p:nvGrpSpPr>
        <p:grpSpPr>
          <a:xfrm>
            <a:off x="492524" y="953705"/>
            <a:ext cx="8628130" cy="5421784"/>
            <a:chOff x="578933" y="588580"/>
            <a:chExt cx="8503751" cy="5788202"/>
          </a:xfrm>
        </p:grpSpPr>
        <p:sp>
          <p:nvSpPr>
            <p:cNvPr id="3" name="Textfeld 2">
              <a:extLst>
                <a:ext uri="{FF2B5EF4-FFF2-40B4-BE49-F238E27FC236}">
                  <a16:creationId xmlns:a16="http://schemas.microsoft.com/office/drawing/2014/main" id="{CD60BB34-6A80-4331-AFC9-0A19FD4D5E54}"/>
                </a:ext>
              </a:extLst>
            </p:cNvPr>
            <p:cNvSpPr txBox="1"/>
            <p:nvPr/>
          </p:nvSpPr>
          <p:spPr>
            <a:xfrm>
              <a:off x="3091033" y="718507"/>
              <a:ext cx="2974428" cy="461665"/>
            </a:xfrm>
            <a:prstGeom prst="rect">
              <a:avLst/>
            </a:prstGeom>
            <a:noFill/>
          </p:spPr>
          <p:txBody>
            <a:bodyPr wrap="square" rtlCol="0">
              <a:spAutoFit/>
            </a:bodyPr>
            <a:lstStyle/>
            <a:p>
              <a:r>
                <a:rPr lang="de-DE" sz="2400" b="1" dirty="0" err="1">
                  <a:solidFill>
                    <a:schemeClr val="tx1"/>
                  </a:solidFill>
                </a:rPr>
                <a:t>students</a:t>
              </a:r>
              <a:r>
                <a:rPr lang="de-DE" sz="2400" b="1" dirty="0">
                  <a:solidFill>
                    <a:schemeClr val="tx1"/>
                  </a:solidFill>
                </a:rPr>
                <a:t> in Munich</a:t>
              </a:r>
            </a:p>
          </p:txBody>
        </p:sp>
        <p:sp>
          <p:nvSpPr>
            <p:cNvPr id="4" name="Textfeld 3">
              <a:extLst>
                <a:ext uri="{FF2B5EF4-FFF2-40B4-BE49-F238E27FC236}">
                  <a16:creationId xmlns:a16="http://schemas.microsoft.com/office/drawing/2014/main" id="{77D54085-9415-4F21-B624-742F2AEE4D57}"/>
                </a:ext>
              </a:extLst>
            </p:cNvPr>
            <p:cNvSpPr txBox="1"/>
            <p:nvPr/>
          </p:nvSpPr>
          <p:spPr>
            <a:xfrm>
              <a:off x="3081277" y="2400604"/>
              <a:ext cx="6001407" cy="461665"/>
            </a:xfrm>
            <a:prstGeom prst="rect">
              <a:avLst/>
            </a:prstGeom>
            <a:noFill/>
          </p:spPr>
          <p:txBody>
            <a:bodyPr wrap="square" rtlCol="0">
              <a:spAutoFit/>
            </a:bodyPr>
            <a:lstStyle/>
            <a:p>
              <a:r>
                <a:rPr lang="de-DE" sz="2400" b="1" dirty="0" err="1">
                  <a:solidFill>
                    <a:schemeClr val="tx1"/>
                  </a:solidFill>
                </a:rPr>
                <a:t>are</a:t>
              </a:r>
              <a:r>
                <a:rPr lang="de-DE" sz="2400" b="1" dirty="0">
                  <a:solidFill>
                    <a:schemeClr val="tx1"/>
                  </a:solidFill>
                </a:rPr>
                <a:t> </a:t>
              </a:r>
              <a:r>
                <a:rPr lang="de-DE" sz="2400" b="1" dirty="0" err="1">
                  <a:solidFill>
                    <a:schemeClr val="tx1"/>
                  </a:solidFill>
                </a:rPr>
                <a:t>interested</a:t>
              </a:r>
              <a:r>
                <a:rPr lang="de-DE" sz="2400" b="1" dirty="0">
                  <a:solidFill>
                    <a:schemeClr val="tx1"/>
                  </a:solidFill>
                </a:rPr>
                <a:t> in (</a:t>
              </a:r>
              <a:r>
                <a:rPr lang="de-DE" sz="2400" b="1" dirty="0" err="1">
                  <a:solidFill>
                    <a:schemeClr val="tx1"/>
                  </a:solidFill>
                </a:rPr>
                <a:t>co</a:t>
              </a:r>
              <a:r>
                <a:rPr lang="de-DE" sz="2400" b="1" dirty="0">
                  <a:solidFill>
                    <a:schemeClr val="tx1"/>
                  </a:solidFill>
                </a:rPr>
                <a:t>-)</a:t>
              </a:r>
              <a:r>
                <a:rPr lang="de-DE" sz="2400" b="1" dirty="0" err="1">
                  <a:solidFill>
                    <a:schemeClr val="tx1"/>
                  </a:solidFill>
                </a:rPr>
                <a:t>founding</a:t>
              </a:r>
              <a:r>
                <a:rPr lang="de-DE" sz="2400" b="1" dirty="0">
                  <a:solidFill>
                    <a:schemeClr val="tx1"/>
                  </a:solidFill>
                </a:rPr>
                <a:t> a </a:t>
              </a:r>
              <a:r>
                <a:rPr lang="de-DE" sz="2400" b="1" dirty="0" err="1">
                  <a:solidFill>
                    <a:schemeClr val="tx1"/>
                  </a:solidFill>
                </a:rPr>
                <a:t>startup</a:t>
              </a:r>
              <a:endParaRPr lang="de-DE" sz="2400" b="1" dirty="0">
                <a:solidFill>
                  <a:schemeClr val="tx1"/>
                </a:solidFill>
              </a:endParaRPr>
            </a:p>
          </p:txBody>
        </p:sp>
        <p:sp>
          <p:nvSpPr>
            <p:cNvPr id="5" name="Textfeld 4">
              <a:extLst>
                <a:ext uri="{FF2B5EF4-FFF2-40B4-BE49-F238E27FC236}">
                  <a16:creationId xmlns:a16="http://schemas.microsoft.com/office/drawing/2014/main" id="{2F0F724A-6028-4BE3-9A6D-ECF7B6DCA3FC}"/>
                </a:ext>
              </a:extLst>
            </p:cNvPr>
            <p:cNvSpPr txBox="1"/>
            <p:nvPr/>
          </p:nvSpPr>
          <p:spPr>
            <a:xfrm>
              <a:off x="3085189" y="4080956"/>
              <a:ext cx="4687230" cy="461665"/>
            </a:xfrm>
            <a:prstGeom prst="rect">
              <a:avLst/>
            </a:prstGeom>
            <a:noFill/>
          </p:spPr>
          <p:txBody>
            <a:bodyPr wrap="square" rtlCol="0">
              <a:spAutoFit/>
            </a:bodyPr>
            <a:lstStyle/>
            <a:p>
              <a:r>
                <a:rPr lang="de-DE" sz="2400" b="1" dirty="0" err="1">
                  <a:solidFill>
                    <a:schemeClr val="tx1"/>
                  </a:solidFill>
                </a:rPr>
                <a:t>are</a:t>
              </a:r>
              <a:r>
                <a:rPr lang="de-DE" sz="2400" b="1" dirty="0">
                  <a:solidFill>
                    <a:schemeClr val="tx1"/>
                  </a:solidFill>
                </a:rPr>
                <a:t> </a:t>
              </a:r>
              <a:r>
                <a:rPr lang="de-DE" sz="2400" b="1" dirty="0" err="1">
                  <a:solidFill>
                    <a:schemeClr val="tx1"/>
                  </a:solidFill>
                </a:rPr>
                <a:t>activly</a:t>
              </a:r>
              <a:r>
                <a:rPr lang="de-DE" sz="2400" b="1" dirty="0">
                  <a:solidFill>
                    <a:schemeClr val="tx1"/>
                  </a:solidFill>
                </a:rPr>
                <a:t> </a:t>
              </a:r>
              <a:r>
                <a:rPr lang="de-DE" sz="2400" b="1" dirty="0" err="1">
                  <a:solidFill>
                    <a:schemeClr val="tx1"/>
                  </a:solidFill>
                </a:rPr>
                <a:t>looking</a:t>
              </a:r>
              <a:r>
                <a:rPr lang="de-DE" sz="2400" b="1" dirty="0">
                  <a:solidFill>
                    <a:schemeClr val="tx1"/>
                  </a:solidFill>
                </a:rPr>
                <a:t> </a:t>
              </a:r>
              <a:r>
                <a:rPr lang="de-DE" sz="2400" b="1" dirty="0" err="1">
                  <a:solidFill>
                    <a:schemeClr val="tx1"/>
                  </a:solidFill>
                </a:rPr>
                <a:t>for</a:t>
              </a:r>
              <a:r>
                <a:rPr lang="de-DE" sz="2400" b="1" dirty="0">
                  <a:solidFill>
                    <a:schemeClr val="tx1"/>
                  </a:solidFill>
                </a:rPr>
                <a:t> </a:t>
              </a:r>
              <a:r>
                <a:rPr lang="de-DE" sz="2400" b="1" dirty="0" err="1">
                  <a:solidFill>
                    <a:schemeClr val="tx1"/>
                  </a:solidFill>
                </a:rPr>
                <a:t>startups</a:t>
              </a:r>
              <a:endParaRPr lang="de-DE" sz="2400" b="1" dirty="0">
                <a:solidFill>
                  <a:schemeClr val="tx1"/>
                </a:solidFill>
              </a:endParaRPr>
            </a:p>
          </p:txBody>
        </p:sp>
        <p:sp>
          <p:nvSpPr>
            <p:cNvPr id="6" name="Textfeld 5">
              <a:extLst>
                <a:ext uri="{FF2B5EF4-FFF2-40B4-BE49-F238E27FC236}">
                  <a16:creationId xmlns:a16="http://schemas.microsoft.com/office/drawing/2014/main" id="{AF975327-DD45-4E46-8496-68CB024B872E}"/>
                </a:ext>
              </a:extLst>
            </p:cNvPr>
            <p:cNvSpPr txBox="1"/>
            <p:nvPr/>
          </p:nvSpPr>
          <p:spPr>
            <a:xfrm>
              <a:off x="3081277" y="5764799"/>
              <a:ext cx="2993942" cy="461665"/>
            </a:xfrm>
            <a:prstGeom prst="rect">
              <a:avLst/>
            </a:prstGeom>
            <a:noFill/>
          </p:spPr>
          <p:txBody>
            <a:bodyPr wrap="square" rtlCol="0">
              <a:spAutoFit/>
            </a:bodyPr>
            <a:lstStyle/>
            <a:p>
              <a:r>
                <a:rPr lang="de-DE" sz="2400" b="1" dirty="0">
                  <a:solidFill>
                    <a:schemeClr val="tx1"/>
                  </a:solidFill>
                </a:rPr>
                <a:t>will </a:t>
              </a:r>
              <a:r>
                <a:rPr lang="de-DE" sz="2400" b="1" dirty="0" err="1">
                  <a:solidFill>
                    <a:schemeClr val="tx1"/>
                  </a:solidFill>
                </a:rPr>
                <a:t>use</a:t>
              </a:r>
              <a:r>
                <a:rPr lang="de-DE" sz="2400" b="1" dirty="0">
                  <a:solidFill>
                    <a:schemeClr val="tx1"/>
                  </a:solidFill>
                </a:rPr>
                <a:t> </a:t>
              </a:r>
              <a:r>
                <a:rPr lang="de-DE" sz="2400" b="1" dirty="0" err="1">
                  <a:solidFill>
                    <a:schemeClr val="tx1"/>
                  </a:solidFill>
                </a:rPr>
                <a:t>our</a:t>
              </a:r>
              <a:r>
                <a:rPr lang="de-DE" sz="2400" b="1" dirty="0">
                  <a:solidFill>
                    <a:schemeClr val="tx1"/>
                  </a:solidFill>
                </a:rPr>
                <a:t> </a:t>
              </a:r>
              <a:r>
                <a:rPr lang="de-DE" sz="2400" b="1" dirty="0" err="1">
                  <a:solidFill>
                    <a:schemeClr val="tx1"/>
                  </a:solidFill>
                </a:rPr>
                <a:t>service</a:t>
              </a:r>
              <a:endParaRPr lang="de-DE" sz="2400" b="1" dirty="0">
                <a:solidFill>
                  <a:schemeClr val="tx1"/>
                </a:solidFill>
              </a:endParaRPr>
            </a:p>
          </p:txBody>
        </p:sp>
        <p:grpSp>
          <p:nvGrpSpPr>
            <p:cNvPr id="12" name="Gruppieren 11">
              <a:extLst>
                <a:ext uri="{FF2B5EF4-FFF2-40B4-BE49-F238E27FC236}">
                  <a16:creationId xmlns:a16="http://schemas.microsoft.com/office/drawing/2014/main" id="{66BF67CC-137E-4EE9-BE62-19C402AAC881}"/>
                </a:ext>
              </a:extLst>
            </p:cNvPr>
            <p:cNvGrpSpPr/>
            <p:nvPr/>
          </p:nvGrpSpPr>
          <p:grpSpPr>
            <a:xfrm>
              <a:off x="578933" y="588580"/>
              <a:ext cx="2646878" cy="5788202"/>
              <a:chOff x="578933" y="542413"/>
              <a:chExt cx="2646878" cy="5572439"/>
            </a:xfrm>
          </p:grpSpPr>
          <p:sp>
            <p:nvSpPr>
              <p:cNvPr id="8" name="Textfeld 7">
                <a:extLst>
                  <a:ext uri="{FF2B5EF4-FFF2-40B4-BE49-F238E27FC236}">
                    <a16:creationId xmlns:a16="http://schemas.microsoft.com/office/drawing/2014/main" id="{1FE84263-8DFE-4807-9388-33979D10FECD}"/>
                  </a:ext>
                </a:extLst>
              </p:cNvPr>
              <p:cNvSpPr txBox="1"/>
              <p:nvPr/>
            </p:nvSpPr>
            <p:spPr>
              <a:xfrm>
                <a:off x="578933" y="542413"/>
                <a:ext cx="2646878" cy="727556"/>
              </a:xfrm>
              <a:prstGeom prst="rect">
                <a:avLst/>
              </a:prstGeom>
              <a:noFill/>
            </p:spPr>
            <p:txBody>
              <a:bodyPr vert="horz" wrap="square" rtlCol="0" anchor="t" anchorCtr="0">
                <a:spAutoFit/>
              </a:bodyPr>
              <a:lstStyle/>
              <a:p>
                <a:pPr algn="ctr"/>
                <a:r>
                  <a:rPr lang="de-DE" sz="4000" b="1" dirty="0">
                    <a:solidFill>
                      <a:schemeClr val="tx1"/>
                    </a:solidFill>
                  </a:rPr>
                  <a:t>120 000</a:t>
                </a:r>
                <a:endParaRPr lang="de-DE" sz="2400" b="1" dirty="0">
                  <a:solidFill>
                    <a:schemeClr val="tx1"/>
                  </a:solidFill>
                </a:endParaRPr>
              </a:p>
            </p:txBody>
          </p:sp>
          <p:sp>
            <p:nvSpPr>
              <p:cNvPr id="9" name="Textfeld 8">
                <a:extLst>
                  <a:ext uri="{FF2B5EF4-FFF2-40B4-BE49-F238E27FC236}">
                    <a16:creationId xmlns:a16="http://schemas.microsoft.com/office/drawing/2014/main" id="{9D9CEB77-FA41-4438-9175-5852ACB5BAF6}"/>
                  </a:ext>
                </a:extLst>
              </p:cNvPr>
              <p:cNvSpPr txBox="1"/>
              <p:nvPr/>
            </p:nvSpPr>
            <p:spPr>
              <a:xfrm>
                <a:off x="886704" y="2157374"/>
                <a:ext cx="2031325" cy="727556"/>
              </a:xfrm>
              <a:prstGeom prst="rect">
                <a:avLst/>
              </a:prstGeom>
              <a:noFill/>
            </p:spPr>
            <p:txBody>
              <a:bodyPr vert="horz" wrap="square" rtlCol="0" anchor="t" anchorCtr="0">
                <a:spAutoFit/>
              </a:bodyPr>
              <a:lstStyle/>
              <a:p>
                <a:pPr algn="ctr"/>
                <a:r>
                  <a:rPr lang="de-DE" sz="4000" b="1" dirty="0">
                    <a:solidFill>
                      <a:schemeClr val="tx1"/>
                    </a:solidFill>
                  </a:rPr>
                  <a:t>12 000</a:t>
                </a:r>
                <a:endParaRPr lang="de-DE" sz="2400" b="1" dirty="0">
                  <a:solidFill>
                    <a:schemeClr val="tx1"/>
                  </a:solidFill>
                </a:endParaRPr>
              </a:p>
            </p:txBody>
          </p:sp>
          <p:sp>
            <p:nvSpPr>
              <p:cNvPr id="10" name="Textfeld 9">
                <a:extLst>
                  <a:ext uri="{FF2B5EF4-FFF2-40B4-BE49-F238E27FC236}">
                    <a16:creationId xmlns:a16="http://schemas.microsoft.com/office/drawing/2014/main" id="{7A5F1471-05EF-4272-AA0E-83B94D8E3351}"/>
                  </a:ext>
                </a:extLst>
              </p:cNvPr>
              <p:cNvSpPr txBox="1"/>
              <p:nvPr/>
            </p:nvSpPr>
            <p:spPr>
              <a:xfrm>
                <a:off x="886704" y="3772335"/>
                <a:ext cx="2031325" cy="727556"/>
              </a:xfrm>
              <a:prstGeom prst="rect">
                <a:avLst/>
              </a:prstGeom>
              <a:noFill/>
            </p:spPr>
            <p:txBody>
              <a:bodyPr vert="horz" wrap="square" rtlCol="0" anchor="t" anchorCtr="0">
                <a:spAutoFit/>
              </a:bodyPr>
              <a:lstStyle/>
              <a:p>
                <a:pPr algn="ctr"/>
                <a:r>
                  <a:rPr lang="de-DE" sz="4000" b="1" dirty="0">
                    <a:solidFill>
                      <a:schemeClr val="tx1"/>
                    </a:solidFill>
                  </a:rPr>
                  <a:t>6 000</a:t>
                </a:r>
                <a:endParaRPr lang="de-DE" sz="2400" b="1" dirty="0">
                  <a:solidFill>
                    <a:schemeClr val="tx1"/>
                  </a:solidFill>
                </a:endParaRPr>
              </a:p>
            </p:txBody>
          </p:sp>
          <p:sp>
            <p:nvSpPr>
              <p:cNvPr id="11" name="Textfeld 10">
                <a:extLst>
                  <a:ext uri="{FF2B5EF4-FFF2-40B4-BE49-F238E27FC236}">
                    <a16:creationId xmlns:a16="http://schemas.microsoft.com/office/drawing/2014/main" id="{F201FF99-A98F-416A-98A7-A41A0C95E38A}"/>
                  </a:ext>
                </a:extLst>
              </p:cNvPr>
              <p:cNvSpPr txBox="1"/>
              <p:nvPr/>
            </p:nvSpPr>
            <p:spPr>
              <a:xfrm>
                <a:off x="886703" y="5387296"/>
                <a:ext cx="2031325" cy="727556"/>
              </a:xfrm>
              <a:prstGeom prst="rect">
                <a:avLst/>
              </a:prstGeom>
              <a:noFill/>
            </p:spPr>
            <p:txBody>
              <a:bodyPr vert="horz" wrap="square" rtlCol="0" anchor="t" anchorCtr="0">
                <a:spAutoFit/>
              </a:bodyPr>
              <a:lstStyle/>
              <a:p>
                <a:pPr algn="ctr"/>
                <a:r>
                  <a:rPr lang="de-DE" sz="4000" b="1" dirty="0">
                    <a:solidFill>
                      <a:schemeClr val="tx1"/>
                    </a:solidFill>
                  </a:rPr>
                  <a:t>3 000</a:t>
                </a:r>
                <a:endParaRPr lang="de-DE" sz="2400" b="1" dirty="0">
                  <a:solidFill>
                    <a:schemeClr val="tx1"/>
                  </a:solidFill>
                </a:endParaRPr>
              </a:p>
            </p:txBody>
          </p:sp>
        </p:grpSp>
        <p:grpSp>
          <p:nvGrpSpPr>
            <p:cNvPr id="15" name="Gruppieren 14">
              <a:extLst>
                <a:ext uri="{FF2B5EF4-FFF2-40B4-BE49-F238E27FC236}">
                  <a16:creationId xmlns:a16="http://schemas.microsoft.com/office/drawing/2014/main" id="{0F04A30E-6D29-4F3A-8894-A0F06095FB54}"/>
                </a:ext>
              </a:extLst>
            </p:cNvPr>
            <p:cNvGrpSpPr/>
            <p:nvPr/>
          </p:nvGrpSpPr>
          <p:grpSpPr>
            <a:xfrm>
              <a:off x="1476694" y="1344059"/>
              <a:ext cx="851337" cy="1036361"/>
              <a:chOff x="1476694" y="1344059"/>
              <a:chExt cx="851337" cy="1036361"/>
            </a:xfrm>
          </p:grpSpPr>
          <p:sp>
            <p:nvSpPr>
              <p:cNvPr id="13" name="Pfeil: nach unten 12">
                <a:extLst>
                  <a:ext uri="{FF2B5EF4-FFF2-40B4-BE49-F238E27FC236}">
                    <a16:creationId xmlns:a16="http://schemas.microsoft.com/office/drawing/2014/main" id="{B85BD5D8-CD32-4551-8992-E90829B84018}"/>
                  </a:ext>
                </a:extLst>
              </p:cNvPr>
              <p:cNvSpPr/>
              <p:nvPr/>
            </p:nvSpPr>
            <p:spPr>
              <a:xfrm>
                <a:off x="1476694" y="1344059"/>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6D3F5D06-9B8A-4C15-A833-DB970FD1AE87}"/>
                  </a:ext>
                </a:extLst>
              </p:cNvPr>
              <p:cNvSpPr txBox="1"/>
              <p:nvPr/>
            </p:nvSpPr>
            <p:spPr>
              <a:xfrm rot="5400000">
                <a:off x="1412438" y="1631407"/>
                <a:ext cx="979846" cy="461665"/>
              </a:xfrm>
              <a:prstGeom prst="rect">
                <a:avLst/>
              </a:prstGeom>
              <a:noFill/>
            </p:spPr>
            <p:txBody>
              <a:bodyPr wrap="square" rtlCol="0">
                <a:spAutoFit/>
              </a:bodyPr>
              <a:lstStyle/>
              <a:p>
                <a:r>
                  <a:rPr lang="de-DE" sz="2400" b="1" dirty="0">
                    <a:solidFill>
                      <a:schemeClr val="bg1"/>
                    </a:solidFill>
                  </a:rPr>
                  <a:t>10%</a:t>
                </a:r>
              </a:p>
            </p:txBody>
          </p:sp>
        </p:grpSp>
        <p:grpSp>
          <p:nvGrpSpPr>
            <p:cNvPr id="16" name="Gruppieren 15">
              <a:extLst>
                <a:ext uri="{FF2B5EF4-FFF2-40B4-BE49-F238E27FC236}">
                  <a16:creationId xmlns:a16="http://schemas.microsoft.com/office/drawing/2014/main" id="{0BCE10A4-6203-44A9-ABB7-ADF6DC258651}"/>
                </a:ext>
              </a:extLst>
            </p:cNvPr>
            <p:cNvGrpSpPr/>
            <p:nvPr/>
          </p:nvGrpSpPr>
          <p:grpSpPr>
            <a:xfrm>
              <a:off x="1476694" y="2997968"/>
              <a:ext cx="851337" cy="1036361"/>
              <a:chOff x="1476696" y="1367926"/>
              <a:chExt cx="851337" cy="1036361"/>
            </a:xfrm>
          </p:grpSpPr>
          <p:sp>
            <p:nvSpPr>
              <p:cNvPr id="17" name="Pfeil: nach unten 16">
                <a:extLst>
                  <a:ext uri="{FF2B5EF4-FFF2-40B4-BE49-F238E27FC236}">
                    <a16:creationId xmlns:a16="http://schemas.microsoft.com/office/drawing/2014/main" id="{11342850-5D0E-448A-9990-946E1CCB18DB}"/>
                  </a:ext>
                </a:extLst>
              </p:cNvPr>
              <p:cNvSpPr/>
              <p:nvPr/>
            </p:nvSpPr>
            <p:spPr>
              <a:xfrm>
                <a:off x="1476696" y="1367926"/>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a:extLst>
                  <a:ext uri="{FF2B5EF4-FFF2-40B4-BE49-F238E27FC236}">
                    <a16:creationId xmlns:a16="http://schemas.microsoft.com/office/drawing/2014/main" id="{50626744-4A5C-4870-B7EE-DD17A7EFE38A}"/>
                  </a:ext>
                </a:extLst>
              </p:cNvPr>
              <p:cNvSpPr txBox="1"/>
              <p:nvPr/>
            </p:nvSpPr>
            <p:spPr>
              <a:xfrm rot="5400000">
                <a:off x="1412440" y="1655277"/>
                <a:ext cx="979846" cy="461665"/>
              </a:xfrm>
              <a:prstGeom prst="rect">
                <a:avLst/>
              </a:prstGeom>
              <a:noFill/>
            </p:spPr>
            <p:txBody>
              <a:bodyPr wrap="square" rtlCol="0">
                <a:spAutoFit/>
              </a:bodyPr>
              <a:lstStyle/>
              <a:p>
                <a:r>
                  <a:rPr lang="de-DE" sz="2400" b="1" dirty="0">
                    <a:solidFill>
                      <a:schemeClr val="bg1"/>
                    </a:solidFill>
                  </a:rPr>
                  <a:t>50%</a:t>
                </a:r>
              </a:p>
            </p:txBody>
          </p:sp>
        </p:grpSp>
        <p:grpSp>
          <p:nvGrpSpPr>
            <p:cNvPr id="19" name="Gruppieren 18">
              <a:extLst>
                <a:ext uri="{FF2B5EF4-FFF2-40B4-BE49-F238E27FC236}">
                  <a16:creationId xmlns:a16="http://schemas.microsoft.com/office/drawing/2014/main" id="{1542D3F5-CF35-431A-A59B-BE5E84E31E6A}"/>
                </a:ext>
              </a:extLst>
            </p:cNvPr>
            <p:cNvGrpSpPr/>
            <p:nvPr/>
          </p:nvGrpSpPr>
          <p:grpSpPr>
            <a:xfrm>
              <a:off x="1476694" y="4638646"/>
              <a:ext cx="851337" cy="1036361"/>
              <a:chOff x="1476696" y="1334256"/>
              <a:chExt cx="851337" cy="1036361"/>
            </a:xfrm>
          </p:grpSpPr>
          <p:sp>
            <p:nvSpPr>
              <p:cNvPr id="20" name="Pfeil: nach unten 19">
                <a:extLst>
                  <a:ext uri="{FF2B5EF4-FFF2-40B4-BE49-F238E27FC236}">
                    <a16:creationId xmlns:a16="http://schemas.microsoft.com/office/drawing/2014/main" id="{9FA0C2C7-950B-4CB3-9535-B8EC3F362059}"/>
                  </a:ext>
                </a:extLst>
              </p:cNvPr>
              <p:cNvSpPr/>
              <p:nvPr/>
            </p:nvSpPr>
            <p:spPr>
              <a:xfrm>
                <a:off x="1476696" y="1334256"/>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a:extLst>
                  <a:ext uri="{FF2B5EF4-FFF2-40B4-BE49-F238E27FC236}">
                    <a16:creationId xmlns:a16="http://schemas.microsoft.com/office/drawing/2014/main" id="{126300C6-0D88-4E22-B35E-F6E8B6EB4E61}"/>
                  </a:ext>
                </a:extLst>
              </p:cNvPr>
              <p:cNvSpPr txBox="1"/>
              <p:nvPr/>
            </p:nvSpPr>
            <p:spPr>
              <a:xfrm rot="5400000">
                <a:off x="1412440" y="1621608"/>
                <a:ext cx="979846" cy="461665"/>
              </a:xfrm>
              <a:prstGeom prst="rect">
                <a:avLst/>
              </a:prstGeom>
              <a:noFill/>
            </p:spPr>
            <p:txBody>
              <a:bodyPr wrap="square" rtlCol="0">
                <a:spAutoFit/>
              </a:bodyPr>
              <a:lstStyle/>
              <a:p>
                <a:r>
                  <a:rPr lang="de-DE" sz="2400" b="1" dirty="0">
                    <a:solidFill>
                      <a:schemeClr val="bg1"/>
                    </a:solidFill>
                  </a:rPr>
                  <a:t>50%</a:t>
                </a:r>
              </a:p>
            </p:txBody>
          </p:sp>
        </p:grpSp>
      </p:grpSp>
      <p:sp>
        <p:nvSpPr>
          <p:cNvPr id="26" name="Textfeld 25">
            <a:extLst>
              <a:ext uri="{FF2B5EF4-FFF2-40B4-BE49-F238E27FC236}">
                <a16:creationId xmlns:a16="http://schemas.microsoft.com/office/drawing/2014/main" id="{CC7C202C-A79D-4557-830E-F80B5D961CEF}"/>
              </a:ext>
            </a:extLst>
          </p:cNvPr>
          <p:cNvSpPr txBox="1"/>
          <p:nvPr/>
        </p:nvSpPr>
        <p:spPr>
          <a:xfrm>
            <a:off x="804796" y="242806"/>
            <a:ext cx="6292646" cy="523220"/>
          </a:xfrm>
          <a:prstGeom prst="rect">
            <a:avLst/>
          </a:prstGeom>
          <a:noFill/>
        </p:spPr>
        <p:txBody>
          <a:bodyPr wrap="square" rtlCol="0">
            <a:spAutoFit/>
          </a:bodyPr>
          <a:lstStyle/>
          <a:p>
            <a:r>
              <a:rPr lang="de-DE" sz="2800" b="1" u="sng" dirty="0">
                <a:solidFill>
                  <a:srgbClr val="1BE1A8"/>
                </a:solidFill>
              </a:rPr>
              <a:t>User </a:t>
            </a:r>
            <a:r>
              <a:rPr lang="de-DE" sz="2800" b="1" u="sng" dirty="0" err="1">
                <a:solidFill>
                  <a:srgbClr val="1BE1A8"/>
                </a:solidFill>
              </a:rPr>
              <a:t>Aquisition</a:t>
            </a:r>
            <a:r>
              <a:rPr lang="de-DE" sz="2800" b="1" u="sng" dirty="0">
                <a:solidFill>
                  <a:srgbClr val="1BE1A8"/>
                </a:solidFill>
              </a:rPr>
              <a:t> </a:t>
            </a:r>
            <a:r>
              <a:rPr lang="de-DE" sz="2800" b="1" u="sng" dirty="0" err="1">
                <a:solidFill>
                  <a:srgbClr val="1BE1A8"/>
                </a:solidFill>
              </a:rPr>
              <a:t>within</a:t>
            </a:r>
            <a:r>
              <a:rPr lang="de-DE" sz="2800" b="1" u="sng" dirty="0">
                <a:solidFill>
                  <a:srgbClr val="1BE1A8"/>
                </a:solidFill>
              </a:rPr>
              <a:t> </a:t>
            </a:r>
            <a:r>
              <a:rPr lang="de-DE" sz="2800" b="1" u="sng" dirty="0" err="1">
                <a:solidFill>
                  <a:srgbClr val="1BE1A8"/>
                </a:solidFill>
              </a:rPr>
              <a:t>the</a:t>
            </a:r>
            <a:r>
              <a:rPr lang="de-DE" sz="2800" b="1" u="sng" dirty="0">
                <a:solidFill>
                  <a:srgbClr val="1BE1A8"/>
                </a:solidFill>
              </a:rPr>
              <a:t> </a:t>
            </a:r>
            <a:r>
              <a:rPr lang="de-DE" sz="2800" b="1" u="sng" dirty="0" err="1">
                <a:solidFill>
                  <a:srgbClr val="1BE1A8"/>
                </a:solidFill>
              </a:rPr>
              <a:t>first</a:t>
            </a:r>
            <a:r>
              <a:rPr lang="de-DE" sz="2800" b="1" u="sng" dirty="0">
                <a:solidFill>
                  <a:srgbClr val="1BE1A8"/>
                </a:solidFill>
              </a:rPr>
              <a:t> </a:t>
            </a:r>
            <a:r>
              <a:rPr lang="de-DE" sz="2800" b="1" u="sng" dirty="0" err="1">
                <a:solidFill>
                  <a:srgbClr val="1BE1A8"/>
                </a:solidFill>
              </a:rPr>
              <a:t>year</a:t>
            </a:r>
            <a:endParaRPr lang="de-DE" sz="2800" b="1" u="sng" dirty="0">
              <a:solidFill>
                <a:srgbClr val="1BE1A8"/>
              </a:solidFill>
            </a:endParaRPr>
          </a:p>
        </p:txBody>
      </p:sp>
      <p:sp>
        <p:nvSpPr>
          <p:cNvPr id="7" name="Datumsplatzhalter 6">
            <a:extLst>
              <a:ext uri="{FF2B5EF4-FFF2-40B4-BE49-F238E27FC236}">
                <a16:creationId xmlns:a16="http://schemas.microsoft.com/office/drawing/2014/main" id="{5A9A89A8-27D3-4949-9B88-C26EC790B607}"/>
              </a:ext>
            </a:extLst>
          </p:cNvPr>
          <p:cNvSpPr>
            <a:spLocks noGrp="1"/>
          </p:cNvSpPr>
          <p:nvPr>
            <p:ph type="dt" idx="10"/>
          </p:nvPr>
        </p:nvSpPr>
        <p:spPr/>
        <p:txBody>
          <a:bodyPr/>
          <a:lstStyle/>
          <a:p>
            <a:fld id="{7C95C985-B63F-4CCF-83C5-9EDB58BB196F}" type="datetime1">
              <a:rPr lang="de-DE" smtClean="0"/>
              <a:t>01.10.2019</a:t>
            </a:fld>
            <a:endParaRPr lang="de-DE"/>
          </a:p>
        </p:txBody>
      </p:sp>
    </p:spTree>
    <p:extLst>
      <p:ext uri="{BB962C8B-B14F-4D97-AF65-F5344CB8AC3E}">
        <p14:creationId xmlns:p14="http://schemas.microsoft.com/office/powerpoint/2010/main" val="3494513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7C6CCD39-55FD-4F70-A4CD-F5B00E768A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9</a:t>
            </a:fld>
            <a:endParaRPr lang="de-DE"/>
          </a:p>
        </p:txBody>
      </p:sp>
      <p:sp>
        <p:nvSpPr>
          <p:cNvPr id="4" name="Textfeld 3">
            <a:extLst>
              <a:ext uri="{FF2B5EF4-FFF2-40B4-BE49-F238E27FC236}">
                <a16:creationId xmlns:a16="http://schemas.microsoft.com/office/drawing/2014/main" id="{C2C03463-BE6F-4924-B25A-B8619DBEF6CF}"/>
              </a:ext>
            </a:extLst>
          </p:cNvPr>
          <p:cNvSpPr txBox="1"/>
          <p:nvPr/>
        </p:nvSpPr>
        <p:spPr>
          <a:xfrm>
            <a:off x="804990" y="234002"/>
            <a:ext cx="9543393" cy="523220"/>
          </a:xfrm>
          <a:prstGeom prst="rect">
            <a:avLst/>
          </a:prstGeom>
          <a:noFill/>
        </p:spPr>
        <p:txBody>
          <a:bodyPr wrap="square" rtlCol="0">
            <a:spAutoFit/>
          </a:bodyPr>
          <a:lstStyle/>
          <a:p>
            <a:r>
              <a:rPr lang="de-DE" sz="2800" b="1" u="sng" dirty="0">
                <a:solidFill>
                  <a:srgbClr val="1BE1A8"/>
                </a:solidFill>
              </a:rPr>
              <a:t>Further </a:t>
            </a:r>
            <a:r>
              <a:rPr lang="de-DE" sz="2800" b="1" u="sng" dirty="0" err="1">
                <a:solidFill>
                  <a:srgbClr val="1BE1A8"/>
                </a:solidFill>
              </a:rPr>
              <a:t>expansion</a:t>
            </a:r>
            <a:endParaRPr lang="de-DE" sz="2800" b="1" u="sng" dirty="0">
              <a:solidFill>
                <a:srgbClr val="1BE1A8"/>
              </a:solidFill>
            </a:endParaRPr>
          </a:p>
        </p:txBody>
      </p:sp>
      <p:sp>
        <p:nvSpPr>
          <p:cNvPr id="8" name="Textfeld 7">
            <a:extLst>
              <a:ext uri="{FF2B5EF4-FFF2-40B4-BE49-F238E27FC236}">
                <a16:creationId xmlns:a16="http://schemas.microsoft.com/office/drawing/2014/main" id="{142FA543-9729-4695-A56A-8961BE42CBF1}"/>
              </a:ext>
            </a:extLst>
          </p:cNvPr>
          <p:cNvSpPr txBox="1"/>
          <p:nvPr/>
        </p:nvSpPr>
        <p:spPr>
          <a:xfrm>
            <a:off x="3354952" y="841828"/>
            <a:ext cx="5482093" cy="1323439"/>
          </a:xfrm>
          <a:prstGeom prst="rect">
            <a:avLst/>
          </a:prstGeom>
          <a:noFill/>
        </p:spPr>
        <p:txBody>
          <a:bodyPr wrap="square" rtlCol="0">
            <a:spAutoFit/>
          </a:bodyPr>
          <a:lstStyle/>
          <a:p>
            <a:pPr algn="ctr"/>
            <a:r>
              <a:rPr lang="de-DE" sz="8000" b="1" dirty="0">
                <a:solidFill>
                  <a:srgbClr val="1BE1A8"/>
                </a:solidFill>
              </a:rPr>
              <a:t>2 863 609</a:t>
            </a:r>
          </a:p>
        </p:txBody>
      </p:sp>
      <p:sp>
        <p:nvSpPr>
          <p:cNvPr id="12" name="Textfeld 11">
            <a:extLst>
              <a:ext uri="{FF2B5EF4-FFF2-40B4-BE49-F238E27FC236}">
                <a16:creationId xmlns:a16="http://schemas.microsoft.com/office/drawing/2014/main" id="{9EEE577F-63BE-4646-885E-D7108B263EC9}"/>
              </a:ext>
            </a:extLst>
          </p:cNvPr>
          <p:cNvSpPr txBox="1"/>
          <p:nvPr/>
        </p:nvSpPr>
        <p:spPr>
          <a:xfrm>
            <a:off x="4522380" y="2058045"/>
            <a:ext cx="3147238" cy="400110"/>
          </a:xfrm>
          <a:prstGeom prst="rect">
            <a:avLst/>
          </a:prstGeom>
          <a:noFill/>
        </p:spPr>
        <p:txBody>
          <a:bodyPr wrap="square" rtlCol="0">
            <a:spAutoFit/>
          </a:bodyPr>
          <a:lstStyle/>
          <a:p>
            <a:pPr algn="ctr"/>
            <a:r>
              <a:rPr lang="de-DE" sz="2000" b="1" dirty="0" err="1"/>
              <a:t>Students</a:t>
            </a:r>
            <a:r>
              <a:rPr lang="de-DE" sz="2000" b="1" dirty="0"/>
              <a:t> in Germany</a:t>
            </a:r>
          </a:p>
        </p:txBody>
      </p:sp>
      <p:sp>
        <p:nvSpPr>
          <p:cNvPr id="14" name="Textfeld 13">
            <a:extLst>
              <a:ext uri="{FF2B5EF4-FFF2-40B4-BE49-F238E27FC236}">
                <a16:creationId xmlns:a16="http://schemas.microsoft.com/office/drawing/2014/main" id="{35A4BF7A-FF0C-4A25-9B6C-A7330657917E}"/>
              </a:ext>
            </a:extLst>
          </p:cNvPr>
          <p:cNvSpPr txBox="1"/>
          <p:nvPr/>
        </p:nvSpPr>
        <p:spPr>
          <a:xfrm>
            <a:off x="4107711" y="4306895"/>
            <a:ext cx="3976576" cy="1323439"/>
          </a:xfrm>
          <a:prstGeom prst="rect">
            <a:avLst/>
          </a:prstGeom>
          <a:noFill/>
        </p:spPr>
        <p:txBody>
          <a:bodyPr wrap="square" rtlCol="0">
            <a:spAutoFit/>
          </a:bodyPr>
          <a:lstStyle/>
          <a:p>
            <a:pPr algn="ctr"/>
            <a:r>
              <a:rPr lang="de-DE" sz="8000" b="1" dirty="0">
                <a:solidFill>
                  <a:srgbClr val="1BE1A8"/>
                </a:solidFill>
              </a:rPr>
              <a:t>75 000</a:t>
            </a:r>
          </a:p>
        </p:txBody>
      </p:sp>
      <p:sp>
        <p:nvSpPr>
          <p:cNvPr id="16" name="Textfeld 15">
            <a:extLst>
              <a:ext uri="{FF2B5EF4-FFF2-40B4-BE49-F238E27FC236}">
                <a16:creationId xmlns:a16="http://schemas.microsoft.com/office/drawing/2014/main" id="{7B344E90-9DE2-4E54-9B45-4086DDF526A2}"/>
              </a:ext>
            </a:extLst>
          </p:cNvPr>
          <p:cNvSpPr txBox="1"/>
          <p:nvPr/>
        </p:nvSpPr>
        <p:spPr>
          <a:xfrm>
            <a:off x="4522381" y="5451395"/>
            <a:ext cx="3147238" cy="707886"/>
          </a:xfrm>
          <a:prstGeom prst="rect">
            <a:avLst/>
          </a:prstGeom>
          <a:noFill/>
        </p:spPr>
        <p:txBody>
          <a:bodyPr wrap="square" rtlCol="0">
            <a:spAutoFit/>
          </a:bodyPr>
          <a:lstStyle/>
          <a:p>
            <a:pPr algn="ctr"/>
            <a:r>
              <a:rPr lang="de-DE" sz="2000" b="1" dirty="0"/>
              <a:t>User </a:t>
            </a:r>
            <a:r>
              <a:rPr lang="de-DE" sz="2000" b="1" dirty="0" err="1"/>
              <a:t>of</a:t>
            </a:r>
            <a:r>
              <a:rPr lang="de-DE" sz="2000" b="1" dirty="0"/>
              <a:t> </a:t>
            </a:r>
            <a:r>
              <a:rPr lang="de-DE" sz="2000" b="1" dirty="0">
                <a:solidFill>
                  <a:srgbClr val="1BE1A8"/>
                </a:solidFill>
              </a:rPr>
              <a:t>FoundingBuddies.com</a:t>
            </a:r>
          </a:p>
        </p:txBody>
      </p:sp>
      <p:sp>
        <p:nvSpPr>
          <p:cNvPr id="18" name="Pfeil: nach unten 17">
            <a:extLst>
              <a:ext uri="{FF2B5EF4-FFF2-40B4-BE49-F238E27FC236}">
                <a16:creationId xmlns:a16="http://schemas.microsoft.com/office/drawing/2014/main" id="{2DD2DEBC-1D68-4052-8013-BF2111D744BB}"/>
              </a:ext>
            </a:extLst>
          </p:cNvPr>
          <p:cNvSpPr/>
          <p:nvPr/>
        </p:nvSpPr>
        <p:spPr>
          <a:xfrm>
            <a:off x="5273083" y="2458155"/>
            <a:ext cx="1645830" cy="1986638"/>
          </a:xfrm>
          <a:prstGeom prst="downArrow">
            <a:avLst>
              <a:gd name="adj1" fmla="val 50000"/>
              <a:gd name="adj2" fmla="val 51318"/>
            </a:avLst>
          </a:prstGeom>
          <a:solidFill>
            <a:srgbClr val="1BE1A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412FA3ED-60BF-46A5-BFAC-0793EE57636D}"/>
              </a:ext>
            </a:extLst>
          </p:cNvPr>
          <p:cNvSpPr/>
          <p:nvPr/>
        </p:nvSpPr>
        <p:spPr>
          <a:xfrm>
            <a:off x="3254025" y="757223"/>
            <a:ext cx="5683945" cy="5599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DA2609BC-FCCF-42CE-B805-3D5A3AF23A31}"/>
              </a:ext>
            </a:extLst>
          </p:cNvPr>
          <p:cNvSpPr txBox="1"/>
          <p:nvPr/>
        </p:nvSpPr>
        <p:spPr>
          <a:xfrm>
            <a:off x="5665110" y="2626982"/>
            <a:ext cx="861774" cy="1384995"/>
          </a:xfrm>
          <a:prstGeom prst="rect">
            <a:avLst/>
          </a:prstGeom>
          <a:noFill/>
        </p:spPr>
        <p:txBody>
          <a:bodyPr vert="vert" wrap="square" rtlCol="0">
            <a:spAutoFit/>
          </a:bodyPr>
          <a:lstStyle/>
          <a:p>
            <a:pPr algn="ctr"/>
            <a:r>
              <a:rPr lang="de-DE" sz="4400" b="1" dirty="0">
                <a:solidFill>
                  <a:schemeClr val="bg1"/>
                </a:solidFill>
              </a:rPr>
              <a:t>2.5%</a:t>
            </a:r>
          </a:p>
        </p:txBody>
      </p:sp>
      <p:sp>
        <p:nvSpPr>
          <p:cNvPr id="6" name="Datumsplatzhalter 5">
            <a:extLst>
              <a:ext uri="{FF2B5EF4-FFF2-40B4-BE49-F238E27FC236}">
                <a16:creationId xmlns:a16="http://schemas.microsoft.com/office/drawing/2014/main" id="{D624E1C0-9A88-450E-A480-04C94A231719}"/>
              </a:ext>
            </a:extLst>
          </p:cNvPr>
          <p:cNvSpPr>
            <a:spLocks noGrp="1"/>
          </p:cNvSpPr>
          <p:nvPr>
            <p:ph type="dt" idx="10"/>
          </p:nvPr>
        </p:nvSpPr>
        <p:spPr/>
        <p:txBody>
          <a:bodyPr/>
          <a:lstStyle/>
          <a:p>
            <a:fld id="{D5A008A0-A4D0-42AA-92BC-A9DCA06EFECA}" type="datetime1">
              <a:rPr lang="de-DE" smtClean="0"/>
              <a:t>01.10.2019</a:t>
            </a:fld>
            <a:endParaRPr lang="de-DE"/>
          </a:p>
        </p:txBody>
      </p:sp>
    </p:spTree>
    <p:extLst>
      <p:ext uri="{BB962C8B-B14F-4D97-AF65-F5344CB8AC3E}">
        <p14:creationId xmlns:p14="http://schemas.microsoft.com/office/powerpoint/2010/main" val="247457951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543</Words>
  <Application>Microsoft Office PowerPoint</Application>
  <PresentationFormat>Breitbild</PresentationFormat>
  <Paragraphs>118</Paragraphs>
  <Slides>9</Slides>
  <Notes>8</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9</vt:i4>
      </vt:variant>
    </vt:vector>
  </HeadingPairs>
  <TitlesOfParts>
    <vt:vector size="12" baseType="lpstr">
      <vt:lpstr>Arial</vt:lpstr>
      <vt:lpstr>Calibri</vt:lpstr>
      <vt:lpstr>Office Theme</vt:lpstr>
      <vt:lpstr>FoundingBuddies.com</vt:lpstr>
      <vt:lpstr>PowerPoint-Präsentation</vt:lpstr>
      <vt:lpstr>PowerPoint-Präsentation</vt:lpstr>
      <vt:lpstr> </vt:lpstr>
      <vt:lpstr> </vt:lpstr>
      <vt:lpstr> </vt:lpstr>
      <vt:lpstr> </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FoundingBuddies.com</dc:title>
  <dc:creator>ge72zul</dc:creator>
  <cp:lastModifiedBy>Nicholas Poggendorf</cp:lastModifiedBy>
  <cp:revision>26</cp:revision>
  <dcterms:created xsi:type="dcterms:W3CDTF">2019-09-10T09:10:23Z</dcterms:created>
  <dcterms:modified xsi:type="dcterms:W3CDTF">2019-10-01T16:30:42Z</dcterms:modified>
</cp:coreProperties>
</file>