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311" r:id="rId2"/>
    <p:sldId id="317" r:id="rId3"/>
    <p:sldId id="334" r:id="rId4"/>
    <p:sldId id="344" r:id="rId5"/>
    <p:sldId id="345" r:id="rId6"/>
    <p:sldId id="341" r:id="rId7"/>
    <p:sldId id="315" r:id="rId8"/>
    <p:sldId id="320" r:id="rId9"/>
    <p:sldId id="321" r:id="rId10"/>
    <p:sldId id="346" r:id="rId11"/>
    <p:sldId id="347" r:id="rId12"/>
    <p:sldId id="368" r:id="rId13"/>
    <p:sldId id="308" r:id="rId14"/>
    <p:sldId id="310" r:id="rId15"/>
    <p:sldId id="370" r:id="rId16"/>
    <p:sldId id="379" r:id="rId17"/>
    <p:sldId id="380" r:id="rId18"/>
    <p:sldId id="328" r:id="rId19"/>
    <p:sldId id="355" r:id="rId20"/>
    <p:sldId id="377" r:id="rId21"/>
    <p:sldId id="333" r:id="rId22"/>
    <p:sldId id="332" r:id="rId23"/>
    <p:sldId id="3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Micheli, Gabrielle Vittoria Charl" initials="dMGVC" lastIdx="0" clrIdx="0">
    <p:extLst>
      <p:ext uri="{19B8F6BF-5375-455C-9EA6-DF929625EA0E}">
        <p15:presenceInfo xmlns:p15="http://schemas.microsoft.com/office/powerpoint/2012/main" userId="2cc40d6c-c8c3-4234-bc8f-a593270a3c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0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58"/>
    <p:restoredTop sz="94478"/>
  </p:normalViewPr>
  <p:slideViewPr>
    <p:cSldViewPr snapToGrid="0" snapToObjects="1">
      <p:cViewPr varScale="1">
        <p:scale>
          <a:sx n="90" d="100"/>
          <a:sy n="90" d="100"/>
        </p:scale>
        <p:origin x="200" y="5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0D41F0-2FDF-DE45-80E8-C2F71B49397E}" type="datetimeFigureOut">
              <a:rPr lang="en-US" smtClean="0"/>
              <a:t>9/10/18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994D27-BF01-954E-B54C-2D2107F80FE5}" type="slidenum">
              <a:rPr lang="en-US" smtClean="0"/>
              <a:t>‹#›</a:t>
            </a:fld>
            <a:endParaRPr lang="en-US"/>
          </a:p>
        </p:txBody>
      </p:sp>
    </p:spTree>
    <p:extLst>
      <p:ext uri="{BB962C8B-B14F-4D97-AF65-F5344CB8AC3E}">
        <p14:creationId xmlns:p14="http://schemas.microsoft.com/office/powerpoint/2010/main" val="5150511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CAA966-4782-1A4F-B505-95C8034FA130}" type="datetimeFigureOut">
              <a:rPr lang="en-US" smtClean="0"/>
              <a:t>9/10/18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47B0E3-EAE7-D44E-A50F-AC1B4A099435}" type="slidenum">
              <a:rPr lang="en-US" smtClean="0"/>
              <a:t>‹#›</a:t>
            </a:fld>
            <a:endParaRPr lang="en-US"/>
          </a:p>
        </p:txBody>
      </p:sp>
    </p:spTree>
    <p:extLst>
      <p:ext uri="{BB962C8B-B14F-4D97-AF65-F5344CB8AC3E}">
        <p14:creationId xmlns:p14="http://schemas.microsoft.com/office/powerpoint/2010/main" val="243193403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SGX allows users to perform secure computations on potentially compromised platforms where an attacker controls everything, even the OS.</a:t>
            </a:r>
          </a:p>
          <a:p>
            <a:endParaRPr lang="en-US" dirty="0"/>
          </a:p>
        </p:txBody>
      </p:sp>
      <p:sp>
        <p:nvSpPr>
          <p:cNvPr id="4" name="Slide Number Placeholder 3"/>
          <p:cNvSpPr>
            <a:spLocks noGrp="1"/>
          </p:cNvSpPr>
          <p:nvPr>
            <p:ph type="sldNum" sz="quarter" idx="10"/>
          </p:nvPr>
        </p:nvSpPr>
        <p:spPr/>
        <p:txBody>
          <a:bodyPr/>
          <a:lstStyle/>
          <a:p>
            <a:fld id="{A347B0E3-EAE7-D44E-A50F-AC1B4A099435}" type="slidenum">
              <a:rPr lang="en-US" smtClean="0"/>
              <a:t>2</a:t>
            </a:fld>
            <a:endParaRPr lang="en-US"/>
          </a:p>
        </p:txBody>
      </p:sp>
    </p:spTree>
    <p:extLst>
      <p:ext uri="{BB962C8B-B14F-4D97-AF65-F5344CB8AC3E}">
        <p14:creationId xmlns:p14="http://schemas.microsoft.com/office/powerpoint/2010/main" val="1685296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Attack can only be done by Intel because quotes are encrypted by Intel.</a:t>
            </a:r>
          </a:p>
        </p:txBody>
      </p:sp>
      <p:sp>
        <p:nvSpPr>
          <p:cNvPr id="4" name="Slide Number Placeholder 3"/>
          <p:cNvSpPr>
            <a:spLocks noGrp="1"/>
          </p:cNvSpPr>
          <p:nvPr>
            <p:ph type="sldNum" sz="quarter" idx="10"/>
          </p:nvPr>
        </p:nvSpPr>
        <p:spPr/>
        <p:txBody>
          <a:bodyPr/>
          <a:lstStyle/>
          <a:p>
            <a:fld id="{A347B0E3-EAE7-D44E-A50F-AC1B4A099435}" type="slidenum">
              <a:rPr lang="en-US" smtClean="0"/>
              <a:t>12</a:t>
            </a:fld>
            <a:endParaRPr lang="en-US"/>
          </a:p>
        </p:txBody>
      </p:sp>
    </p:spTree>
    <p:extLst>
      <p:ext uri="{BB962C8B-B14F-4D97-AF65-F5344CB8AC3E}">
        <p14:creationId xmlns:p14="http://schemas.microsoft.com/office/powerpoint/2010/main" val="1089507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Consequence gap : processor reads from memory it needs to wait -&gt; fast processor that mostly waits for the memory.</a:t>
            </a:r>
          </a:p>
          <a:p>
            <a:r>
              <a:rPr lang="en-US" sz="1200" kern="1200" dirty="0">
                <a:solidFill>
                  <a:schemeClr val="tx1"/>
                </a:solidFill>
                <a:effectLst/>
                <a:latin typeface="+mn-lt"/>
                <a:ea typeface="+mn-ea"/>
                <a:cs typeface="+mn-cs"/>
              </a:rPr>
              <a:t>bridge this gap, processor designers small bank of memory called "cache" between main memory and the processor: small, closer to the execution core, more expensive technologies.</a:t>
            </a:r>
          </a:p>
          <a:p>
            <a:r>
              <a:rPr lang="en-US" sz="1200" kern="1200" dirty="0">
                <a:solidFill>
                  <a:schemeClr val="tx1"/>
                </a:solidFill>
                <a:effectLst/>
                <a:latin typeface="+mn-lt"/>
                <a:ea typeface="+mn-ea"/>
                <a:cs typeface="+mn-cs"/>
              </a:rPr>
              <a:t>Cache divides memory into units called lines. When the processor accesses memory the cache brings the line that contains the requested data from memory and provide the data to the processor.  At the same time, it also stores a copy of the data.</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2B1ABC72-31BC-CB4A-8ED6-662AD441149B}" type="slidenum">
              <a:rPr lang="en-US" smtClean="0"/>
              <a:t>13</a:t>
            </a:fld>
            <a:endParaRPr lang="en-US"/>
          </a:p>
        </p:txBody>
      </p:sp>
    </p:spTree>
    <p:extLst>
      <p:ext uri="{BB962C8B-B14F-4D97-AF65-F5344CB8AC3E}">
        <p14:creationId xmlns:p14="http://schemas.microsoft.com/office/powerpoint/2010/main" val="3158770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exploit this cache </a:t>
            </a:r>
            <a:r>
              <a:rPr lang="en-US" sz="1200" kern="1200" dirty="0" err="1">
                <a:solidFill>
                  <a:schemeClr val="tx1"/>
                </a:solidFill>
                <a:effectLst/>
                <a:latin typeface="+mn-lt"/>
                <a:ea typeface="+mn-ea"/>
                <a:cs typeface="+mn-cs"/>
              </a:rPr>
              <a:t>behaviour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spy wants to learn information about the victim's memory accesses </a:t>
            </a:r>
          </a:p>
          <a:p>
            <a:r>
              <a:rPr lang="en-US" sz="1200" kern="1200" dirty="0">
                <a:solidFill>
                  <a:schemeClr val="tx1"/>
                </a:solidFill>
                <a:effectLst/>
                <a:latin typeface="+mn-lt"/>
                <a:ea typeface="+mn-ea"/>
                <a:cs typeface="+mn-cs"/>
              </a:rPr>
              <a:t>spy then primes the caches. It  accesses each memory line in the buffer, bringing the memory lines to the cache.</a:t>
            </a:r>
          </a:p>
          <a:p>
            <a:r>
              <a:rPr lang="en-US" sz="1200" kern="1200" dirty="0">
                <a:solidFill>
                  <a:schemeClr val="tx1"/>
                </a:solidFill>
                <a:effectLst/>
                <a:latin typeface="+mn-lt"/>
                <a:ea typeface="+mn-ea"/>
                <a:cs typeface="+mn-cs"/>
              </a:rPr>
              <a:t>the victim has to bring the data from memory, and it will evict some of the spy's data.</a:t>
            </a:r>
          </a:p>
          <a:p>
            <a:r>
              <a:rPr lang="en-US" sz="1200" kern="1200" dirty="0">
                <a:solidFill>
                  <a:schemeClr val="tx1"/>
                </a:solidFill>
                <a:effectLst/>
                <a:latin typeface="+mn-lt"/>
                <a:ea typeface="+mn-ea"/>
                <a:cs typeface="+mn-cs"/>
              </a:rPr>
              <a:t>After waiting, the spy probes the cache : measuring the time it takes to read</a:t>
            </a:r>
          </a:p>
          <a:p>
            <a:r>
              <a:rPr lang="en-US" sz="1200" kern="1200" dirty="0">
                <a:solidFill>
                  <a:schemeClr val="tx1"/>
                </a:solidFill>
                <a:effectLst/>
                <a:latin typeface="+mn-lt"/>
                <a:ea typeface="+mn-ea"/>
                <a:cs typeface="+mn-cs"/>
              </a:rPr>
              <a:t>By repeating this Prime and Probe cycle, the spy can create a trace of the victim's </a:t>
            </a:r>
            <a:r>
              <a:rPr lang="en-US" sz="1200" kern="1200" dirty="0" err="1">
                <a:solidFill>
                  <a:schemeClr val="tx1"/>
                </a:solidFill>
                <a:effectLst/>
                <a:latin typeface="+mn-lt"/>
                <a:ea typeface="+mn-ea"/>
                <a:cs typeface="+mn-cs"/>
              </a:rPr>
              <a:t>behaviour</a:t>
            </a:r>
            <a:r>
              <a:rPr lang="en-US" sz="1200" kern="1200" dirty="0">
                <a:solidFill>
                  <a:schemeClr val="tx1"/>
                </a:solidFill>
                <a:effectLst/>
                <a:latin typeface="+mn-lt"/>
                <a:ea typeface="+mn-ea"/>
                <a:cs typeface="+mn-cs"/>
              </a:rPr>
              <a:t> over time.</a:t>
            </a:r>
          </a:p>
          <a:p>
            <a:endParaRPr lang="en-US" dirty="0"/>
          </a:p>
        </p:txBody>
      </p:sp>
      <p:sp>
        <p:nvSpPr>
          <p:cNvPr id="4" name="Slide Number Placeholder 3"/>
          <p:cNvSpPr>
            <a:spLocks noGrp="1"/>
          </p:cNvSpPr>
          <p:nvPr>
            <p:ph type="sldNum" sz="quarter" idx="10"/>
          </p:nvPr>
        </p:nvSpPr>
        <p:spPr/>
        <p:txBody>
          <a:bodyPr/>
          <a:lstStyle/>
          <a:p>
            <a:fld id="{2B1ABC72-31BC-CB4A-8ED6-662AD441149B}" type="slidenum">
              <a:rPr lang="en-US" smtClean="0"/>
              <a:t>14</a:t>
            </a:fld>
            <a:endParaRPr lang="en-US"/>
          </a:p>
        </p:txBody>
      </p:sp>
    </p:spTree>
    <p:extLst>
      <p:ext uri="{BB962C8B-B14F-4D97-AF65-F5344CB8AC3E}">
        <p14:creationId xmlns:p14="http://schemas.microsoft.com/office/powerpoint/2010/main" val="3158770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47B0E3-EAE7-D44E-A50F-AC1B4A099435}" type="slidenum">
              <a:rPr lang="en-US" smtClean="0"/>
              <a:t>15</a:t>
            </a:fld>
            <a:endParaRPr lang="en-US"/>
          </a:p>
        </p:txBody>
      </p:sp>
    </p:spTree>
    <p:extLst>
      <p:ext uri="{BB962C8B-B14F-4D97-AF65-F5344CB8AC3E}">
        <p14:creationId xmlns:p14="http://schemas.microsoft.com/office/powerpoint/2010/main" val="524018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347B0E3-EAE7-D44E-A50F-AC1B4A099435}" type="slidenum">
              <a:rPr lang="en-US" smtClean="0"/>
              <a:t>16</a:t>
            </a:fld>
            <a:endParaRPr lang="en-US"/>
          </a:p>
        </p:txBody>
      </p:sp>
    </p:spTree>
    <p:extLst>
      <p:ext uri="{BB962C8B-B14F-4D97-AF65-F5344CB8AC3E}">
        <p14:creationId xmlns:p14="http://schemas.microsoft.com/office/powerpoint/2010/main" val="360031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spike = moment when something is being evicted from the cache. </a:t>
            </a:r>
          </a:p>
          <a:p>
            <a:r>
              <a:rPr lang="en-US" sz="1200" kern="1200" dirty="0">
                <a:solidFill>
                  <a:schemeClr val="tx1"/>
                </a:solidFill>
                <a:effectLst/>
                <a:latin typeface="+mn-lt"/>
                <a:ea typeface="+mn-ea"/>
                <a:cs typeface="+mn-cs"/>
              </a:rPr>
              <a:t>The constant periods correspond to the loop iterations.</a:t>
            </a:r>
          </a:p>
          <a:p>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A347B0E3-EAE7-D44E-A50F-AC1B4A099435}" type="slidenum">
              <a:rPr lang="en-US" smtClean="0"/>
              <a:t>17</a:t>
            </a:fld>
            <a:endParaRPr lang="en-US"/>
          </a:p>
        </p:txBody>
      </p:sp>
    </p:spTree>
    <p:extLst>
      <p:ext uri="{BB962C8B-B14F-4D97-AF65-F5344CB8AC3E}">
        <p14:creationId xmlns:p14="http://schemas.microsoft.com/office/powerpoint/2010/main" val="428877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has leading zeros, so it’s small, and so |r| &lt; … where 2^l is the number of leading zeros</a:t>
            </a:r>
          </a:p>
        </p:txBody>
      </p:sp>
      <p:sp>
        <p:nvSpPr>
          <p:cNvPr id="4" name="Slide Number Placeholder 3"/>
          <p:cNvSpPr>
            <a:spLocks noGrp="1"/>
          </p:cNvSpPr>
          <p:nvPr>
            <p:ph type="sldNum" sz="quarter" idx="10"/>
          </p:nvPr>
        </p:nvSpPr>
        <p:spPr/>
        <p:txBody>
          <a:bodyPr/>
          <a:lstStyle/>
          <a:p>
            <a:fld id="{A347B0E3-EAE7-D44E-A50F-AC1B4A099435}" type="slidenum">
              <a:rPr lang="en-US" smtClean="0"/>
              <a:t>18</a:t>
            </a:fld>
            <a:endParaRPr lang="en-US"/>
          </a:p>
        </p:txBody>
      </p:sp>
    </p:spTree>
    <p:extLst>
      <p:ext uri="{BB962C8B-B14F-4D97-AF65-F5344CB8AC3E}">
        <p14:creationId xmlns:p14="http://schemas.microsoft.com/office/powerpoint/2010/main" val="1161681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a:t>
            </a:r>
          </a:p>
        </p:txBody>
      </p:sp>
      <p:sp>
        <p:nvSpPr>
          <p:cNvPr id="4" name="Slide Number Placeholder 3"/>
          <p:cNvSpPr>
            <a:spLocks noGrp="1"/>
          </p:cNvSpPr>
          <p:nvPr>
            <p:ph type="sldNum" sz="quarter" idx="10"/>
          </p:nvPr>
        </p:nvSpPr>
        <p:spPr/>
        <p:txBody>
          <a:bodyPr/>
          <a:lstStyle/>
          <a:p>
            <a:fld id="{A347B0E3-EAE7-D44E-A50F-AC1B4A099435}" type="slidenum">
              <a:rPr lang="en-US" smtClean="0"/>
              <a:t>22</a:t>
            </a:fld>
            <a:endParaRPr lang="en-US"/>
          </a:p>
        </p:txBody>
      </p:sp>
    </p:spTree>
    <p:extLst>
      <p:ext uri="{BB962C8B-B14F-4D97-AF65-F5344CB8AC3E}">
        <p14:creationId xmlns:p14="http://schemas.microsoft.com/office/powerpoint/2010/main" val="247741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347B0E3-EAE7-D44E-A50F-AC1B4A099435}" type="slidenum">
              <a:rPr lang="en-US" smtClean="0"/>
              <a:t>3</a:t>
            </a:fld>
            <a:endParaRPr lang="en-US"/>
          </a:p>
        </p:txBody>
      </p:sp>
    </p:spTree>
    <p:extLst>
      <p:ext uri="{BB962C8B-B14F-4D97-AF65-F5344CB8AC3E}">
        <p14:creationId xmlns:p14="http://schemas.microsoft.com/office/powerpoint/2010/main" val="95387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we are in the situation where we want to put the enclave on the cloud.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we have the following setup with an SGX machine on the cloud and a client.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client : communicating with enclaves : correctly initialized : run on trusted servers.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the cloud needs to prove to the client that it is running genuine SGX hardware.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remote attestation protocol implemented inside SGX, EPID.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proof = cryptographic signature that will certify the enclave’s content.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Every SGX machine has an attestation key, given by Intel.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the cloud launches the enclave, it uses special SGX instructions and this attestation key to hash and sign the enclave’s content. This is called an attestation quote.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A347B0E3-EAE7-D44E-A50F-AC1B4A099435}" type="slidenum">
              <a:rPr lang="en-US" smtClean="0"/>
              <a:t>4</a:t>
            </a:fld>
            <a:endParaRPr lang="en-US"/>
          </a:p>
        </p:txBody>
      </p:sp>
    </p:spTree>
    <p:extLst>
      <p:ext uri="{BB962C8B-B14F-4D97-AF65-F5344CB8AC3E}">
        <p14:creationId xmlns:p14="http://schemas.microsoft.com/office/powerpoint/2010/main" val="648270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red processor can generate a quote, after the quote is send to the network, there is no way to distinguish this quote from other quotes.</a:t>
            </a:r>
          </a:p>
          <a:p>
            <a:endParaRPr lang="en-US" dirty="0"/>
          </a:p>
        </p:txBody>
      </p:sp>
      <p:sp>
        <p:nvSpPr>
          <p:cNvPr id="4" name="Slide Number Placeholder 3"/>
          <p:cNvSpPr>
            <a:spLocks noGrp="1"/>
          </p:cNvSpPr>
          <p:nvPr>
            <p:ph type="sldNum" sz="quarter" idx="10"/>
          </p:nvPr>
        </p:nvSpPr>
        <p:spPr/>
        <p:txBody>
          <a:bodyPr/>
          <a:lstStyle/>
          <a:p>
            <a:fld id="{A347B0E3-EAE7-D44E-A50F-AC1B4A099435}" type="slidenum">
              <a:rPr lang="en-US" smtClean="0"/>
              <a:t>5</a:t>
            </a:fld>
            <a:endParaRPr lang="en-US"/>
          </a:p>
        </p:txBody>
      </p:sp>
    </p:spTree>
    <p:extLst>
      <p:ext uri="{BB962C8B-B14F-4D97-AF65-F5344CB8AC3E}">
        <p14:creationId xmlns:p14="http://schemas.microsoft.com/office/powerpoint/2010/main" val="4273429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TRANSITION: </a:t>
            </a:r>
            <a:r>
              <a:rPr lang="en-US" dirty="0"/>
              <a:t>To show you how the address works, I’ll give background on EPID….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347B0E3-EAE7-D44E-A50F-AC1B4A099435}" type="slidenum">
              <a:rPr lang="en-US" smtClean="0"/>
              <a:t>7</a:t>
            </a:fld>
            <a:endParaRPr lang="en-US"/>
          </a:p>
        </p:txBody>
      </p:sp>
    </p:spTree>
    <p:extLst>
      <p:ext uri="{BB962C8B-B14F-4D97-AF65-F5344CB8AC3E}">
        <p14:creationId xmlns:p14="http://schemas.microsoft.com/office/powerpoint/2010/main" val="3017456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Verifier AND in our case it is is Intel</a:t>
            </a:r>
          </a:p>
        </p:txBody>
      </p:sp>
      <p:sp>
        <p:nvSpPr>
          <p:cNvPr id="4" name="Slide Number Placeholder 3"/>
          <p:cNvSpPr>
            <a:spLocks noGrp="1"/>
          </p:cNvSpPr>
          <p:nvPr>
            <p:ph type="sldNum" sz="quarter" idx="10"/>
          </p:nvPr>
        </p:nvSpPr>
        <p:spPr/>
        <p:txBody>
          <a:bodyPr/>
          <a:lstStyle/>
          <a:p>
            <a:fld id="{A347B0E3-EAE7-D44E-A50F-AC1B4A099435}" type="slidenum">
              <a:rPr lang="en-US" smtClean="0"/>
              <a:t>8</a:t>
            </a:fld>
            <a:endParaRPr lang="en-US"/>
          </a:p>
        </p:txBody>
      </p:sp>
    </p:spTree>
    <p:extLst>
      <p:ext uri="{BB962C8B-B14F-4D97-AF65-F5344CB8AC3E}">
        <p14:creationId xmlns:p14="http://schemas.microsoft.com/office/powerpoint/2010/main" val="3735542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Revocation manager revoke platforms whose keys and signature are compromised.</a:t>
            </a:r>
          </a:p>
        </p:txBody>
      </p:sp>
      <p:sp>
        <p:nvSpPr>
          <p:cNvPr id="4" name="Slide Number Placeholder 3"/>
          <p:cNvSpPr>
            <a:spLocks noGrp="1"/>
          </p:cNvSpPr>
          <p:nvPr>
            <p:ph type="sldNum" sz="quarter" idx="10"/>
          </p:nvPr>
        </p:nvSpPr>
        <p:spPr/>
        <p:txBody>
          <a:bodyPr/>
          <a:lstStyle/>
          <a:p>
            <a:fld id="{A347B0E3-EAE7-D44E-A50F-AC1B4A099435}" type="slidenum">
              <a:rPr lang="en-US" smtClean="0"/>
              <a:t>9</a:t>
            </a:fld>
            <a:endParaRPr lang="en-US"/>
          </a:p>
        </p:txBody>
      </p:sp>
    </p:spTree>
    <p:extLst>
      <p:ext uri="{BB962C8B-B14F-4D97-AF65-F5344CB8AC3E}">
        <p14:creationId xmlns:p14="http://schemas.microsoft.com/office/powerpoint/2010/main" val="215574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 is defined as part of the scheme group public key </a:t>
            </a:r>
            <a:r>
              <a:rPr lang="en-US" sz="1200" kern="1200" dirty="0" err="1">
                <a:solidFill>
                  <a:schemeClr val="tx1"/>
                </a:solidFill>
                <a:effectLst/>
                <a:latin typeface="+mn-lt"/>
                <a:ea typeface="+mn-ea"/>
                <a:cs typeface="+mn-cs"/>
              </a:rPr>
              <a:t>gpk</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Unlinkability</a:t>
            </a:r>
            <a:r>
              <a:rPr 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sym typeface="Wingdings" pitchFamily="2" charset="2"/>
              </a:rPr>
              <a:t> zero knowledge proof</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347B0E3-EAE7-D44E-A50F-AC1B4A099435}" type="slidenum">
              <a:rPr lang="en-US" smtClean="0"/>
              <a:t>10</a:t>
            </a:fld>
            <a:endParaRPr lang="en-US"/>
          </a:p>
        </p:txBody>
      </p:sp>
    </p:spTree>
    <p:extLst>
      <p:ext uri="{BB962C8B-B14F-4D97-AF65-F5344CB8AC3E}">
        <p14:creationId xmlns:p14="http://schemas.microsoft.com/office/powerpoint/2010/main" val="2761640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47B0E3-EAE7-D44E-A50F-AC1B4A099435}" type="slidenum">
              <a:rPr lang="en-US" smtClean="0"/>
              <a:t>11</a:t>
            </a:fld>
            <a:endParaRPr lang="en-US"/>
          </a:p>
        </p:txBody>
      </p:sp>
    </p:spTree>
    <p:extLst>
      <p:ext uri="{BB962C8B-B14F-4D97-AF65-F5344CB8AC3E}">
        <p14:creationId xmlns:p14="http://schemas.microsoft.com/office/powerpoint/2010/main" val="334489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p>
            <a:fld id="{940A5788-1044-5E42-BFC7-70299D4E69EB}" type="datetime1">
              <a:rPr lang="en-AU" smtClean="0"/>
              <a:t>10/9/18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21DC4-839C-F146-AAA5-B7DC0031F985}" type="slidenum">
              <a:rPr lang="en-US" smtClean="0"/>
              <a:t>‹#›</a:t>
            </a:fld>
            <a:endParaRPr lang="en-US"/>
          </a:p>
        </p:txBody>
      </p:sp>
    </p:spTree>
    <p:extLst>
      <p:ext uri="{BB962C8B-B14F-4D97-AF65-F5344CB8AC3E}">
        <p14:creationId xmlns:p14="http://schemas.microsoft.com/office/powerpoint/2010/main" val="2374261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93CC5C10-D987-054A-B8C3-A0346E2B3425}" type="datetime1">
              <a:rPr lang="en-AU" smtClean="0"/>
              <a:t>10/9/18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21DC4-839C-F146-AAA5-B7DC0031F985}" type="slidenum">
              <a:rPr lang="en-US" smtClean="0"/>
              <a:t>‹#›</a:t>
            </a:fld>
            <a:endParaRPr lang="en-US"/>
          </a:p>
        </p:txBody>
      </p:sp>
    </p:spTree>
    <p:extLst>
      <p:ext uri="{BB962C8B-B14F-4D97-AF65-F5344CB8AC3E}">
        <p14:creationId xmlns:p14="http://schemas.microsoft.com/office/powerpoint/2010/main" val="13033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7500635C-8901-F04B-9924-EFA81216CB47}" type="datetime1">
              <a:rPr lang="en-AU" smtClean="0"/>
              <a:t>10/9/18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21DC4-839C-F146-AAA5-B7DC0031F985}" type="slidenum">
              <a:rPr lang="en-US" smtClean="0"/>
              <a:t>‹#›</a:t>
            </a:fld>
            <a:endParaRPr lang="en-US"/>
          </a:p>
        </p:txBody>
      </p:sp>
    </p:spTree>
    <p:extLst>
      <p:ext uri="{BB962C8B-B14F-4D97-AF65-F5344CB8AC3E}">
        <p14:creationId xmlns:p14="http://schemas.microsoft.com/office/powerpoint/2010/main" val="114405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E149E0EC-9BB1-3649-8612-AE192C55AD8E}" type="datetime1">
              <a:rPr lang="en-AU" smtClean="0"/>
              <a:t>10/9/18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21DC4-839C-F146-AAA5-B7DC0031F985}" type="slidenum">
              <a:rPr lang="en-US" smtClean="0"/>
              <a:t>‹#›</a:t>
            </a:fld>
            <a:endParaRPr lang="en-US"/>
          </a:p>
        </p:txBody>
      </p:sp>
    </p:spTree>
    <p:extLst>
      <p:ext uri="{BB962C8B-B14F-4D97-AF65-F5344CB8AC3E}">
        <p14:creationId xmlns:p14="http://schemas.microsoft.com/office/powerpoint/2010/main" val="3802785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fld id="{88A3F541-30C0-6D44-BA89-EE785F402B4D}" type="datetime1">
              <a:rPr lang="en-AU" smtClean="0"/>
              <a:t>10/9/18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21DC4-839C-F146-AAA5-B7DC0031F985}" type="slidenum">
              <a:rPr lang="en-US" smtClean="0"/>
              <a:t>‹#›</a:t>
            </a:fld>
            <a:endParaRPr lang="en-US"/>
          </a:p>
        </p:txBody>
      </p:sp>
    </p:spTree>
    <p:extLst>
      <p:ext uri="{BB962C8B-B14F-4D97-AF65-F5344CB8AC3E}">
        <p14:creationId xmlns:p14="http://schemas.microsoft.com/office/powerpoint/2010/main" val="3136692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p:txBody>
          <a:bodyPr/>
          <a:lstStyle/>
          <a:p>
            <a:fld id="{FBB36A03-D267-1343-AEEB-8F56BAE7EFCC}" type="datetime1">
              <a:rPr lang="en-AU" smtClean="0"/>
              <a:t>10/9/18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21DC4-839C-F146-AAA5-B7DC0031F985}" type="slidenum">
              <a:rPr lang="en-US" smtClean="0"/>
              <a:t>‹#›</a:t>
            </a:fld>
            <a:endParaRPr lang="en-US"/>
          </a:p>
        </p:txBody>
      </p:sp>
    </p:spTree>
    <p:extLst>
      <p:ext uri="{BB962C8B-B14F-4D97-AF65-F5344CB8AC3E}">
        <p14:creationId xmlns:p14="http://schemas.microsoft.com/office/powerpoint/2010/main" val="672685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p:txBody>
          <a:bodyPr/>
          <a:lstStyle/>
          <a:p>
            <a:fld id="{09E8794C-17EE-8148-83CE-BD06AF6F778C}" type="datetime1">
              <a:rPr lang="en-AU" smtClean="0"/>
              <a:t>10/9/18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921DC4-839C-F146-AAA5-B7DC0031F985}" type="slidenum">
              <a:rPr lang="en-US" smtClean="0"/>
              <a:t>‹#›</a:t>
            </a:fld>
            <a:endParaRPr lang="en-US"/>
          </a:p>
        </p:txBody>
      </p:sp>
    </p:spTree>
    <p:extLst>
      <p:ext uri="{BB962C8B-B14F-4D97-AF65-F5344CB8AC3E}">
        <p14:creationId xmlns:p14="http://schemas.microsoft.com/office/powerpoint/2010/main" val="317052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C131226F-0408-5547-B579-7946780426A7}" type="datetime1">
              <a:rPr lang="en-AU" smtClean="0"/>
              <a:t>10/9/18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921DC4-839C-F146-AAA5-B7DC0031F985}" type="slidenum">
              <a:rPr lang="en-US" smtClean="0"/>
              <a:t>‹#›</a:t>
            </a:fld>
            <a:endParaRPr lang="en-US"/>
          </a:p>
        </p:txBody>
      </p:sp>
    </p:spTree>
    <p:extLst>
      <p:ext uri="{BB962C8B-B14F-4D97-AF65-F5344CB8AC3E}">
        <p14:creationId xmlns:p14="http://schemas.microsoft.com/office/powerpoint/2010/main" val="247533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515E0-D245-2C44-A5C6-781278C1F4FA}" type="datetime1">
              <a:rPr lang="en-AU" smtClean="0"/>
              <a:t>10/9/18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921DC4-839C-F146-AAA5-B7DC0031F985}" type="slidenum">
              <a:rPr lang="en-US" smtClean="0"/>
              <a:t>‹#›</a:t>
            </a:fld>
            <a:endParaRPr lang="en-US"/>
          </a:p>
        </p:txBody>
      </p:sp>
    </p:spTree>
    <p:extLst>
      <p:ext uri="{BB962C8B-B14F-4D97-AF65-F5344CB8AC3E}">
        <p14:creationId xmlns:p14="http://schemas.microsoft.com/office/powerpoint/2010/main" val="313979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C3CB5B8F-74F1-AA42-B801-BB8730E7F4B6}" type="datetime1">
              <a:rPr lang="en-AU" smtClean="0"/>
              <a:t>10/9/18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21DC4-839C-F146-AAA5-B7DC0031F985}" type="slidenum">
              <a:rPr lang="en-US" smtClean="0"/>
              <a:t>‹#›</a:t>
            </a:fld>
            <a:endParaRPr lang="en-US"/>
          </a:p>
        </p:txBody>
      </p:sp>
    </p:spTree>
    <p:extLst>
      <p:ext uri="{BB962C8B-B14F-4D97-AF65-F5344CB8AC3E}">
        <p14:creationId xmlns:p14="http://schemas.microsoft.com/office/powerpoint/2010/main" val="843639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BDB66AE2-1722-1742-AFA1-514502137A15}" type="datetime1">
              <a:rPr lang="en-AU" smtClean="0"/>
              <a:t>10/9/18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21DC4-839C-F146-AAA5-B7DC0031F985}" type="slidenum">
              <a:rPr lang="en-US" smtClean="0"/>
              <a:t>‹#›</a:t>
            </a:fld>
            <a:endParaRPr lang="en-US"/>
          </a:p>
        </p:txBody>
      </p:sp>
    </p:spTree>
    <p:extLst>
      <p:ext uri="{BB962C8B-B14F-4D97-AF65-F5344CB8AC3E}">
        <p14:creationId xmlns:p14="http://schemas.microsoft.com/office/powerpoint/2010/main" val="1607123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4F91DD-5417-814E-B67A-397A3E1BEE5C}" type="datetime1">
              <a:rPr lang="en-AU" smtClean="0"/>
              <a:t>10/9/18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21DC4-839C-F146-AAA5-B7DC0031F985}" type="slidenum">
              <a:rPr lang="en-US" smtClean="0"/>
              <a:t>‹#›</a:t>
            </a:fld>
            <a:endParaRPr lang="en-US"/>
          </a:p>
        </p:txBody>
      </p:sp>
    </p:spTree>
    <p:extLst>
      <p:ext uri="{BB962C8B-B14F-4D97-AF65-F5344CB8AC3E}">
        <p14:creationId xmlns:p14="http://schemas.microsoft.com/office/powerpoint/2010/main" val="2599644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hyperlink" Target="https://tches.iacr.org/index.php/TCHES/article/view/879/831" TargetMode="Externa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gif"/><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50.png"/><Relationship Id="rId5" Type="http://schemas.openxmlformats.org/officeDocument/2006/relationships/image" Target="../media/image340.png"/><Relationship Id="rId4" Type="http://schemas.openxmlformats.org/officeDocument/2006/relationships/image" Target="../media/image330.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png"/><Relationship Id="rId3" Type="http://schemas.openxmlformats.org/officeDocument/2006/relationships/image" Target="../media/image10.png"/><Relationship Id="rId7" Type="http://schemas.openxmlformats.org/officeDocument/2006/relationships/image" Target="../media/image22.png"/><Relationship Id="rId12"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19.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1.jp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3840-EE4E-A549-8F36-A910DB46F454}"/>
              </a:ext>
            </a:extLst>
          </p:cNvPr>
          <p:cNvSpPr>
            <a:spLocks noGrp="1"/>
          </p:cNvSpPr>
          <p:nvPr>
            <p:ph type="title"/>
          </p:nvPr>
        </p:nvSpPr>
        <p:spPr/>
        <p:txBody>
          <a:bodyPr>
            <a:noAutofit/>
          </a:bodyPr>
          <a:lstStyle/>
          <a:p>
            <a:br>
              <a:rPr lang="en-US" sz="3600" u="sng" dirty="0">
                <a:hlinkClick r:id="rId2">
                  <a:extLst>
                    <a:ext uri="{A12FA001-AC4F-418D-AE19-62706E023703}">
                      <ahyp:hlinkClr xmlns:ahyp="http://schemas.microsoft.com/office/drawing/2018/hyperlinkcolor" val="tx"/>
                    </a:ext>
                  </a:extLst>
                </a:hlinkClick>
              </a:rPr>
            </a:br>
            <a:r>
              <a:rPr lang="en-US" sz="3600" u="sng" dirty="0">
                <a:hlinkClick r:id="rId2">
                  <a:extLst>
                    <a:ext uri="{A12FA001-AC4F-418D-AE19-62706E023703}">
                      <ahyp:hlinkClr xmlns:ahyp="http://schemas.microsoft.com/office/drawing/2018/hyperlinkcolor" val="tx"/>
                    </a:ext>
                  </a:extLst>
                </a:hlinkClick>
              </a:rPr>
              <a:t>CacheQuote: Efficiently Recovering Long-term Secrets of SGX EPID via Cache Attack</a:t>
            </a:r>
            <a:r>
              <a:rPr lang="en-US" sz="3600" u="sng" dirty="0"/>
              <a:t>s</a:t>
            </a:r>
          </a:p>
        </p:txBody>
      </p:sp>
      <p:sp>
        <p:nvSpPr>
          <p:cNvPr id="3" name="Content Placeholder 2">
            <a:extLst>
              <a:ext uri="{FF2B5EF4-FFF2-40B4-BE49-F238E27FC236}">
                <a16:creationId xmlns:a16="http://schemas.microsoft.com/office/drawing/2014/main" id="{C335198D-26D0-CD4E-8795-D8755782717A}"/>
              </a:ext>
            </a:extLst>
          </p:cNvPr>
          <p:cNvSpPr>
            <a:spLocks noGrp="1"/>
          </p:cNvSpPr>
          <p:nvPr>
            <p:ph idx="1"/>
          </p:nvPr>
        </p:nvSpPr>
        <p:spPr/>
        <p:txBody>
          <a:bodyPr>
            <a:normAutofit/>
          </a:bodyPr>
          <a:lstStyle/>
          <a:p>
            <a:endParaRPr lang="en-US" dirty="0"/>
          </a:p>
          <a:p>
            <a:pPr marL="0" indent="0" algn="ctr">
              <a:buNone/>
            </a:pPr>
            <a:r>
              <a:rPr lang="en-US" sz="2800" dirty="0"/>
              <a:t>September 11</a:t>
            </a:r>
            <a:r>
              <a:rPr lang="en-US" sz="2800" baseline="30000" dirty="0"/>
              <a:t>th  </a:t>
            </a:r>
            <a:r>
              <a:rPr lang="en-US" sz="2800" dirty="0"/>
              <a:t> 2018</a:t>
            </a:r>
          </a:p>
          <a:p>
            <a:pPr marL="0" indent="0" algn="ctr">
              <a:buNone/>
            </a:pPr>
            <a:r>
              <a:rPr lang="en-US" sz="2800" dirty="0"/>
              <a:t>CHES, Amsterdam, The Netherlands</a:t>
            </a:r>
          </a:p>
          <a:p>
            <a:pPr marL="0" indent="0" algn="ctr">
              <a:buNone/>
            </a:pPr>
            <a:endParaRPr lang="en-US" sz="2800" b="1" dirty="0"/>
          </a:p>
          <a:p>
            <a:pPr marL="0" indent="0" algn="ctr">
              <a:buNone/>
            </a:pPr>
            <a:r>
              <a:rPr lang="en-US" sz="2800" dirty="0"/>
              <a:t>Fergus Dall, </a:t>
            </a:r>
            <a:r>
              <a:rPr lang="en-US" sz="2800" b="1" dirty="0"/>
              <a:t>Gabrielle De </a:t>
            </a:r>
            <a:r>
              <a:rPr lang="en-US" sz="2800" b="1" dirty="0" err="1"/>
              <a:t>Micheli</a:t>
            </a:r>
            <a:r>
              <a:rPr lang="en-US" sz="2800" b="1" dirty="0"/>
              <a:t>, </a:t>
            </a:r>
            <a:r>
              <a:rPr lang="en-US" sz="2800" dirty="0"/>
              <a:t>Thomas </a:t>
            </a:r>
            <a:r>
              <a:rPr lang="en-US" sz="2800" dirty="0" err="1"/>
              <a:t>Eisenbarth</a:t>
            </a:r>
            <a:r>
              <a:rPr lang="en-US" sz="2800" dirty="0"/>
              <a:t>, Daniel </a:t>
            </a:r>
            <a:r>
              <a:rPr lang="en-US" sz="2800" dirty="0" err="1"/>
              <a:t>Genkin</a:t>
            </a:r>
            <a:r>
              <a:rPr lang="en-US" sz="2800" dirty="0"/>
              <a:t>, Nadia </a:t>
            </a:r>
            <a:r>
              <a:rPr lang="en-US" sz="2800" dirty="0" err="1"/>
              <a:t>Heninger</a:t>
            </a:r>
            <a:r>
              <a:rPr lang="en-US" sz="2800" dirty="0"/>
              <a:t>, Ahmad </a:t>
            </a:r>
            <a:r>
              <a:rPr lang="en-US" sz="2800" dirty="0" err="1"/>
              <a:t>Moghimi</a:t>
            </a:r>
            <a:r>
              <a:rPr lang="en-US" sz="2800" dirty="0"/>
              <a:t>,</a:t>
            </a:r>
          </a:p>
          <a:p>
            <a:pPr marL="0" indent="0" algn="ctr">
              <a:buNone/>
            </a:pPr>
            <a:r>
              <a:rPr lang="en-US" sz="2800" dirty="0"/>
              <a:t> and Yuval </a:t>
            </a:r>
            <a:r>
              <a:rPr lang="en-US" sz="2800" dirty="0" err="1"/>
              <a:t>Yarom</a:t>
            </a:r>
            <a:endParaRPr lang="en-US" sz="2800" dirty="0"/>
          </a:p>
          <a:p>
            <a:pPr marL="0" indent="0" algn="ctr">
              <a:buNone/>
            </a:pPr>
            <a:endParaRPr lang="en-US" dirty="0"/>
          </a:p>
        </p:txBody>
      </p:sp>
      <p:sp>
        <p:nvSpPr>
          <p:cNvPr id="4" name="Slide Number Placeholder 3">
            <a:extLst>
              <a:ext uri="{FF2B5EF4-FFF2-40B4-BE49-F238E27FC236}">
                <a16:creationId xmlns:a16="http://schemas.microsoft.com/office/drawing/2014/main" id="{F2E531B8-AC4E-754B-AA25-C1DA1E73063A}"/>
              </a:ext>
            </a:extLst>
          </p:cNvPr>
          <p:cNvSpPr>
            <a:spLocks noGrp="1"/>
          </p:cNvSpPr>
          <p:nvPr>
            <p:ph type="sldNum" sz="quarter" idx="12"/>
          </p:nvPr>
        </p:nvSpPr>
        <p:spPr/>
        <p:txBody>
          <a:bodyPr/>
          <a:lstStyle/>
          <a:p>
            <a:fld id="{73921DC4-839C-F146-AAA5-B7DC0031F985}" type="slidenum">
              <a:rPr lang="en-US" smtClean="0"/>
              <a:t>1</a:t>
            </a:fld>
            <a:endParaRPr lang="en-US"/>
          </a:p>
        </p:txBody>
      </p:sp>
      <p:pic>
        <p:nvPicPr>
          <p:cNvPr id="6" name="Picture 5">
            <a:extLst>
              <a:ext uri="{FF2B5EF4-FFF2-40B4-BE49-F238E27FC236}">
                <a16:creationId xmlns:a16="http://schemas.microsoft.com/office/drawing/2014/main" id="{D7EA2B81-43E2-C548-B1EB-C3AE4EFBC356}"/>
              </a:ext>
            </a:extLst>
          </p:cNvPr>
          <p:cNvPicPr>
            <a:picLocks noChangeAspect="1"/>
          </p:cNvPicPr>
          <p:nvPr/>
        </p:nvPicPr>
        <p:blipFill>
          <a:blip r:embed="rId3"/>
          <a:stretch>
            <a:fillRect/>
          </a:stretch>
        </p:blipFill>
        <p:spPr>
          <a:xfrm>
            <a:off x="0" y="5038771"/>
            <a:ext cx="1317579" cy="1317579"/>
          </a:xfrm>
          <a:prstGeom prst="rect">
            <a:avLst/>
          </a:prstGeom>
        </p:spPr>
      </p:pic>
      <p:pic>
        <p:nvPicPr>
          <p:cNvPr id="8" name="Picture 7">
            <a:extLst>
              <a:ext uri="{FF2B5EF4-FFF2-40B4-BE49-F238E27FC236}">
                <a16:creationId xmlns:a16="http://schemas.microsoft.com/office/drawing/2014/main" id="{9483CCD4-B1CD-FF4F-8628-2E279E5B1FEE}"/>
              </a:ext>
            </a:extLst>
          </p:cNvPr>
          <p:cNvPicPr>
            <a:picLocks noChangeAspect="1"/>
          </p:cNvPicPr>
          <p:nvPr/>
        </p:nvPicPr>
        <p:blipFill>
          <a:blip r:embed="rId4"/>
          <a:stretch>
            <a:fillRect/>
          </a:stretch>
        </p:blipFill>
        <p:spPr>
          <a:xfrm>
            <a:off x="4196708" y="5273354"/>
            <a:ext cx="1082996" cy="1082996"/>
          </a:xfrm>
          <a:prstGeom prst="rect">
            <a:avLst/>
          </a:prstGeom>
        </p:spPr>
      </p:pic>
      <p:pic>
        <p:nvPicPr>
          <p:cNvPr id="10" name="Picture 9">
            <a:extLst>
              <a:ext uri="{FF2B5EF4-FFF2-40B4-BE49-F238E27FC236}">
                <a16:creationId xmlns:a16="http://schemas.microsoft.com/office/drawing/2014/main" id="{8F2E02AD-D479-6B45-96BF-C11294F8AAD7}"/>
              </a:ext>
            </a:extLst>
          </p:cNvPr>
          <p:cNvPicPr>
            <a:picLocks noChangeAspect="1"/>
          </p:cNvPicPr>
          <p:nvPr/>
        </p:nvPicPr>
        <p:blipFill>
          <a:blip r:embed="rId5"/>
          <a:stretch>
            <a:fillRect/>
          </a:stretch>
        </p:blipFill>
        <p:spPr>
          <a:xfrm>
            <a:off x="6796334" y="5199748"/>
            <a:ext cx="1648442" cy="1063077"/>
          </a:xfrm>
          <a:prstGeom prst="rect">
            <a:avLst/>
          </a:prstGeom>
        </p:spPr>
      </p:pic>
      <p:pic>
        <p:nvPicPr>
          <p:cNvPr id="12" name="Picture 11">
            <a:extLst>
              <a:ext uri="{FF2B5EF4-FFF2-40B4-BE49-F238E27FC236}">
                <a16:creationId xmlns:a16="http://schemas.microsoft.com/office/drawing/2014/main" id="{9630E7C6-D1C7-E244-87DC-DA28E5010F12}"/>
              </a:ext>
            </a:extLst>
          </p:cNvPr>
          <p:cNvPicPr>
            <a:picLocks noChangeAspect="1"/>
          </p:cNvPicPr>
          <p:nvPr/>
        </p:nvPicPr>
        <p:blipFill>
          <a:blip r:embed="rId6"/>
          <a:stretch>
            <a:fillRect/>
          </a:stretch>
        </p:blipFill>
        <p:spPr>
          <a:xfrm>
            <a:off x="5435617" y="5038771"/>
            <a:ext cx="1360717" cy="1360717"/>
          </a:xfrm>
          <a:prstGeom prst="rect">
            <a:avLst/>
          </a:prstGeom>
        </p:spPr>
      </p:pic>
      <p:pic>
        <p:nvPicPr>
          <p:cNvPr id="17" name="Picture 16">
            <a:extLst>
              <a:ext uri="{FF2B5EF4-FFF2-40B4-BE49-F238E27FC236}">
                <a16:creationId xmlns:a16="http://schemas.microsoft.com/office/drawing/2014/main" id="{E31A2ED2-1948-6043-95D3-7E79FDFA124E}"/>
              </a:ext>
            </a:extLst>
          </p:cNvPr>
          <p:cNvPicPr>
            <a:picLocks noChangeAspect="1"/>
          </p:cNvPicPr>
          <p:nvPr/>
        </p:nvPicPr>
        <p:blipFill>
          <a:blip r:embed="rId7"/>
          <a:stretch>
            <a:fillRect/>
          </a:stretch>
        </p:blipFill>
        <p:spPr>
          <a:xfrm>
            <a:off x="1365158" y="5275612"/>
            <a:ext cx="1250854" cy="1080738"/>
          </a:xfrm>
          <a:prstGeom prst="rect">
            <a:avLst/>
          </a:prstGeom>
        </p:spPr>
      </p:pic>
      <p:pic>
        <p:nvPicPr>
          <p:cNvPr id="19" name="Picture 18">
            <a:extLst>
              <a:ext uri="{FF2B5EF4-FFF2-40B4-BE49-F238E27FC236}">
                <a16:creationId xmlns:a16="http://schemas.microsoft.com/office/drawing/2014/main" id="{AF27CA25-97F9-9740-B0A2-7E68EA8BD73F}"/>
              </a:ext>
            </a:extLst>
          </p:cNvPr>
          <p:cNvPicPr>
            <a:picLocks noChangeAspect="1"/>
          </p:cNvPicPr>
          <p:nvPr/>
        </p:nvPicPr>
        <p:blipFill>
          <a:blip r:embed="rId8"/>
          <a:stretch>
            <a:fillRect/>
          </a:stretch>
        </p:blipFill>
        <p:spPr>
          <a:xfrm>
            <a:off x="2656481" y="5027027"/>
            <a:ext cx="1314924" cy="1577908"/>
          </a:xfrm>
          <a:prstGeom prst="rect">
            <a:avLst/>
          </a:prstGeom>
        </p:spPr>
      </p:pic>
    </p:spTree>
    <p:extLst>
      <p:ext uri="{BB962C8B-B14F-4D97-AF65-F5344CB8AC3E}">
        <p14:creationId xmlns:p14="http://schemas.microsoft.com/office/powerpoint/2010/main" val="1251470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8DB79-CDD1-CB42-A6B2-614909463D02}"/>
              </a:ext>
            </a:extLst>
          </p:cNvPr>
          <p:cNvSpPr>
            <a:spLocks noGrp="1"/>
          </p:cNvSpPr>
          <p:nvPr>
            <p:ph type="title"/>
          </p:nvPr>
        </p:nvSpPr>
        <p:spPr/>
        <p:txBody>
          <a:bodyPr/>
          <a:lstStyle/>
          <a:p>
            <a:r>
              <a:rPr lang="en-US" dirty="0"/>
              <a:t>The signing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4FF549-397A-1F48-B9CA-D760F6C4F77E}"/>
                  </a:ext>
                </a:extLst>
              </p:cNvPr>
              <p:cNvSpPr>
                <a:spLocks noGrp="1"/>
              </p:cNvSpPr>
              <p:nvPr>
                <p:ph idx="1"/>
              </p:nvPr>
            </p:nvSpPr>
            <p:spPr>
              <a:xfrm>
                <a:off x="457200" y="1417638"/>
                <a:ext cx="8686800" cy="4525963"/>
              </a:xfrm>
            </p:spPr>
            <p:txBody>
              <a:bodyPr>
                <a:normAutofit fontScale="92500"/>
              </a:bodyPr>
              <a:lstStyle/>
              <a:p>
                <a:r>
                  <a:rPr lang="en-US" dirty="0">
                    <a:solidFill>
                      <a:srgbClr val="FF0000"/>
                    </a:solidFill>
                  </a:rPr>
                  <a:t>Secret key: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 </m:t>
                    </m:r>
                  </m:oMath>
                </a14:m>
                <a:r>
                  <a:rPr lang="en-US" dirty="0"/>
                  <a:t>Intel’s signature on </a:t>
                </a:r>
                <a14:m>
                  <m:oMath xmlns:m="http://schemas.openxmlformats.org/officeDocument/2006/math">
                    <m:r>
                      <a:rPr lang="en-US" b="0" i="1" smtClean="0">
                        <a:latin typeface="Cambria Math" panose="02040503050406030204" pitchFamily="18" charset="0"/>
                      </a:rPr>
                      <m:t>𝑓</m:t>
                    </m:r>
                  </m:oMath>
                </a14:m>
                <a:r>
                  <a:rPr lang="en-US" dirty="0"/>
                  <a:t> </a:t>
                </a:r>
              </a:p>
              <a:p>
                <a:r>
                  <a:rPr lang="en-US" dirty="0"/>
                  <a:t>Randomly choose: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𝐺</m:t>
                    </m:r>
                  </m:oMath>
                </a14:m>
                <a:r>
                  <a:rPr lang="en-US" dirty="0"/>
                  <a:t> and compute</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𝑓</m:t>
                          </m:r>
                        </m:sup>
                      </m:sSup>
                    </m:oMath>
                  </m:oMathPara>
                </a14:m>
                <a:endParaRPr lang="en-US" dirty="0"/>
              </a:p>
              <a:p>
                <a:r>
                  <a:rPr lang="en-US" dirty="0">
                    <a:solidFill>
                      <a:srgbClr val="FF0000"/>
                    </a:solidFill>
                  </a:rPr>
                  <a:t>How to sign ? </a:t>
                </a:r>
              </a:p>
              <a:p>
                <a:pPr marL="0" indent="0">
                  <a:buNone/>
                </a:pPr>
                <a:r>
                  <a:rPr lang="en-US" dirty="0"/>
                  <a:t>Non-interactive zero knowledge proof of knowledge: </a:t>
                </a:r>
              </a:p>
              <a:p>
                <a:pPr marL="0" indent="0" algn="ctr">
                  <a:buNone/>
                </a:pPr>
                <a:r>
                  <a:rPr lang="en-US" dirty="0"/>
                  <a:t>“</a:t>
                </a:r>
                <a:r>
                  <a:rPr lang="en-US" i="1" dirty="0"/>
                  <a:t>I know an unrevoked f such that </a:t>
                </a:r>
                <a14:m>
                  <m:oMath xmlns:m="http://schemas.openxmlformats.org/officeDocument/2006/math">
                    <m:r>
                      <a:rPr lang="en-US" i="1">
                        <a:latin typeface="Cambria Math" panose="02040503050406030204" pitchFamily="18" charset="0"/>
                      </a:rPr>
                      <m:t>𝐾</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𝑓</m:t>
                        </m:r>
                      </m:sup>
                    </m:sSup>
                  </m:oMath>
                </a14:m>
                <a:r>
                  <a:rPr lang="en-US" dirty="0"/>
                  <a:t>” </a:t>
                </a:r>
              </a:p>
              <a:p>
                <a:r>
                  <a:rPr lang="en-US" dirty="0"/>
                  <a:t>Requires computing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𝑟</m:t>
                        </m:r>
                      </m:sup>
                    </m:sSup>
                  </m:oMath>
                </a14:m>
                <a:r>
                  <a:rPr lang="en-US" dirty="0"/>
                  <a:t> </a:t>
                </a:r>
                <a:r>
                  <a:rPr lang="en-US" b="0" dirty="0"/>
                  <a:t>, where </a:t>
                </a:r>
                <a14:m>
                  <m:oMath xmlns:m="http://schemas.openxmlformats.org/officeDocument/2006/math">
                    <m:r>
                      <a:rPr lang="en-US" b="0" i="1" smtClean="0">
                        <a:latin typeface="Cambria Math" panose="02040503050406030204" pitchFamily="18" charset="0"/>
                      </a:rPr>
                      <m:t>𝐴</m:t>
                    </m:r>
                  </m:oMath>
                </a14:m>
                <a:r>
                  <a:rPr lang="en-US" b="0" dirty="0"/>
                  <a:t> is some value.</a:t>
                </a:r>
              </a:p>
              <a:p>
                <a:r>
                  <a:rPr lang="en-US" dirty="0"/>
                  <a:t>Signature </a:t>
                </a:r>
                <a14:m>
                  <m:oMath xmlns:m="http://schemas.openxmlformats.org/officeDocument/2006/math">
                    <m:r>
                      <a:rPr lang="en-US" b="0" i="1" smtClean="0">
                        <a:latin typeface="Cambria Math" panose="02040503050406030204" pitchFamily="18" charset="0"/>
                      </a:rPr>
                      <m:t>𝜎</m:t>
                    </m:r>
                  </m:oMath>
                </a14:m>
                <a:r>
                  <a:rPr lang="en-US" b="0" dirty="0"/>
                  <a:t> </a:t>
                </a:r>
                <a:r>
                  <a:rPr lang="en-US" dirty="0"/>
                  <a:t>has</a:t>
                </a:r>
                <a:r>
                  <a:rPr lang="en-US" b="0" dirty="0"/>
                  <a:t> the values </a:t>
                </a:r>
                <a:r>
                  <a:rPr lang="en-US" b="0" i="1" dirty="0"/>
                  <a:t>K, B</a:t>
                </a:r>
                <a:r>
                  <a:rPr lang="en-US" b="0" dirty="0"/>
                  <a:t> and </a:t>
                </a:r>
                <a:r>
                  <a:rPr lang="en-US" i="1" dirty="0"/>
                  <a:t>s</a:t>
                </a:r>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𝐻𝑓</m:t>
                    </m:r>
                  </m:oMath>
                </a14:m>
                <a:endParaRPr lang="en-US" b="0"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A4FF549-397A-1F48-B9CA-D760F6C4F77E}"/>
                  </a:ext>
                </a:extLst>
              </p:cNvPr>
              <p:cNvSpPr>
                <a:spLocks noGrp="1" noRot="1" noChangeAspect="1" noMove="1" noResize="1" noEditPoints="1" noAdjustHandles="1" noChangeArrowheads="1" noChangeShapeType="1" noTextEdit="1"/>
              </p:cNvSpPr>
              <p:nvPr>
                <p:ph idx="1"/>
              </p:nvPr>
            </p:nvSpPr>
            <p:spPr>
              <a:xfrm>
                <a:off x="457200" y="1417638"/>
                <a:ext cx="8686800" cy="4525963"/>
              </a:xfrm>
              <a:blipFill>
                <a:blip r:embed="rId3"/>
                <a:stretch>
                  <a:fillRect l="-1754" t="-14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87F98EB-E611-3F49-B66F-EB0B01B5A9ED}"/>
              </a:ext>
            </a:extLst>
          </p:cNvPr>
          <p:cNvSpPr>
            <a:spLocks noGrp="1"/>
          </p:cNvSpPr>
          <p:nvPr>
            <p:ph type="sldNum" sz="quarter" idx="12"/>
          </p:nvPr>
        </p:nvSpPr>
        <p:spPr/>
        <p:txBody>
          <a:bodyPr/>
          <a:lstStyle/>
          <a:p>
            <a:fld id="{73921DC4-839C-F146-AAA5-B7DC0031F985}" type="slidenum">
              <a:rPr lang="en-US" smtClean="0"/>
              <a:t>10</a:t>
            </a:fld>
            <a:endParaRPr lang="en-US"/>
          </a:p>
        </p:txBody>
      </p:sp>
    </p:spTree>
    <p:extLst>
      <p:ext uri="{BB962C8B-B14F-4D97-AF65-F5344CB8AC3E}">
        <p14:creationId xmlns:p14="http://schemas.microsoft.com/office/powerpoint/2010/main" val="176819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CE351-596B-1347-AE9C-C7758DC93AF8}"/>
              </a:ext>
            </a:extLst>
          </p:cNvPr>
          <p:cNvSpPr>
            <a:spLocks noGrp="1"/>
          </p:cNvSpPr>
          <p:nvPr>
            <p:ph type="title"/>
          </p:nvPr>
        </p:nvSpPr>
        <p:spPr/>
        <p:txBody>
          <a:bodyPr/>
          <a:lstStyle/>
          <a:p>
            <a:r>
              <a:rPr lang="en-US" dirty="0"/>
              <a:t>Attack 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7947AC-B214-0144-9228-E5216B7CC609}"/>
                  </a:ext>
                </a:extLst>
              </p:cNvPr>
              <p:cNvSpPr>
                <a:spLocks noGrp="1"/>
              </p:cNvSpPr>
              <p:nvPr>
                <p:ph idx="1"/>
              </p:nvPr>
            </p:nvSpPr>
            <p:spPr>
              <a:xfrm>
                <a:off x="457200" y="1600200"/>
                <a:ext cx="8428892" cy="4525963"/>
              </a:xfrm>
            </p:spPr>
            <p:txBody>
              <a:bodyPr/>
              <a:lstStyle/>
              <a:p>
                <a:r>
                  <a:rPr lang="en-US" dirty="0"/>
                  <a:t>Recover </a:t>
                </a:r>
                <a:r>
                  <a:rPr lang="en-US" dirty="0">
                    <a:solidFill>
                      <a:srgbClr val="FF0000"/>
                    </a:solidFill>
                  </a:rPr>
                  <a:t>side-channel</a:t>
                </a:r>
                <a:r>
                  <a:rPr lang="en-US" dirty="0"/>
                  <a:t> information about the </a:t>
                </a:r>
                <a:r>
                  <a:rPr lang="en-US" dirty="0">
                    <a:solidFill>
                      <a:srgbClr val="FF0000"/>
                    </a:solidFill>
                  </a:rPr>
                  <a:t>length of the nonce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rgbClr val="FF0000"/>
                        </a:solidFill>
                        <a:latin typeface="Cambria Math" panose="02040503050406030204" pitchFamily="18" charset="0"/>
                      </a:rPr>
                      <m:t> </m:t>
                    </m:r>
                  </m:oMath>
                </a14:m>
                <a:r>
                  <a:rPr lang="en-US" b="0" dirty="0"/>
                  <a:t>from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𝑟</m:t>
                        </m:r>
                      </m:sup>
                    </m:sSup>
                    <m:r>
                      <a:rPr lang="en-US" b="0" i="1" smtClean="0">
                        <a:latin typeface="Cambria Math" panose="02040503050406030204" pitchFamily="18" charset="0"/>
                      </a:rPr>
                      <m:t>.</m:t>
                    </m:r>
                  </m:oMath>
                </a14:m>
                <a:endParaRPr lang="en-US" b="0" dirty="0"/>
              </a:p>
              <a:p>
                <a:pPr marL="0" indent="0">
                  <a:buNone/>
                </a:pPr>
                <a:endParaRPr lang="en-US" b="0" dirty="0"/>
              </a:p>
              <a:p>
                <a:r>
                  <a:rPr lang="en-US" dirty="0"/>
                  <a:t>After many observations, use length data to mount a </a:t>
                </a:r>
                <a:r>
                  <a:rPr lang="en-US" dirty="0">
                    <a:solidFill>
                      <a:srgbClr val="FF0000"/>
                    </a:solidFill>
                  </a:rPr>
                  <a:t>lattice attack </a:t>
                </a:r>
                <a:r>
                  <a:rPr lang="en-US" dirty="0"/>
                  <a:t>to recover the value of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oMath>
                </a14:m>
                <a:endParaRPr lang="en-US" dirty="0"/>
              </a:p>
              <a:p>
                <a:pPr marL="0" indent="0">
                  <a:buNone/>
                </a:pPr>
                <a:endParaRPr lang="en-US" dirty="0"/>
              </a:p>
              <a:p>
                <a:r>
                  <a:rPr lang="en-US" dirty="0"/>
                  <a:t>Break </a:t>
                </a:r>
                <a:r>
                  <a:rPr lang="en-US" dirty="0" err="1">
                    <a:solidFill>
                      <a:srgbClr val="FF0000"/>
                    </a:solidFill>
                  </a:rPr>
                  <a:t>unlinkability</a:t>
                </a:r>
                <a:r>
                  <a:rPr lang="en-US" b="0" dirty="0"/>
                  <a:t>.</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097947AC-B214-0144-9228-E5216B7CC609}"/>
                  </a:ext>
                </a:extLst>
              </p:cNvPr>
              <p:cNvSpPr>
                <a:spLocks noGrp="1" noRot="1" noChangeAspect="1" noMove="1" noResize="1" noEditPoints="1" noAdjustHandles="1" noChangeArrowheads="1" noChangeShapeType="1" noTextEdit="1"/>
              </p:cNvSpPr>
              <p:nvPr>
                <p:ph idx="1"/>
              </p:nvPr>
            </p:nvSpPr>
            <p:spPr>
              <a:xfrm>
                <a:off x="457200" y="1600200"/>
                <a:ext cx="8428892" cy="4525963"/>
              </a:xfrm>
              <a:blipFill>
                <a:blip r:embed="rId3"/>
                <a:stretch>
                  <a:fillRect l="-1807" t="-14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51810FB-FAE5-F84E-A18A-03A5B95DB369}"/>
              </a:ext>
            </a:extLst>
          </p:cNvPr>
          <p:cNvSpPr>
            <a:spLocks noGrp="1"/>
          </p:cNvSpPr>
          <p:nvPr>
            <p:ph type="sldNum" sz="quarter" idx="12"/>
          </p:nvPr>
        </p:nvSpPr>
        <p:spPr/>
        <p:txBody>
          <a:bodyPr/>
          <a:lstStyle/>
          <a:p>
            <a:fld id="{73921DC4-839C-F146-AAA5-B7DC0031F985}" type="slidenum">
              <a:rPr lang="en-US" smtClean="0"/>
              <a:t>11</a:t>
            </a:fld>
            <a:endParaRPr lang="en-US"/>
          </a:p>
        </p:txBody>
      </p:sp>
    </p:spTree>
    <p:extLst>
      <p:ext uri="{BB962C8B-B14F-4D97-AF65-F5344CB8AC3E}">
        <p14:creationId xmlns:p14="http://schemas.microsoft.com/office/powerpoint/2010/main" val="304675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B99B-F4E0-9443-A80D-DDA8E57CC0D7}"/>
              </a:ext>
            </a:extLst>
          </p:cNvPr>
          <p:cNvSpPr>
            <a:spLocks noGrp="1"/>
          </p:cNvSpPr>
          <p:nvPr>
            <p:ph type="title"/>
          </p:nvPr>
        </p:nvSpPr>
        <p:spPr/>
        <p:txBody>
          <a:bodyPr/>
          <a:lstStyle/>
          <a:p>
            <a:r>
              <a:rPr lang="en-US" dirty="0"/>
              <a:t>How </a:t>
            </a:r>
            <a:r>
              <a:rPr lang="en-US" dirty="0" err="1"/>
              <a:t>unlinkability</a:t>
            </a:r>
            <a:r>
              <a:rPr lang="en-US" dirty="0"/>
              <a:t> is broken?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22EDF2-1415-9D44-8F9C-3016C012020D}"/>
                  </a:ext>
                </a:extLst>
              </p:cNvPr>
              <p:cNvSpPr>
                <a:spLocks noGrp="1"/>
              </p:cNvSpPr>
              <p:nvPr>
                <p:ph idx="1"/>
              </p:nvPr>
            </p:nvSpPr>
            <p:spPr/>
            <p:txBody>
              <a:bodyPr/>
              <a:lstStyle/>
              <a:p>
                <a:endParaRPr lang="en-US" dirty="0"/>
              </a:p>
              <a:p>
                <a14:m>
                  <m:oMath xmlns:m="http://schemas.openxmlformats.org/officeDocument/2006/math">
                    <m:r>
                      <a:rPr lang="en-US" b="0" i="1" dirty="0" smtClean="0">
                        <a:latin typeface="Cambria Math" panose="02040503050406030204" pitchFamily="18" charset="0"/>
                      </a:rPr>
                      <m:t>𝑓</m:t>
                    </m:r>
                    <m:r>
                      <a:rPr lang="en-US" b="0" i="1" dirty="0" smtClean="0">
                        <a:latin typeface="Cambria Math" panose="02040503050406030204" pitchFamily="18" charset="0"/>
                      </a:rPr>
                      <m:t> </m:t>
                    </m:r>
                    <m:r>
                      <m:rPr>
                        <m:sty m:val="p"/>
                      </m:rPr>
                      <a:rPr lang="en-US" b="0" i="0" dirty="0" smtClean="0">
                        <a:latin typeface="Cambria Math" panose="02040503050406030204" pitchFamily="18" charset="0"/>
                      </a:rPr>
                      <m:t>is</m:t>
                    </m:r>
                    <m:r>
                      <a:rPr lang="en-US" b="0" i="0" dirty="0" smtClean="0">
                        <a:latin typeface="Cambria Math" panose="02040503050406030204" pitchFamily="18" charset="0"/>
                      </a:rPr>
                      <m:t> </m:t>
                    </m:r>
                    <m:r>
                      <m:rPr>
                        <m:sty m:val="p"/>
                      </m:rPr>
                      <a:rPr lang="en-US" b="0" i="0" dirty="0" smtClean="0">
                        <a:solidFill>
                          <a:srgbClr val="FF0000"/>
                        </a:solidFill>
                        <a:latin typeface="Cambria Math" panose="02040503050406030204" pitchFamily="18" charset="0"/>
                      </a:rPr>
                      <m:t>unique</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per</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platform</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and</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private</m:t>
                    </m:r>
                    <m:r>
                      <a:rPr lang="en-US" b="0" i="0" dirty="0" smtClean="0">
                        <a:latin typeface="Cambria Math" panose="02040503050406030204" pitchFamily="18" charset="0"/>
                      </a:rPr>
                      <m:t>.</m:t>
                    </m:r>
                  </m:oMath>
                </a14:m>
                <a:endParaRPr lang="en-US" b="0" dirty="0"/>
              </a:p>
              <a:p>
                <a:r>
                  <a:rPr lang="en-US" b="0" dirty="0"/>
                  <a:t>The attacker knowns a signature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 …</m:t>
                        </m:r>
                      </m:e>
                    </m:d>
                    <m:r>
                      <a:rPr lang="en-US" b="0" i="1" smtClean="0">
                        <a:latin typeface="Cambria Math" panose="02040503050406030204" pitchFamily="18" charset="0"/>
                      </a:rPr>
                      <m:t> </m:t>
                    </m:r>
                    <m:r>
                      <m:rPr>
                        <m:sty m:val="p"/>
                      </m:rPr>
                      <a:rPr lang="en-US" b="0" i="0" smtClean="0">
                        <a:latin typeface="Cambria Math" panose="02040503050406030204" pitchFamily="18" charset="0"/>
                      </a:rPr>
                      <m:t>on</m:t>
                    </m:r>
                    <m:r>
                      <a:rPr lang="en-US" b="0" i="0" smtClean="0">
                        <a:latin typeface="Cambria Math" panose="02040503050406030204" pitchFamily="18" charset="0"/>
                      </a:rPr>
                      <m:t> </m:t>
                    </m:r>
                    <m:r>
                      <m:rPr>
                        <m:sty m:val="p"/>
                      </m:rPr>
                      <a:rPr lang="en-US" b="0" i="0" smtClean="0">
                        <a:latin typeface="Cambria Math" panose="02040503050406030204" pitchFamily="18" charset="0"/>
                      </a:rPr>
                      <m:t>some</m:t>
                    </m:r>
                    <m:r>
                      <a:rPr lang="en-US" b="0" i="0" smtClean="0">
                        <a:latin typeface="Cambria Math" panose="02040503050406030204" pitchFamily="18" charset="0"/>
                      </a:rPr>
                      <m:t> </m:t>
                    </m:r>
                    <m:r>
                      <m:rPr>
                        <m:sty m:val="p"/>
                      </m:rPr>
                      <a:rPr lang="en-US" b="0" i="0" smtClean="0">
                        <a:latin typeface="Cambria Math" panose="02040503050406030204" pitchFamily="18" charset="0"/>
                      </a:rPr>
                      <m:t>message</m:t>
                    </m:r>
                    <m:r>
                      <a:rPr lang="en-US" b="0" i="0" smtClean="0">
                        <a:latin typeface="Cambria Math" panose="02040503050406030204" pitchFamily="18" charset="0"/>
                      </a:rPr>
                      <m:t> </m:t>
                    </m:r>
                    <m:r>
                      <a:rPr lang="en-US" b="0" i="1" smtClean="0">
                        <a:latin typeface="Cambria Math" panose="02040503050406030204" pitchFamily="18" charset="0"/>
                      </a:rPr>
                      <m:t>𝑚</m:t>
                    </m:r>
                    <m:r>
                      <a:rPr lang="en-US" b="0" i="0" smtClean="0">
                        <a:latin typeface="Cambria Math" panose="02040503050406030204" pitchFamily="18" charset="0"/>
                      </a:rPr>
                      <m:t>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r>
                      <a:rPr lang="en-US" b="0" i="1" dirty="0" smtClean="0">
                        <a:latin typeface="Cambria Math" panose="02040503050406030204" pitchFamily="18" charset="0"/>
                      </a:rPr>
                      <m:t>𝑓</m:t>
                    </m:r>
                    <m:r>
                      <a:rPr lang="en-US" b="0" i="0" smtClean="0">
                        <a:latin typeface="Cambria Math" panose="02040503050406030204" pitchFamily="18" charset="0"/>
                      </a:rPr>
                      <m:t>.</m:t>
                    </m:r>
                  </m:oMath>
                </a14:m>
                <a:endParaRPr lang="en-US" b="0" dirty="0"/>
              </a:p>
              <a:p>
                <a:r>
                  <a:rPr lang="en-US" dirty="0"/>
                  <a:t>He can check if </a:t>
                </a:r>
                <a14:m>
                  <m:oMath xmlns:m="http://schemas.openxmlformats.org/officeDocument/2006/math">
                    <m:r>
                      <a:rPr lang="en-US" b="0" i="1" smtClean="0">
                        <a:solidFill>
                          <a:srgbClr val="FF0000"/>
                        </a:solidFill>
                        <a:latin typeface="Cambria Math" panose="02040503050406030204" pitchFamily="18" charset="0"/>
                      </a:rPr>
                      <m:t>𝐾</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𝐵</m:t>
                        </m:r>
                      </m:e>
                      <m:sup>
                        <m:r>
                          <a:rPr lang="en-US" b="0" i="1" smtClean="0">
                            <a:solidFill>
                              <a:srgbClr val="FF0000"/>
                            </a:solidFill>
                            <a:latin typeface="Cambria Math" panose="02040503050406030204" pitchFamily="18" charset="0"/>
                          </a:rPr>
                          <m:t>𝑓</m:t>
                        </m:r>
                      </m:sup>
                    </m:sSup>
                  </m:oMath>
                </a14:m>
                <a:r>
                  <a:rPr lang="en-US" b="0" dirty="0"/>
                  <a:t>.</a:t>
                </a:r>
              </a:p>
              <a:p>
                <a:r>
                  <a:rPr lang="en-US" dirty="0"/>
                  <a:t>If yes, then the signature was issued by the platform whose key is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oMath>
                </a14:m>
                <a:endParaRPr lang="en-US" b="0" dirty="0"/>
              </a:p>
              <a:p>
                <a:endParaRPr lang="en-US" b="0" dirty="0"/>
              </a:p>
            </p:txBody>
          </p:sp>
        </mc:Choice>
        <mc:Fallback xmlns="">
          <p:sp>
            <p:nvSpPr>
              <p:cNvPr id="3" name="Content Placeholder 2">
                <a:extLst>
                  <a:ext uri="{FF2B5EF4-FFF2-40B4-BE49-F238E27FC236}">
                    <a16:creationId xmlns:a16="http://schemas.microsoft.com/office/drawing/2014/main" id="{6622EDF2-1415-9D44-8F9C-3016C012020D}"/>
                  </a:ext>
                </a:extLst>
              </p:cNvPr>
              <p:cNvSpPr>
                <a:spLocks noGrp="1" noRot="1" noChangeAspect="1" noMove="1" noResize="1" noEditPoints="1" noAdjustHandles="1" noChangeArrowheads="1" noChangeShapeType="1" noTextEdit="1"/>
              </p:cNvSpPr>
              <p:nvPr>
                <p:ph idx="1"/>
              </p:nvPr>
            </p:nvSpPr>
            <p:spPr>
              <a:blipFill>
                <a:blip r:embed="rId3"/>
                <a:stretch>
                  <a:fillRect l="-18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203F743-B1FD-BE4C-8287-CEE5BBEC21B2}"/>
              </a:ext>
            </a:extLst>
          </p:cNvPr>
          <p:cNvSpPr>
            <a:spLocks noGrp="1"/>
          </p:cNvSpPr>
          <p:nvPr>
            <p:ph type="sldNum" sz="quarter" idx="12"/>
          </p:nvPr>
        </p:nvSpPr>
        <p:spPr/>
        <p:txBody>
          <a:bodyPr/>
          <a:lstStyle/>
          <a:p>
            <a:fld id="{73921DC4-839C-F146-AAA5-B7DC0031F985}" type="slidenum">
              <a:rPr lang="en-US" smtClean="0"/>
              <a:t>12</a:t>
            </a:fld>
            <a:endParaRPr lang="en-US"/>
          </a:p>
        </p:txBody>
      </p:sp>
    </p:spTree>
    <p:extLst>
      <p:ext uri="{BB962C8B-B14F-4D97-AF65-F5344CB8AC3E}">
        <p14:creationId xmlns:p14="http://schemas.microsoft.com/office/powerpoint/2010/main" val="270667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012836" y="2560142"/>
            <a:ext cx="783379" cy="65523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CPU vs memory</a:t>
            </a:r>
          </a:p>
        </p:txBody>
      </p:sp>
      <p:sp>
        <p:nvSpPr>
          <p:cNvPr id="13" name="Content Placeholder 12"/>
          <p:cNvSpPr>
            <a:spLocks noGrp="1"/>
          </p:cNvSpPr>
          <p:nvPr>
            <p:ph idx="1"/>
          </p:nvPr>
        </p:nvSpPr>
        <p:spPr>
          <a:xfrm>
            <a:off x="170994" y="1785503"/>
            <a:ext cx="4865542" cy="4525963"/>
          </a:xfrm>
        </p:spPr>
        <p:txBody>
          <a:bodyPr>
            <a:normAutofit fontScale="92500" lnSpcReduction="10000"/>
          </a:bodyPr>
          <a:lstStyle/>
          <a:p>
            <a:pPr marL="0" indent="0">
              <a:buNone/>
            </a:pPr>
            <a:r>
              <a:rPr lang="en-US" dirty="0"/>
              <a:t>Caches are used to bridge the gap.</a:t>
            </a:r>
          </a:p>
          <a:p>
            <a:r>
              <a:rPr lang="en-US" dirty="0"/>
              <a:t>Divides memory into </a:t>
            </a:r>
            <a:r>
              <a:rPr lang="en-US" i="1" dirty="0">
                <a:solidFill>
                  <a:srgbClr val="FF0000"/>
                </a:solidFill>
              </a:rPr>
              <a:t>lines</a:t>
            </a:r>
            <a:endParaRPr lang="en-US" dirty="0">
              <a:solidFill>
                <a:srgbClr val="FF0000"/>
              </a:solidFill>
            </a:endParaRPr>
          </a:p>
          <a:p>
            <a:r>
              <a:rPr lang="en-US" dirty="0"/>
              <a:t>Stores recently used lines</a:t>
            </a:r>
          </a:p>
          <a:p>
            <a:endParaRPr lang="en-US" sz="2200" dirty="0"/>
          </a:p>
          <a:p>
            <a:r>
              <a:rPr lang="en-US" dirty="0"/>
              <a:t>In a </a:t>
            </a:r>
            <a:r>
              <a:rPr lang="en-US" i="1" dirty="0"/>
              <a:t>cache</a:t>
            </a:r>
            <a:r>
              <a:rPr lang="en-US" dirty="0"/>
              <a:t> </a:t>
            </a:r>
            <a:r>
              <a:rPr lang="en-US" i="1" dirty="0"/>
              <a:t>hit</a:t>
            </a:r>
            <a:r>
              <a:rPr lang="en-US" dirty="0"/>
              <a:t>, data is retrieved from the cache</a:t>
            </a:r>
          </a:p>
          <a:p>
            <a:r>
              <a:rPr lang="en-US" dirty="0"/>
              <a:t>In a </a:t>
            </a:r>
            <a:r>
              <a:rPr lang="en-US" i="1" dirty="0"/>
              <a:t>cache miss</a:t>
            </a:r>
            <a:r>
              <a:rPr lang="en-US" dirty="0"/>
              <a:t>, data is retrieved from memory and inserted to the cache</a:t>
            </a:r>
          </a:p>
        </p:txBody>
      </p:sp>
      <p:sp>
        <p:nvSpPr>
          <p:cNvPr id="8" name="TextBox 7"/>
          <p:cNvSpPr txBox="1"/>
          <p:nvPr/>
        </p:nvSpPr>
        <p:spPr>
          <a:xfrm>
            <a:off x="6853852" y="2094492"/>
            <a:ext cx="1101346" cy="369332"/>
          </a:xfrm>
          <a:prstGeom prst="rect">
            <a:avLst/>
          </a:prstGeom>
          <a:noFill/>
        </p:spPr>
        <p:txBody>
          <a:bodyPr wrap="none" rtlCol="0">
            <a:spAutoFit/>
          </a:bodyPr>
          <a:lstStyle/>
          <a:p>
            <a:pPr algn="r"/>
            <a:r>
              <a:rPr lang="en-US" dirty="0"/>
              <a:t>Processor</a:t>
            </a:r>
          </a:p>
        </p:txBody>
      </p:sp>
      <p:sp>
        <p:nvSpPr>
          <p:cNvPr id="4" name="Rectangle 3"/>
          <p:cNvSpPr/>
          <p:nvPr/>
        </p:nvSpPr>
        <p:spPr>
          <a:xfrm>
            <a:off x="5335690" y="5827550"/>
            <a:ext cx="3634631" cy="2837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701264" y="6160548"/>
            <a:ext cx="987958" cy="369332"/>
          </a:xfrm>
          <a:prstGeom prst="rect">
            <a:avLst/>
          </a:prstGeom>
          <a:noFill/>
        </p:spPr>
        <p:txBody>
          <a:bodyPr wrap="none" rtlCol="0">
            <a:spAutoFit/>
          </a:bodyPr>
          <a:lstStyle/>
          <a:p>
            <a:r>
              <a:rPr lang="en-US" dirty="0"/>
              <a:t>Memory</a:t>
            </a:r>
          </a:p>
        </p:txBody>
      </p:sp>
      <p:sp>
        <p:nvSpPr>
          <p:cNvPr id="14" name="Rectangle 13"/>
          <p:cNvSpPr/>
          <p:nvPr/>
        </p:nvSpPr>
        <p:spPr>
          <a:xfrm>
            <a:off x="6543513" y="3667887"/>
            <a:ext cx="2002559" cy="2837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7153006" y="3667887"/>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153006" y="3667887"/>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7796215" y="3376929"/>
            <a:ext cx="752054" cy="369332"/>
          </a:xfrm>
          <a:prstGeom prst="rect">
            <a:avLst/>
          </a:prstGeom>
          <a:noFill/>
        </p:spPr>
        <p:txBody>
          <a:bodyPr wrap="none" rtlCol="0">
            <a:spAutoFit/>
          </a:bodyPr>
          <a:lstStyle/>
          <a:p>
            <a:r>
              <a:rPr lang="en-US" dirty="0"/>
              <a:t>Cache</a:t>
            </a:r>
          </a:p>
        </p:txBody>
      </p:sp>
      <p:sp>
        <p:nvSpPr>
          <p:cNvPr id="3" name="Slide Number Placeholder 2"/>
          <p:cNvSpPr>
            <a:spLocks noGrp="1"/>
          </p:cNvSpPr>
          <p:nvPr>
            <p:ph type="sldNum" sz="quarter" idx="12"/>
          </p:nvPr>
        </p:nvSpPr>
        <p:spPr/>
        <p:txBody>
          <a:bodyPr/>
          <a:lstStyle/>
          <a:p>
            <a:fld id="{8DD86EB0-85D6-C64A-9CD6-2DB7C42F884D}" type="slidenum">
              <a:rPr lang="en-US" smtClean="0"/>
              <a:t>13</a:t>
            </a:fld>
            <a:endParaRPr lang="en-US"/>
          </a:p>
        </p:txBody>
      </p:sp>
      <p:sp>
        <p:nvSpPr>
          <p:cNvPr id="6" name="Rectangle 5"/>
          <p:cNvSpPr/>
          <p:nvPr/>
        </p:nvSpPr>
        <p:spPr>
          <a:xfrm>
            <a:off x="6309991" y="5827550"/>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309991" y="5827550"/>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309991" y="5827550"/>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309991" y="5827550"/>
            <a:ext cx="24320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B5B5F52-042F-AA4F-97CF-9391169A7A1B}"/>
              </a:ext>
            </a:extLst>
          </p:cNvPr>
          <p:cNvSpPr/>
          <p:nvPr/>
        </p:nvSpPr>
        <p:spPr>
          <a:xfrm>
            <a:off x="6541316" y="3958845"/>
            <a:ext cx="2002559" cy="2837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401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68357E-7 -2.87237E-7 L 0.10837 -0.448 " pathEditMode="relative" rAng="0" ptsTypes="AA">
                                      <p:cBhvr>
                                        <p:cTn id="6" dur="3000" fill="hold"/>
                                        <p:tgtEl>
                                          <p:spTgt spid="11"/>
                                        </p:tgtEl>
                                        <p:attrNameLst>
                                          <p:attrName>ppt_x</p:attrName>
                                          <p:attrName>ppt_y</p:attrName>
                                        </p:attrNameLst>
                                      </p:cBhvr>
                                      <p:rCtr x="5419" y="-22400"/>
                                    </p:animMotion>
                                  </p:childTnLst>
                                </p:cTn>
                              </p:par>
                            </p:childTnLst>
                          </p:cTn>
                        </p:par>
                        <p:par>
                          <p:cTn id="7" fill="hold">
                            <p:stCondLst>
                              <p:cond delay="3000"/>
                            </p:stCondLst>
                            <p:childTnLst>
                              <p:par>
                                <p:cTn id="8" presetID="1" presetClass="exit" presetSubtype="0" fill="hold" grpId="1" nodeType="afterEffect">
                                  <p:stCondLst>
                                    <p:cond delay="0"/>
                                  </p:stCondLst>
                                  <p:childTnLst>
                                    <p:set>
                                      <p:cBhvr>
                                        <p:cTn id="9" dur="1" fill="hold">
                                          <p:stCondLst>
                                            <p:cond delay="0"/>
                                          </p:stCondLst>
                                        </p:cTn>
                                        <p:tgtEl>
                                          <p:spTgt spid="1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grpId="0" nodeType="clickEffect">
                                  <p:stCondLst>
                                    <p:cond delay="0"/>
                                  </p:stCondLst>
                                  <p:childTnLst>
                                    <p:animMotion origin="layout" path="M -8.68357E-7 0.00023 L 0.10855 -0.448 " pathEditMode="relative" ptsTypes="AA">
                                      <p:cBhvr>
                                        <p:cTn id="13" dur="3000" fill="hold"/>
                                        <p:tgtEl>
                                          <p:spTgt spid="6"/>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3">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3">
                                            <p:txEl>
                                              <p:pRg st="5" end="5"/>
                                            </p:txEl>
                                          </p:spTgt>
                                        </p:tgtEl>
                                        <p:attrNameLst>
                                          <p:attrName>style.visibility</p:attrName>
                                        </p:attrNameLst>
                                      </p:cBhvr>
                                      <p:to>
                                        <p:strVal val="visible"/>
                                      </p:to>
                                    </p:set>
                                  </p:childTnLst>
                                </p:cTn>
                              </p:par>
                            </p:childTnLst>
                          </p:cTn>
                        </p:par>
                        <p:par>
                          <p:cTn id="26" fill="hold">
                            <p:stCondLst>
                              <p:cond delay="0"/>
                            </p:stCondLst>
                            <p:childTnLst>
                              <p:par>
                                <p:cTn id="27" presetID="1" presetClass="exit" presetSubtype="0" fill="hold" grpId="1" nodeType="after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par>
                          <p:cTn id="41" fill="hold">
                            <p:stCondLst>
                              <p:cond delay="0"/>
                            </p:stCondLst>
                            <p:childTnLst>
                              <p:par>
                                <p:cTn id="42" presetID="0" presetClass="path" presetSubtype="0" accel="50000" decel="50000" fill="hold" grpId="0" nodeType="afterEffect">
                                  <p:stCondLst>
                                    <p:cond delay="0"/>
                                  </p:stCondLst>
                                  <p:childTnLst>
                                    <p:animMotion origin="layout" path="M -2.89387E-6 -3.4845E-6 L 0.09068 -0.31605 " pathEditMode="relative" rAng="0" ptsTypes="AA">
                                      <p:cBhvr>
                                        <p:cTn id="43" dur="3000" fill="hold"/>
                                        <p:tgtEl>
                                          <p:spTgt spid="15"/>
                                        </p:tgtEl>
                                        <p:attrNameLst>
                                          <p:attrName>ppt_x</p:attrName>
                                          <p:attrName>ppt_y</p:attrName>
                                        </p:attrNameLst>
                                      </p:cBhvr>
                                      <p:rCtr x="4534" y="-15803"/>
                                    </p:animMotion>
                                  </p:childTnLst>
                                </p:cTn>
                              </p:par>
                            </p:childTnLst>
                          </p:cTn>
                        </p:par>
                        <p:par>
                          <p:cTn id="44" fill="hold">
                            <p:stCondLst>
                              <p:cond delay="3000"/>
                            </p:stCondLst>
                            <p:childTnLst>
                              <p:par>
                                <p:cTn id="45" presetID="1" presetClass="entr" presetSubtype="0" fill="hold" grpId="2" nodeType="after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par>
                          <p:cTn id="47" fill="hold">
                            <p:stCondLst>
                              <p:cond delay="3000"/>
                            </p:stCondLst>
                            <p:childTnLst>
                              <p:par>
                                <p:cTn id="48" presetID="0" presetClass="path" presetSubtype="0" accel="50000" decel="50000" fill="hold" grpId="0" nodeType="afterEffect">
                                  <p:stCondLst>
                                    <p:cond delay="0"/>
                                  </p:stCondLst>
                                  <p:childTnLst>
                                    <p:animMotion origin="layout" path="M -0.00261 -0.00185 L 0.01285 -0.13443 " pathEditMode="relative" rAng="0" ptsTypes="AA">
                                      <p:cBhvr>
                                        <p:cTn id="49" dur="500" fill="hold"/>
                                        <p:tgtEl>
                                          <p:spTgt spid="16"/>
                                        </p:tgtEl>
                                        <p:attrNameLst>
                                          <p:attrName>ppt_x</p:attrName>
                                          <p:attrName>ppt_y</p:attrName>
                                        </p:attrNameLst>
                                      </p:cBhvr>
                                      <p:rCtr x="764" y="-6640"/>
                                    </p:animMotion>
                                  </p:childTnLst>
                                </p:cTn>
                              </p:par>
                            </p:childTnLst>
                          </p:cTn>
                        </p:par>
                        <p:par>
                          <p:cTn id="50" fill="hold">
                            <p:stCondLst>
                              <p:cond delay="3500"/>
                            </p:stCondLst>
                            <p:childTnLst>
                              <p:par>
                                <p:cTn id="51" presetID="1" presetClass="exit" presetSubtype="0" fill="hold" grpId="1" nodeType="afterEffect">
                                  <p:stCondLst>
                                    <p:cond delay="0"/>
                                  </p:stCondLst>
                                  <p:childTnLst>
                                    <p:set>
                                      <p:cBhvr>
                                        <p:cTn id="52" dur="1" fill="hold">
                                          <p:stCondLst>
                                            <p:cond delay="0"/>
                                          </p:stCondLst>
                                        </p:cTn>
                                        <p:tgtEl>
                                          <p:spTgt spid="1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par>
                          <p:cTn id="57" fill="hold">
                            <p:stCondLst>
                              <p:cond delay="0"/>
                            </p:stCondLst>
                            <p:childTnLst>
                              <p:par>
                                <p:cTn id="58" presetID="0" presetClass="path" presetSubtype="0" accel="50000" decel="50000" fill="hold" grpId="0" nodeType="afterEffect">
                                  <p:stCondLst>
                                    <p:cond delay="0"/>
                                  </p:stCondLst>
                                  <p:childTnLst>
                                    <p:animMotion origin="layout" path="M -0.00261 -0.00185 L 0.01285 -0.13443 " pathEditMode="relative" rAng="0" ptsTypes="AA">
                                      <p:cBhvr>
                                        <p:cTn id="59" dur="500" fill="hold"/>
                                        <p:tgtEl>
                                          <p:spTgt spid="20"/>
                                        </p:tgtEl>
                                        <p:attrNameLst>
                                          <p:attrName>ppt_x</p:attrName>
                                          <p:attrName>ppt_y</p:attrName>
                                        </p:attrNameLst>
                                      </p:cBhvr>
                                      <p:rCtr x="764" y="-6640"/>
                                    </p:animMotion>
                                  </p:childTnLst>
                                </p:cTn>
                              </p:par>
                            </p:childTnLst>
                          </p:cTn>
                        </p:par>
                        <p:par>
                          <p:cTn id="60" fill="hold">
                            <p:stCondLst>
                              <p:cond delay="500"/>
                            </p:stCondLst>
                            <p:childTnLst>
                              <p:par>
                                <p:cTn id="61" presetID="1" presetClass="exit" presetSubtype="0" fill="hold" grpId="1" nodeType="afterEffect">
                                  <p:stCondLst>
                                    <p:cond delay="0"/>
                                  </p:stCondLst>
                                  <p:childTnLst>
                                    <p:set>
                                      <p:cBhvr>
                                        <p:cTn id="62" dur="1" fill="hold">
                                          <p:stCondLst>
                                            <p:cond delay="0"/>
                                          </p:stCondLst>
                                        </p:cTn>
                                        <p:tgtEl>
                                          <p:spTgt spid="20"/>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animBg="1"/>
      <p:bldP spid="16" grpId="0" animBg="1"/>
      <p:bldP spid="16" grpId="1" animBg="1"/>
      <p:bldP spid="16" grpId="2" animBg="1"/>
      <p:bldP spid="20" grpId="0" animBg="1"/>
      <p:bldP spid="20" grpId="1" animBg="1"/>
      <p:bldP spid="20" grpId="2" animBg="1"/>
      <p:bldP spid="21" grpId="0"/>
      <p:bldP spid="6" grpId="0" animBg="1"/>
      <p:bldP spid="6" grpId="1" animBg="1"/>
      <p:bldP spid="11" grpId="0" animBg="1"/>
      <p:bldP spid="11" grpId="1" animBg="1"/>
      <p:bldP spid="15" grpId="0" animBg="1"/>
      <p:bldP spid="15" grpId="1" animBg="1"/>
      <p:bldP spid="17" grpId="0" animBg="1"/>
      <p:bldP spid="1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sz="4000" dirty="0"/>
              <a:t>The </a:t>
            </a:r>
            <a:r>
              <a:rPr lang="en-US" sz="4000" dirty="0" err="1"/>
              <a:t>Prime+Probe</a:t>
            </a:r>
            <a:r>
              <a:rPr lang="en-US" sz="4000" dirty="0"/>
              <a:t> Attack</a:t>
            </a:r>
          </a:p>
        </p:txBody>
      </p:sp>
      <p:sp>
        <p:nvSpPr>
          <p:cNvPr id="13" name="Content Placeholder 12"/>
          <p:cNvSpPr>
            <a:spLocks noGrp="1"/>
          </p:cNvSpPr>
          <p:nvPr>
            <p:ph idx="1"/>
          </p:nvPr>
        </p:nvSpPr>
        <p:spPr>
          <a:xfrm>
            <a:off x="170994" y="1785503"/>
            <a:ext cx="4865542" cy="4525963"/>
          </a:xfrm>
        </p:spPr>
        <p:txBody>
          <a:bodyPr>
            <a:normAutofit/>
          </a:bodyPr>
          <a:lstStyle/>
          <a:p>
            <a:r>
              <a:rPr lang="en-US" dirty="0"/>
              <a:t>Allocate a cache-sized memory buffer</a:t>
            </a:r>
          </a:p>
          <a:p>
            <a:r>
              <a:rPr lang="en-US" i="1" dirty="0">
                <a:solidFill>
                  <a:srgbClr val="FF0000"/>
                </a:solidFill>
              </a:rPr>
              <a:t>Prime:</a:t>
            </a:r>
            <a:r>
              <a:rPr lang="en-US" dirty="0"/>
              <a:t> fills the cache with the contents of the buffer</a:t>
            </a:r>
          </a:p>
          <a:p>
            <a:r>
              <a:rPr lang="en-US" i="1" dirty="0">
                <a:solidFill>
                  <a:srgbClr val="FF0000"/>
                </a:solidFill>
              </a:rPr>
              <a:t>Probe:</a:t>
            </a:r>
            <a:r>
              <a:rPr lang="en-US" dirty="0"/>
              <a:t> measure the time to access each cache set</a:t>
            </a:r>
          </a:p>
          <a:p>
            <a:pPr lvl="1"/>
            <a:r>
              <a:rPr lang="en-US" dirty="0"/>
              <a:t>Slow access indicates victim access to the set</a:t>
            </a:r>
            <a:endParaRPr lang="en-US" i="1" dirty="0"/>
          </a:p>
        </p:txBody>
      </p:sp>
      <p:sp>
        <p:nvSpPr>
          <p:cNvPr id="4" name="Rectangle 3"/>
          <p:cNvSpPr/>
          <p:nvPr/>
        </p:nvSpPr>
        <p:spPr>
          <a:xfrm>
            <a:off x="5335690" y="5827550"/>
            <a:ext cx="3634631" cy="2837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701264" y="6160548"/>
            <a:ext cx="987958" cy="369332"/>
          </a:xfrm>
          <a:prstGeom prst="rect">
            <a:avLst/>
          </a:prstGeom>
          <a:noFill/>
        </p:spPr>
        <p:txBody>
          <a:bodyPr wrap="none" rtlCol="0">
            <a:spAutoFit/>
          </a:bodyPr>
          <a:lstStyle/>
          <a:p>
            <a:r>
              <a:rPr lang="en-US" dirty="0"/>
              <a:t>Memory</a:t>
            </a:r>
          </a:p>
        </p:txBody>
      </p:sp>
      <p:sp>
        <p:nvSpPr>
          <p:cNvPr id="14" name="Rectangle 13"/>
          <p:cNvSpPr/>
          <p:nvPr/>
        </p:nvSpPr>
        <p:spPr>
          <a:xfrm>
            <a:off x="6701264" y="3667887"/>
            <a:ext cx="1477536" cy="2837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8DD86EB0-85D6-C64A-9CD6-2DB7C42F884D}" type="slidenum">
              <a:rPr lang="en-US" smtClean="0"/>
              <a:t>14</a:t>
            </a:fld>
            <a:endParaRPr lang="en-US"/>
          </a:p>
        </p:txBody>
      </p:sp>
      <p:sp>
        <p:nvSpPr>
          <p:cNvPr id="22" name="Rectangle 21"/>
          <p:cNvSpPr/>
          <p:nvPr/>
        </p:nvSpPr>
        <p:spPr>
          <a:xfrm>
            <a:off x="6701264" y="3951597"/>
            <a:ext cx="1477536" cy="2837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6951013" y="3667888"/>
            <a:ext cx="965267" cy="567419"/>
            <a:chOff x="6951013" y="3667888"/>
            <a:chExt cx="965267" cy="567419"/>
          </a:xfrm>
        </p:grpSpPr>
        <p:cxnSp>
          <p:nvCxnSpPr>
            <p:cNvPr id="8" name="Straight Connector 7"/>
            <p:cNvCxnSpPr/>
            <p:nvPr/>
          </p:nvCxnSpPr>
          <p:spPr>
            <a:xfrm>
              <a:off x="6951013" y="3667888"/>
              <a:ext cx="0" cy="567419"/>
            </a:xfrm>
            <a:prstGeom prst="line">
              <a:avLst/>
            </a:prstGeom>
            <a:ln w="127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7192330" y="3667888"/>
              <a:ext cx="0" cy="567419"/>
            </a:xfrm>
            <a:prstGeom prst="line">
              <a:avLst/>
            </a:prstGeom>
            <a:ln w="127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7433647" y="3667888"/>
              <a:ext cx="0" cy="567419"/>
            </a:xfrm>
            <a:prstGeom prst="line">
              <a:avLst/>
            </a:prstGeom>
            <a:ln w="127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674964" y="3667888"/>
              <a:ext cx="0" cy="567419"/>
            </a:xfrm>
            <a:prstGeom prst="line">
              <a:avLst/>
            </a:prstGeom>
            <a:ln w="127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7916280" y="3667888"/>
              <a:ext cx="0" cy="567419"/>
            </a:xfrm>
            <a:prstGeom prst="line">
              <a:avLst/>
            </a:prstGeom>
            <a:ln w="127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7508197" y="2365901"/>
            <a:ext cx="771987" cy="792532"/>
            <a:chOff x="7508197" y="2365901"/>
            <a:chExt cx="771987" cy="792532"/>
          </a:xfrm>
        </p:grpSpPr>
        <p:sp>
          <p:nvSpPr>
            <p:cNvPr id="17" name="Rectangle 16"/>
            <p:cNvSpPr/>
            <p:nvPr/>
          </p:nvSpPr>
          <p:spPr>
            <a:xfrm>
              <a:off x="7508197" y="2365901"/>
              <a:ext cx="771987" cy="792532"/>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6" name="Picture 45" descr="spy.png"/>
            <p:cNvPicPr>
              <a:picLocks noChangeAspect="1"/>
            </p:cNvPicPr>
            <p:nvPr/>
          </p:nvPicPr>
          <p:blipFill rotWithShape="1">
            <a:blip r:embed="rId3">
              <a:extLst>
                <a:ext uri="{28A0092B-C50C-407E-A947-70E740481C1C}">
                  <a14:useLocalDpi xmlns:a14="http://schemas.microsoft.com/office/drawing/2010/main" val="0"/>
                </a:ext>
              </a:extLst>
            </a:blip>
            <a:srcRect l="-1" r="23305" b="33748"/>
            <a:stretch/>
          </p:blipFill>
          <p:spPr>
            <a:xfrm>
              <a:off x="7612929" y="2365902"/>
              <a:ext cx="562523" cy="761310"/>
            </a:xfrm>
            <a:prstGeom prst="rect">
              <a:avLst/>
            </a:prstGeom>
          </p:spPr>
        </p:pic>
      </p:grpSp>
      <p:grpSp>
        <p:nvGrpSpPr>
          <p:cNvPr id="11" name="Group 10"/>
          <p:cNvGrpSpPr/>
          <p:nvPr/>
        </p:nvGrpSpPr>
        <p:grpSpPr>
          <a:xfrm>
            <a:off x="6553200" y="2365902"/>
            <a:ext cx="771987" cy="792532"/>
            <a:chOff x="6553200" y="2365902"/>
            <a:chExt cx="771987" cy="792532"/>
          </a:xfrm>
        </p:grpSpPr>
        <p:sp>
          <p:nvSpPr>
            <p:cNvPr id="49" name="Rectangle 48"/>
            <p:cNvSpPr/>
            <p:nvPr/>
          </p:nvSpPr>
          <p:spPr>
            <a:xfrm>
              <a:off x="6553200" y="2365902"/>
              <a:ext cx="771987" cy="792532"/>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8" name="Picture 47" descr="outlin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5077" y="2431321"/>
              <a:ext cx="728233" cy="661694"/>
            </a:xfrm>
            <a:prstGeom prst="rect">
              <a:avLst/>
            </a:prstGeom>
          </p:spPr>
        </p:pic>
      </p:grpSp>
      <p:sp>
        <p:nvSpPr>
          <p:cNvPr id="15" name="Rectangle 14"/>
          <p:cNvSpPr/>
          <p:nvPr/>
        </p:nvSpPr>
        <p:spPr>
          <a:xfrm>
            <a:off x="5540875" y="5827550"/>
            <a:ext cx="1762435"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540875" y="5827550"/>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5673638" y="5827550"/>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5806401" y="5827550"/>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5939164" y="5827550"/>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6071927" y="5827550"/>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6204692" y="5827550"/>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6382971" y="5827550"/>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6515734" y="5827550"/>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6648497" y="5827550"/>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6781260" y="5827550"/>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6914023" y="5827550"/>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046788" y="5827550"/>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6701264" y="3667887"/>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6946821" y="3667887"/>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7192378" y="3667887"/>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7437935" y="3667887"/>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7683492" y="3667887"/>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7929051" y="3667887"/>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6697072" y="3951597"/>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6951011" y="3951597"/>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7196568" y="3951597"/>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7442125" y="3951597"/>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7687682" y="3951597"/>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7933241" y="3951597"/>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7923082" y="5827550"/>
            <a:ext cx="249749" cy="283710"/>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7931662" y="5827550"/>
            <a:ext cx="249749" cy="283710"/>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4" name="Picture 83" descr="thumb4.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3384" y="2739595"/>
            <a:ext cx="799606" cy="799606"/>
          </a:xfrm>
          <a:prstGeom prst="rect">
            <a:avLst/>
          </a:prstGeom>
        </p:spPr>
      </p:pic>
      <p:sp>
        <p:nvSpPr>
          <p:cNvPr id="86" name="Rectangle 85"/>
          <p:cNvSpPr/>
          <p:nvPr/>
        </p:nvSpPr>
        <p:spPr>
          <a:xfrm>
            <a:off x="6704370" y="3678432"/>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6701264" y="3951597"/>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5681526" y="5838095"/>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6946819" y="3678432"/>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6951011" y="3951597"/>
            <a:ext cx="249749" cy="28371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6954119" y="3667887"/>
            <a:ext cx="249749" cy="283710"/>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41AD3B93-5791-4A41-835C-CB6D009F9370}"/>
              </a:ext>
            </a:extLst>
          </p:cNvPr>
          <p:cNvGrpSpPr/>
          <p:nvPr/>
        </p:nvGrpSpPr>
        <p:grpSpPr>
          <a:xfrm>
            <a:off x="6556969" y="2376446"/>
            <a:ext cx="771987" cy="792532"/>
            <a:chOff x="6553200" y="2365902"/>
            <a:chExt cx="771987" cy="792532"/>
          </a:xfrm>
        </p:grpSpPr>
        <p:sp>
          <p:nvSpPr>
            <p:cNvPr id="68" name="Rectangle 67">
              <a:extLst>
                <a:ext uri="{FF2B5EF4-FFF2-40B4-BE49-F238E27FC236}">
                  <a16:creationId xmlns:a16="http://schemas.microsoft.com/office/drawing/2014/main" id="{E62BFF87-33B1-0F4D-A166-FF521EFBC72B}"/>
                </a:ext>
              </a:extLst>
            </p:cNvPr>
            <p:cNvSpPr/>
            <p:nvPr/>
          </p:nvSpPr>
          <p:spPr>
            <a:xfrm>
              <a:off x="6553200" y="2365902"/>
              <a:ext cx="771987" cy="792532"/>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9" name="Picture 68" descr="outline.png">
              <a:extLst>
                <a:ext uri="{FF2B5EF4-FFF2-40B4-BE49-F238E27FC236}">
                  <a16:creationId xmlns:a16="http://schemas.microsoft.com/office/drawing/2014/main" id="{A4E3BA45-BCD3-8545-9A9E-376478BDB0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077" y="2431321"/>
              <a:ext cx="728233" cy="661694"/>
            </a:xfrm>
            <a:prstGeom prst="rect">
              <a:avLst/>
            </a:prstGeom>
          </p:spPr>
        </p:pic>
      </p:grpSp>
      <p:grpSp>
        <p:nvGrpSpPr>
          <p:cNvPr id="70" name="Group 69">
            <a:extLst>
              <a:ext uri="{FF2B5EF4-FFF2-40B4-BE49-F238E27FC236}">
                <a16:creationId xmlns:a16="http://schemas.microsoft.com/office/drawing/2014/main" id="{AAB3F615-0592-5A45-8A6E-6EB7CB059C25}"/>
              </a:ext>
            </a:extLst>
          </p:cNvPr>
          <p:cNvGrpSpPr/>
          <p:nvPr/>
        </p:nvGrpSpPr>
        <p:grpSpPr>
          <a:xfrm>
            <a:off x="7498870" y="2367133"/>
            <a:ext cx="771987" cy="792532"/>
            <a:chOff x="7508197" y="2365901"/>
            <a:chExt cx="771987" cy="792532"/>
          </a:xfrm>
        </p:grpSpPr>
        <p:sp>
          <p:nvSpPr>
            <p:cNvPr id="71" name="Rectangle 70">
              <a:extLst>
                <a:ext uri="{FF2B5EF4-FFF2-40B4-BE49-F238E27FC236}">
                  <a16:creationId xmlns:a16="http://schemas.microsoft.com/office/drawing/2014/main" id="{2075A585-0CC6-8748-912A-28F18D6010DB}"/>
                </a:ext>
              </a:extLst>
            </p:cNvPr>
            <p:cNvSpPr/>
            <p:nvPr/>
          </p:nvSpPr>
          <p:spPr>
            <a:xfrm>
              <a:off x="7508197" y="2365901"/>
              <a:ext cx="771987" cy="792532"/>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2" name="Picture 71" descr="spy.png">
              <a:extLst>
                <a:ext uri="{FF2B5EF4-FFF2-40B4-BE49-F238E27FC236}">
                  <a16:creationId xmlns:a16="http://schemas.microsoft.com/office/drawing/2014/main" id="{E231AFE8-670A-0643-A884-B848080E0E85}"/>
                </a:ext>
              </a:extLst>
            </p:cNvPr>
            <p:cNvPicPr>
              <a:picLocks noChangeAspect="1"/>
            </p:cNvPicPr>
            <p:nvPr/>
          </p:nvPicPr>
          <p:blipFill rotWithShape="1">
            <a:blip r:embed="rId5">
              <a:extLst>
                <a:ext uri="{28A0092B-C50C-407E-A947-70E740481C1C}">
                  <a14:useLocalDpi xmlns:a14="http://schemas.microsoft.com/office/drawing/2010/main" val="0"/>
                </a:ext>
              </a:extLst>
            </a:blip>
            <a:srcRect l="-1" r="23305" b="33748"/>
            <a:stretch/>
          </p:blipFill>
          <p:spPr>
            <a:xfrm>
              <a:off x="7612929" y="2365902"/>
              <a:ext cx="562523" cy="761310"/>
            </a:xfrm>
            <a:prstGeom prst="rect">
              <a:avLst/>
            </a:prstGeom>
          </p:spPr>
        </p:pic>
      </p:grpSp>
      <p:pic>
        <p:nvPicPr>
          <p:cNvPr id="74" name="Picture 73" descr="thumb4.gif">
            <a:extLst>
              <a:ext uri="{FF2B5EF4-FFF2-40B4-BE49-F238E27FC236}">
                <a16:creationId xmlns:a16="http://schemas.microsoft.com/office/drawing/2014/main" id="{08C95756-202B-D541-8022-61B3740B6E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31981" y="2933607"/>
            <a:ext cx="799606" cy="799606"/>
          </a:xfrm>
          <a:prstGeom prst="rect">
            <a:avLst/>
          </a:prstGeom>
        </p:spPr>
      </p:pic>
    </p:spTree>
    <p:extLst>
      <p:ext uri="{BB962C8B-B14F-4D97-AF65-F5344CB8AC3E}">
        <p14:creationId xmlns:p14="http://schemas.microsoft.com/office/powerpoint/2010/main" val="66919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par>
                                <p:cTn id="15" presetID="0" presetClass="path" presetSubtype="0" accel="50000" decel="50000" fill="hold" grpId="1" nodeType="withEffect">
                                  <p:stCondLst>
                                    <p:cond delay="0"/>
                                  </p:stCondLst>
                                  <p:childTnLst>
                                    <p:animMotion origin="layout" path="M 0 0 L 0.12691 -0.31366 " pathEditMode="relative" ptsTypes="AA">
                                      <p:cBhvr>
                                        <p:cTn id="16" dur="2000" fill="hold"/>
                                        <p:tgtEl>
                                          <p:spTgt spid="16"/>
                                        </p:tgtEl>
                                        <p:attrNameLst>
                                          <p:attrName>ppt_x</p:attrName>
                                          <p:attrName>ppt_y</p:attrName>
                                        </p:attrNameLst>
                                      </p:cBhvr>
                                    </p:animMotion>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0" presetClass="path" presetSubtype="0" accel="50000" decel="50000" fill="hold" grpId="1" nodeType="withEffect">
                                  <p:stCondLst>
                                    <p:cond delay="200"/>
                                  </p:stCondLst>
                                  <p:childTnLst>
                                    <p:animMotion origin="layout" path="M 2.22222E-6 -3.7037E-7 L 0.13802 -0.31366 " pathEditMode="relative" rAng="0" ptsTypes="AA">
                                      <p:cBhvr>
                                        <p:cTn id="20" dur="2000" fill="hold"/>
                                        <p:tgtEl>
                                          <p:spTgt spid="50"/>
                                        </p:tgtEl>
                                        <p:attrNameLst>
                                          <p:attrName>ppt_x</p:attrName>
                                          <p:attrName>ppt_y</p:attrName>
                                        </p:attrNameLst>
                                      </p:cBhvr>
                                      <p:rCtr x="6892" y="-15694"/>
                                    </p:animMotion>
                                  </p:childTnLst>
                                </p:cTn>
                              </p:par>
                              <p:par>
                                <p:cTn id="21" presetID="1" presetClass="entr" presetSubtype="0" fill="hold" grpId="0" nodeType="withEffect">
                                  <p:stCondLst>
                                    <p:cond delay="400"/>
                                  </p:stCondLst>
                                  <p:childTnLst>
                                    <p:set>
                                      <p:cBhvr>
                                        <p:cTn id="22" dur="1" fill="hold">
                                          <p:stCondLst>
                                            <p:cond delay="0"/>
                                          </p:stCondLst>
                                        </p:cTn>
                                        <p:tgtEl>
                                          <p:spTgt spid="51"/>
                                        </p:tgtEl>
                                        <p:attrNameLst>
                                          <p:attrName>style.visibility</p:attrName>
                                        </p:attrNameLst>
                                      </p:cBhvr>
                                      <p:to>
                                        <p:strVal val="visible"/>
                                      </p:to>
                                    </p:set>
                                  </p:childTnLst>
                                </p:cTn>
                              </p:par>
                              <p:par>
                                <p:cTn id="23" presetID="0" presetClass="path" presetSubtype="0" accel="50000" decel="50000" fill="hold" grpId="1" nodeType="withEffect">
                                  <p:stCondLst>
                                    <p:cond delay="400"/>
                                  </p:stCondLst>
                                  <p:childTnLst>
                                    <p:animMotion origin="layout" path="M -1.11111E-6 -3.7037E-7 L 0.15208 -0.31366 " pathEditMode="relative" rAng="0" ptsTypes="AA">
                                      <p:cBhvr>
                                        <p:cTn id="24" dur="2000" fill="hold"/>
                                        <p:tgtEl>
                                          <p:spTgt spid="51"/>
                                        </p:tgtEl>
                                        <p:attrNameLst>
                                          <p:attrName>ppt_x</p:attrName>
                                          <p:attrName>ppt_y</p:attrName>
                                        </p:attrNameLst>
                                      </p:cBhvr>
                                      <p:rCtr x="7604" y="-15694"/>
                                    </p:animMotion>
                                  </p:childTnLst>
                                </p:cTn>
                              </p:par>
                              <p:par>
                                <p:cTn id="25" presetID="1" presetClass="entr" presetSubtype="0" fill="hold" grpId="0" nodeType="withEffect">
                                  <p:stCondLst>
                                    <p:cond delay="600"/>
                                  </p:stCondLst>
                                  <p:childTnLst>
                                    <p:set>
                                      <p:cBhvr>
                                        <p:cTn id="26" dur="1" fill="hold">
                                          <p:stCondLst>
                                            <p:cond delay="0"/>
                                          </p:stCondLst>
                                        </p:cTn>
                                        <p:tgtEl>
                                          <p:spTgt spid="52"/>
                                        </p:tgtEl>
                                        <p:attrNameLst>
                                          <p:attrName>style.visibility</p:attrName>
                                        </p:attrNameLst>
                                      </p:cBhvr>
                                      <p:to>
                                        <p:strVal val="visible"/>
                                      </p:to>
                                    </p:set>
                                  </p:childTnLst>
                                </p:cTn>
                              </p:par>
                              <p:par>
                                <p:cTn id="27" presetID="0" presetClass="path" presetSubtype="0" accel="50000" decel="50000" fill="hold" grpId="1" nodeType="withEffect">
                                  <p:stCondLst>
                                    <p:cond delay="600"/>
                                  </p:stCondLst>
                                  <p:childTnLst>
                                    <p:animMotion origin="layout" path="M -4.44444E-6 -3.7037E-7 L 0.16216 -0.31366 " pathEditMode="relative" rAng="0" ptsTypes="AA">
                                      <p:cBhvr>
                                        <p:cTn id="28" dur="2000" fill="hold"/>
                                        <p:tgtEl>
                                          <p:spTgt spid="52"/>
                                        </p:tgtEl>
                                        <p:attrNameLst>
                                          <p:attrName>ppt_x</p:attrName>
                                          <p:attrName>ppt_y</p:attrName>
                                        </p:attrNameLst>
                                      </p:cBhvr>
                                      <p:rCtr x="8108" y="-15694"/>
                                    </p:animMotion>
                                  </p:childTnLst>
                                </p:cTn>
                              </p:par>
                              <p:par>
                                <p:cTn id="29" presetID="1" presetClass="entr" presetSubtype="0" fill="hold" grpId="0" nodeType="withEffect">
                                  <p:stCondLst>
                                    <p:cond delay="800"/>
                                  </p:stCondLst>
                                  <p:childTnLst>
                                    <p:set>
                                      <p:cBhvr>
                                        <p:cTn id="30" dur="1" fill="hold">
                                          <p:stCondLst>
                                            <p:cond delay="0"/>
                                          </p:stCondLst>
                                        </p:cTn>
                                        <p:tgtEl>
                                          <p:spTgt spid="53"/>
                                        </p:tgtEl>
                                        <p:attrNameLst>
                                          <p:attrName>style.visibility</p:attrName>
                                        </p:attrNameLst>
                                      </p:cBhvr>
                                      <p:to>
                                        <p:strVal val="visible"/>
                                      </p:to>
                                    </p:set>
                                  </p:childTnLst>
                                </p:cTn>
                              </p:par>
                              <p:par>
                                <p:cTn id="31" presetID="0" presetClass="path" presetSubtype="0" accel="50000" decel="50000" fill="hold" grpId="1" nodeType="withEffect">
                                  <p:stCondLst>
                                    <p:cond delay="800"/>
                                  </p:stCondLst>
                                  <p:childTnLst>
                                    <p:animMotion origin="layout" path="M -4.16667E-6 -3.7037E-7 L 0.1757 -0.31366 " pathEditMode="relative" rAng="0" ptsTypes="AA">
                                      <p:cBhvr>
                                        <p:cTn id="32" dur="2000" fill="hold"/>
                                        <p:tgtEl>
                                          <p:spTgt spid="53"/>
                                        </p:tgtEl>
                                        <p:attrNameLst>
                                          <p:attrName>ppt_x</p:attrName>
                                          <p:attrName>ppt_y</p:attrName>
                                        </p:attrNameLst>
                                      </p:cBhvr>
                                      <p:rCtr x="8785" y="-15694"/>
                                    </p:animMotion>
                                  </p:childTnLst>
                                </p:cTn>
                              </p:par>
                              <p:par>
                                <p:cTn id="33" presetID="1" presetClass="entr" presetSubtype="0" fill="hold" grpId="0" nodeType="withEffect">
                                  <p:stCondLst>
                                    <p:cond delay="1000"/>
                                  </p:stCondLst>
                                  <p:childTnLst>
                                    <p:set>
                                      <p:cBhvr>
                                        <p:cTn id="34" dur="1" fill="hold">
                                          <p:stCondLst>
                                            <p:cond delay="0"/>
                                          </p:stCondLst>
                                        </p:cTn>
                                        <p:tgtEl>
                                          <p:spTgt spid="54"/>
                                        </p:tgtEl>
                                        <p:attrNameLst>
                                          <p:attrName>style.visibility</p:attrName>
                                        </p:attrNameLst>
                                      </p:cBhvr>
                                      <p:to>
                                        <p:strVal val="visible"/>
                                      </p:to>
                                    </p:set>
                                  </p:childTnLst>
                                </p:cTn>
                              </p:par>
                              <p:par>
                                <p:cTn id="35" presetID="0" presetClass="path" presetSubtype="0" accel="50000" decel="50000" fill="hold" grpId="1" nodeType="withEffect">
                                  <p:stCondLst>
                                    <p:cond delay="1000"/>
                                  </p:stCondLst>
                                  <p:childTnLst>
                                    <p:animMotion origin="layout" path="M 2.5E-6 -3.7037E-7 L 0.18767 -0.31366 " pathEditMode="relative" rAng="0" ptsTypes="AA">
                                      <p:cBhvr>
                                        <p:cTn id="36" dur="2000" fill="hold"/>
                                        <p:tgtEl>
                                          <p:spTgt spid="54"/>
                                        </p:tgtEl>
                                        <p:attrNameLst>
                                          <p:attrName>ppt_x</p:attrName>
                                          <p:attrName>ppt_y</p:attrName>
                                        </p:attrNameLst>
                                      </p:cBhvr>
                                      <p:rCtr x="9375" y="-15694"/>
                                    </p:animMotion>
                                  </p:childTnLst>
                                </p:cTn>
                              </p:par>
                              <p:par>
                                <p:cTn id="37" presetID="1" presetClass="entr" presetSubtype="0" fill="hold" grpId="0" nodeType="withEffect">
                                  <p:stCondLst>
                                    <p:cond delay="1200"/>
                                  </p:stCondLst>
                                  <p:childTnLst>
                                    <p:set>
                                      <p:cBhvr>
                                        <p:cTn id="38" dur="1" fill="hold">
                                          <p:stCondLst>
                                            <p:cond delay="0"/>
                                          </p:stCondLst>
                                        </p:cTn>
                                        <p:tgtEl>
                                          <p:spTgt spid="55"/>
                                        </p:tgtEl>
                                        <p:attrNameLst>
                                          <p:attrName>style.visibility</p:attrName>
                                        </p:attrNameLst>
                                      </p:cBhvr>
                                      <p:to>
                                        <p:strVal val="visible"/>
                                      </p:to>
                                    </p:set>
                                  </p:childTnLst>
                                </p:cTn>
                              </p:par>
                              <p:par>
                                <p:cTn id="39" presetID="0" presetClass="path" presetSubtype="0" accel="50000" decel="50000" fill="hold" grpId="1" nodeType="withEffect">
                                  <p:stCondLst>
                                    <p:cond delay="1200"/>
                                  </p:stCondLst>
                                  <p:childTnLst>
                                    <p:animMotion origin="layout" path="M -1.94444E-6 -3.7037E-7 L 0.03507 -0.27153 " pathEditMode="relative" rAng="0" ptsTypes="AA">
                                      <p:cBhvr>
                                        <p:cTn id="40" dur="2000" fill="hold"/>
                                        <p:tgtEl>
                                          <p:spTgt spid="55"/>
                                        </p:tgtEl>
                                        <p:attrNameLst>
                                          <p:attrName>ppt_x</p:attrName>
                                          <p:attrName>ppt_y</p:attrName>
                                        </p:attrNameLst>
                                      </p:cBhvr>
                                      <p:rCtr x="1753" y="-13588"/>
                                    </p:animMotion>
                                  </p:childTnLst>
                                </p:cTn>
                              </p:par>
                              <p:par>
                                <p:cTn id="41" presetID="1" presetClass="entr" presetSubtype="0" fill="hold" grpId="0" nodeType="withEffect">
                                  <p:stCondLst>
                                    <p:cond delay="1400"/>
                                  </p:stCondLst>
                                  <p:childTnLst>
                                    <p:set>
                                      <p:cBhvr>
                                        <p:cTn id="42" dur="1" fill="hold">
                                          <p:stCondLst>
                                            <p:cond delay="0"/>
                                          </p:stCondLst>
                                        </p:cTn>
                                        <p:tgtEl>
                                          <p:spTgt spid="56"/>
                                        </p:tgtEl>
                                        <p:attrNameLst>
                                          <p:attrName>style.visibility</p:attrName>
                                        </p:attrNameLst>
                                      </p:cBhvr>
                                      <p:to>
                                        <p:strVal val="visible"/>
                                      </p:to>
                                    </p:set>
                                  </p:childTnLst>
                                </p:cTn>
                              </p:par>
                              <p:par>
                                <p:cTn id="43" presetID="0" presetClass="path" presetSubtype="0" accel="50000" decel="50000" fill="hold" grpId="1" nodeType="withEffect">
                                  <p:stCondLst>
                                    <p:cond delay="1400"/>
                                  </p:stCondLst>
                                  <p:childTnLst>
                                    <p:animMotion origin="layout" path="M 4.72222E-6 -3.7037E-7 L 0.046 -0.27153 " pathEditMode="relative" rAng="0" ptsTypes="AA">
                                      <p:cBhvr>
                                        <p:cTn id="44" dur="2000" fill="hold"/>
                                        <p:tgtEl>
                                          <p:spTgt spid="56"/>
                                        </p:tgtEl>
                                        <p:attrNameLst>
                                          <p:attrName>ppt_x</p:attrName>
                                          <p:attrName>ppt_y</p:attrName>
                                        </p:attrNameLst>
                                      </p:cBhvr>
                                      <p:rCtr x="2292" y="-13588"/>
                                    </p:animMotion>
                                  </p:childTnLst>
                                </p:cTn>
                              </p:par>
                              <p:par>
                                <p:cTn id="45" presetID="1" presetClass="entr" presetSubtype="0" fill="hold" grpId="0" nodeType="withEffect">
                                  <p:stCondLst>
                                    <p:cond delay="1600"/>
                                  </p:stCondLst>
                                  <p:childTnLst>
                                    <p:set>
                                      <p:cBhvr>
                                        <p:cTn id="46" dur="1" fill="hold">
                                          <p:stCondLst>
                                            <p:cond delay="0"/>
                                          </p:stCondLst>
                                        </p:cTn>
                                        <p:tgtEl>
                                          <p:spTgt spid="57"/>
                                        </p:tgtEl>
                                        <p:attrNameLst>
                                          <p:attrName>style.visibility</p:attrName>
                                        </p:attrNameLst>
                                      </p:cBhvr>
                                      <p:to>
                                        <p:strVal val="visible"/>
                                      </p:to>
                                    </p:set>
                                  </p:childTnLst>
                                </p:cTn>
                              </p:par>
                              <p:par>
                                <p:cTn id="47" presetID="0" presetClass="path" presetSubtype="0" accel="50000" decel="50000" fill="hold" grpId="1" nodeType="withEffect">
                                  <p:stCondLst>
                                    <p:cond delay="1600"/>
                                  </p:stCondLst>
                                  <p:childTnLst>
                                    <p:animMotion origin="layout" path="M 5E-6 -3.7037E-7 L 0.06025 -0.27153 " pathEditMode="relative" rAng="0" ptsTypes="AA">
                                      <p:cBhvr>
                                        <p:cTn id="48" dur="2000" fill="hold"/>
                                        <p:tgtEl>
                                          <p:spTgt spid="57"/>
                                        </p:tgtEl>
                                        <p:attrNameLst>
                                          <p:attrName>ppt_x</p:attrName>
                                          <p:attrName>ppt_y</p:attrName>
                                        </p:attrNameLst>
                                      </p:cBhvr>
                                      <p:rCtr x="3003" y="-13588"/>
                                    </p:animMotion>
                                  </p:childTnLst>
                                </p:cTn>
                              </p:par>
                              <p:par>
                                <p:cTn id="49" presetID="1" presetClass="entr" presetSubtype="0" fill="hold" grpId="0" nodeType="withEffect">
                                  <p:stCondLst>
                                    <p:cond delay="1800"/>
                                  </p:stCondLst>
                                  <p:childTnLst>
                                    <p:set>
                                      <p:cBhvr>
                                        <p:cTn id="50" dur="1" fill="hold">
                                          <p:stCondLst>
                                            <p:cond delay="0"/>
                                          </p:stCondLst>
                                        </p:cTn>
                                        <p:tgtEl>
                                          <p:spTgt spid="58"/>
                                        </p:tgtEl>
                                        <p:attrNameLst>
                                          <p:attrName>style.visibility</p:attrName>
                                        </p:attrNameLst>
                                      </p:cBhvr>
                                      <p:to>
                                        <p:strVal val="visible"/>
                                      </p:to>
                                    </p:set>
                                  </p:childTnLst>
                                </p:cTn>
                              </p:par>
                              <p:par>
                                <p:cTn id="51" presetID="0" presetClass="path" presetSubtype="0" accel="50000" decel="50000" fill="hold" grpId="1" nodeType="withEffect">
                                  <p:stCondLst>
                                    <p:cond delay="1800"/>
                                  </p:stCondLst>
                                  <p:childTnLst>
                                    <p:animMotion origin="layout" path="M 1.66667E-6 -3.7037E-7 L 0.07031 -0.27153 " pathEditMode="relative" rAng="0" ptsTypes="AA">
                                      <p:cBhvr>
                                        <p:cTn id="52" dur="2000" fill="hold"/>
                                        <p:tgtEl>
                                          <p:spTgt spid="58"/>
                                        </p:tgtEl>
                                        <p:attrNameLst>
                                          <p:attrName>ppt_x</p:attrName>
                                          <p:attrName>ppt_y</p:attrName>
                                        </p:attrNameLst>
                                      </p:cBhvr>
                                      <p:rCtr x="3507" y="-13588"/>
                                    </p:animMotion>
                                  </p:childTnLst>
                                </p:cTn>
                              </p:par>
                              <p:par>
                                <p:cTn id="53" presetID="1" presetClass="entr" presetSubtype="0" fill="hold" grpId="0" nodeType="withEffect">
                                  <p:stCondLst>
                                    <p:cond delay="2000"/>
                                  </p:stCondLst>
                                  <p:childTnLst>
                                    <p:set>
                                      <p:cBhvr>
                                        <p:cTn id="54" dur="1" fill="hold">
                                          <p:stCondLst>
                                            <p:cond delay="0"/>
                                          </p:stCondLst>
                                        </p:cTn>
                                        <p:tgtEl>
                                          <p:spTgt spid="59"/>
                                        </p:tgtEl>
                                        <p:attrNameLst>
                                          <p:attrName>style.visibility</p:attrName>
                                        </p:attrNameLst>
                                      </p:cBhvr>
                                      <p:to>
                                        <p:strVal val="visible"/>
                                      </p:to>
                                    </p:set>
                                  </p:childTnLst>
                                </p:cTn>
                              </p:par>
                              <p:par>
                                <p:cTn id="55" presetID="0" presetClass="path" presetSubtype="0" accel="50000" decel="50000" fill="hold" grpId="1" nodeType="withEffect">
                                  <p:stCondLst>
                                    <p:cond delay="2000"/>
                                  </p:stCondLst>
                                  <p:childTnLst>
                                    <p:animMotion origin="layout" path="M -1.66667E-6 -3.7037E-7 L 0.08368 -0.27153 " pathEditMode="relative" rAng="0" ptsTypes="AA">
                                      <p:cBhvr>
                                        <p:cTn id="56" dur="2000" fill="hold"/>
                                        <p:tgtEl>
                                          <p:spTgt spid="59"/>
                                        </p:tgtEl>
                                        <p:attrNameLst>
                                          <p:attrName>ppt_x</p:attrName>
                                          <p:attrName>ppt_y</p:attrName>
                                        </p:attrNameLst>
                                      </p:cBhvr>
                                      <p:rCtr x="4184" y="-13588"/>
                                    </p:animMotion>
                                  </p:childTnLst>
                                </p:cTn>
                              </p:par>
                              <p:par>
                                <p:cTn id="57" presetID="1" presetClass="entr" presetSubtype="0" fill="hold" grpId="0" nodeType="withEffect">
                                  <p:stCondLst>
                                    <p:cond delay="2200"/>
                                  </p:stCondLst>
                                  <p:childTnLst>
                                    <p:set>
                                      <p:cBhvr>
                                        <p:cTn id="58" dur="1" fill="hold">
                                          <p:stCondLst>
                                            <p:cond delay="0"/>
                                          </p:stCondLst>
                                        </p:cTn>
                                        <p:tgtEl>
                                          <p:spTgt spid="60"/>
                                        </p:tgtEl>
                                        <p:attrNameLst>
                                          <p:attrName>style.visibility</p:attrName>
                                        </p:attrNameLst>
                                      </p:cBhvr>
                                      <p:to>
                                        <p:strVal val="visible"/>
                                      </p:to>
                                    </p:set>
                                  </p:childTnLst>
                                </p:cTn>
                              </p:par>
                              <p:par>
                                <p:cTn id="59" presetID="0" presetClass="path" presetSubtype="0" accel="50000" decel="50000" fill="hold" grpId="1" nodeType="withEffect">
                                  <p:stCondLst>
                                    <p:cond delay="2200"/>
                                  </p:stCondLst>
                                  <p:childTnLst>
                                    <p:animMotion origin="layout" path="M -1.38889E-6 -3.7037E-7 L 0.09583 -0.27153 " pathEditMode="relative" rAng="0" ptsTypes="AA">
                                      <p:cBhvr>
                                        <p:cTn id="60" dur="2000" fill="hold"/>
                                        <p:tgtEl>
                                          <p:spTgt spid="60"/>
                                        </p:tgtEl>
                                        <p:attrNameLst>
                                          <p:attrName>ppt_x</p:attrName>
                                          <p:attrName>ppt_y</p:attrName>
                                        </p:attrNameLst>
                                      </p:cBhvr>
                                      <p:rCtr x="4792" y="-13588"/>
                                    </p:animMotion>
                                  </p:childTnLst>
                                </p:cTn>
                              </p:par>
                              <p:par>
                                <p:cTn id="61" presetID="1" presetClass="entr" presetSubtype="0" fill="hold" grpId="0" nodeType="withEffect">
                                  <p:stCondLst>
                                    <p:cond delay="2000"/>
                                  </p:stCondLst>
                                  <p:childTnLst>
                                    <p:set>
                                      <p:cBhvr>
                                        <p:cTn id="62" dur="1" fill="hold">
                                          <p:stCondLst>
                                            <p:cond delay="0"/>
                                          </p:stCondLst>
                                        </p:cTn>
                                        <p:tgtEl>
                                          <p:spTgt spid="61"/>
                                        </p:tgtEl>
                                        <p:attrNameLst>
                                          <p:attrName>style.visibility</p:attrName>
                                        </p:attrNameLst>
                                      </p:cBhvr>
                                      <p:to>
                                        <p:strVal val="visible"/>
                                      </p:to>
                                    </p:set>
                                  </p:childTnLst>
                                </p:cTn>
                              </p:par>
                              <p:par>
                                <p:cTn id="63" presetID="0" presetClass="path" presetSubtype="0" accel="50000" decel="50000" fill="hold" grpId="1" nodeType="withEffect">
                                  <p:stCondLst>
                                    <p:cond delay="2000"/>
                                  </p:stCondLst>
                                  <p:childTnLst>
                                    <p:animMotion origin="layout" path="M 2.22222E-6 0.00138 L 0.10712 -0.13195 " pathEditMode="relative" rAng="0" ptsTypes="AA">
                                      <p:cBhvr>
                                        <p:cTn id="64" dur="500" fill="hold"/>
                                        <p:tgtEl>
                                          <p:spTgt spid="61"/>
                                        </p:tgtEl>
                                        <p:attrNameLst>
                                          <p:attrName>ppt_x</p:attrName>
                                          <p:attrName>ppt_y</p:attrName>
                                        </p:attrNameLst>
                                      </p:cBhvr>
                                      <p:rCtr x="5347" y="-6667"/>
                                    </p:animMotion>
                                  </p:childTnLst>
                                </p:cTn>
                              </p:par>
                              <p:par>
                                <p:cTn id="65" presetID="1" presetClass="exit" presetSubtype="0" fill="hold" grpId="2" nodeType="withEffect">
                                  <p:stCondLst>
                                    <p:cond delay="2500"/>
                                  </p:stCondLst>
                                  <p:childTnLst>
                                    <p:set>
                                      <p:cBhvr>
                                        <p:cTn id="66" dur="1" fill="hold">
                                          <p:stCondLst>
                                            <p:cond delay="0"/>
                                          </p:stCondLst>
                                        </p:cTn>
                                        <p:tgtEl>
                                          <p:spTgt spid="61"/>
                                        </p:tgtEl>
                                        <p:attrNameLst>
                                          <p:attrName>style.visibility</p:attrName>
                                        </p:attrNameLst>
                                      </p:cBhvr>
                                      <p:to>
                                        <p:strVal val="hidden"/>
                                      </p:to>
                                    </p:set>
                                  </p:childTnLst>
                                </p:cTn>
                              </p:par>
                              <p:par>
                                <p:cTn id="67" presetID="1" presetClass="entr" presetSubtype="0" fill="hold" grpId="0" nodeType="withEffect">
                                  <p:stCondLst>
                                    <p:cond delay="2200"/>
                                  </p:stCondLst>
                                  <p:childTnLst>
                                    <p:set>
                                      <p:cBhvr>
                                        <p:cTn id="68" dur="1" fill="hold">
                                          <p:stCondLst>
                                            <p:cond delay="0"/>
                                          </p:stCondLst>
                                        </p:cTn>
                                        <p:tgtEl>
                                          <p:spTgt spid="62"/>
                                        </p:tgtEl>
                                        <p:attrNameLst>
                                          <p:attrName>style.visibility</p:attrName>
                                        </p:attrNameLst>
                                      </p:cBhvr>
                                      <p:to>
                                        <p:strVal val="visible"/>
                                      </p:to>
                                    </p:set>
                                  </p:childTnLst>
                                </p:cTn>
                              </p:par>
                              <p:par>
                                <p:cTn id="69" presetID="0" presetClass="path" presetSubtype="0" accel="50000" decel="50000" fill="hold" grpId="1" nodeType="withEffect">
                                  <p:stCondLst>
                                    <p:cond delay="2200"/>
                                  </p:stCondLst>
                                  <p:childTnLst>
                                    <p:animMotion origin="layout" path="M -3.88889E-6 -2.96296E-6 L 0.08924 -0.13333 " pathEditMode="relative" rAng="0" ptsTypes="AA">
                                      <p:cBhvr>
                                        <p:cTn id="70" dur="500" fill="hold"/>
                                        <p:tgtEl>
                                          <p:spTgt spid="62"/>
                                        </p:tgtEl>
                                        <p:attrNameLst>
                                          <p:attrName>ppt_x</p:attrName>
                                          <p:attrName>ppt_y</p:attrName>
                                        </p:attrNameLst>
                                      </p:cBhvr>
                                      <p:rCtr x="4462" y="-6667"/>
                                    </p:animMotion>
                                  </p:childTnLst>
                                </p:cTn>
                              </p:par>
                              <p:par>
                                <p:cTn id="71" presetID="1" presetClass="exit" presetSubtype="0" fill="hold" grpId="2" nodeType="withEffect">
                                  <p:stCondLst>
                                    <p:cond delay="2700"/>
                                  </p:stCondLst>
                                  <p:childTnLst>
                                    <p:set>
                                      <p:cBhvr>
                                        <p:cTn id="72" dur="1" fill="hold">
                                          <p:stCondLst>
                                            <p:cond delay="0"/>
                                          </p:stCondLst>
                                        </p:cTn>
                                        <p:tgtEl>
                                          <p:spTgt spid="62"/>
                                        </p:tgtEl>
                                        <p:attrNameLst>
                                          <p:attrName>style.visibility</p:attrName>
                                        </p:attrNameLst>
                                      </p:cBhvr>
                                      <p:to>
                                        <p:strVal val="hidden"/>
                                      </p:to>
                                    </p:set>
                                  </p:childTnLst>
                                </p:cTn>
                              </p:par>
                              <p:par>
                                <p:cTn id="73" presetID="1" presetClass="entr" presetSubtype="0" fill="hold" grpId="0" nodeType="withEffect">
                                  <p:stCondLst>
                                    <p:cond delay="2400"/>
                                  </p:stCondLst>
                                  <p:childTnLst>
                                    <p:set>
                                      <p:cBhvr>
                                        <p:cTn id="74" dur="1" fill="hold">
                                          <p:stCondLst>
                                            <p:cond delay="0"/>
                                          </p:stCondLst>
                                        </p:cTn>
                                        <p:tgtEl>
                                          <p:spTgt spid="63"/>
                                        </p:tgtEl>
                                        <p:attrNameLst>
                                          <p:attrName>style.visibility</p:attrName>
                                        </p:attrNameLst>
                                      </p:cBhvr>
                                      <p:to>
                                        <p:strVal val="visible"/>
                                      </p:to>
                                    </p:set>
                                  </p:childTnLst>
                                </p:cTn>
                              </p:par>
                              <p:par>
                                <p:cTn id="75" presetID="0" presetClass="path" presetSubtype="0" accel="50000" decel="50000" fill="hold" grpId="1" nodeType="withEffect">
                                  <p:stCondLst>
                                    <p:cond delay="2400"/>
                                  </p:stCondLst>
                                  <p:childTnLst>
                                    <p:animMotion origin="layout" path="M -3.61111E-6 -2.96296E-6 L 0.0625 -0.13333 " pathEditMode="relative" rAng="0" ptsTypes="AA">
                                      <p:cBhvr>
                                        <p:cTn id="76" dur="500" fill="hold"/>
                                        <p:tgtEl>
                                          <p:spTgt spid="63"/>
                                        </p:tgtEl>
                                        <p:attrNameLst>
                                          <p:attrName>ppt_x</p:attrName>
                                          <p:attrName>ppt_y</p:attrName>
                                        </p:attrNameLst>
                                      </p:cBhvr>
                                      <p:rCtr x="3125" y="-6667"/>
                                    </p:animMotion>
                                  </p:childTnLst>
                                </p:cTn>
                              </p:par>
                              <p:par>
                                <p:cTn id="77" presetID="1" presetClass="exit" presetSubtype="0" fill="hold" grpId="2" nodeType="withEffect">
                                  <p:stCondLst>
                                    <p:cond delay="2900"/>
                                  </p:stCondLst>
                                  <p:childTnLst>
                                    <p:set>
                                      <p:cBhvr>
                                        <p:cTn id="78" dur="1" fill="hold">
                                          <p:stCondLst>
                                            <p:cond delay="0"/>
                                          </p:stCondLst>
                                        </p:cTn>
                                        <p:tgtEl>
                                          <p:spTgt spid="63"/>
                                        </p:tgtEl>
                                        <p:attrNameLst>
                                          <p:attrName>style.visibility</p:attrName>
                                        </p:attrNameLst>
                                      </p:cBhvr>
                                      <p:to>
                                        <p:strVal val="hidden"/>
                                      </p:to>
                                    </p:set>
                                  </p:childTnLst>
                                </p:cTn>
                              </p:par>
                              <p:par>
                                <p:cTn id="79" presetID="1" presetClass="entr" presetSubtype="0" fill="hold" grpId="0" nodeType="withEffect">
                                  <p:stCondLst>
                                    <p:cond delay="2600"/>
                                  </p:stCondLst>
                                  <p:childTnLst>
                                    <p:set>
                                      <p:cBhvr>
                                        <p:cTn id="80" dur="1" fill="hold">
                                          <p:stCondLst>
                                            <p:cond delay="0"/>
                                          </p:stCondLst>
                                        </p:cTn>
                                        <p:tgtEl>
                                          <p:spTgt spid="64"/>
                                        </p:tgtEl>
                                        <p:attrNameLst>
                                          <p:attrName>style.visibility</p:attrName>
                                        </p:attrNameLst>
                                      </p:cBhvr>
                                      <p:to>
                                        <p:strVal val="visible"/>
                                      </p:to>
                                    </p:set>
                                  </p:childTnLst>
                                </p:cTn>
                              </p:par>
                              <p:par>
                                <p:cTn id="81" presetID="0" presetClass="path" presetSubtype="0" accel="50000" decel="50000" fill="hold" grpId="1" nodeType="withEffect">
                                  <p:stCondLst>
                                    <p:cond delay="2600"/>
                                  </p:stCondLst>
                                  <p:childTnLst>
                                    <p:animMotion origin="layout" path="M -3.33333E-6 -2.96296E-6 L 0.03577 -0.13472 " pathEditMode="relative" rAng="0" ptsTypes="AA">
                                      <p:cBhvr>
                                        <p:cTn id="82" dur="500" fill="hold"/>
                                        <p:tgtEl>
                                          <p:spTgt spid="64"/>
                                        </p:tgtEl>
                                        <p:attrNameLst>
                                          <p:attrName>ppt_x</p:attrName>
                                          <p:attrName>ppt_y</p:attrName>
                                        </p:attrNameLst>
                                      </p:cBhvr>
                                      <p:rCtr x="1788" y="-6736"/>
                                    </p:animMotion>
                                  </p:childTnLst>
                                </p:cTn>
                              </p:par>
                              <p:par>
                                <p:cTn id="83" presetID="1" presetClass="exit" presetSubtype="0" fill="hold" grpId="2" nodeType="withEffect">
                                  <p:stCondLst>
                                    <p:cond delay="3100"/>
                                  </p:stCondLst>
                                  <p:childTnLst>
                                    <p:set>
                                      <p:cBhvr>
                                        <p:cTn id="84" dur="1" fill="hold">
                                          <p:stCondLst>
                                            <p:cond delay="0"/>
                                          </p:stCondLst>
                                        </p:cTn>
                                        <p:tgtEl>
                                          <p:spTgt spid="64"/>
                                        </p:tgtEl>
                                        <p:attrNameLst>
                                          <p:attrName>style.visibility</p:attrName>
                                        </p:attrNameLst>
                                      </p:cBhvr>
                                      <p:to>
                                        <p:strVal val="hidden"/>
                                      </p:to>
                                    </p:set>
                                  </p:childTnLst>
                                </p:cTn>
                              </p:par>
                              <p:par>
                                <p:cTn id="85" presetID="1" presetClass="entr" presetSubtype="0" fill="hold" grpId="0" nodeType="withEffect">
                                  <p:stCondLst>
                                    <p:cond delay="2800"/>
                                  </p:stCondLst>
                                  <p:childTnLst>
                                    <p:set>
                                      <p:cBhvr>
                                        <p:cTn id="86" dur="1" fill="hold">
                                          <p:stCondLst>
                                            <p:cond delay="0"/>
                                          </p:stCondLst>
                                        </p:cTn>
                                        <p:tgtEl>
                                          <p:spTgt spid="65"/>
                                        </p:tgtEl>
                                        <p:attrNameLst>
                                          <p:attrName>style.visibility</p:attrName>
                                        </p:attrNameLst>
                                      </p:cBhvr>
                                      <p:to>
                                        <p:strVal val="visible"/>
                                      </p:to>
                                    </p:set>
                                  </p:childTnLst>
                                </p:cTn>
                              </p:par>
                              <p:par>
                                <p:cTn id="87" presetID="0" presetClass="path" presetSubtype="0" accel="50000" decel="50000" fill="hold" grpId="1" nodeType="withEffect">
                                  <p:stCondLst>
                                    <p:cond delay="2800"/>
                                  </p:stCondLst>
                                  <p:childTnLst>
                                    <p:animMotion origin="layout" path="M 5.55556E-7 -2.96296E-6 L 0.0092 -0.13333 " pathEditMode="relative" rAng="0" ptsTypes="AA">
                                      <p:cBhvr>
                                        <p:cTn id="88" dur="500" fill="hold"/>
                                        <p:tgtEl>
                                          <p:spTgt spid="65"/>
                                        </p:tgtEl>
                                        <p:attrNameLst>
                                          <p:attrName>ppt_x</p:attrName>
                                          <p:attrName>ppt_y</p:attrName>
                                        </p:attrNameLst>
                                      </p:cBhvr>
                                      <p:rCtr x="451" y="-6667"/>
                                    </p:animMotion>
                                  </p:childTnLst>
                                </p:cTn>
                              </p:par>
                              <p:par>
                                <p:cTn id="89" presetID="1" presetClass="exit" presetSubtype="0" fill="hold" grpId="2" nodeType="withEffect">
                                  <p:stCondLst>
                                    <p:cond delay="3300"/>
                                  </p:stCondLst>
                                  <p:childTnLst>
                                    <p:set>
                                      <p:cBhvr>
                                        <p:cTn id="90" dur="1" fill="hold">
                                          <p:stCondLst>
                                            <p:cond delay="0"/>
                                          </p:stCondLst>
                                        </p:cTn>
                                        <p:tgtEl>
                                          <p:spTgt spid="65"/>
                                        </p:tgtEl>
                                        <p:attrNameLst>
                                          <p:attrName>style.visibility</p:attrName>
                                        </p:attrNameLst>
                                      </p:cBhvr>
                                      <p:to>
                                        <p:strVal val="hidden"/>
                                      </p:to>
                                    </p:set>
                                  </p:childTnLst>
                                </p:cTn>
                              </p:par>
                              <p:par>
                                <p:cTn id="91" presetID="1" presetClass="entr" presetSubtype="0" fill="hold" grpId="0" nodeType="withEffect">
                                  <p:stCondLst>
                                    <p:cond delay="3000"/>
                                  </p:stCondLst>
                                  <p:childTnLst>
                                    <p:set>
                                      <p:cBhvr>
                                        <p:cTn id="92" dur="1" fill="hold">
                                          <p:stCondLst>
                                            <p:cond delay="0"/>
                                          </p:stCondLst>
                                        </p:cTn>
                                        <p:tgtEl>
                                          <p:spTgt spid="66"/>
                                        </p:tgtEl>
                                        <p:attrNameLst>
                                          <p:attrName>style.visibility</p:attrName>
                                        </p:attrNameLst>
                                      </p:cBhvr>
                                      <p:to>
                                        <p:strVal val="visible"/>
                                      </p:to>
                                    </p:set>
                                  </p:childTnLst>
                                </p:cTn>
                              </p:par>
                              <p:par>
                                <p:cTn id="93" presetID="0" presetClass="path" presetSubtype="0" accel="50000" decel="50000" fill="hold" grpId="1" nodeType="withEffect">
                                  <p:stCondLst>
                                    <p:cond delay="3000"/>
                                  </p:stCondLst>
                                  <p:childTnLst>
                                    <p:animMotion origin="layout" path="M 8.33333E-7 -2.96296E-6 L -0.01771 -0.13333 " pathEditMode="relative" rAng="0" ptsTypes="AA">
                                      <p:cBhvr>
                                        <p:cTn id="94" dur="500" fill="hold"/>
                                        <p:tgtEl>
                                          <p:spTgt spid="66"/>
                                        </p:tgtEl>
                                        <p:attrNameLst>
                                          <p:attrName>ppt_x</p:attrName>
                                          <p:attrName>ppt_y</p:attrName>
                                        </p:attrNameLst>
                                      </p:cBhvr>
                                      <p:rCtr x="-885" y="-6667"/>
                                    </p:animMotion>
                                  </p:childTnLst>
                                </p:cTn>
                              </p:par>
                              <p:par>
                                <p:cTn id="95" presetID="1" presetClass="exit" presetSubtype="0" fill="hold" grpId="2" nodeType="withEffect">
                                  <p:stCondLst>
                                    <p:cond delay="3500"/>
                                  </p:stCondLst>
                                  <p:childTnLst>
                                    <p:set>
                                      <p:cBhvr>
                                        <p:cTn id="96" dur="1" fill="hold">
                                          <p:stCondLst>
                                            <p:cond delay="0"/>
                                          </p:stCondLst>
                                        </p:cTn>
                                        <p:tgtEl>
                                          <p:spTgt spid="66"/>
                                        </p:tgtEl>
                                        <p:attrNameLst>
                                          <p:attrName>style.visibility</p:attrName>
                                        </p:attrNameLst>
                                      </p:cBhvr>
                                      <p:to>
                                        <p:strVal val="hidden"/>
                                      </p:to>
                                    </p:set>
                                  </p:childTnLst>
                                </p:cTn>
                              </p:par>
                              <p:par>
                                <p:cTn id="97" presetID="1" presetClass="entr" presetSubtype="0" fill="hold" grpId="0" nodeType="withEffect">
                                  <p:stCondLst>
                                    <p:cond delay="3200"/>
                                  </p:stCondLst>
                                  <p:childTnLst>
                                    <p:set>
                                      <p:cBhvr>
                                        <p:cTn id="98" dur="1" fill="hold">
                                          <p:stCondLst>
                                            <p:cond delay="0"/>
                                          </p:stCondLst>
                                        </p:cTn>
                                        <p:tgtEl>
                                          <p:spTgt spid="75"/>
                                        </p:tgtEl>
                                        <p:attrNameLst>
                                          <p:attrName>style.visibility</p:attrName>
                                        </p:attrNameLst>
                                      </p:cBhvr>
                                      <p:to>
                                        <p:strVal val="visible"/>
                                      </p:to>
                                    </p:set>
                                  </p:childTnLst>
                                </p:cTn>
                              </p:par>
                              <p:par>
                                <p:cTn id="99" presetID="0" presetClass="path" presetSubtype="0" accel="50000" decel="50000" fill="hold" grpId="1" nodeType="withEffect">
                                  <p:stCondLst>
                                    <p:cond delay="3200"/>
                                  </p:stCondLst>
                                  <p:childTnLst>
                                    <p:animMotion origin="layout" path="M 5E-6 1.85185E-6 L 0.09862 -0.16551 " pathEditMode="relative" rAng="0" ptsTypes="AA">
                                      <p:cBhvr>
                                        <p:cTn id="100" dur="500" fill="hold"/>
                                        <p:tgtEl>
                                          <p:spTgt spid="75"/>
                                        </p:tgtEl>
                                        <p:attrNameLst>
                                          <p:attrName>ppt_x</p:attrName>
                                          <p:attrName>ppt_y</p:attrName>
                                        </p:attrNameLst>
                                      </p:cBhvr>
                                      <p:rCtr x="4931" y="-8287"/>
                                    </p:animMotion>
                                  </p:childTnLst>
                                </p:cTn>
                              </p:par>
                              <p:par>
                                <p:cTn id="101" presetID="1" presetClass="exit" presetSubtype="0" fill="hold" grpId="2" nodeType="withEffect">
                                  <p:stCondLst>
                                    <p:cond delay="3700"/>
                                  </p:stCondLst>
                                  <p:childTnLst>
                                    <p:set>
                                      <p:cBhvr>
                                        <p:cTn id="102" dur="1" fill="hold">
                                          <p:stCondLst>
                                            <p:cond delay="0"/>
                                          </p:stCondLst>
                                        </p:cTn>
                                        <p:tgtEl>
                                          <p:spTgt spid="75"/>
                                        </p:tgtEl>
                                        <p:attrNameLst>
                                          <p:attrName>style.visibility</p:attrName>
                                        </p:attrNameLst>
                                      </p:cBhvr>
                                      <p:to>
                                        <p:strVal val="hidden"/>
                                      </p:to>
                                    </p:set>
                                  </p:childTnLst>
                                </p:cTn>
                              </p:par>
                              <p:par>
                                <p:cTn id="103" presetID="1" presetClass="entr" presetSubtype="0" fill="hold" grpId="0" nodeType="withEffect">
                                  <p:stCondLst>
                                    <p:cond delay="3400"/>
                                  </p:stCondLst>
                                  <p:childTnLst>
                                    <p:set>
                                      <p:cBhvr>
                                        <p:cTn id="104" dur="1" fill="hold">
                                          <p:stCondLst>
                                            <p:cond delay="0"/>
                                          </p:stCondLst>
                                        </p:cTn>
                                        <p:tgtEl>
                                          <p:spTgt spid="76"/>
                                        </p:tgtEl>
                                        <p:attrNameLst>
                                          <p:attrName>style.visibility</p:attrName>
                                        </p:attrNameLst>
                                      </p:cBhvr>
                                      <p:to>
                                        <p:strVal val="visible"/>
                                      </p:to>
                                    </p:set>
                                  </p:childTnLst>
                                </p:cTn>
                              </p:par>
                              <p:par>
                                <p:cTn id="105" presetID="0" presetClass="path" presetSubtype="0" accel="50000" decel="50000" fill="hold" grpId="1" nodeType="withEffect">
                                  <p:stCondLst>
                                    <p:cond delay="3400"/>
                                  </p:stCondLst>
                                  <p:childTnLst>
                                    <p:animMotion origin="layout" path="M -0.00157 0.00208 L 0.07899 -0.16343 " pathEditMode="relative" rAng="0" ptsTypes="AA">
                                      <p:cBhvr>
                                        <p:cTn id="106" dur="500" fill="hold"/>
                                        <p:tgtEl>
                                          <p:spTgt spid="76"/>
                                        </p:tgtEl>
                                        <p:attrNameLst>
                                          <p:attrName>ppt_x</p:attrName>
                                          <p:attrName>ppt_y</p:attrName>
                                        </p:attrNameLst>
                                      </p:cBhvr>
                                      <p:rCtr x="4028" y="-8287"/>
                                    </p:animMotion>
                                  </p:childTnLst>
                                </p:cTn>
                              </p:par>
                              <p:par>
                                <p:cTn id="107" presetID="1" presetClass="exit" presetSubtype="0" fill="hold" grpId="2" nodeType="withEffect">
                                  <p:stCondLst>
                                    <p:cond delay="3900"/>
                                  </p:stCondLst>
                                  <p:childTnLst>
                                    <p:set>
                                      <p:cBhvr>
                                        <p:cTn id="108" dur="1" fill="hold">
                                          <p:stCondLst>
                                            <p:cond delay="0"/>
                                          </p:stCondLst>
                                        </p:cTn>
                                        <p:tgtEl>
                                          <p:spTgt spid="76"/>
                                        </p:tgtEl>
                                        <p:attrNameLst>
                                          <p:attrName>style.visibility</p:attrName>
                                        </p:attrNameLst>
                                      </p:cBhvr>
                                      <p:to>
                                        <p:strVal val="hidden"/>
                                      </p:to>
                                    </p:set>
                                  </p:childTnLst>
                                </p:cTn>
                              </p:par>
                              <p:par>
                                <p:cTn id="109" presetID="1" presetClass="entr" presetSubtype="0" fill="hold" grpId="0" nodeType="withEffect">
                                  <p:stCondLst>
                                    <p:cond delay="3600"/>
                                  </p:stCondLst>
                                  <p:childTnLst>
                                    <p:set>
                                      <p:cBhvr>
                                        <p:cTn id="110" dur="1" fill="hold">
                                          <p:stCondLst>
                                            <p:cond delay="0"/>
                                          </p:stCondLst>
                                        </p:cTn>
                                        <p:tgtEl>
                                          <p:spTgt spid="77"/>
                                        </p:tgtEl>
                                        <p:attrNameLst>
                                          <p:attrName>style.visibility</p:attrName>
                                        </p:attrNameLst>
                                      </p:cBhvr>
                                      <p:to>
                                        <p:strVal val="visible"/>
                                      </p:to>
                                    </p:set>
                                  </p:childTnLst>
                                </p:cTn>
                              </p:par>
                              <p:par>
                                <p:cTn id="111" presetID="0" presetClass="path" presetSubtype="0" accel="50000" decel="50000" fill="hold" grpId="1" nodeType="withEffect">
                                  <p:stCondLst>
                                    <p:cond delay="3600"/>
                                  </p:stCondLst>
                                  <p:childTnLst>
                                    <p:animMotion origin="layout" path="M 0.00017 0.00208 L 0.05243 -0.16343 " pathEditMode="relative" rAng="0" ptsTypes="AA">
                                      <p:cBhvr>
                                        <p:cTn id="112" dur="500" fill="hold"/>
                                        <p:tgtEl>
                                          <p:spTgt spid="77"/>
                                        </p:tgtEl>
                                        <p:attrNameLst>
                                          <p:attrName>ppt_x</p:attrName>
                                          <p:attrName>ppt_y</p:attrName>
                                        </p:attrNameLst>
                                      </p:cBhvr>
                                      <p:rCtr x="2604" y="-8287"/>
                                    </p:animMotion>
                                  </p:childTnLst>
                                </p:cTn>
                              </p:par>
                              <p:par>
                                <p:cTn id="113" presetID="1" presetClass="exit" presetSubtype="0" fill="hold" grpId="2" nodeType="withEffect">
                                  <p:stCondLst>
                                    <p:cond delay="4100"/>
                                  </p:stCondLst>
                                  <p:childTnLst>
                                    <p:set>
                                      <p:cBhvr>
                                        <p:cTn id="114" dur="1" fill="hold">
                                          <p:stCondLst>
                                            <p:cond delay="0"/>
                                          </p:stCondLst>
                                        </p:cTn>
                                        <p:tgtEl>
                                          <p:spTgt spid="77"/>
                                        </p:tgtEl>
                                        <p:attrNameLst>
                                          <p:attrName>style.visibility</p:attrName>
                                        </p:attrNameLst>
                                      </p:cBhvr>
                                      <p:to>
                                        <p:strVal val="hidden"/>
                                      </p:to>
                                    </p:set>
                                  </p:childTnLst>
                                </p:cTn>
                              </p:par>
                              <p:par>
                                <p:cTn id="115" presetID="1" presetClass="entr" presetSubtype="0" fill="hold" grpId="0" nodeType="withEffect">
                                  <p:stCondLst>
                                    <p:cond delay="3800"/>
                                  </p:stCondLst>
                                  <p:childTnLst>
                                    <p:set>
                                      <p:cBhvr>
                                        <p:cTn id="116" dur="1" fill="hold">
                                          <p:stCondLst>
                                            <p:cond delay="0"/>
                                          </p:stCondLst>
                                        </p:cTn>
                                        <p:tgtEl>
                                          <p:spTgt spid="78"/>
                                        </p:tgtEl>
                                        <p:attrNameLst>
                                          <p:attrName>style.visibility</p:attrName>
                                        </p:attrNameLst>
                                      </p:cBhvr>
                                      <p:to>
                                        <p:strVal val="visible"/>
                                      </p:to>
                                    </p:set>
                                  </p:childTnLst>
                                </p:cTn>
                              </p:par>
                              <p:par>
                                <p:cTn id="117" presetID="0" presetClass="path" presetSubtype="0" accel="50000" decel="50000" fill="hold" grpId="1" nodeType="withEffect">
                                  <p:stCondLst>
                                    <p:cond delay="3800"/>
                                  </p:stCondLst>
                                  <p:childTnLst>
                                    <p:animMotion origin="layout" path="M -0.00191 0.00208 L 0.03333 -0.16343 " pathEditMode="relative" rAng="0" ptsTypes="AA">
                                      <p:cBhvr>
                                        <p:cTn id="118" dur="500" fill="hold"/>
                                        <p:tgtEl>
                                          <p:spTgt spid="78"/>
                                        </p:tgtEl>
                                        <p:attrNameLst>
                                          <p:attrName>ppt_x</p:attrName>
                                          <p:attrName>ppt_y</p:attrName>
                                        </p:attrNameLst>
                                      </p:cBhvr>
                                      <p:rCtr x="1753" y="-8287"/>
                                    </p:animMotion>
                                  </p:childTnLst>
                                </p:cTn>
                              </p:par>
                              <p:par>
                                <p:cTn id="119" presetID="1" presetClass="exit" presetSubtype="0" fill="hold" grpId="2" nodeType="withEffect">
                                  <p:stCondLst>
                                    <p:cond delay="4300"/>
                                  </p:stCondLst>
                                  <p:childTnLst>
                                    <p:set>
                                      <p:cBhvr>
                                        <p:cTn id="120" dur="1" fill="hold">
                                          <p:stCondLst>
                                            <p:cond delay="0"/>
                                          </p:stCondLst>
                                        </p:cTn>
                                        <p:tgtEl>
                                          <p:spTgt spid="78"/>
                                        </p:tgtEl>
                                        <p:attrNameLst>
                                          <p:attrName>style.visibility</p:attrName>
                                        </p:attrNameLst>
                                      </p:cBhvr>
                                      <p:to>
                                        <p:strVal val="hidden"/>
                                      </p:to>
                                    </p:set>
                                  </p:childTnLst>
                                </p:cTn>
                              </p:par>
                              <p:par>
                                <p:cTn id="121" presetID="1" presetClass="entr" presetSubtype="0" fill="hold" grpId="0" nodeType="withEffect">
                                  <p:stCondLst>
                                    <p:cond delay="4000"/>
                                  </p:stCondLst>
                                  <p:childTnLst>
                                    <p:set>
                                      <p:cBhvr>
                                        <p:cTn id="122" dur="1" fill="hold">
                                          <p:stCondLst>
                                            <p:cond delay="0"/>
                                          </p:stCondLst>
                                        </p:cTn>
                                        <p:tgtEl>
                                          <p:spTgt spid="79"/>
                                        </p:tgtEl>
                                        <p:attrNameLst>
                                          <p:attrName>style.visibility</p:attrName>
                                        </p:attrNameLst>
                                      </p:cBhvr>
                                      <p:to>
                                        <p:strVal val="visible"/>
                                      </p:to>
                                    </p:set>
                                  </p:childTnLst>
                                </p:cTn>
                              </p:par>
                              <p:par>
                                <p:cTn id="123" presetID="0" presetClass="path" presetSubtype="0" accel="50000" decel="50000" fill="hold" grpId="1" nodeType="withEffect">
                                  <p:stCondLst>
                                    <p:cond delay="4000"/>
                                  </p:stCondLst>
                                  <p:childTnLst>
                                    <p:animMotion origin="layout" path="M -0.00087 0.00208 L 0.0033 -0.16343 " pathEditMode="relative" rAng="0" ptsTypes="AA">
                                      <p:cBhvr>
                                        <p:cTn id="124" dur="500" fill="hold"/>
                                        <p:tgtEl>
                                          <p:spTgt spid="79"/>
                                        </p:tgtEl>
                                        <p:attrNameLst>
                                          <p:attrName>ppt_x</p:attrName>
                                          <p:attrName>ppt_y</p:attrName>
                                        </p:attrNameLst>
                                      </p:cBhvr>
                                      <p:rCtr x="208" y="-8287"/>
                                    </p:animMotion>
                                  </p:childTnLst>
                                </p:cTn>
                              </p:par>
                              <p:par>
                                <p:cTn id="125" presetID="1" presetClass="exit" presetSubtype="0" fill="hold" grpId="2" nodeType="withEffect">
                                  <p:stCondLst>
                                    <p:cond delay="4500"/>
                                  </p:stCondLst>
                                  <p:childTnLst>
                                    <p:set>
                                      <p:cBhvr>
                                        <p:cTn id="126" dur="1" fill="hold">
                                          <p:stCondLst>
                                            <p:cond delay="0"/>
                                          </p:stCondLst>
                                        </p:cTn>
                                        <p:tgtEl>
                                          <p:spTgt spid="79"/>
                                        </p:tgtEl>
                                        <p:attrNameLst>
                                          <p:attrName>style.visibility</p:attrName>
                                        </p:attrNameLst>
                                      </p:cBhvr>
                                      <p:to>
                                        <p:strVal val="hidden"/>
                                      </p:to>
                                    </p:set>
                                  </p:childTnLst>
                                </p:cTn>
                              </p:par>
                              <p:par>
                                <p:cTn id="127" presetID="1" presetClass="entr" presetSubtype="0" fill="hold" grpId="0" nodeType="withEffect">
                                  <p:stCondLst>
                                    <p:cond delay="4200"/>
                                  </p:stCondLst>
                                  <p:childTnLst>
                                    <p:set>
                                      <p:cBhvr>
                                        <p:cTn id="128" dur="1" fill="hold">
                                          <p:stCondLst>
                                            <p:cond delay="0"/>
                                          </p:stCondLst>
                                        </p:cTn>
                                        <p:tgtEl>
                                          <p:spTgt spid="80"/>
                                        </p:tgtEl>
                                        <p:attrNameLst>
                                          <p:attrName>style.visibility</p:attrName>
                                        </p:attrNameLst>
                                      </p:cBhvr>
                                      <p:to>
                                        <p:strVal val="visible"/>
                                      </p:to>
                                    </p:set>
                                  </p:childTnLst>
                                </p:cTn>
                              </p:par>
                              <p:par>
                                <p:cTn id="129" presetID="0" presetClass="path" presetSubtype="0" accel="50000" decel="50000" fill="hold" grpId="1" nodeType="withEffect">
                                  <p:stCondLst>
                                    <p:cond delay="4200"/>
                                  </p:stCondLst>
                                  <p:childTnLst>
                                    <p:animMotion origin="layout" path="M -0.00122 0.00208 L -0.02466 -0.17408 " pathEditMode="relative" rAng="0" ptsTypes="AA">
                                      <p:cBhvr>
                                        <p:cTn id="130" dur="500" fill="hold"/>
                                        <p:tgtEl>
                                          <p:spTgt spid="80"/>
                                        </p:tgtEl>
                                        <p:attrNameLst>
                                          <p:attrName>ppt_x</p:attrName>
                                          <p:attrName>ppt_y</p:attrName>
                                        </p:attrNameLst>
                                      </p:cBhvr>
                                      <p:rCtr x="-1181" y="-8819"/>
                                    </p:animMotion>
                                  </p:childTnLst>
                                </p:cTn>
                              </p:par>
                              <p:par>
                                <p:cTn id="131" presetID="1" presetClass="exit" presetSubtype="0" fill="hold" grpId="2" nodeType="withEffect">
                                  <p:stCondLst>
                                    <p:cond delay="4700"/>
                                  </p:stCondLst>
                                  <p:childTnLst>
                                    <p:set>
                                      <p:cBhvr>
                                        <p:cTn id="132" dur="1" fill="hold">
                                          <p:stCondLst>
                                            <p:cond delay="0"/>
                                          </p:stCondLst>
                                        </p:cTn>
                                        <p:tgtEl>
                                          <p:spTgt spid="80"/>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7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8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3"/>
                                        </p:tgtEl>
                                        <p:attrNameLst>
                                          <p:attrName>style.visibility</p:attrName>
                                        </p:attrNameLst>
                                      </p:cBhvr>
                                      <p:to>
                                        <p:strVal val="visible"/>
                                      </p:to>
                                    </p:set>
                                  </p:childTnLst>
                                </p:cTn>
                              </p:par>
                            </p:childTnLst>
                          </p:cTn>
                        </p:par>
                        <p:par>
                          <p:cTn id="143" fill="hold">
                            <p:stCondLst>
                              <p:cond delay="0"/>
                            </p:stCondLst>
                            <p:childTnLst>
                              <p:par>
                                <p:cTn id="144" presetID="0" presetClass="path" presetSubtype="0" accel="50000" decel="50000" fill="hold" grpId="1" nodeType="afterEffect">
                                  <p:stCondLst>
                                    <p:cond delay="0"/>
                                  </p:stCondLst>
                                  <p:childTnLst>
                                    <p:animMotion origin="layout" path="M 0.00104 -0.00162 L -0.10675 -0.31497 " pathEditMode="relative" rAng="0" ptsTypes="AA">
                                      <p:cBhvr>
                                        <p:cTn id="145" dur="2000" fill="hold"/>
                                        <p:tgtEl>
                                          <p:spTgt spid="81"/>
                                        </p:tgtEl>
                                        <p:attrNameLst>
                                          <p:attrName>ppt_x</p:attrName>
                                          <p:attrName>ppt_y</p:attrName>
                                        </p:attrNameLst>
                                      </p:cBhvr>
                                      <p:rCtr x="-5398" y="-15668"/>
                                    </p:animMotion>
                                  </p:childTnLst>
                                </p:cTn>
                              </p:par>
                            </p:childTnLst>
                          </p:cTn>
                        </p:par>
                        <p:par>
                          <p:cTn id="146" fill="hold">
                            <p:stCondLst>
                              <p:cond delay="2000"/>
                            </p:stCondLst>
                            <p:childTnLst>
                              <p:par>
                                <p:cTn id="147" presetID="1" presetClass="entr" presetSubtype="0" fill="hold" grpId="0" nodeType="afterEffect">
                                  <p:stCondLst>
                                    <p:cond delay="0"/>
                                  </p:stCondLst>
                                  <p:childTnLst>
                                    <p:set>
                                      <p:cBhvr>
                                        <p:cTn id="148" dur="1" fill="hold">
                                          <p:stCondLst>
                                            <p:cond delay="0"/>
                                          </p:stCondLst>
                                        </p:cTn>
                                        <p:tgtEl>
                                          <p:spTgt spid="82"/>
                                        </p:tgtEl>
                                        <p:attrNameLst>
                                          <p:attrName>style.visibility</p:attrName>
                                        </p:attrNameLst>
                                      </p:cBhvr>
                                      <p:to>
                                        <p:strVal val="visible"/>
                                      </p:to>
                                    </p:set>
                                  </p:childTnLst>
                                </p:cTn>
                              </p:par>
                            </p:childTnLst>
                          </p:cTn>
                        </p:par>
                        <p:par>
                          <p:cTn id="149" fill="hold">
                            <p:stCondLst>
                              <p:cond delay="2000"/>
                            </p:stCondLst>
                            <p:childTnLst>
                              <p:par>
                                <p:cTn id="150" presetID="0" presetClass="path" presetSubtype="0" accel="50000" decel="50000" fill="hold" grpId="1" nodeType="afterEffect">
                                  <p:stCondLst>
                                    <p:cond delay="0"/>
                                  </p:stCondLst>
                                  <p:childTnLst>
                                    <p:animMotion origin="layout" path="M -0.00087 0.00139 L -0.01857 -0.15113 " pathEditMode="relative" rAng="0" ptsTypes="AA">
                                      <p:cBhvr>
                                        <p:cTn id="151" dur="500" fill="hold"/>
                                        <p:tgtEl>
                                          <p:spTgt spid="82"/>
                                        </p:tgtEl>
                                        <p:attrNameLst>
                                          <p:attrName>ppt_x</p:attrName>
                                          <p:attrName>ppt_y</p:attrName>
                                        </p:attrNameLst>
                                      </p:cBhvr>
                                      <p:rCtr x="-885" y="-7637"/>
                                    </p:animMotion>
                                  </p:childTnLst>
                                </p:cTn>
                              </p:par>
                            </p:childTnLst>
                          </p:cTn>
                        </p:par>
                        <p:par>
                          <p:cTn id="152" fill="hold">
                            <p:stCondLst>
                              <p:cond delay="2500"/>
                            </p:stCondLst>
                            <p:childTnLst>
                              <p:par>
                                <p:cTn id="153" presetID="1" presetClass="exit" presetSubtype="0" fill="hold" grpId="2" nodeType="afterEffect">
                                  <p:stCondLst>
                                    <p:cond delay="0"/>
                                  </p:stCondLst>
                                  <p:childTnLst>
                                    <p:set>
                                      <p:cBhvr>
                                        <p:cTn id="154" dur="1" fill="hold">
                                          <p:stCondLst>
                                            <p:cond delay="0"/>
                                          </p:stCondLst>
                                        </p:cTn>
                                        <p:tgtEl>
                                          <p:spTgt spid="82"/>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nodeType="clickEffect">
                                  <p:stCondLst>
                                    <p:cond delay="0"/>
                                  </p:stCondLst>
                                  <p:childTnLst>
                                    <p:set>
                                      <p:cBhvr>
                                        <p:cTn id="158" dur="1" fill="hold">
                                          <p:stCondLst>
                                            <p:cond delay="0"/>
                                          </p:stCondLst>
                                        </p:cTn>
                                        <p:tgtEl>
                                          <p:spTgt spid="74"/>
                                        </p:tgtEl>
                                        <p:attrNameLst>
                                          <p:attrName>style.visibility</p:attrName>
                                        </p:attrNameLst>
                                      </p:cBhvr>
                                      <p:to>
                                        <p:strVal val="hidden"/>
                                      </p:to>
                                    </p:set>
                                  </p:childTnLst>
                                </p:cTn>
                              </p:par>
                              <p:par>
                                <p:cTn id="159" presetID="1" presetClass="entr" presetSubtype="0" fill="hold" grpId="0" nodeType="withEffect">
                                  <p:stCondLst>
                                    <p:cond delay="0"/>
                                  </p:stCondLst>
                                  <p:childTnLst>
                                    <p:set>
                                      <p:cBhvr>
                                        <p:cTn id="160" dur="1" fill="hold">
                                          <p:stCondLst>
                                            <p:cond delay="0"/>
                                          </p:stCondLst>
                                        </p:cTn>
                                        <p:tgtEl>
                                          <p:spTgt spid="13">
                                            <p:txEl>
                                              <p:pRg st="2" end="2"/>
                                            </p:txEl>
                                          </p:spTgt>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86"/>
                                        </p:tgtEl>
                                        <p:attrNameLst>
                                          <p:attrName>style.visibility</p:attrName>
                                        </p:attrNameLst>
                                      </p:cBhvr>
                                      <p:to>
                                        <p:strVal val="visible"/>
                                      </p:to>
                                    </p:set>
                                  </p:childTnLst>
                                </p:cTn>
                              </p:par>
                              <p:par>
                                <p:cTn id="167" presetID="0" presetClass="path" presetSubtype="0" accel="50000" decel="50000" fill="hold" grpId="1" nodeType="withEffect">
                                  <p:stCondLst>
                                    <p:cond delay="0"/>
                                  </p:stCondLst>
                                  <p:childTnLst>
                                    <p:animMotion origin="layout" path="M 2.22222E-6 0.00138 L 0.10712 -0.13195 " pathEditMode="relative" rAng="0" ptsTypes="AA">
                                      <p:cBhvr>
                                        <p:cTn id="168" dur="500" fill="hold"/>
                                        <p:tgtEl>
                                          <p:spTgt spid="86"/>
                                        </p:tgtEl>
                                        <p:attrNameLst>
                                          <p:attrName>ppt_x</p:attrName>
                                          <p:attrName>ppt_y</p:attrName>
                                        </p:attrNameLst>
                                      </p:cBhvr>
                                      <p:rCtr x="5347" y="-6667"/>
                                    </p:animMotion>
                                  </p:childTnLst>
                                </p:cTn>
                              </p:par>
                              <p:par>
                                <p:cTn id="169" presetID="1" presetClass="exit" presetSubtype="0" fill="hold" grpId="2" nodeType="withEffect">
                                  <p:stCondLst>
                                    <p:cond delay="500"/>
                                  </p:stCondLst>
                                  <p:childTnLst>
                                    <p:set>
                                      <p:cBhvr>
                                        <p:cTn id="170" dur="1" fill="hold">
                                          <p:stCondLst>
                                            <p:cond delay="0"/>
                                          </p:stCondLst>
                                        </p:cTn>
                                        <p:tgtEl>
                                          <p:spTgt spid="86"/>
                                        </p:tgtEl>
                                        <p:attrNameLst>
                                          <p:attrName>style.visibility</p:attrName>
                                        </p:attrNameLst>
                                      </p:cBhvr>
                                      <p:to>
                                        <p:strVal val="hidden"/>
                                      </p:to>
                                    </p:set>
                                  </p:childTnLst>
                                </p:cTn>
                              </p:par>
                              <p:par>
                                <p:cTn id="171" presetID="1" presetClass="entr" presetSubtype="0" fill="hold" grpId="0" nodeType="withEffect">
                                  <p:stCondLst>
                                    <p:cond delay="500"/>
                                  </p:stCondLst>
                                  <p:childTnLst>
                                    <p:set>
                                      <p:cBhvr>
                                        <p:cTn id="172" dur="1" fill="hold">
                                          <p:stCondLst>
                                            <p:cond delay="0"/>
                                          </p:stCondLst>
                                        </p:cTn>
                                        <p:tgtEl>
                                          <p:spTgt spid="87"/>
                                        </p:tgtEl>
                                        <p:attrNameLst>
                                          <p:attrName>style.visibility</p:attrName>
                                        </p:attrNameLst>
                                      </p:cBhvr>
                                      <p:to>
                                        <p:strVal val="visible"/>
                                      </p:to>
                                    </p:set>
                                  </p:childTnLst>
                                </p:cTn>
                              </p:par>
                              <p:par>
                                <p:cTn id="173" presetID="0" presetClass="path" presetSubtype="0" accel="50000" decel="50000" fill="hold" grpId="1" nodeType="withEffect">
                                  <p:stCondLst>
                                    <p:cond delay="500"/>
                                  </p:stCondLst>
                                  <p:childTnLst>
                                    <p:animMotion origin="layout" path="M 5E-6 1.85185E-6 L 0.09862 -0.16551 " pathEditMode="relative" rAng="0" ptsTypes="AA">
                                      <p:cBhvr>
                                        <p:cTn id="174" dur="500" fill="hold"/>
                                        <p:tgtEl>
                                          <p:spTgt spid="87"/>
                                        </p:tgtEl>
                                        <p:attrNameLst>
                                          <p:attrName>ppt_x</p:attrName>
                                          <p:attrName>ppt_y</p:attrName>
                                        </p:attrNameLst>
                                      </p:cBhvr>
                                      <p:rCtr x="4931" y="-8287"/>
                                    </p:animMotion>
                                  </p:childTnLst>
                                </p:cTn>
                              </p:par>
                              <p:par>
                                <p:cTn id="175" presetID="1" presetClass="exit" presetSubtype="0" fill="hold" grpId="2" nodeType="withEffect">
                                  <p:stCondLst>
                                    <p:cond delay="1000"/>
                                  </p:stCondLst>
                                  <p:childTnLst>
                                    <p:set>
                                      <p:cBhvr>
                                        <p:cTn id="176" dur="1" fill="hold">
                                          <p:stCondLst>
                                            <p:cond delay="0"/>
                                          </p:stCondLst>
                                        </p:cTn>
                                        <p:tgtEl>
                                          <p:spTgt spid="87"/>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89"/>
                                        </p:tgtEl>
                                        <p:attrNameLst>
                                          <p:attrName>style.visibility</p:attrName>
                                        </p:attrNameLst>
                                      </p:cBhvr>
                                      <p:to>
                                        <p:strVal val="visible"/>
                                      </p:to>
                                    </p:set>
                                  </p:childTnLst>
                                </p:cTn>
                              </p:par>
                              <p:par>
                                <p:cTn id="181" presetID="0" presetClass="path" presetSubtype="0" accel="50000" decel="50000" fill="hold" grpId="1" nodeType="withEffect">
                                  <p:stCondLst>
                                    <p:cond delay="0"/>
                                  </p:stCondLst>
                                  <p:childTnLst>
                                    <p:animMotion origin="layout" path="M 2.22222E-6 -3.7037E-7 L 0.13802 -0.31366 " pathEditMode="relative" rAng="0" ptsTypes="AA">
                                      <p:cBhvr>
                                        <p:cTn id="182" dur="2000" fill="hold"/>
                                        <p:tgtEl>
                                          <p:spTgt spid="89"/>
                                        </p:tgtEl>
                                        <p:attrNameLst>
                                          <p:attrName>ppt_x</p:attrName>
                                          <p:attrName>ppt_y</p:attrName>
                                        </p:attrNameLst>
                                      </p:cBhvr>
                                      <p:rCtr x="6892" y="-15694"/>
                                    </p:animMotion>
                                  </p:childTnLst>
                                </p:cTn>
                              </p:par>
                            </p:childTnLst>
                          </p:cTn>
                        </p:par>
                        <p:par>
                          <p:cTn id="183" fill="hold">
                            <p:stCondLst>
                              <p:cond delay="2000"/>
                            </p:stCondLst>
                            <p:childTnLst>
                              <p:par>
                                <p:cTn id="184" presetID="1" presetClass="entr" presetSubtype="0" fill="hold" grpId="0" nodeType="afterEffect">
                                  <p:stCondLst>
                                    <p:cond delay="0"/>
                                  </p:stCondLst>
                                  <p:childTnLst>
                                    <p:set>
                                      <p:cBhvr>
                                        <p:cTn id="185" dur="1" fill="hold">
                                          <p:stCondLst>
                                            <p:cond delay="0"/>
                                          </p:stCondLst>
                                        </p:cTn>
                                        <p:tgtEl>
                                          <p:spTgt spid="90"/>
                                        </p:tgtEl>
                                        <p:attrNameLst>
                                          <p:attrName>style.visibility</p:attrName>
                                        </p:attrNameLst>
                                      </p:cBhvr>
                                      <p:to>
                                        <p:strVal val="visible"/>
                                      </p:to>
                                    </p:set>
                                  </p:childTnLst>
                                </p:cTn>
                              </p:par>
                              <p:par>
                                <p:cTn id="186" presetID="0" presetClass="path" presetSubtype="0" accel="50000" decel="50000" fill="hold" grpId="1" nodeType="withEffect">
                                  <p:stCondLst>
                                    <p:cond delay="0"/>
                                  </p:stCondLst>
                                  <p:childTnLst>
                                    <p:animMotion origin="layout" path="M -3.88889E-6 -2.96296E-6 L 0.08924 -0.13333 " pathEditMode="relative" rAng="0" ptsTypes="AA">
                                      <p:cBhvr>
                                        <p:cTn id="187" dur="500" fill="hold"/>
                                        <p:tgtEl>
                                          <p:spTgt spid="90"/>
                                        </p:tgtEl>
                                        <p:attrNameLst>
                                          <p:attrName>ppt_x</p:attrName>
                                          <p:attrName>ppt_y</p:attrName>
                                        </p:attrNameLst>
                                      </p:cBhvr>
                                      <p:rCtr x="4462" y="-6667"/>
                                    </p:animMotion>
                                  </p:childTnLst>
                                </p:cTn>
                              </p:par>
                            </p:childTnLst>
                          </p:cTn>
                        </p:par>
                        <p:par>
                          <p:cTn id="188" fill="hold">
                            <p:stCondLst>
                              <p:cond delay="2500"/>
                            </p:stCondLst>
                            <p:childTnLst>
                              <p:par>
                                <p:cTn id="189" presetID="1" presetClass="exit" presetSubtype="0" fill="hold" grpId="2" nodeType="afterEffect">
                                  <p:stCondLst>
                                    <p:cond delay="0"/>
                                  </p:stCondLst>
                                  <p:childTnLst>
                                    <p:set>
                                      <p:cBhvr>
                                        <p:cTn id="190" dur="1" fill="hold">
                                          <p:stCondLst>
                                            <p:cond delay="0"/>
                                          </p:stCondLst>
                                        </p:cTn>
                                        <p:tgtEl>
                                          <p:spTgt spid="90"/>
                                        </p:tgtEl>
                                        <p:attrNameLst>
                                          <p:attrName>style.visibility</p:attrName>
                                        </p:attrNameLst>
                                      </p:cBhvr>
                                      <p:to>
                                        <p:strVal val="hidden"/>
                                      </p:to>
                                    </p:set>
                                  </p:childTnLst>
                                </p:cTn>
                              </p:par>
                            </p:childTnLst>
                          </p:cTn>
                        </p:par>
                        <p:par>
                          <p:cTn id="191" fill="hold">
                            <p:stCondLst>
                              <p:cond delay="2500"/>
                            </p:stCondLst>
                            <p:childTnLst>
                              <p:par>
                                <p:cTn id="192" presetID="1" presetClass="entr" presetSubtype="0" fill="hold" grpId="0" nodeType="afterEffect">
                                  <p:stCondLst>
                                    <p:cond delay="0"/>
                                  </p:stCondLst>
                                  <p:childTnLst>
                                    <p:set>
                                      <p:cBhvr>
                                        <p:cTn id="193" dur="1" fill="hold">
                                          <p:stCondLst>
                                            <p:cond delay="0"/>
                                          </p:stCondLst>
                                        </p:cTn>
                                        <p:tgtEl>
                                          <p:spTgt spid="91"/>
                                        </p:tgtEl>
                                        <p:attrNameLst>
                                          <p:attrName>style.visibility</p:attrName>
                                        </p:attrNameLst>
                                      </p:cBhvr>
                                      <p:to>
                                        <p:strVal val="visible"/>
                                      </p:to>
                                    </p:set>
                                  </p:childTnLst>
                                </p:cTn>
                              </p:par>
                            </p:childTnLst>
                          </p:cTn>
                        </p:par>
                        <p:par>
                          <p:cTn id="194" fill="hold">
                            <p:stCondLst>
                              <p:cond delay="2500"/>
                            </p:stCondLst>
                            <p:childTnLst>
                              <p:par>
                                <p:cTn id="195" presetID="0" presetClass="path" presetSubtype="0" accel="50000" decel="50000" fill="hold" grpId="1" nodeType="afterEffect">
                                  <p:stCondLst>
                                    <p:cond delay="0"/>
                                  </p:stCondLst>
                                  <p:childTnLst>
                                    <p:animMotion origin="layout" path="M -0.00157 0.00208 L 0.07899 -0.16343 " pathEditMode="relative" rAng="0" ptsTypes="AA">
                                      <p:cBhvr>
                                        <p:cTn id="196" dur="500" fill="hold"/>
                                        <p:tgtEl>
                                          <p:spTgt spid="91"/>
                                        </p:tgtEl>
                                        <p:attrNameLst>
                                          <p:attrName>ppt_x</p:attrName>
                                          <p:attrName>ppt_y</p:attrName>
                                        </p:attrNameLst>
                                      </p:cBhvr>
                                      <p:rCtr x="4028" y="-8287"/>
                                    </p:animMotion>
                                  </p:childTnLst>
                                </p:cTn>
                              </p:par>
                            </p:childTnLst>
                          </p:cTn>
                        </p:par>
                        <p:par>
                          <p:cTn id="197" fill="hold">
                            <p:stCondLst>
                              <p:cond delay="3000"/>
                            </p:stCondLst>
                            <p:childTnLst>
                              <p:par>
                                <p:cTn id="198" presetID="1" presetClass="exit" presetSubtype="0" fill="hold" grpId="2" nodeType="afterEffect">
                                  <p:stCondLst>
                                    <p:cond delay="0"/>
                                  </p:stCondLst>
                                  <p:childTnLst>
                                    <p:set>
                                      <p:cBhvr>
                                        <p:cTn id="199"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15" grpId="0" animBg="1"/>
      <p:bldP spid="16" grpId="0" uiExpand="1" animBg="1"/>
      <p:bldP spid="16" grpId="1" uiExpand="1" animBg="1"/>
      <p:bldP spid="50" grpId="0" uiExpand="1" animBg="1"/>
      <p:bldP spid="50" grpId="1" uiExpand="1" animBg="1"/>
      <p:bldP spid="51" grpId="0" uiExpand="1" animBg="1"/>
      <p:bldP spid="51" grpId="1" uiExpand="1" animBg="1"/>
      <p:bldP spid="52" grpId="0" uiExpand="1" animBg="1"/>
      <p:bldP spid="52" grpId="1" uiExpand="1" animBg="1"/>
      <p:bldP spid="53" grpId="0" uiExpand="1" animBg="1"/>
      <p:bldP spid="53" grpId="1" uiExpand="1" animBg="1"/>
      <p:bldP spid="54" grpId="0" uiExpand="1" animBg="1"/>
      <p:bldP spid="54" grpId="1" uiExpand="1" animBg="1"/>
      <p:bldP spid="55" grpId="0" uiExpand="1" animBg="1"/>
      <p:bldP spid="55" grpId="1" uiExpand="1" animBg="1"/>
      <p:bldP spid="56" grpId="0" uiExpand="1" animBg="1"/>
      <p:bldP spid="56" grpId="1" uiExpand="1" animBg="1"/>
      <p:bldP spid="57" grpId="0" uiExpand="1" animBg="1"/>
      <p:bldP spid="57" grpId="1" uiExpand="1" animBg="1"/>
      <p:bldP spid="58" grpId="0" uiExpand="1" animBg="1"/>
      <p:bldP spid="58" grpId="1" uiExpand="1" animBg="1"/>
      <p:bldP spid="59" grpId="0" uiExpand="1" animBg="1"/>
      <p:bldP spid="59" grpId="1" uiExpand="1" animBg="1"/>
      <p:bldP spid="60" grpId="0" uiExpand="1" animBg="1"/>
      <p:bldP spid="60" grpId="1" uiExpand="1" animBg="1"/>
      <p:bldP spid="61" grpId="0" uiExpand="1" animBg="1"/>
      <p:bldP spid="61" grpId="1" uiExpand="1" animBg="1"/>
      <p:bldP spid="61" grpId="2" uiExpand="1" animBg="1"/>
      <p:bldP spid="62" grpId="0" uiExpand="1" animBg="1"/>
      <p:bldP spid="62" grpId="1" uiExpand="1" animBg="1"/>
      <p:bldP spid="62" grpId="2" uiExpand="1" animBg="1"/>
      <p:bldP spid="63" grpId="0" uiExpand="1" animBg="1"/>
      <p:bldP spid="63" grpId="1" uiExpand="1" animBg="1"/>
      <p:bldP spid="63" grpId="2" uiExpand="1" animBg="1"/>
      <p:bldP spid="64" grpId="0" uiExpand="1" animBg="1"/>
      <p:bldP spid="64" grpId="1" uiExpand="1" animBg="1"/>
      <p:bldP spid="64" grpId="2" uiExpand="1" animBg="1"/>
      <p:bldP spid="65" grpId="0" uiExpand="1" animBg="1"/>
      <p:bldP spid="65" grpId="1" uiExpand="1" animBg="1"/>
      <p:bldP spid="65" grpId="2" uiExpand="1" animBg="1"/>
      <p:bldP spid="66" grpId="0" uiExpand="1" animBg="1"/>
      <p:bldP spid="66" grpId="1" uiExpand="1" animBg="1"/>
      <p:bldP spid="66" grpId="2" uiExpand="1" animBg="1"/>
      <p:bldP spid="75" grpId="0" uiExpand="1" animBg="1"/>
      <p:bldP spid="75" grpId="1" uiExpand="1" animBg="1"/>
      <p:bldP spid="75" grpId="2" uiExpand="1" animBg="1"/>
      <p:bldP spid="76" grpId="0" uiExpand="1" animBg="1"/>
      <p:bldP spid="76" grpId="1" uiExpand="1" animBg="1"/>
      <p:bldP spid="76" grpId="2" uiExpand="1" animBg="1"/>
      <p:bldP spid="77" grpId="0" uiExpand="1" animBg="1"/>
      <p:bldP spid="77" grpId="1" uiExpand="1" animBg="1"/>
      <p:bldP spid="77" grpId="2" uiExpand="1" animBg="1"/>
      <p:bldP spid="78" grpId="0" uiExpand="1" animBg="1"/>
      <p:bldP spid="78" grpId="1" uiExpand="1" animBg="1"/>
      <p:bldP spid="78" grpId="2" animBg="1"/>
      <p:bldP spid="79" grpId="0" animBg="1"/>
      <p:bldP spid="79" grpId="1" animBg="1"/>
      <p:bldP spid="79" grpId="2" animBg="1"/>
      <p:bldP spid="80" grpId="0" animBg="1"/>
      <p:bldP spid="80" grpId="1" animBg="1"/>
      <p:bldP spid="80" grpId="2" animBg="1"/>
      <p:bldP spid="81" grpId="0" animBg="1"/>
      <p:bldP spid="81" grpId="1" animBg="1"/>
      <p:bldP spid="83" grpId="0" animBg="1"/>
      <p:bldP spid="86" grpId="0" animBg="1"/>
      <p:bldP spid="86" grpId="1" animBg="1"/>
      <p:bldP spid="86" grpId="2" animBg="1"/>
      <p:bldP spid="87" grpId="0" animBg="1"/>
      <p:bldP spid="87" grpId="1" animBg="1"/>
      <p:bldP spid="87" grpId="2" animBg="1"/>
      <p:bldP spid="89" grpId="0" animBg="1"/>
      <p:bldP spid="89" grpId="1" animBg="1"/>
      <p:bldP spid="90" grpId="0" animBg="1"/>
      <p:bldP spid="90" grpId="1" animBg="1"/>
      <p:bldP spid="90" grpId="2" animBg="1"/>
      <p:bldP spid="91" grpId="0" animBg="1"/>
      <p:bldP spid="91" grpId="1" animBg="1"/>
      <p:bldP spid="91" grpId="2" animBg="1"/>
      <p:bldP spid="82" grpId="0" animBg="1"/>
      <p:bldP spid="82" grpId="1" animBg="1"/>
      <p:bldP spid="82"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79B92-C39B-2649-892B-6F763F96CA09}"/>
              </a:ext>
            </a:extLst>
          </p:cNvPr>
          <p:cNvSpPr>
            <a:spLocks noGrp="1"/>
          </p:cNvSpPr>
          <p:nvPr>
            <p:ph type="title"/>
          </p:nvPr>
        </p:nvSpPr>
        <p:spPr/>
        <p:txBody>
          <a:bodyPr/>
          <a:lstStyle/>
          <a:p>
            <a:r>
              <a:rPr lang="en-US" dirty="0"/>
              <a:t>In our attack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0711F-D6AA-B14A-B452-4CEF05DD9420}"/>
                  </a:ext>
                </a:extLst>
              </p:cNvPr>
              <p:cNvSpPr>
                <a:spLocks noGrp="1"/>
              </p:cNvSpPr>
              <p:nvPr>
                <p:ph idx="1"/>
              </p:nvPr>
            </p:nvSpPr>
            <p:spPr>
              <a:xfrm>
                <a:off x="457200" y="1747044"/>
                <a:ext cx="8229600" cy="4279899"/>
              </a:xfrm>
            </p:spPr>
            <p:txBody>
              <a:bodyPr>
                <a:normAutofit/>
              </a:bodyPr>
              <a:lstStyle/>
              <a:p>
                <a:r>
                  <a:rPr lang="en-US" dirty="0"/>
                  <a:t>The signing algorithm requires computing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𝑟</m:t>
                        </m:r>
                      </m:sup>
                    </m:sSup>
                    <m:r>
                      <a:rPr lang="en-US" b="0" i="1" smtClean="0">
                        <a:latin typeface="Cambria Math" panose="02040503050406030204" pitchFamily="18" charset="0"/>
                      </a:rPr>
                      <m:t>.</m:t>
                    </m:r>
                  </m:oMath>
                </a14:m>
                <a:endParaRPr lang="en-US" dirty="0"/>
              </a:p>
              <a:p>
                <a:pPr marL="0" indent="0">
                  <a:buNone/>
                </a:pPr>
                <a:endParaRPr lang="en-US" dirty="0"/>
              </a:p>
              <a:p>
                <a:r>
                  <a:rPr lang="en-US" dirty="0"/>
                  <a:t>Exponentiation uses some variant of square and multiply with fixed </a:t>
                </a:r>
                <a:r>
                  <a:rPr lang="en-US" dirty="0">
                    <a:solidFill>
                      <a:srgbClr val="FF0000"/>
                    </a:solidFill>
                  </a:rPr>
                  <a:t>windows</a:t>
                </a:r>
                <a:r>
                  <a:rPr lang="en-US" dirty="0"/>
                  <a:t> of bits.</a:t>
                </a:r>
              </a:p>
              <a:p>
                <a:endParaRPr lang="en-US" dirty="0"/>
              </a:p>
              <a:p>
                <a:r>
                  <a:rPr lang="en-US" dirty="0"/>
                  <a:t>Quoting enclave </a:t>
                </a:r>
                <a:r>
                  <a:rPr lang="en-US" dirty="0">
                    <a:solidFill>
                      <a:srgbClr val="FF0000"/>
                    </a:solidFill>
                  </a:rPr>
                  <a:t>recodes</a:t>
                </a:r>
                <a:r>
                  <a:rPr lang="en-US" dirty="0"/>
                  <a:t> the nonce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 </m:t>
                    </m:r>
                  </m:oMath>
                </a14:m>
                <a:r>
                  <a:rPr lang="en-US" dirty="0"/>
                  <a:t>to have fewer non-zero bits. </a:t>
                </a:r>
              </a:p>
              <a:p>
                <a:endParaRPr lang="en-US" dirty="0"/>
              </a:p>
            </p:txBody>
          </p:sp>
        </mc:Choice>
        <mc:Fallback xmlns="">
          <p:sp>
            <p:nvSpPr>
              <p:cNvPr id="3" name="Content Placeholder 2">
                <a:extLst>
                  <a:ext uri="{FF2B5EF4-FFF2-40B4-BE49-F238E27FC236}">
                    <a16:creationId xmlns:a16="http://schemas.microsoft.com/office/drawing/2014/main" id="{D6F0711F-D6AA-B14A-B452-4CEF05DD9420}"/>
                  </a:ext>
                </a:extLst>
              </p:cNvPr>
              <p:cNvSpPr>
                <a:spLocks noGrp="1" noRot="1" noChangeAspect="1" noMove="1" noResize="1" noEditPoints="1" noAdjustHandles="1" noChangeArrowheads="1" noChangeShapeType="1" noTextEdit="1"/>
              </p:cNvSpPr>
              <p:nvPr>
                <p:ph idx="1"/>
              </p:nvPr>
            </p:nvSpPr>
            <p:spPr>
              <a:xfrm>
                <a:off x="457200" y="1747044"/>
                <a:ext cx="8229600" cy="4279899"/>
              </a:xfrm>
              <a:blipFill>
                <a:blip r:embed="rId3"/>
                <a:stretch>
                  <a:fillRect l="-1852" t="-177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B1A7764-77AF-8F42-8332-B7F26DEAF1B0}"/>
              </a:ext>
            </a:extLst>
          </p:cNvPr>
          <p:cNvSpPr>
            <a:spLocks noGrp="1"/>
          </p:cNvSpPr>
          <p:nvPr>
            <p:ph type="sldNum" sz="quarter" idx="12"/>
          </p:nvPr>
        </p:nvSpPr>
        <p:spPr/>
        <p:txBody>
          <a:bodyPr/>
          <a:lstStyle/>
          <a:p>
            <a:fld id="{73921DC4-839C-F146-AAA5-B7DC0031F985}" type="slidenum">
              <a:rPr lang="en-US" smtClean="0"/>
              <a:t>15</a:t>
            </a:fld>
            <a:endParaRPr lang="en-US"/>
          </a:p>
        </p:txBody>
      </p:sp>
    </p:spTree>
    <p:extLst>
      <p:ext uri="{BB962C8B-B14F-4D97-AF65-F5344CB8AC3E}">
        <p14:creationId xmlns:p14="http://schemas.microsoft.com/office/powerpoint/2010/main" val="68138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D4F98-910F-E049-8B18-B9D768DD8316}"/>
              </a:ext>
            </a:extLst>
          </p:cNvPr>
          <p:cNvSpPr>
            <a:spLocks noGrp="1"/>
          </p:cNvSpPr>
          <p:nvPr>
            <p:ph type="title"/>
          </p:nvPr>
        </p:nvSpPr>
        <p:spPr>
          <a:xfrm>
            <a:off x="391154" y="-100636"/>
            <a:ext cx="8229600" cy="1143000"/>
          </a:xfrm>
        </p:spPr>
        <p:txBody>
          <a:bodyPr/>
          <a:lstStyle/>
          <a:p>
            <a:r>
              <a:rPr lang="en-US" dirty="0"/>
              <a:t>Scalar multiplication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569538-18DC-C045-853C-EDDA8BE37D95}"/>
                  </a:ext>
                </a:extLst>
              </p:cNvPr>
              <p:cNvSpPr>
                <a:spLocks noGrp="1"/>
              </p:cNvSpPr>
              <p:nvPr>
                <p:ph idx="1"/>
              </p:nvPr>
            </p:nvSpPr>
            <p:spPr>
              <a:xfrm>
                <a:off x="1442637" y="569771"/>
                <a:ext cx="8775700" cy="5030787"/>
              </a:xfrm>
            </p:spPr>
            <p:txBody>
              <a:bodyPr>
                <a:normAutofit fontScale="70000" lnSpcReduction="20000"/>
              </a:bodyPr>
              <a:lstStyle/>
              <a:p>
                <a:pPr marL="0" indent="0">
                  <a:buNone/>
                </a:pPr>
                <a:endParaRPr lang="en-US" dirty="0">
                  <a:solidFill>
                    <a:srgbClr val="FF0000"/>
                  </a:solidFill>
                </a:endParaRPr>
              </a:p>
              <a:p>
                <a:pPr marL="0" indent="0">
                  <a:buNone/>
                </a:pPr>
                <a:r>
                  <a:rPr lang="en-US" dirty="0" err="1">
                    <a:solidFill>
                      <a:srgbClr val="00B050"/>
                    </a:solidFill>
                  </a:rPr>
                  <a:t>MultPoint</a:t>
                </a:r>
                <a:r>
                  <a:rPr lang="en-US" dirty="0"/>
                  <a:t>(point </a:t>
                </a:r>
                <a14:m>
                  <m:oMath xmlns:m="http://schemas.openxmlformats.org/officeDocument/2006/math">
                    <m:r>
                      <a:rPr lang="en-US" b="0" i="1" smtClean="0">
                        <a:latin typeface="Cambria Math" panose="02040503050406030204" pitchFamily="18" charset="0"/>
                      </a:rPr>
                      <m:t>𝑃</m:t>
                    </m:r>
                  </m:oMath>
                </a14:m>
                <a:r>
                  <a:rPr lang="en-US" dirty="0"/>
                  <a:t>, window size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oMath>
                </a14:m>
                <a:r>
                  <a:rPr lang="en-US" dirty="0"/>
                  <a:t>, scalar </a:t>
                </a:r>
                <a14:m>
                  <m:oMath xmlns:m="http://schemas.openxmlformats.org/officeDocument/2006/math">
                    <m:r>
                      <m:rPr>
                        <m:sty m:val="p"/>
                      </m:rPr>
                      <a:rPr lang="en-US" b="0" i="0" smtClean="0">
                        <a:latin typeface="Cambria Math" panose="02040503050406030204" pitchFamily="18" charset="0"/>
                      </a:rPr>
                      <m:t>r</m:t>
                    </m:r>
                  </m:oMath>
                </a14:m>
                <a:r>
                  <a:rPr lang="en-US" dirty="0"/>
                  <a:t>):</a:t>
                </a:r>
              </a:p>
              <a:p>
                <a:pPr marL="0" indent="0">
                  <a:buNone/>
                </a:pPr>
                <a:r>
                  <a:rPr lang="en-US" dirty="0">
                    <a:solidFill>
                      <a:srgbClr val="0070C0"/>
                    </a:solidFill>
                  </a:rPr>
                  <a:t>Initialize</a:t>
                </a:r>
                <a:r>
                  <a:rPr lang="en-US" dirty="0"/>
                  <a: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𝑂</m:t>
                    </m:r>
                  </m:oMath>
                </a14:m>
                <a:endParaRPr lang="en-US" b="0" dirty="0"/>
              </a:p>
              <a:p>
                <a:pPr marL="0" indent="0">
                  <a:buNone/>
                </a:pPr>
                <a:r>
                  <a:rPr lang="en-US" dirty="0"/>
                  <a:t>For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oMath>
                </a14:m>
                <a:r>
                  <a:rPr lang="en-US" dirty="0"/>
                  <a:t>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𝑤</m:t>
                        </m:r>
                        <m:r>
                          <a:rPr lang="en-US" b="0" i="1" smtClean="0">
                            <a:latin typeface="Cambria Math" panose="02040503050406030204" pitchFamily="18" charset="0"/>
                          </a:rPr>
                          <m:t>−1</m:t>
                        </m:r>
                      </m:sup>
                    </m:sSup>
                  </m:oMath>
                </a14:m>
                <a:r>
                  <a:rPr lang="en-US" dirty="0"/>
                  <a:t> do:</a:t>
                </a:r>
              </a:p>
              <a:p>
                <a:pPr marL="0" indent="0">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a14:m>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solidFill>
                            <a:srgbClr val="0070C0"/>
                          </a:solidFill>
                          <a:latin typeface="Cambria Math" panose="02040503050406030204" pitchFamily="18" charset="0"/>
                        </a:rPr>
                        <m:t>𝑖</m:t>
                      </m:r>
                      <m:r>
                        <a:rPr lang="en-US" b="0" i="1" smtClean="0">
                          <a:solidFill>
                            <a:srgbClr val="0070C0"/>
                          </a:solidFill>
                          <a:latin typeface="Cambria Math" panose="02040503050406030204" pitchFamily="18" charset="0"/>
                        </a:rPr>
                        <m:t>←</m:t>
                      </m:r>
                      <m:r>
                        <m:rPr>
                          <m:sty m:val="p"/>
                        </m:rPr>
                        <a:rPr lang="en-US" b="0" i="0" smtClean="0">
                          <a:solidFill>
                            <a:srgbClr val="0070C0"/>
                          </a:solidFill>
                          <a:latin typeface="Cambria Math" panose="02040503050406030204" pitchFamily="18" charset="0"/>
                        </a:rPr>
                        <m:t>max</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𝑗</m:t>
                      </m:r>
                      <m:r>
                        <a:rPr lang="en-US" b="0" i="1" smtClean="0">
                          <a:solidFill>
                            <a:srgbClr val="0070C0"/>
                          </a:solidFill>
                          <a:latin typeface="Cambria Math" panose="02040503050406030204" pitchFamily="18" charset="0"/>
                        </a:rPr>
                        <m:t> :</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𝑟</m:t>
                          </m:r>
                        </m:e>
                        <m:sub>
                          <m:r>
                            <a:rPr lang="en-US" b="0" i="1" smtClean="0">
                              <a:solidFill>
                                <a:srgbClr val="0070C0"/>
                              </a:solidFill>
                              <a:latin typeface="Cambria Math" panose="02040503050406030204" pitchFamily="18" charset="0"/>
                            </a:rPr>
                            <m:t>𝑗</m:t>
                          </m:r>
                        </m:sub>
                      </m:sSub>
                      <m:r>
                        <a:rPr lang="en-US" b="0" i="1" smtClean="0">
                          <a:solidFill>
                            <a:srgbClr val="0070C0"/>
                          </a:solidFill>
                          <a:latin typeface="Cambria Math" panose="02040503050406030204" pitchFamily="18" charset="0"/>
                        </a:rPr>
                        <m:t>≠0)</m:t>
                      </m:r>
                    </m:oMath>
                  </m:oMathPara>
                </a14:m>
                <a:endParaRPr lang="en-US" b="0" dirty="0">
                  <a:solidFill>
                    <a:srgbClr val="0070C0"/>
                  </a:solidFill>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sub>
                      </m:sSub>
                    </m:oMath>
                  </m:oMathPara>
                </a14:m>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oMath>
                  </m:oMathPara>
                </a14:m>
                <a:endParaRPr lang="en-US" b="0" dirty="0"/>
              </a:p>
              <a:p>
                <a:pPr marL="0" indent="0">
                  <a:buNone/>
                </a:pPr>
                <a:r>
                  <a:rPr lang="en-US" dirty="0">
                    <a:solidFill>
                      <a:srgbClr val="FF0000"/>
                    </a:solidFill>
                  </a:rPr>
                  <a:t>While </a:t>
                </a:r>
                <a14:m>
                  <m:oMath xmlns:m="http://schemas.openxmlformats.org/officeDocument/2006/math">
                    <m:r>
                      <a:rPr lang="en-US" i="1">
                        <a:solidFill>
                          <a:srgbClr val="FF0000"/>
                        </a:solidFill>
                        <a:latin typeface="Cambria Math" panose="02040503050406030204" pitchFamily="18" charset="0"/>
                      </a:rPr>
                      <m:t>𝑖</m:t>
                    </m:r>
                    <m:r>
                      <a:rPr lang="en-US" i="1">
                        <a:solidFill>
                          <a:srgbClr val="FF0000"/>
                        </a:solidFill>
                        <a:latin typeface="Cambria Math" panose="02040503050406030204" pitchFamily="18" charset="0"/>
                      </a:rPr>
                      <m:t>≥0</m:t>
                    </m:r>
                  </m:oMath>
                </a14:m>
                <a:r>
                  <a:rPr lang="en-US" dirty="0">
                    <a:solidFill>
                      <a:srgbClr val="FF0000"/>
                    </a:solidFill>
                  </a:rPr>
                  <a:t> do:</a:t>
                </a:r>
              </a:p>
              <a:p>
                <a:pPr marL="0" indent="0">
                  <a:buNone/>
                </a:pPr>
                <a:r>
                  <a:rPr lang="en-US" dirty="0">
                    <a:solidFill>
                      <a:schemeClr val="tx2">
                        <a:lumMod val="75000"/>
                      </a:schemeClr>
                    </a:solidFill>
                  </a:rPr>
                  <a:t>	</a:t>
                </a:r>
                <a14:m>
                  <m:oMath xmlns:m="http://schemas.openxmlformats.org/officeDocument/2006/math">
                    <m:r>
                      <m:rPr>
                        <m:sty m:val="p"/>
                      </m:rPr>
                      <a:rPr lang="en-US" b="0" i="0" smtClean="0">
                        <a:solidFill>
                          <a:schemeClr val="tx2">
                            <a:lumMod val="75000"/>
                          </a:schemeClr>
                        </a:solidFill>
                        <a:latin typeface="Cambria Math" panose="02040503050406030204" pitchFamily="18" charset="0"/>
                      </a:rPr>
                      <m:t>s</m:t>
                    </m:r>
                    <m:r>
                      <a:rPr lang="en-US" i="1">
                        <a:solidFill>
                          <a:schemeClr val="tx2">
                            <a:lumMod val="75000"/>
                          </a:schemeClr>
                        </a:solidFill>
                        <a:latin typeface="Cambria Math" panose="02040503050406030204" pitchFamily="18" charset="0"/>
                      </a:rPr>
                      <m:t>←</m:t>
                    </m:r>
                    <m:sSup>
                      <m:sSupPr>
                        <m:ctrlPr>
                          <a:rPr lang="en-US" i="1">
                            <a:solidFill>
                              <a:schemeClr val="tx2">
                                <a:lumMod val="75000"/>
                              </a:schemeClr>
                            </a:solidFill>
                            <a:latin typeface="Cambria Math" panose="02040503050406030204" pitchFamily="18" charset="0"/>
                          </a:rPr>
                        </m:ctrlPr>
                      </m:sSupPr>
                      <m:e>
                        <m:r>
                          <a:rPr lang="en-US" i="1">
                            <a:solidFill>
                              <a:schemeClr val="tx2">
                                <a:lumMod val="75000"/>
                              </a:schemeClr>
                            </a:solidFill>
                            <a:latin typeface="Cambria Math" panose="02040503050406030204" pitchFamily="18" charset="0"/>
                          </a:rPr>
                          <m:t>𝑟</m:t>
                        </m:r>
                      </m:e>
                      <m:sup>
                        <m:sSup>
                          <m:sSupPr>
                            <m:ctrlPr>
                              <a:rPr lang="en-US" b="0" i="1" smtClean="0">
                                <a:solidFill>
                                  <a:schemeClr val="tx2">
                                    <a:lumMod val="75000"/>
                                  </a:schemeClr>
                                </a:solidFill>
                                <a:latin typeface="Cambria Math" panose="02040503050406030204" pitchFamily="18" charset="0"/>
                              </a:rPr>
                            </m:ctrlPr>
                          </m:sSupPr>
                          <m:e>
                            <m:r>
                              <a:rPr lang="en-US" i="1">
                                <a:solidFill>
                                  <a:schemeClr val="tx2">
                                    <a:lumMod val="75000"/>
                                  </a:schemeClr>
                                </a:solidFill>
                                <a:latin typeface="Cambria Math" panose="02040503050406030204" pitchFamily="18" charset="0"/>
                              </a:rPr>
                              <m:t>2</m:t>
                            </m:r>
                          </m:e>
                          <m:sup>
                            <m:r>
                              <a:rPr lang="en-US" i="1">
                                <a:solidFill>
                                  <a:schemeClr val="tx2">
                                    <a:lumMod val="75000"/>
                                  </a:schemeClr>
                                </a:solidFill>
                                <a:latin typeface="Cambria Math" panose="02040503050406030204" pitchFamily="18" charset="0"/>
                              </a:rPr>
                              <m:t>𝑤</m:t>
                            </m:r>
                          </m:sup>
                        </m:sSup>
                      </m:sup>
                    </m:sSup>
                  </m:oMath>
                </a14:m>
                <a:endParaRPr lang="en-US" dirty="0">
                  <a:solidFill>
                    <a:schemeClr val="tx2">
                      <a:lumMod val="75000"/>
                    </a:schemeClr>
                  </a:solidFill>
                </a:endParaRPr>
              </a:p>
              <a:p>
                <a:pPr marL="0" indent="0">
                  <a:buNone/>
                </a:pPr>
                <a:r>
                  <a:rPr lang="en-US" dirty="0">
                    <a:solidFill>
                      <a:schemeClr val="tx2">
                        <a:lumMod val="75000"/>
                      </a:schemeClr>
                    </a:solidFill>
                  </a:rPr>
                  <a:t>	</a:t>
                </a:r>
                <a14:m>
                  <m:oMath xmlns:m="http://schemas.openxmlformats.org/officeDocument/2006/math">
                    <m:r>
                      <m:rPr>
                        <m:sty m:val="p"/>
                      </m:rPr>
                      <a:rPr lang="en-US" b="0" i="0" smtClean="0">
                        <a:solidFill>
                          <a:schemeClr val="tx2">
                            <a:lumMod val="75000"/>
                          </a:schemeClr>
                        </a:solidFill>
                        <a:latin typeface="Cambria Math" panose="02040503050406030204" pitchFamily="18" charset="0"/>
                      </a:rPr>
                      <m:t>s</m:t>
                    </m:r>
                    <m:r>
                      <a:rPr lang="en-US" i="1">
                        <a:solidFill>
                          <a:schemeClr val="tx2">
                            <a:lumMod val="75000"/>
                          </a:schemeClr>
                        </a:solidFill>
                        <a:latin typeface="Cambria Math" panose="02040503050406030204" pitchFamily="18" charset="0"/>
                      </a:rPr>
                      <m:t>←</m:t>
                    </m:r>
                    <m:r>
                      <a:rPr lang="en-US" b="0" i="1" smtClean="0">
                        <a:solidFill>
                          <a:schemeClr val="tx2">
                            <a:lumMod val="75000"/>
                          </a:schemeClr>
                        </a:solidFill>
                        <a:latin typeface="Cambria Math" panose="02040503050406030204" pitchFamily="18" charset="0"/>
                      </a:rPr>
                      <m:t>𝑠</m:t>
                    </m:r>
                    <m:r>
                      <a:rPr lang="en-US" b="0" i="1" smtClean="0">
                        <a:solidFill>
                          <a:schemeClr val="tx2">
                            <a:lumMod val="75000"/>
                          </a:schemeClr>
                        </a:solidFill>
                        <a:latin typeface="Cambria Math" panose="02040503050406030204" pitchFamily="18" charset="0"/>
                      </a:rPr>
                      <m:t>⋅</m:t>
                    </m:r>
                    <m:sSub>
                      <m:sSubPr>
                        <m:ctrlPr>
                          <a:rPr lang="en-US" b="0" i="1" smtClean="0">
                            <a:solidFill>
                              <a:schemeClr val="tx2">
                                <a:lumMod val="75000"/>
                              </a:schemeClr>
                            </a:solidFill>
                            <a:latin typeface="Cambria Math" panose="02040503050406030204" pitchFamily="18" charset="0"/>
                          </a:rPr>
                        </m:ctrlPr>
                      </m:sSubPr>
                      <m:e>
                        <m:r>
                          <a:rPr lang="en-US" b="0" i="1" smtClean="0">
                            <a:solidFill>
                              <a:schemeClr val="tx2">
                                <a:lumMod val="75000"/>
                              </a:schemeClr>
                            </a:solidFill>
                            <a:latin typeface="Cambria Math" panose="02040503050406030204" pitchFamily="18" charset="0"/>
                          </a:rPr>
                          <m:t>𝑃</m:t>
                        </m:r>
                      </m:e>
                      <m:sub>
                        <m:sSub>
                          <m:sSubPr>
                            <m:ctrlPr>
                              <a:rPr lang="en-US" b="0" i="1" smtClean="0">
                                <a:solidFill>
                                  <a:schemeClr val="tx2">
                                    <a:lumMod val="75000"/>
                                  </a:schemeClr>
                                </a:solidFill>
                                <a:latin typeface="Cambria Math" panose="02040503050406030204" pitchFamily="18" charset="0"/>
                              </a:rPr>
                            </m:ctrlPr>
                          </m:sSubPr>
                          <m:e>
                            <m:r>
                              <a:rPr lang="en-US" b="0" i="1" smtClean="0">
                                <a:solidFill>
                                  <a:schemeClr val="tx2">
                                    <a:lumMod val="75000"/>
                                  </a:schemeClr>
                                </a:solidFill>
                                <a:latin typeface="Cambria Math" panose="02040503050406030204" pitchFamily="18" charset="0"/>
                              </a:rPr>
                              <m:t>𝑟</m:t>
                            </m:r>
                          </m:e>
                          <m:sub>
                            <m:r>
                              <a:rPr lang="en-US" b="0" i="1" smtClean="0">
                                <a:solidFill>
                                  <a:schemeClr val="tx2">
                                    <a:lumMod val="75000"/>
                                  </a:schemeClr>
                                </a:solidFill>
                                <a:latin typeface="Cambria Math" panose="02040503050406030204" pitchFamily="18" charset="0"/>
                              </a:rPr>
                              <m:t>𝑖</m:t>
                            </m:r>
                          </m:sub>
                        </m:sSub>
                      </m:sub>
                    </m:sSub>
                  </m:oMath>
                </a14:m>
                <a:endParaRPr lang="en-US" dirty="0">
                  <a:solidFill>
                    <a:schemeClr val="tx2">
                      <a:lumMod val="75000"/>
                    </a:schemeClr>
                  </a:solidFill>
                </a:endParaRPr>
              </a:p>
              <a:p>
                <a:pPr marL="0" indent="0">
                  <a:buNone/>
                </a:pPr>
                <a:r>
                  <a:rPr lang="en-US" dirty="0">
                    <a:solidFill>
                      <a:schemeClr val="tx2">
                        <a:lumMod val="75000"/>
                      </a:schemeClr>
                    </a:solidFill>
                  </a:rPr>
                  <a:t>	</a:t>
                </a:r>
                <a14:m>
                  <m:oMath xmlns:m="http://schemas.openxmlformats.org/officeDocument/2006/math">
                    <m:r>
                      <a:rPr lang="en-US" i="1">
                        <a:solidFill>
                          <a:schemeClr val="tx2">
                            <a:lumMod val="75000"/>
                          </a:schemeClr>
                        </a:solidFill>
                        <a:latin typeface="Cambria Math" panose="02040503050406030204" pitchFamily="18" charset="0"/>
                      </a:rPr>
                      <m:t>𝑖</m:t>
                    </m:r>
                    <m:r>
                      <a:rPr lang="en-US" i="1">
                        <a:solidFill>
                          <a:schemeClr val="tx2">
                            <a:lumMod val="75000"/>
                          </a:schemeClr>
                        </a:solidFill>
                        <a:latin typeface="Cambria Math" panose="02040503050406030204" pitchFamily="18" charset="0"/>
                      </a:rPr>
                      <m:t>←</m:t>
                    </m:r>
                    <m:r>
                      <a:rPr lang="en-US" i="1">
                        <a:solidFill>
                          <a:schemeClr val="tx2">
                            <a:lumMod val="75000"/>
                          </a:schemeClr>
                        </a:solidFill>
                        <a:latin typeface="Cambria Math" panose="02040503050406030204" pitchFamily="18" charset="0"/>
                      </a:rPr>
                      <m:t>𝑖</m:t>
                    </m:r>
                    <m:r>
                      <a:rPr lang="en-US" i="1">
                        <a:solidFill>
                          <a:schemeClr val="tx2">
                            <a:lumMod val="75000"/>
                          </a:schemeClr>
                        </a:solidFill>
                        <a:latin typeface="Cambria Math" panose="02040503050406030204" pitchFamily="18" charset="0"/>
                      </a:rPr>
                      <m:t>−1</m:t>
                    </m:r>
                  </m:oMath>
                </a14:m>
                <a:endParaRPr lang="en-US" dirty="0">
                  <a:solidFill>
                    <a:schemeClr val="tx2">
                      <a:lumMod val="75000"/>
                    </a:schemeClr>
                  </a:solidFill>
                </a:endParaRPr>
              </a:p>
              <a:p>
                <a:pPr marL="0" indent="0">
                  <a:buNone/>
                </a:pPr>
                <a:r>
                  <a:rPr lang="en-US" dirty="0">
                    <a:solidFill>
                      <a:srgbClr val="FF0000"/>
                    </a:solidFill>
                  </a:rPr>
                  <a:t>End while</a:t>
                </a:r>
              </a:p>
              <a:p>
                <a:pPr marL="0" indent="0">
                  <a:buNone/>
                </a:pPr>
                <a:r>
                  <a:rPr lang="en-US" dirty="0"/>
                  <a:t>Output: </a:t>
                </a:r>
                <a14:m>
                  <m:oMath xmlns:m="http://schemas.openxmlformats.org/officeDocument/2006/math">
                    <m:r>
                      <a:rPr lang="en-US" b="0" i="1" smtClean="0">
                        <a:latin typeface="Cambria Math" panose="02040503050406030204" pitchFamily="18" charset="0"/>
                      </a:rPr>
                      <m:t>𝑠</m:t>
                    </m:r>
                  </m:oMath>
                </a14:m>
                <a:endParaRPr lang="en-US" dirty="0">
                  <a:solidFill>
                    <a:srgbClr val="FF0000"/>
                  </a:solidFill>
                </a:endParaRPr>
              </a:p>
              <a:p>
                <a:pPr marL="0" indent="0">
                  <a:buNone/>
                </a:pPr>
                <a:endParaRPr lang="en-US" b="0" dirty="0"/>
              </a:p>
              <a:p>
                <a:pPr marL="0" indent="0">
                  <a:buNone/>
                </a:pPr>
                <a:endParaRPr lang="en-US" b="0" dirty="0"/>
              </a:p>
            </p:txBody>
          </p:sp>
        </mc:Choice>
        <mc:Fallback xmlns="">
          <p:sp>
            <p:nvSpPr>
              <p:cNvPr id="3" name="Content Placeholder 2">
                <a:extLst>
                  <a:ext uri="{FF2B5EF4-FFF2-40B4-BE49-F238E27FC236}">
                    <a16:creationId xmlns:a16="http://schemas.microsoft.com/office/drawing/2014/main" id="{2A569538-18DC-C045-853C-EDDA8BE37D95}"/>
                  </a:ext>
                </a:extLst>
              </p:cNvPr>
              <p:cNvSpPr>
                <a:spLocks noGrp="1" noRot="1" noChangeAspect="1" noMove="1" noResize="1" noEditPoints="1" noAdjustHandles="1" noChangeArrowheads="1" noChangeShapeType="1" noTextEdit="1"/>
              </p:cNvSpPr>
              <p:nvPr>
                <p:ph idx="1"/>
              </p:nvPr>
            </p:nvSpPr>
            <p:spPr>
              <a:xfrm>
                <a:off x="1442637" y="569771"/>
                <a:ext cx="8775700" cy="5030787"/>
              </a:xfrm>
              <a:blipFill>
                <a:blip r:embed="rId3"/>
                <a:stretch>
                  <a:fillRect l="-8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FF6FDA0-2B8B-B045-A511-EC406D29469D}"/>
              </a:ext>
            </a:extLst>
          </p:cNvPr>
          <p:cNvSpPr>
            <a:spLocks noGrp="1"/>
          </p:cNvSpPr>
          <p:nvPr>
            <p:ph type="sldNum" sz="quarter" idx="12"/>
          </p:nvPr>
        </p:nvSpPr>
        <p:spPr/>
        <p:txBody>
          <a:bodyPr/>
          <a:lstStyle/>
          <a:p>
            <a:fld id="{73921DC4-839C-F146-AAA5-B7DC0031F985}" type="slidenum">
              <a:rPr lang="en-US" smtClean="0"/>
              <a:t>16</a:t>
            </a:fld>
            <a:endParaRPr lang="en-US"/>
          </a:p>
        </p:txBody>
      </p:sp>
      <p:sp>
        <p:nvSpPr>
          <p:cNvPr id="5" name="Left Brace 4">
            <a:extLst>
              <a:ext uri="{FF2B5EF4-FFF2-40B4-BE49-F238E27FC236}">
                <a16:creationId xmlns:a16="http://schemas.microsoft.com/office/drawing/2014/main" id="{28F685C1-894F-6947-82DF-0C9DFC0823D3}"/>
              </a:ext>
            </a:extLst>
          </p:cNvPr>
          <p:cNvSpPr/>
          <p:nvPr/>
        </p:nvSpPr>
        <p:spPr>
          <a:xfrm>
            <a:off x="1060940" y="3415092"/>
            <a:ext cx="304184" cy="165100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90CDBEE-00BF-C042-9A43-66CA23D798AB}"/>
              </a:ext>
            </a:extLst>
          </p:cNvPr>
          <p:cNvSpPr txBox="1"/>
          <p:nvPr/>
        </p:nvSpPr>
        <p:spPr>
          <a:xfrm>
            <a:off x="-78979" y="4081365"/>
            <a:ext cx="1138453" cy="646331"/>
          </a:xfrm>
          <a:prstGeom prst="rect">
            <a:avLst/>
          </a:prstGeom>
          <a:noFill/>
        </p:spPr>
        <p:txBody>
          <a:bodyPr wrap="none" rtlCol="0">
            <a:spAutoFit/>
          </a:bodyPr>
          <a:lstStyle/>
          <a:p>
            <a:r>
              <a:rPr lang="en-US" dirty="0">
                <a:solidFill>
                  <a:srgbClr val="FF0000"/>
                </a:solidFill>
              </a:rPr>
              <a:t>Main loop</a:t>
            </a:r>
          </a:p>
          <a:p>
            <a:endParaRPr lang="en-US" dirty="0"/>
          </a:p>
        </p:txBody>
      </p:sp>
      <p:cxnSp>
        <p:nvCxnSpPr>
          <p:cNvPr id="7" name="Straight Arrow Connector 6">
            <a:extLst>
              <a:ext uri="{FF2B5EF4-FFF2-40B4-BE49-F238E27FC236}">
                <a16:creationId xmlns:a16="http://schemas.microsoft.com/office/drawing/2014/main" id="{F572D180-59F3-F246-90F2-9105C48B1E4A}"/>
              </a:ext>
            </a:extLst>
          </p:cNvPr>
          <p:cNvCxnSpPr/>
          <p:nvPr/>
        </p:nvCxnSpPr>
        <p:spPr>
          <a:xfrm flipH="1">
            <a:off x="4121223" y="2468388"/>
            <a:ext cx="17936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753EC7C-0958-9345-907B-62BD9331F5C2}"/>
              </a:ext>
            </a:extLst>
          </p:cNvPr>
          <p:cNvCxnSpPr/>
          <p:nvPr/>
        </p:nvCxnSpPr>
        <p:spPr>
          <a:xfrm flipH="1">
            <a:off x="3224406" y="4232434"/>
            <a:ext cx="17936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1D009A5B-D263-6B46-A5EB-D9C8EA0D1A9D}"/>
              </a:ext>
            </a:extLst>
          </p:cNvPr>
          <p:cNvCxnSpPr/>
          <p:nvPr/>
        </p:nvCxnSpPr>
        <p:spPr>
          <a:xfrm flipH="1">
            <a:off x="3224407" y="3884954"/>
            <a:ext cx="17936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39993A8-FBFB-A740-8D68-71A78B6794D5}"/>
                  </a:ext>
                </a:extLst>
              </p:cNvPr>
              <p:cNvSpPr txBox="1"/>
              <p:nvPr/>
            </p:nvSpPr>
            <p:spPr>
              <a:xfrm>
                <a:off x="5402770" y="3665154"/>
                <a:ext cx="2281266"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𝑤</m:t>
                    </m:r>
                  </m:oMath>
                </a14:m>
                <a:r>
                  <a:rPr lang="en-US" dirty="0"/>
                  <a:t> squaring operations</a:t>
                </a:r>
              </a:p>
            </p:txBody>
          </p:sp>
        </mc:Choice>
        <mc:Fallback xmlns="">
          <p:sp>
            <p:nvSpPr>
              <p:cNvPr id="10" name="TextBox 9">
                <a:extLst>
                  <a:ext uri="{FF2B5EF4-FFF2-40B4-BE49-F238E27FC236}">
                    <a16:creationId xmlns:a16="http://schemas.microsoft.com/office/drawing/2014/main" id="{139993A8-FBFB-A740-8D68-71A78B6794D5}"/>
                  </a:ext>
                </a:extLst>
              </p:cNvPr>
              <p:cNvSpPr txBox="1">
                <a:spLocks noRot="1" noChangeAspect="1" noMove="1" noResize="1" noEditPoints="1" noAdjustHandles="1" noChangeArrowheads="1" noChangeShapeType="1" noTextEdit="1"/>
              </p:cNvSpPr>
              <p:nvPr/>
            </p:nvSpPr>
            <p:spPr>
              <a:xfrm>
                <a:off x="5402770" y="3665154"/>
                <a:ext cx="2281266" cy="369332"/>
              </a:xfrm>
              <a:prstGeom prst="rect">
                <a:avLst/>
              </a:prstGeom>
              <a:blipFill>
                <a:blip r:embed="rId4"/>
                <a:stretch>
                  <a:fillRect t="-6667" r="-1105"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3F18609-9BD7-F84A-AEED-7A707B9072E9}"/>
                  </a:ext>
                </a:extLst>
              </p:cNvPr>
              <p:cNvSpPr txBox="1"/>
              <p:nvPr/>
            </p:nvSpPr>
            <p:spPr>
              <a:xfrm>
                <a:off x="6174902" y="2255478"/>
                <a:ext cx="2001253" cy="369332"/>
              </a:xfrm>
              <a:prstGeom prst="rect">
                <a:avLst/>
              </a:prstGeom>
              <a:noFill/>
            </p:spPr>
            <p:txBody>
              <a:bodyPr wrap="none" rtlCol="0">
                <a:spAutoFit/>
              </a:bodyPr>
              <a:lstStyle/>
              <a:p>
                <a:r>
                  <a:rPr lang="en-US" dirty="0"/>
                  <a:t>Start with MSB </a:t>
                </a:r>
                <a14:m>
                  <m:oMath xmlns:m="http://schemas.openxmlformats.org/officeDocument/2006/math">
                    <m:r>
                      <a:rPr lang="en-US" b="0" i="1" smtClean="0">
                        <a:latin typeface="Cambria Math" panose="02040503050406030204" pitchFamily="18" charset="0"/>
                      </a:rPr>
                      <m:t>≠0</m:t>
                    </m:r>
                  </m:oMath>
                </a14:m>
                <a:endParaRPr lang="en-US" dirty="0"/>
              </a:p>
            </p:txBody>
          </p:sp>
        </mc:Choice>
        <mc:Fallback xmlns="">
          <p:sp>
            <p:nvSpPr>
              <p:cNvPr id="11" name="TextBox 10">
                <a:extLst>
                  <a:ext uri="{FF2B5EF4-FFF2-40B4-BE49-F238E27FC236}">
                    <a16:creationId xmlns:a16="http://schemas.microsoft.com/office/drawing/2014/main" id="{A3F18609-9BD7-F84A-AEED-7A707B9072E9}"/>
                  </a:ext>
                </a:extLst>
              </p:cNvPr>
              <p:cNvSpPr txBox="1">
                <a:spLocks noRot="1" noChangeAspect="1" noMove="1" noResize="1" noEditPoints="1" noAdjustHandles="1" noChangeArrowheads="1" noChangeShapeType="1" noTextEdit="1"/>
              </p:cNvSpPr>
              <p:nvPr/>
            </p:nvSpPr>
            <p:spPr>
              <a:xfrm>
                <a:off x="6174902" y="2255478"/>
                <a:ext cx="2001253" cy="369332"/>
              </a:xfrm>
              <a:prstGeom prst="rect">
                <a:avLst/>
              </a:prstGeom>
              <a:blipFill>
                <a:blip r:embed="rId5"/>
                <a:stretch>
                  <a:fillRect l="-1887" t="-6667"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C363BA8-531E-1848-B8C0-5A85670778B8}"/>
                  </a:ext>
                </a:extLst>
              </p:cNvPr>
              <p:cNvSpPr txBox="1"/>
              <p:nvPr/>
            </p:nvSpPr>
            <p:spPr>
              <a:xfrm>
                <a:off x="5349796" y="4013751"/>
                <a:ext cx="2826359" cy="950517"/>
              </a:xfrm>
              <a:prstGeom prst="rect">
                <a:avLst/>
              </a:prstGeom>
              <a:noFill/>
            </p:spPr>
            <p:txBody>
              <a:bodyPr wrap="square" rtlCol="0">
                <a:spAutoFit/>
              </a:bodyPr>
              <a:lstStyle/>
              <a:p>
                <a:r>
                  <a:rPr lang="en-US" dirty="0"/>
                  <a:t>Multiplication with precomputed value </a:t>
                </a:r>
                <a14:m>
                  <m:oMath xmlns:m="http://schemas.openxmlformats.org/officeDocument/2006/math">
                    <m:sSub>
                      <m:sSubPr>
                        <m:ctrlPr>
                          <a:rPr lang="en-US" i="1">
                            <a:solidFill>
                              <a:schemeClr val="tx2">
                                <a:lumMod val="75000"/>
                              </a:schemeClr>
                            </a:solidFill>
                            <a:latin typeface="Cambria Math" panose="02040503050406030204" pitchFamily="18" charset="0"/>
                          </a:rPr>
                        </m:ctrlPr>
                      </m:sSubPr>
                      <m:e>
                        <m:r>
                          <a:rPr lang="en-US" i="1">
                            <a:solidFill>
                              <a:schemeClr val="tx2">
                                <a:lumMod val="75000"/>
                              </a:schemeClr>
                            </a:solidFill>
                            <a:latin typeface="Cambria Math" panose="02040503050406030204" pitchFamily="18" charset="0"/>
                          </a:rPr>
                          <m:t>𝑃</m:t>
                        </m:r>
                      </m:e>
                      <m:sub>
                        <m:sSub>
                          <m:sSubPr>
                            <m:ctrlPr>
                              <a:rPr lang="en-US" i="1">
                                <a:solidFill>
                                  <a:schemeClr val="tx2">
                                    <a:lumMod val="75000"/>
                                  </a:schemeClr>
                                </a:solidFill>
                                <a:latin typeface="Cambria Math" panose="02040503050406030204" pitchFamily="18" charset="0"/>
                              </a:rPr>
                            </m:ctrlPr>
                          </m:sSubPr>
                          <m:e>
                            <m:r>
                              <a:rPr lang="en-US" i="1">
                                <a:solidFill>
                                  <a:schemeClr val="tx2">
                                    <a:lumMod val="75000"/>
                                  </a:schemeClr>
                                </a:solidFill>
                                <a:latin typeface="Cambria Math" panose="02040503050406030204" pitchFamily="18" charset="0"/>
                              </a:rPr>
                              <m:t>𝑟</m:t>
                            </m:r>
                          </m:e>
                          <m:sub>
                            <m:r>
                              <a:rPr lang="en-US" i="1">
                                <a:solidFill>
                                  <a:schemeClr val="tx2">
                                    <a:lumMod val="75000"/>
                                  </a:schemeClr>
                                </a:solidFill>
                                <a:latin typeface="Cambria Math" panose="02040503050406030204" pitchFamily="18" charset="0"/>
                              </a:rPr>
                              <m:t>𝑖</m:t>
                            </m:r>
                          </m:sub>
                        </m:sSub>
                      </m:sub>
                    </m:sSub>
                  </m:oMath>
                </a14:m>
                <a:r>
                  <a:rPr lang="en-US" dirty="0"/>
                  <a:t> (selected in constant-time)</a:t>
                </a:r>
              </a:p>
            </p:txBody>
          </p:sp>
        </mc:Choice>
        <mc:Fallback xmlns="">
          <p:sp>
            <p:nvSpPr>
              <p:cNvPr id="12" name="TextBox 11">
                <a:extLst>
                  <a:ext uri="{FF2B5EF4-FFF2-40B4-BE49-F238E27FC236}">
                    <a16:creationId xmlns:a16="http://schemas.microsoft.com/office/drawing/2014/main" id="{3C363BA8-531E-1848-B8C0-5A85670778B8}"/>
                  </a:ext>
                </a:extLst>
              </p:cNvPr>
              <p:cNvSpPr txBox="1">
                <a:spLocks noRot="1" noChangeAspect="1" noMove="1" noResize="1" noEditPoints="1" noAdjustHandles="1" noChangeArrowheads="1" noChangeShapeType="1" noTextEdit="1"/>
              </p:cNvSpPr>
              <p:nvPr/>
            </p:nvSpPr>
            <p:spPr>
              <a:xfrm>
                <a:off x="5349796" y="4013751"/>
                <a:ext cx="2826359" cy="950517"/>
              </a:xfrm>
              <a:prstGeom prst="rect">
                <a:avLst/>
              </a:prstGeom>
              <a:blipFill>
                <a:blip r:embed="rId6"/>
                <a:stretch>
                  <a:fillRect l="-1339" t="-2632" b="-7895"/>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BABC9A8F-636F-7D49-A925-BF0FEE6D0A8C}"/>
              </a:ext>
            </a:extLst>
          </p:cNvPr>
          <p:cNvSpPr txBox="1"/>
          <p:nvPr/>
        </p:nvSpPr>
        <p:spPr>
          <a:xfrm>
            <a:off x="770857" y="5528166"/>
            <a:ext cx="691317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Scalar of length 256 bits          recoded scalar of length 52           51 loop iterations.</a:t>
            </a:r>
          </a:p>
          <a:p>
            <a:pPr marL="285750" indent="-285750">
              <a:buFont typeface="Arial" panose="020B0604020202020204" pitchFamily="34" charset="0"/>
              <a:buChar char="•"/>
            </a:pPr>
            <a:r>
              <a:rPr lang="en-US" dirty="0"/>
              <a:t>Bits 256 and 255 are 0          recoded scalar of length 51            50 loop iterations.</a:t>
            </a:r>
          </a:p>
          <a:p>
            <a:endParaRPr lang="en-US" dirty="0"/>
          </a:p>
        </p:txBody>
      </p:sp>
      <p:sp>
        <p:nvSpPr>
          <p:cNvPr id="15" name="Right Arrow 14">
            <a:extLst>
              <a:ext uri="{FF2B5EF4-FFF2-40B4-BE49-F238E27FC236}">
                <a16:creationId xmlns:a16="http://schemas.microsoft.com/office/drawing/2014/main" id="{EFD1EB2F-6539-E245-8A3B-681E713C26D0}"/>
              </a:ext>
            </a:extLst>
          </p:cNvPr>
          <p:cNvSpPr/>
          <p:nvPr/>
        </p:nvSpPr>
        <p:spPr>
          <a:xfrm>
            <a:off x="3463461" y="5595834"/>
            <a:ext cx="381441" cy="266441"/>
          </a:xfrm>
          <a:prstGeom prst="rightArrow">
            <a:avLst/>
          </a:prstGeom>
          <a:solidFill>
            <a:schemeClr val="tx2">
              <a:lumMod val="20000"/>
              <a:lumOff val="8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ight Arrow 15">
            <a:extLst>
              <a:ext uri="{FF2B5EF4-FFF2-40B4-BE49-F238E27FC236}">
                <a16:creationId xmlns:a16="http://schemas.microsoft.com/office/drawing/2014/main" id="{6F425139-3617-DD4B-B803-909B420F86F1}"/>
              </a:ext>
            </a:extLst>
          </p:cNvPr>
          <p:cNvSpPr/>
          <p:nvPr/>
        </p:nvSpPr>
        <p:spPr>
          <a:xfrm>
            <a:off x="3280587" y="6133609"/>
            <a:ext cx="381441" cy="266441"/>
          </a:xfrm>
          <a:prstGeom prst="rightArrow">
            <a:avLst/>
          </a:prstGeom>
          <a:solidFill>
            <a:schemeClr val="tx2">
              <a:lumMod val="20000"/>
              <a:lumOff val="8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ight Arrow 16">
            <a:extLst>
              <a:ext uri="{FF2B5EF4-FFF2-40B4-BE49-F238E27FC236}">
                <a16:creationId xmlns:a16="http://schemas.microsoft.com/office/drawing/2014/main" id="{36EF1A2A-2865-6C42-A124-0780D589A736}"/>
              </a:ext>
            </a:extLst>
          </p:cNvPr>
          <p:cNvSpPr/>
          <p:nvPr/>
        </p:nvSpPr>
        <p:spPr>
          <a:xfrm>
            <a:off x="6508908" y="5575264"/>
            <a:ext cx="381441" cy="266441"/>
          </a:xfrm>
          <a:prstGeom prst="rightArrow">
            <a:avLst/>
          </a:prstGeom>
          <a:solidFill>
            <a:schemeClr val="tx2">
              <a:lumMod val="20000"/>
              <a:lumOff val="8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ight Arrow 18">
            <a:extLst>
              <a:ext uri="{FF2B5EF4-FFF2-40B4-BE49-F238E27FC236}">
                <a16:creationId xmlns:a16="http://schemas.microsoft.com/office/drawing/2014/main" id="{542DE139-208A-2B4B-8170-EC75ABD0B66D}"/>
              </a:ext>
            </a:extLst>
          </p:cNvPr>
          <p:cNvSpPr/>
          <p:nvPr/>
        </p:nvSpPr>
        <p:spPr>
          <a:xfrm>
            <a:off x="6381534" y="6134963"/>
            <a:ext cx="381441" cy="266441"/>
          </a:xfrm>
          <a:prstGeom prst="rightArrow">
            <a:avLst/>
          </a:prstGeom>
          <a:solidFill>
            <a:schemeClr val="tx2">
              <a:lumMod val="20000"/>
              <a:lumOff val="8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0670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p:bldP spid="15" grpId="0" animBg="1"/>
      <p:bldP spid="16" grpId="0" animBg="1"/>
      <p:bldP spid="17"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CF3A-EA38-3041-B802-3C2167CAB4A4}"/>
              </a:ext>
            </a:extLst>
          </p:cNvPr>
          <p:cNvSpPr>
            <a:spLocks noGrp="1"/>
          </p:cNvSpPr>
          <p:nvPr>
            <p:ph type="title"/>
          </p:nvPr>
        </p:nvSpPr>
        <p:spPr/>
        <p:txBody>
          <a:bodyPr/>
          <a:lstStyle/>
          <a:p>
            <a:r>
              <a:rPr lang="en-US" dirty="0"/>
              <a:t>Counting loops</a:t>
            </a:r>
          </a:p>
        </p:txBody>
      </p:sp>
      <p:sp>
        <p:nvSpPr>
          <p:cNvPr id="4" name="Slide Number Placeholder 3">
            <a:extLst>
              <a:ext uri="{FF2B5EF4-FFF2-40B4-BE49-F238E27FC236}">
                <a16:creationId xmlns:a16="http://schemas.microsoft.com/office/drawing/2014/main" id="{12F8A31B-AF7A-FE4A-8645-30F447B7BCAC}"/>
              </a:ext>
            </a:extLst>
          </p:cNvPr>
          <p:cNvSpPr>
            <a:spLocks noGrp="1"/>
          </p:cNvSpPr>
          <p:nvPr>
            <p:ph type="sldNum" sz="quarter" idx="12"/>
          </p:nvPr>
        </p:nvSpPr>
        <p:spPr/>
        <p:txBody>
          <a:bodyPr/>
          <a:lstStyle/>
          <a:p>
            <a:fld id="{73921DC4-839C-F146-AAA5-B7DC0031F985}" type="slidenum">
              <a:rPr lang="en-US" smtClean="0"/>
              <a:t>17</a:t>
            </a:fld>
            <a:endParaRPr lang="en-US"/>
          </a:p>
        </p:txBody>
      </p:sp>
      <p:sp>
        <p:nvSpPr>
          <p:cNvPr id="13" name="TextBox 12">
            <a:extLst>
              <a:ext uri="{FF2B5EF4-FFF2-40B4-BE49-F238E27FC236}">
                <a16:creationId xmlns:a16="http://schemas.microsoft.com/office/drawing/2014/main" id="{F993F740-302F-3C41-81D1-965EDB53CAEC}"/>
              </a:ext>
            </a:extLst>
          </p:cNvPr>
          <p:cNvSpPr txBox="1"/>
          <p:nvPr/>
        </p:nvSpPr>
        <p:spPr>
          <a:xfrm>
            <a:off x="237392" y="3043523"/>
            <a:ext cx="8669216"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One </a:t>
            </a:r>
            <a:r>
              <a:rPr lang="en-US" sz="2400" dirty="0">
                <a:solidFill>
                  <a:srgbClr val="FF0000"/>
                </a:solidFill>
              </a:rPr>
              <a:t>period</a:t>
            </a:r>
            <a:r>
              <a:rPr lang="en-US" sz="2400" dirty="0"/>
              <a:t> corresponds to one </a:t>
            </a:r>
            <a:r>
              <a:rPr lang="en-US" sz="2400" dirty="0">
                <a:solidFill>
                  <a:srgbClr val="FF0000"/>
                </a:solidFill>
              </a:rPr>
              <a:t>loop iteration.</a:t>
            </a:r>
          </a:p>
          <a:p>
            <a:pPr marL="342900" indent="-342900">
              <a:buFont typeface="Arial" panose="020B0604020202020204" pitchFamily="34" charset="0"/>
              <a:buChar char="•"/>
            </a:pPr>
            <a:r>
              <a:rPr lang="en-US" sz="2400" dirty="0"/>
              <a:t>Number of periods gives us information on the </a:t>
            </a:r>
            <a:r>
              <a:rPr lang="en-US" sz="2400" dirty="0">
                <a:solidFill>
                  <a:srgbClr val="FF0000"/>
                </a:solidFill>
              </a:rPr>
              <a:t>number of iterations</a:t>
            </a:r>
            <a:r>
              <a:rPr lang="en-US" sz="2400" dirty="0"/>
              <a:t>.</a:t>
            </a:r>
          </a:p>
        </p:txBody>
      </p:sp>
      <p:pic>
        <p:nvPicPr>
          <p:cNvPr id="15" name="Picture 14">
            <a:extLst>
              <a:ext uri="{FF2B5EF4-FFF2-40B4-BE49-F238E27FC236}">
                <a16:creationId xmlns:a16="http://schemas.microsoft.com/office/drawing/2014/main" id="{B9E48FAA-478E-2F45-AC7B-F90A187BF444}"/>
              </a:ext>
            </a:extLst>
          </p:cNvPr>
          <p:cNvPicPr>
            <a:picLocks noChangeAspect="1"/>
          </p:cNvPicPr>
          <p:nvPr/>
        </p:nvPicPr>
        <p:blipFill rotWithShape="1">
          <a:blip r:embed="rId3"/>
          <a:srcRect t="66930"/>
          <a:stretch/>
        </p:blipFill>
        <p:spPr>
          <a:xfrm>
            <a:off x="-541774" y="2056837"/>
            <a:ext cx="9893428" cy="1078895"/>
          </a:xfrm>
          <a:prstGeom prst="rect">
            <a:avLst/>
          </a:prstGeom>
        </p:spPr>
      </p:pic>
      <p:pic>
        <p:nvPicPr>
          <p:cNvPr id="7" name="Content Placeholder 5">
            <a:extLst>
              <a:ext uri="{FF2B5EF4-FFF2-40B4-BE49-F238E27FC236}">
                <a16:creationId xmlns:a16="http://schemas.microsoft.com/office/drawing/2014/main" id="{9EE83FD1-9099-5640-B348-9A9D568123D8}"/>
              </a:ext>
            </a:extLst>
          </p:cNvPr>
          <p:cNvPicPr>
            <a:picLocks noGrp="1" noChangeAspect="1"/>
          </p:cNvPicPr>
          <p:nvPr>
            <p:ph idx="1"/>
          </p:nvPr>
        </p:nvPicPr>
        <p:blipFill>
          <a:blip r:embed="rId4"/>
          <a:stretch>
            <a:fillRect/>
          </a:stretch>
        </p:blipFill>
        <p:spPr>
          <a:xfrm>
            <a:off x="-63180" y="4122418"/>
            <a:ext cx="9613305" cy="2920210"/>
          </a:xfrm>
        </p:spPr>
      </p:pic>
      <p:sp>
        <p:nvSpPr>
          <p:cNvPr id="3" name="TextBox 2">
            <a:extLst>
              <a:ext uri="{FF2B5EF4-FFF2-40B4-BE49-F238E27FC236}">
                <a16:creationId xmlns:a16="http://schemas.microsoft.com/office/drawing/2014/main" id="{F004CD6A-B03E-D540-B48A-9079C2104A90}"/>
              </a:ext>
            </a:extLst>
          </p:cNvPr>
          <p:cNvSpPr txBox="1"/>
          <p:nvPr/>
        </p:nvSpPr>
        <p:spPr>
          <a:xfrm>
            <a:off x="336529" y="1296328"/>
            <a:ext cx="8813888" cy="1107996"/>
          </a:xfrm>
          <a:prstGeom prst="rect">
            <a:avLst/>
          </a:prstGeom>
          <a:noFill/>
        </p:spPr>
        <p:txBody>
          <a:bodyPr wrap="none" rtlCol="0">
            <a:spAutoFit/>
          </a:bodyPr>
          <a:lstStyle/>
          <a:p>
            <a:pPr marL="285750" indent="-285750">
              <a:buFont typeface="Arial" panose="020B0604020202020204" pitchFamily="34" charset="0"/>
              <a:buChar char="•"/>
            </a:pPr>
            <a:r>
              <a:rPr lang="en-US" sz="2400" dirty="0"/>
              <a:t>Monitor cache access patterns during the computation of the main</a:t>
            </a:r>
          </a:p>
          <a:p>
            <a:r>
              <a:rPr lang="en-US" sz="2400" dirty="0"/>
              <a:t> loop.</a:t>
            </a:r>
          </a:p>
          <a:p>
            <a:endParaRPr lang="en-US" dirty="0"/>
          </a:p>
        </p:txBody>
      </p:sp>
    </p:spTree>
    <p:extLst>
      <p:ext uri="{BB962C8B-B14F-4D97-AF65-F5344CB8AC3E}">
        <p14:creationId xmlns:p14="http://schemas.microsoft.com/office/powerpoint/2010/main" val="390783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00EB-2D6A-2E43-A39E-C0C7F80BE980}"/>
              </a:ext>
            </a:extLst>
          </p:cNvPr>
          <p:cNvSpPr>
            <a:spLocks noGrp="1"/>
          </p:cNvSpPr>
          <p:nvPr>
            <p:ph type="title"/>
          </p:nvPr>
        </p:nvSpPr>
        <p:spPr/>
        <p:txBody>
          <a:bodyPr/>
          <a:lstStyle/>
          <a:p>
            <a:r>
              <a:rPr lang="en-US" dirty="0"/>
              <a:t>A lattice attack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13C168-7452-3D4B-9D62-9EF37CC50F1B}"/>
                  </a:ext>
                </a:extLst>
              </p:cNvPr>
              <p:cNvSpPr>
                <a:spLocks noGrp="1"/>
              </p:cNvSpPr>
              <p:nvPr>
                <p:ph idx="1"/>
              </p:nvPr>
            </p:nvSpPr>
            <p:spPr>
              <a:xfrm>
                <a:off x="457200" y="1600200"/>
                <a:ext cx="8229600" cy="4932575"/>
              </a:xfrm>
            </p:spPr>
            <p:txBody>
              <a:bodyPr>
                <a:normAutofit/>
              </a:bodyPr>
              <a:lstStyle/>
              <a:p>
                <a:pPr marL="0" indent="0">
                  <a:buNone/>
                </a:pPr>
                <a:r>
                  <a:rPr lang="en-US" sz="2800" dirty="0"/>
                  <a:t>Side channel            information about the length of </a:t>
                </a:r>
                <a14:m>
                  <m:oMath xmlns:m="http://schemas.openxmlformats.org/officeDocument/2006/math">
                    <m:r>
                      <a:rPr lang="en-US" sz="2800" b="0" i="1" smtClean="0">
                        <a:latin typeface="Cambria Math" panose="02040503050406030204" pitchFamily="18" charset="0"/>
                      </a:rPr>
                      <m:t>𝑟</m:t>
                    </m:r>
                  </m:oMath>
                </a14:m>
                <a:r>
                  <a:rPr lang="en-US" sz="2800" b="0" dirty="0"/>
                  <a:t>.</a:t>
                </a:r>
              </a:p>
              <a:p>
                <a:pPr marL="0" indent="0">
                  <a:buNone/>
                </a:pPr>
                <a:endParaRPr lang="en-US" sz="2800" dirty="0"/>
              </a:p>
              <a:p>
                <a:pPr marL="0" indent="0">
                  <a:buNone/>
                </a:pPr>
                <a:r>
                  <a:rPr lang="en-US" sz="2800" dirty="0">
                    <a:solidFill>
                      <a:srgbClr val="FF0000"/>
                    </a:solidFill>
                  </a:rPr>
                  <a:t>Goal: </a:t>
                </a:r>
                <a:r>
                  <a:rPr lang="en-US" sz="2800" dirty="0">
                    <a:solidFill>
                      <a:schemeClr val="tx1"/>
                    </a:solidFill>
                  </a:rPr>
                  <a:t>Solve for </a:t>
                </a:r>
                <a14:m>
                  <m:oMath xmlns:m="http://schemas.openxmlformats.org/officeDocument/2006/math">
                    <m:r>
                      <a:rPr lang="en-US" sz="2800" b="0" i="1" smtClean="0">
                        <a:solidFill>
                          <a:schemeClr val="tx1"/>
                        </a:solidFill>
                        <a:latin typeface="Cambria Math" panose="02040503050406030204" pitchFamily="18" charset="0"/>
                      </a:rPr>
                      <m:t>𝑓</m:t>
                    </m:r>
                  </m:oMath>
                </a14:m>
                <a:r>
                  <a:rPr lang="en-US" sz="2800" b="0" dirty="0">
                    <a:solidFill>
                      <a:schemeClr val="tx1"/>
                    </a:solidFill>
                  </a:rPr>
                  <a:t>.</a:t>
                </a:r>
              </a:p>
              <a:p>
                <a:r>
                  <a:rPr lang="en-US" sz="2800" dirty="0">
                    <a:solidFill>
                      <a:schemeClr val="tx1"/>
                    </a:solidFill>
                  </a:rPr>
                  <a:t>	Many samples </a:t>
                </a:r>
                <a14:m>
                  <m:oMath xmlns:m="http://schemas.openxmlformats.org/officeDocument/2006/math">
                    <m:sSub>
                      <m:sSubPr>
                        <m:ctrlPr>
                          <a:rPr lang="en-US" sz="2800" b="0" i="1" smtClean="0">
                            <a:solidFill>
                              <a:schemeClr val="tx1"/>
                            </a:solidFill>
                            <a:latin typeface="Cambria Math" panose="02040503050406030204" pitchFamily="18" charset="0"/>
                          </a:rPr>
                        </m:ctrlPr>
                      </m:sSubPr>
                      <m:e>
                        <m:d>
                          <m:dPr>
                            <m:begChr m:val="{"/>
                            <m:endChr m:val="}"/>
                            <m:ctrlPr>
                              <a:rPr lang="en-US" sz="2800" b="0" i="1" smtClean="0">
                                <a:solidFill>
                                  <a:schemeClr val="tx1"/>
                                </a:solidFill>
                                <a:latin typeface="Cambria Math" panose="02040503050406030204" pitchFamily="18" charset="0"/>
                              </a:rPr>
                            </m:ctrlPr>
                          </m:dPr>
                          <m:e>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𝑠</m:t>
                                </m:r>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𝐻</m:t>
                                </m:r>
                              </m:e>
                            </m:d>
                          </m:e>
                        </m:d>
                      </m:e>
                      <m:sub>
                        <m:r>
                          <a:rPr lang="en-US" sz="2800" b="0" i="1" smtClean="0">
                            <a:solidFill>
                              <a:schemeClr val="tx1"/>
                            </a:solidFill>
                            <a:latin typeface="Cambria Math" panose="02040503050406030204" pitchFamily="18" charset="0"/>
                          </a:rPr>
                          <m:t>𝑖</m:t>
                        </m:r>
                      </m:sub>
                    </m:sSub>
                  </m:oMath>
                </a14:m>
                <a:r>
                  <a:rPr lang="en-US" sz="2800" b="0" dirty="0">
                    <a:solidFill>
                      <a:schemeClr val="tx1"/>
                    </a:solidFill>
                  </a:rPr>
                  <a:t> such that:</a:t>
                </a:r>
              </a:p>
              <a:p>
                <a:pPr marL="0" indent="0">
                  <a:buNone/>
                </a:pPr>
                <a:r>
                  <a:rPr lang="en-US" sz="2800" dirty="0">
                    <a:solidFill>
                      <a:schemeClr val="tx1"/>
                    </a:solidFill>
                  </a:rPr>
                  <a:t>                                 </a:t>
                </a:r>
                <a14:m>
                  <m:oMath xmlns:m="http://schemas.openxmlformats.org/officeDocument/2006/math">
                    <m:r>
                      <a:rPr lang="en-US" sz="2800" b="0" i="1" smtClean="0">
                        <a:solidFill>
                          <a:schemeClr val="tx1"/>
                        </a:solidFill>
                        <a:latin typeface="Cambria Math" panose="02040503050406030204" pitchFamily="18" charset="0"/>
                      </a:rPr>
                      <m:t>𝑠</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𝑟</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𝐻𝑓</m:t>
                    </m:r>
                    <m:r>
                      <a:rPr lang="en-US" sz="2800" b="0" i="1" smtClean="0">
                        <a:solidFill>
                          <a:schemeClr val="tx1"/>
                        </a:solidFill>
                        <a:latin typeface="Cambria Math" panose="02040503050406030204" pitchFamily="18" charset="0"/>
                      </a:rPr>
                      <m:t> </m:t>
                    </m:r>
                    <m:r>
                      <m:rPr>
                        <m:sty m:val="p"/>
                      </m:rPr>
                      <a:rPr lang="en-US" sz="2800" b="0" i="1" smtClean="0">
                        <a:solidFill>
                          <a:schemeClr val="tx1"/>
                        </a:solidFill>
                        <a:latin typeface="Cambria Math" panose="02040503050406030204" pitchFamily="18" charset="0"/>
                      </a:rPr>
                      <m:t>mod</m:t>
                    </m:r>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𝑝</m:t>
                    </m:r>
                  </m:oMath>
                </a14:m>
                <a:r>
                  <a:rPr lang="en-US" sz="2800" b="0" dirty="0">
                    <a:solidFill>
                      <a:schemeClr val="tx1"/>
                    </a:solidFill>
                  </a:rPr>
                  <a:t> </a:t>
                </a:r>
                <a:endParaRPr lang="en-US" sz="2800" b="0" i="1" dirty="0">
                  <a:solidFill>
                    <a:schemeClr val="tx1"/>
                  </a:solidFill>
                </a:endParaRPr>
              </a:p>
              <a:p>
                <a:r>
                  <a:rPr lang="en-US" sz="2800" b="0" dirty="0">
                    <a:solidFill>
                      <a:schemeClr val="tx1"/>
                    </a:solidFill>
                  </a:rPr>
                  <a:t>Information about the number </a:t>
                </a:r>
                <a14:m>
                  <m:oMath xmlns:m="http://schemas.openxmlformats.org/officeDocument/2006/math">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𝑙</m:t>
                        </m:r>
                      </m:e>
                      <m:sub>
                        <m:r>
                          <a:rPr lang="en-US" sz="2800" i="1">
                            <a:solidFill>
                              <a:srgbClr val="FF0000"/>
                            </a:solidFill>
                            <a:latin typeface="Cambria Math" panose="02040503050406030204" pitchFamily="18" charset="0"/>
                          </a:rPr>
                          <m:t>𝑖</m:t>
                        </m:r>
                      </m:sub>
                    </m:sSub>
                  </m:oMath>
                </a14:m>
                <a:r>
                  <a:rPr lang="en-US" sz="2800" b="0" dirty="0">
                    <a:solidFill>
                      <a:schemeClr val="tx1"/>
                    </a:solidFill>
                  </a:rPr>
                  <a:t> of most significant zero bits in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𝑟</m:t>
                        </m:r>
                      </m:e>
                      <m:sub>
                        <m:r>
                          <a:rPr lang="en-US" sz="2800" b="0" i="1" smtClean="0">
                            <a:solidFill>
                              <a:schemeClr val="tx1"/>
                            </a:solidFill>
                            <a:latin typeface="Cambria Math" panose="02040503050406030204" pitchFamily="18" charset="0"/>
                          </a:rPr>
                          <m:t>𝑖</m:t>
                        </m:r>
                      </m:sub>
                    </m:sSub>
                  </m:oMath>
                </a14:m>
                <a:r>
                  <a:rPr lang="en-US" sz="2800" b="0" dirty="0">
                    <a:solidFill>
                      <a:schemeClr val="tx1"/>
                    </a:solidFill>
                  </a:rPr>
                  <a:t>.</a:t>
                </a:r>
              </a:p>
              <a:p>
                <a:r>
                  <a:rPr lang="en-US" sz="2800" dirty="0"/>
                  <a:t>We learn </a:t>
                </a:r>
                <a14:m>
                  <m:oMath xmlns:m="http://schemas.openxmlformats.org/officeDocument/2006/math">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𝑠</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𝑓</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|&lt;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𝑝</m:t>
                        </m:r>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𝑙</m:t>
                                </m:r>
                              </m:e>
                              <m:sub>
                                <m:r>
                                  <a:rPr lang="en-US" sz="2800" b="0" i="1" smtClean="0">
                                    <a:solidFill>
                                      <a:srgbClr val="FF0000"/>
                                    </a:solidFill>
                                    <a:latin typeface="Cambria Math" panose="02040503050406030204" pitchFamily="18" charset="0"/>
                                  </a:rPr>
                                  <m:t>𝑖</m:t>
                                </m:r>
                              </m:sub>
                            </m:sSub>
                          </m:sup>
                        </m:sSup>
                      </m:den>
                    </m:f>
                  </m:oMath>
                </a14:m>
                <a:endParaRPr lang="en-US" sz="2800" b="0" dirty="0"/>
              </a:p>
              <a:p>
                <a:pPr marL="0" indent="0">
                  <a:buNone/>
                </a:pPr>
                <a:r>
                  <a:rPr lang="en-US" sz="2800" b="0" dirty="0"/>
                  <a:t>               </a:t>
                </a:r>
                <a:r>
                  <a:rPr lang="en-US" sz="2800" b="0" dirty="0">
                    <a:solidFill>
                      <a:srgbClr val="FF0000"/>
                    </a:solidFill>
                  </a:rPr>
                  <a:t>hidden number problem and obtain </a:t>
                </a:r>
                <a:r>
                  <a:rPr lang="en-US" sz="2800" b="0" i="1" dirty="0">
                    <a:solidFill>
                      <a:srgbClr val="FF0000"/>
                    </a:solidFill>
                  </a:rPr>
                  <a:t>f.</a:t>
                </a:r>
              </a:p>
              <a:p>
                <a:endParaRPr lang="en-US" sz="2800" b="0" dirty="0">
                  <a:solidFill>
                    <a:schemeClr val="tx1"/>
                  </a:solidFill>
                </a:endParaRPr>
              </a:p>
              <a:p>
                <a:endParaRPr lang="en-US" sz="2800" b="0" dirty="0">
                  <a:solidFill>
                    <a:schemeClr val="tx1"/>
                  </a:solidFill>
                </a:endParaRPr>
              </a:p>
              <a:p>
                <a:endParaRPr lang="en-US" sz="2800" b="0" dirty="0">
                  <a:solidFill>
                    <a:schemeClr val="accent6">
                      <a:lumMod val="75000"/>
                    </a:schemeClr>
                  </a:solidFill>
                </a:endParaRPr>
              </a:p>
              <a:p>
                <a:endParaRPr lang="en-US" sz="2800" b="0" dirty="0">
                  <a:solidFill>
                    <a:schemeClr val="accent6">
                      <a:lumMod val="75000"/>
                    </a:schemeClr>
                  </a:solidFill>
                </a:endParaRPr>
              </a:p>
              <a:p>
                <a:pPr marL="0" indent="0">
                  <a:buNone/>
                </a:pPr>
                <a:endParaRPr lang="en-US" sz="2800" b="0" dirty="0">
                  <a:solidFill>
                    <a:schemeClr val="accent6">
                      <a:lumMod val="75000"/>
                    </a:schemeClr>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EA13C168-7452-3D4B-9D62-9EF37CC50F1B}"/>
                  </a:ext>
                </a:extLst>
              </p:cNvPr>
              <p:cNvSpPr>
                <a:spLocks noGrp="1" noRot="1" noChangeAspect="1" noMove="1" noResize="1" noEditPoints="1" noAdjustHandles="1" noChangeArrowheads="1" noChangeShapeType="1" noTextEdit="1"/>
              </p:cNvSpPr>
              <p:nvPr>
                <p:ph idx="1"/>
              </p:nvPr>
            </p:nvSpPr>
            <p:spPr>
              <a:xfrm>
                <a:off x="457200" y="1600200"/>
                <a:ext cx="8229600" cy="4932575"/>
              </a:xfrm>
              <a:blipFill>
                <a:blip r:embed="rId3"/>
                <a:stretch>
                  <a:fillRect l="-1698" t="-128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3E8F9C5-292A-6C48-83C4-6DB858C9CA64}"/>
              </a:ext>
            </a:extLst>
          </p:cNvPr>
          <p:cNvSpPr>
            <a:spLocks noGrp="1"/>
          </p:cNvSpPr>
          <p:nvPr>
            <p:ph type="sldNum" sz="quarter" idx="12"/>
          </p:nvPr>
        </p:nvSpPr>
        <p:spPr/>
        <p:txBody>
          <a:bodyPr/>
          <a:lstStyle/>
          <a:p>
            <a:fld id="{73921DC4-839C-F146-AAA5-B7DC0031F985}" type="slidenum">
              <a:rPr lang="en-US" smtClean="0"/>
              <a:t>18</a:t>
            </a:fld>
            <a:endParaRPr lang="en-US"/>
          </a:p>
        </p:txBody>
      </p:sp>
      <p:cxnSp>
        <p:nvCxnSpPr>
          <p:cNvPr id="6" name="Straight Arrow Connector 5">
            <a:extLst>
              <a:ext uri="{FF2B5EF4-FFF2-40B4-BE49-F238E27FC236}">
                <a16:creationId xmlns:a16="http://schemas.microsoft.com/office/drawing/2014/main" id="{9FAFC041-995D-5A42-8B26-033F01F9E317}"/>
              </a:ext>
            </a:extLst>
          </p:cNvPr>
          <p:cNvCxnSpPr>
            <a:cxnSpLocks/>
          </p:cNvCxnSpPr>
          <p:nvPr/>
        </p:nvCxnSpPr>
        <p:spPr>
          <a:xfrm>
            <a:off x="2460395" y="1875934"/>
            <a:ext cx="782426" cy="0"/>
          </a:xfrm>
          <a:prstGeom prst="straightConnector1">
            <a:avLst/>
          </a:prstGeom>
          <a:ln>
            <a:solidFill>
              <a:schemeClr val="tx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AE08A40-BE26-C743-8FFE-2BE0FD3E9FA5}"/>
              </a:ext>
            </a:extLst>
          </p:cNvPr>
          <p:cNvCxnSpPr>
            <a:cxnSpLocks/>
          </p:cNvCxnSpPr>
          <p:nvPr/>
        </p:nvCxnSpPr>
        <p:spPr>
          <a:xfrm>
            <a:off x="1178351" y="6094067"/>
            <a:ext cx="444629" cy="0"/>
          </a:xfrm>
          <a:prstGeom prst="straightConnector1">
            <a:avLst/>
          </a:prstGeom>
          <a:ln>
            <a:solidFill>
              <a:schemeClr val="tx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636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8929-680C-1946-9E16-59A1C24EB69B}"/>
              </a:ext>
            </a:extLst>
          </p:cNvPr>
          <p:cNvSpPr>
            <a:spLocks noGrp="1"/>
          </p:cNvSpPr>
          <p:nvPr>
            <p:ph type="title"/>
          </p:nvPr>
        </p:nvSpPr>
        <p:spPr/>
        <p:txBody>
          <a:bodyPr/>
          <a:lstStyle/>
          <a:p>
            <a:r>
              <a:rPr lang="en-US" dirty="0"/>
              <a:t>Recovering </a:t>
            </a:r>
            <a:r>
              <a:rPr lang="en-US" i="1" dirty="0"/>
              <a:t>f</a:t>
            </a:r>
          </a:p>
        </p:txBody>
      </p:sp>
      <p:pic>
        <p:nvPicPr>
          <p:cNvPr id="6" name="Content Placeholder 5">
            <a:extLst>
              <a:ext uri="{FF2B5EF4-FFF2-40B4-BE49-F238E27FC236}">
                <a16:creationId xmlns:a16="http://schemas.microsoft.com/office/drawing/2014/main" id="{CE2B925F-76E0-4E4E-BD70-A6EA7753A698}"/>
              </a:ext>
            </a:extLst>
          </p:cNvPr>
          <p:cNvPicPr>
            <a:picLocks noGrp="1" noChangeAspect="1"/>
          </p:cNvPicPr>
          <p:nvPr>
            <p:ph idx="1"/>
          </p:nvPr>
        </p:nvPicPr>
        <p:blipFill>
          <a:blip r:embed="rId2"/>
          <a:stretch>
            <a:fillRect/>
          </a:stretch>
        </p:blipFill>
        <p:spPr>
          <a:xfrm>
            <a:off x="457200" y="2838035"/>
            <a:ext cx="8229600" cy="1700011"/>
          </a:xfrm>
        </p:spPr>
      </p:pic>
      <p:sp>
        <p:nvSpPr>
          <p:cNvPr id="4" name="Slide Number Placeholder 3">
            <a:extLst>
              <a:ext uri="{FF2B5EF4-FFF2-40B4-BE49-F238E27FC236}">
                <a16:creationId xmlns:a16="http://schemas.microsoft.com/office/drawing/2014/main" id="{4D69DACF-D225-DA45-9840-137BE4E4DBBA}"/>
              </a:ext>
            </a:extLst>
          </p:cNvPr>
          <p:cNvSpPr>
            <a:spLocks noGrp="1"/>
          </p:cNvSpPr>
          <p:nvPr>
            <p:ph type="sldNum" sz="quarter" idx="12"/>
          </p:nvPr>
        </p:nvSpPr>
        <p:spPr/>
        <p:txBody>
          <a:bodyPr/>
          <a:lstStyle/>
          <a:p>
            <a:fld id="{73921DC4-839C-F146-AAA5-B7DC0031F985}" type="slidenum">
              <a:rPr lang="en-US" smtClean="0"/>
              <a:t>19</a:t>
            </a:fld>
            <a:endParaRPr lang="en-US"/>
          </a:p>
        </p:txBody>
      </p:sp>
      <p:sp>
        <p:nvSpPr>
          <p:cNvPr id="12" name="TextBox 11">
            <a:extLst>
              <a:ext uri="{FF2B5EF4-FFF2-40B4-BE49-F238E27FC236}">
                <a16:creationId xmlns:a16="http://schemas.microsoft.com/office/drawing/2014/main" id="{27A14A29-DC7F-FF48-A0D5-7E1416BD490F}"/>
              </a:ext>
            </a:extLst>
          </p:cNvPr>
          <p:cNvSpPr txBox="1"/>
          <p:nvPr/>
        </p:nvSpPr>
        <p:spPr>
          <a:xfrm>
            <a:off x="171450" y="1727726"/>
            <a:ext cx="9080819" cy="400110"/>
          </a:xfrm>
          <a:prstGeom prst="rect">
            <a:avLst/>
          </a:prstGeom>
          <a:noFill/>
        </p:spPr>
        <p:txBody>
          <a:bodyPr wrap="none" rtlCol="0">
            <a:spAutoFit/>
          </a:bodyPr>
          <a:lstStyle/>
          <a:p>
            <a:r>
              <a:rPr lang="en-US" sz="2000" dirty="0">
                <a:solidFill>
                  <a:srgbClr val="FF0000"/>
                </a:solidFill>
              </a:rPr>
              <a:t>10 600 </a:t>
            </a:r>
            <a:r>
              <a:rPr lang="en-US" sz="2000" dirty="0"/>
              <a:t>signatures required if only using 49-loop samples to get 37 error-free samples.</a:t>
            </a:r>
          </a:p>
        </p:txBody>
      </p:sp>
      <p:sp>
        <p:nvSpPr>
          <p:cNvPr id="13" name="TextBox 12">
            <a:extLst>
              <a:ext uri="{FF2B5EF4-FFF2-40B4-BE49-F238E27FC236}">
                <a16:creationId xmlns:a16="http://schemas.microsoft.com/office/drawing/2014/main" id="{3C71B4BB-8E5D-BC4F-94C5-CA25CE2F4828}"/>
              </a:ext>
            </a:extLst>
          </p:cNvPr>
          <p:cNvSpPr txBox="1"/>
          <p:nvPr/>
        </p:nvSpPr>
        <p:spPr>
          <a:xfrm>
            <a:off x="109701" y="4813260"/>
            <a:ext cx="9204315" cy="1908215"/>
          </a:xfrm>
          <a:prstGeom prst="rect">
            <a:avLst/>
          </a:prstGeom>
          <a:noFill/>
        </p:spPr>
        <p:txBody>
          <a:bodyPr wrap="none" rtlCol="0">
            <a:spAutoFit/>
          </a:bodyPr>
          <a:lstStyle/>
          <a:p>
            <a:pPr marL="285750" indent="-285750">
              <a:buFont typeface="Arial" panose="020B0604020202020204" pitchFamily="34" charset="0"/>
              <a:buChar char="•"/>
            </a:pPr>
            <a:r>
              <a:rPr lang="en-US" sz="2000" dirty="0"/>
              <a:t>Use samples of different loop lengths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Reduce the number of signatures with </a:t>
            </a:r>
            <a:r>
              <a:rPr lang="en-US" sz="2000" dirty="0">
                <a:solidFill>
                  <a:srgbClr val="FF0000"/>
                </a:solidFill>
              </a:rPr>
              <a:t>manual inspection</a:t>
            </a:r>
            <a:r>
              <a:rPr lang="en-US" sz="2000" dirty="0"/>
              <a:t>: less than </a:t>
            </a:r>
            <a:r>
              <a:rPr lang="en-US" sz="2000" dirty="0">
                <a:solidFill>
                  <a:srgbClr val="FF0000"/>
                </a:solidFill>
              </a:rPr>
              <a:t>7 500 </a:t>
            </a:r>
            <a:r>
              <a:rPr lang="en-US" sz="2000" dirty="0"/>
              <a:t>observed </a:t>
            </a:r>
          </a:p>
          <a:p>
            <a:r>
              <a:rPr lang="en-US" sz="2000" dirty="0"/>
              <a:t>signatures to obtain enough 49-loop  observations for a full key recovery.</a:t>
            </a:r>
          </a:p>
          <a:p>
            <a:endParaRPr lang="en-US" sz="2000" dirty="0"/>
          </a:p>
          <a:p>
            <a:endParaRPr lang="en-US" dirty="0"/>
          </a:p>
        </p:txBody>
      </p:sp>
    </p:spTree>
    <p:extLst>
      <p:ext uri="{BB962C8B-B14F-4D97-AF65-F5344CB8AC3E}">
        <p14:creationId xmlns:p14="http://schemas.microsoft.com/office/powerpoint/2010/main" val="407272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EE77E-8177-D44B-B735-511F1C82501E}"/>
              </a:ext>
            </a:extLst>
          </p:cNvPr>
          <p:cNvSpPr>
            <a:spLocks noGrp="1"/>
          </p:cNvSpPr>
          <p:nvPr>
            <p:ph type="title"/>
          </p:nvPr>
        </p:nvSpPr>
        <p:spPr/>
        <p:txBody>
          <a:bodyPr/>
          <a:lstStyle/>
          <a:p>
            <a:r>
              <a:rPr lang="en-US" dirty="0"/>
              <a:t>Intel Software Guard Extensions</a:t>
            </a:r>
          </a:p>
        </p:txBody>
      </p:sp>
      <p:sp>
        <p:nvSpPr>
          <p:cNvPr id="3" name="Content Placeholder 2">
            <a:extLst>
              <a:ext uri="{FF2B5EF4-FFF2-40B4-BE49-F238E27FC236}">
                <a16:creationId xmlns:a16="http://schemas.microsoft.com/office/drawing/2014/main" id="{E2F5A9B0-048E-4649-81FE-F1D07C4C5E9B}"/>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20" name="Picture 19">
            <a:extLst>
              <a:ext uri="{FF2B5EF4-FFF2-40B4-BE49-F238E27FC236}">
                <a16:creationId xmlns:a16="http://schemas.microsoft.com/office/drawing/2014/main" id="{7CB01E29-9581-9B4A-B302-CC232FC72DD1}"/>
              </a:ext>
            </a:extLst>
          </p:cNvPr>
          <p:cNvPicPr>
            <a:picLocks noChangeAspect="1"/>
          </p:cNvPicPr>
          <p:nvPr/>
        </p:nvPicPr>
        <p:blipFill>
          <a:blip r:embed="rId3"/>
          <a:stretch>
            <a:fillRect/>
          </a:stretch>
        </p:blipFill>
        <p:spPr>
          <a:xfrm>
            <a:off x="1979468" y="1600200"/>
            <a:ext cx="5018434" cy="3623309"/>
          </a:xfrm>
          <a:prstGeom prst="rect">
            <a:avLst/>
          </a:prstGeom>
        </p:spPr>
      </p:pic>
      <p:pic>
        <p:nvPicPr>
          <p:cNvPr id="18" name="Picture 17">
            <a:extLst>
              <a:ext uri="{FF2B5EF4-FFF2-40B4-BE49-F238E27FC236}">
                <a16:creationId xmlns:a16="http://schemas.microsoft.com/office/drawing/2014/main" id="{F8B44469-7BDE-734D-ABAD-6B48ED4C27B4}"/>
              </a:ext>
            </a:extLst>
          </p:cNvPr>
          <p:cNvPicPr>
            <a:picLocks noChangeAspect="1"/>
          </p:cNvPicPr>
          <p:nvPr/>
        </p:nvPicPr>
        <p:blipFill>
          <a:blip r:embed="rId4"/>
          <a:stretch>
            <a:fillRect/>
          </a:stretch>
        </p:blipFill>
        <p:spPr>
          <a:xfrm>
            <a:off x="2235443" y="1699301"/>
            <a:ext cx="1522269" cy="1712552"/>
          </a:xfrm>
          <a:prstGeom prst="rect">
            <a:avLst/>
          </a:prstGeom>
        </p:spPr>
      </p:pic>
      <p:pic>
        <p:nvPicPr>
          <p:cNvPr id="15" name="Picture 14">
            <a:extLst>
              <a:ext uri="{FF2B5EF4-FFF2-40B4-BE49-F238E27FC236}">
                <a16:creationId xmlns:a16="http://schemas.microsoft.com/office/drawing/2014/main" id="{966AB8FE-7E51-854F-93A8-3F39E9BDDA21}"/>
              </a:ext>
            </a:extLst>
          </p:cNvPr>
          <p:cNvPicPr>
            <a:picLocks noChangeAspect="1"/>
          </p:cNvPicPr>
          <p:nvPr/>
        </p:nvPicPr>
        <p:blipFill>
          <a:blip r:embed="rId5"/>
          <a:stretch>
            <a:fillRect/>
          </a:stretch>
        </p:blipFill>
        <p:spPr>
          <a:xfrm>
            <a:off x="4685476" y="3049171"/>
            <a:ext cx="688167" cy="725365"/>
          </a:xfrm>
          <a:prstGeom prst="rect">
            <a:avLst/>
          </a:prstGeom>
        </p:spPr>
      </p:pic>
      <p:sp>
        <p:nvSpPr>
          <p:cNvPr id="4" name="Slide Number Placeholder 3">
            <a:extLst>
              <a:ext uri="{FF2B5EF4-FFF2-40B4-BE49-F238E27FC236}">
                <a16:creationId xmlns:a16="http://schemas.microsoft.com/office/drawing/2014/main" id="{EB49190E-B722-EA47-852E-4FA253E22DCF}"/>
              </a:ext>
            </a:extLst>
          </p:cNvPr>
          <p:cNvSpPr>
            <a:spLocks noGrp="1"/>
          </p:cNvSpPr>
          <p:nvPr>
            <p:ph type="sldNum" sz="quarter" idx="12"/>
          </p:nvPr>
        </p:nvSpPr>
        <p:spPr/>
        <p:txBody>
          <a:bodyPr/>
          <a:lstStyle/>
          <a:p>
            <a:fld id="{73921DC4-839C-F146-AAA5-B7DC0031F985}" type="slidenum">
              <a:rPr lang="en-US" smtClean="0"/>
              <a:t>2</a:t>
            </a:fld>
            <a:endParaRPr lang="en-US"/>
          </a:p>
        </p:txBody>
      </p:sp>
      <p:sp>
        <p:nvSpPr>
          <p:cNvPr id="21" name="TextBox 20">
            <a:extLst>
              <a:ext uri="{FF2B5EF4-FFF2-40B4-BE49-F238E27FC236}">
                <a16:creationId xmlns:a16="http://schemas.microsoft.com/office/drawing/2014/main" id="{7D0C6218-4C61-CD40-A27E-E32ECD0AF195}"/>
              </a:ext>
            </a:extLst>
          </p:cNvPr>
          <p:cNvSpPr txBox="1"/>
          <p:nvPr/>
        </p:nvSpPr>
        <p:spPr>
          <a:xfrm>
            <a:off x="2657212" y="2435063"/>
            <a:ext cx="678730" cy="369332"/>
          </a:xfrm>
          <a:prstGeom prst="rect">
            <a:avLst/>
          </a:prstGeom>
          <a:noFill/>
        </p:spPr>
        <p:txBody>
          <a:bodyPr wrap="square" rtlCol="0">
            <a:spAutoFit/>
          </a:bodyPr>
          <a:lstStyle/>
          <a:p>
            <a:r>
              <a:rPr lang="en-US" dirty="0">
                <a:solidFill>
                  <a:srgbClr val="FF0000"/>
                </a:solidFill>
              </a:rPr>
              <a:t>Mail</a:t>
            </a:r>
          </a:p>
        </p:txBody>
      </p:sp>
      <p:sp>
        <p:nvSpPr>
          <p:cNvPr id="22" name="TextBox 21">
            <a:extLst>
              <a:ext uri="{FF2B5EF4-FFF2-40B4-BE49-F238E27FC236}">
                <a16:creationId xmlns:a16="http://schemas.microsoft.com/office/drawing/2014/main" id="{1D5DAE72-6B40-8049-ABCB-524B28467BE7}"/>
              </a:ext>
            </a:extLst>
          </p:cNvPr>
          <p:cNvSpPr txBox="1"/>
          <p:nvPr/>
        </p:nvSpPr>
        <p:spPr>
          <a:xfrm>
            <a:off x="2637928" y="2804395"/>
            <a:ext cx="846578" cy="369332"/>
          </a:xfrm>
          <a:prstGeom prst="rect">
            <a:avLst/>
          </a:prstGeom>
          <a:noFill/>
        </p:spPr>
        <p:txBody>
          <a:bodyPr wrap="none" rtlCol="0">
            <a:spAutoFit/>
          </a:bodyPr>
          <a:lstStyle/>
          <a:p>
            <a:r>
              <a:rPr lang="en-US" dirty="0">
                <a:solidFill>
                  <a:srgbClr val="FF0000"/>
                </a:solidFill>
              </a:rPr>
              <a:t>Data …</a:t>
            </a:r>
          </a:p>
        </p:txBody>
      </p:sp>
      <p:sp>
        <p:nvSpPr>
          <p:cNvPr id="26" name="TextBox 25">
            <a:extLst>
              <a:ext uri="{FF2B5EF4-FFF2-40B4-BE49-F238E27FC236}">
                <a16:creationId xmlns:a16="http://schemas.microsoft.com/office/drawing/2014/main" id="{633C0533-2053-1E44-AA47-C44805756099}"/>
              </a:ext>
            </a:extLst>
          </p:cNvPr>
          <p:cNvSpPr txBox="1"/>
          <p:nvPr/>
        </p:nvSpPr>
        <p:spPr>
          <a:xfrm>
            <a:off x="457201" y="5495828"/>
            <a:ext cx="7602718" cy="1200329"/>
          </a:xfrm>
          <a:prstGeom prst="rect">
            <a:avLst/>
          </a:prstGeom>
          <a:noFill/>
        </p:spPr>
        <p:txBody>
          <a:bodyPr wrap="square" rtlCol="0">
            <a:spAutoFit/>
          </a:bodyPr>
          <a:lstStyle/>
          <a:p>
            <a:pPr marL="342900" indent="-342900">
              <a:buFont typeface="+mj-lt"/>
              <a:buAutoNum type="arabicPeriod"/>
            </a:pPr>
            <a:r>
              <a:rPr lang="en-US" dirty="0"/>
              <a:t>Set of instructions aiming to guarantee </a:t>
            </a:r>
            <a:r>
              <a:rPr lang="en-US" dirty="0">
                <a:solidFill>
                  <a:srgbClr val="FF0000"/>
                </a:solidFill>
              </a:rPr>
              <a:t>confidentiality</a:t>
            </a:r>
            <a:r>
              <a:rPr lang="en-US" dirty="0"/>
              <a:t> and </a:t>
            </a:r>
            <a:r>
              <a:rPr lang="en-US" dirty="0">
                <a:solidFill>
                  <a:srgbClr val="FF0000"/>
                </a:solidFill>
              </a:rPr>
              <a:t>integrity</a:t>
            </a:r>
            <a:r>
              <a:rPr lang="en-US" dirty="0"/>
              <a:t> of applications that run inside </a:t>
            </a:r>
            <a:r>
              <a:rPr lang="en-US" dirty="0">
                <a:solidFill>
                  <a:srgbClr val="FF0000"/>
                </a:solidFill>
              </a:rPr>
              <a:t>untrusted environments</a:t>
            </a:r>
            <a:r>
              <a:rPr lang="en-US" dirty="0"/>
              <a:t>.</a:t>
            </a:r>
          </a:p>
          <a:p>
            <a:pPr marL="342900" indent="-342900">
              <a:buFont typeface="+mj-lt"/>
              <a:buAutoNum type="arabicPeriod"/>
            </a:pPr>
            <a:r>
              <a:rPr lang="en-US" dirty="0"/>
              <a:t>Protects </a:t>
            </a:r>
            <a:r>
              <a:rPr lang="en-US" i="1" dirty="0"/>
              <a:t>enclaves </a:t>
            </a:r>
            <a:r>
              <a:rPr lang="en-US" dirty="0"/>
              <a:t>of code and data.</a:t>
            </a:r>
          </a:p>
          <a:p>
            <a:pPr marL="342900" indent="-342900">
              <a:buFont typeface="+mj-lt"/>
              <a:buAutoNum type="arabicPeriod"/>
            </a:pPr>
            <a:endParaRPr lang="en-US" dirty="0"/>
          </a:p>
        </p:txBody>
      </p:sp>
    </p:spTree>
    <p:extLst>
      <p:ext uri="{BB962C8B-B14F-4D97-AF65-F5344CB8AC3E}">
        <p14:creationId xmlns:p14="http://schemas.microsoft.com/office/powerpoint/2010/main" val="282138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72C2-3056-2A4A-A395-64DA291AEFC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F37E52C-E20E-074D-90F5-5CE0AC942819}"/>
              </a:ext>
            </a:extLst>
          </p:cNvPr>
          <p:cNvSpPr>
            <a:spLocks noGrp="1"/>
          </p:cNvSpPr>
          <p:nvPr>
            <p:ph idx="1"/>
          </p:nvPr>
        </p:nvSpPr>
        <p:spPr/>
        <p:txBody>
          <a:bodyPr>
            <a:normAutofit fontScale="92500" lnSpcReduction="20000"/>
          </a:bodyPr>
          <a:lstStyle/>
          <a:p>
            <a:pPr marL="285750" indent="-285750">
              <a:buFont typeface="Arial" panose="020B0604020202020204" pitchFamily="34" charset="0"/>
              <a:buChar char="•"/>
            </a:pPr>
            <a:r>
              <a:rPr lang="en-US" dirty="0"/>
              <a:t>We finally have </a:t>
            </a:r>
            <a:r>
              <a:rPr lang="en-US" i="1" dirty="0"/>
              <a:t>f</a:t>
            </a:r>
            <a:r>
              <a:rPr lang="en-US" dirty="0"/>
              <a:t>.</a:t>
            </a:r>
          </a:p>
          <a:p>
            <a:pPr marL="285750" indent="-285750">
              <a:buFont typeface="Arial" panose="020B0604020202020204" pitchFamily="34" charset="0"/>
              <a:buChar char="•"/>
            </a:pPr>
            <a:endParaRPr lang="en-US" dirty="0">
              <a:solidFill>
                <a:srgbClr val="FF0000"/>
              </a:solidFill>
            </a:endParaRPr>
          </a:p>
          <a:p>
            <a:pPr marL="285750" indent="-285750">
              <a:buFont typeface="Arial" panose="020B0604020202020204" pitchFamily="34" charset="0"/>
              <a:buChar char="•"/>
            </a:pPr>
            <a:r>
              <a:rPr lang="en-US" dirty="0">
                <a:solidFill>
                  <a:srgbClr val="FF0000"/>
                </a:solidFill>
              </a:rPr>
              <a:t>Limitations: </a:t>
            </a:r>
            <a:r>
              <a:rPr lang="en-US" dirty="0"/>
              <a:t>we can’t run the attack ourselves as all the EPID signatures are encrypted with Intel’s public key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malicious Intel could break the </a:t>
            </a:r>
            <a:r>
              <a:rPr lang="en-US" dirty="0" err="1"/>
              <a:t>unlinkability</a:t>
            </a:r>
            <a:r>
              <a:rPr lang="en-US" dirty="0"/>
              <a:t> guarantee.</a:t>
            </a:r>
          </a:p>
          <a:p>
            <a:pPr marL="0" indent="0">
              <a:buNone/>
            </a:pPr>
            <a:endParaRPr lang="en-US" dirty="0"/>
          </a:p>
          <a:p>
            <a:r>
              <a:rPr lang="en-US" dirty="0"/>
              <a:t>Thank you !</a:t>
            </a:r>
          </a:p>
          <a:p>
            <a:pPr marL="285750" indent="-285750">
              <a:buFont typeface="Arial" panose="020B0604020202020204"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984FF951-0FC1-7E40-B58F-1C6EC1D2E67F}"/>
              </a:ext>
            </a:extLst>
          </p:cNvPr>
          <p:cNvSpPr>
            <a:spLocks noGrp="1"/>
          </p:cNvSpPr>
          <p:nvPr>
            <p:ph type="sldNum" sz="quarter" idx="12"/>
          </p:nvPr>
        </p:nvSpPr>
        <p:spPr/>
        <p:txBody>
          <a:bodyPr/>
          <a:lstStyle/>
          <a:p>
            <a:fld id="{73921DC4-839C-F146-AAA5-B7DC0031F985}" type="slidenum">
              <a:rPr lang="en-US" smtClean="0"/>
              <a:t>20</a:t>
            </a:fld>
            <a:endParaRPr lang="en-US"/>
          </a:p>
        </p:txBody>
      </p:sp>
      <p:pic>
        <p:nvPicPr>
          <p:cNvPr id="5" name="Picture 4">
            <a:extLst>
              <a:ext uri="{FF2B5EF4-FFF2-40B4-BE49-F238E27FC236}">
                <a16:creationId xmlns:a16="http://schemas.microsoft.com/office/drawing/2014/main" id="{A043F0EE-041D-4649-9FC4-84B0616AE7E2}"/>
              </a:ext>
            </a:extLst>
          </p:cNvPr>
          <p:cNvPicPr>
            <a:picLocks noChangeAspect="1"/>
          </p:cNvPicPr>
          <p:nvPr/>
        </p:nvPicPr>
        <p:blipFill>
          <a:blip r:embed="rId2"/>
          <a:stretch>
            <a:fillRect/>
          </a:stretch>
        </p:blipFill>
        <p:spPr>
          <a:xfrm>
            <a:off x="7010217" y="5066685"/>
            <a:ext cx="1741049" cy="1741049"/>
          </a:xfrm>
          <a:prstGeom prst="rect">
            <a:avLst/>
          </a:prstGeom>
        </p:spPr>
      </p:pic>
      <p:pic>
        <p:nvPicPr>
          <p:cNvPr id="6" name="Picture 5">
            <a:extLst>
              <a:ext uri="{FF2B5EF4-FFF2-40B4-BE49-F238E27FC236}">
                <a16:creationId xmlns:a16="http://schemas.microsoft.com/office/drawing/2014/main" id="{2CC2931B-F401-264F-9CB8-55A5DCCF1DF7}"/>
              </a:ext>
            </a:extLst>
          </p:cNvPr>
          <p:cNvPicPr>
            <a:picLocks noChangeAspect="1"/>
          </p:cNvPicPr>
          <p:nvPr/>
        </p:nvPicPr>
        <p:blipFill>
          <a:blip r:embed="rId3"/>
          <a:stretch>
            <a:fillRect/>
          </a:stretch>
        </p:blipFill>
        <p:spPr>
          <a:xfrm>
            <a:off x="7094279" y="5956966"/>
            <a:ext cx="1371502" cy="908084"/>
          </a:xfrm>
          <a:prstGeom prst="rect">
            <a:avLst/>
          </a:prstGeom>
        </p:spPr>
      </p:pic>
    </p:spTree>
    <p:extLst>
      <p:ext uri="{BB962C8B-B14F-4D97-AF65-F5344CB8AC3E}">
        <p14:creationId xmlns:p14="http://schemas.microsoft.com/office/powerpoint/2010/main" val="403029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EB8BCF-F4E8-154A-8B5F-FEC7F68FFC32}"/>
              </a:ext>
            </a:extLst>
          </p:cNvPr>
          <p:cNvSpPr>
            <a:spLocks noGrp="1"/>
          </p:cNvSpPr>
          <p:nvPr>
            <p:ph type="sldNum" sz="quarter" idx="12"/>
          </p:nvPr>
        </p:nvSpPr>
        <p:spPr/>
        <p:txBody>
          <a:bodyPr/>
          <a:lstStyle/>
          <a:p>
            <a:fld id="{73921DC4-839C-F146-AAA5-B7DC0031F985}" type="slidenum">
              <a:rPr lang="en-US" smtClean="0"/>
              <a:t>21</a:t>
            </a:fld>
            <a:endParaRPr lang="en-US"/>
          </a:p>
        </p:txBody>
      </p:sp>
      <p:sp>
        <p:nvSpPr>
          <p:cNvPr id="5" name="TextBox 4">
            <a:extLst>
              <a:ext uri="{FF2B5EF4-FFF2-40B4-BE49-F238E27FC236}">
                <a16:creationId xmlns:a16="http://schemas.microsoft.com/office/drawing/2014/main" id="{BF79E064-3AA0-0A4A-8F07-FF46D37B4813}"/>
              </a:ext>
            </a:extLst>
          </p:cNvPr>
          <p:cNvSpPr txBox="1"/>
          <p:nvPr/>
        </p:nvSpPr>
        <p:spPr>
          <a:xfrm>
            <a:off x="3044857" y="2045615"/>
            <a:ext cx="4308050" cy="830997"/>
          </a:xfrm>
          <a:prstGeom prst="rect">
            <a:avLst/>
          </a:prstGeom>
          <a:noFill/>
        </p:spPr>
        <p:txBody>
          <a:bodyPr wrap="square" rtlCol="0">
            <a:spAutoFit/>
          </a:bodyPr>
          <a:lstStyle/>
          <a:p>
            <a:r>
              <a:rPr lang="en-US" sz="4800" dirty="0">
                <a:solidFill>
                  <a:schemeClr val="tx2">
                    <a:lumMod val="75000"/>
                  </a:schemeClr>
                </a:solidFill>
              </a:rPr>
              <a:t>Thank you !</a:t>
            </a:r>
          </a:p>
        </p:txBody>
      </p:sp>
      <p:sp>
        <p:nvSpPr>
          <p:cNvPr id="3" name="TextBox 2">
            <a:extLst>
              <a:ext uri="{FF2B5EF4-FFF2-40B4-BE49-F238E27FC236}">
                <a16:creationId xmlns:a16="http://schemas.microsoft.com/office/drawing/2014/main" id="{A0EE414D-87C5-604D-AE6E-A164A2EA090C}"/>
              </a:ext>
            </a:extLst>
          </p:cNvPr>
          <p:cNvSpPr txBox="1"/>
          <p:nvPr/>
        </p:nvSpPr>
        <p:spPr>
          <a:xfrm>
            <a:off x="349939" y="3686676"/>
            <a:ext cx="8794061" cy="646331"/>
          </a:xfrm>
          <a:prstGeom prst="rect">
            <a:avLst/>
          </a:prstGeom>
          <a:noFill/>
        </p:spPr>
        <p:txBody>
          <a:bodyPr wrap="square" rtlCol="0">
            <a:spAutoFit/>
          </a:bodyPr>
          <a:lstStyle/>
          <a:p>
            <a:pPr algn="ctr"/>
            <a:r>
              <a:rPr lang="en-US" dirty="0"/>
              <a:t>Fergus Dall, Gabrielle De </a:t>
            </a:r>
            <a:r>
              <a:rPr lang="en-US" dirty="0" err="1"/>
              <a:t>Micheli</a:t>
            </a:r>
            <a:r>
              <a:rPr lang="en-US" dirty="0"/>
              <a:t>, Thomas </a:t>
            </a:r>
            <a:r>
              <a:rPr lang="en-US" dirty="0" err="1"/>
              <a:t>Eisenbarth</a:t>
            </a:r>
            <a:r>
              <a:rPr lang="en-US" dirty="0"/>
              <a:t>, Daniel </a:t>
            </a:r>
            <a:r>
              <a:rPr lang="en-US" dirty="0" err="1"/>
              <a:t>Genkin</a:t>
            </a:r>
            <a:r>
              <a:rPr lang="en-US" dirty="0"/>
              <a:t>, Nadia </a:t>
            </a:r>
            <a:r>
              <a:rPr lang="en-US" dirty="0" err="1"/>
              <a:t>Heninger</a:t>
            </a:r>
            <a:r>
              <a:rPr lang="en-US" dirty="0"/>
              <a:t>, Ahmad </a:t>
            </a:r>
            <a:r>
              <a:rPr lang="en-US" dirty="0" err="1"/>
              <a:t>Moghimi</a:t>
            </a:r>
            <a:r>
              <a:rPr lang="en-US" dirty="0"/>
              <a:t>, and Yuval </a:t>
            </a:r>
            <a:r>
              <a:rPr lang="en-US" dirty="0" err="1"/>
              <a:t>Yarom</a:t>
            </a:r>
            <a:endParaRPr lang="en-US" dirty="0"/>
          </a:p>
        </p:txBody>
      </p:sp>
      <p:sp>
        <p:nvSpPr>
          <p:cNvPr id="6" name="TextBox 5">
            <a:extLst>
              <a:ext uri="{FF2B5EF4-FFF2-40B4-BE49-F238E27FC236}">
                <a16:creationId xmlns:a16="http://schemas.microsoft.com/office/drawing/2014/main" id="{8FDD8683-C8C2-6643-9096-AC9DD9F6EF2D}"/>
              </a:ext>
            </a:extLst>
          </p:cNvPr>
          <p:cNvSpPr txBox="1"/>
          <p:nvPr/>
        </p:nvSpPr>
        <p:spPr>
          <a:xfrm>
            <a:off x="882018" y="3096978"/>
            <a:ext cx="8097858" cy="369332"/>
          </a:xfrm>
          <a:prstGeom prst="rect">
            <a:avLst/>
          </a:prstGeom>
          <a:noFill/>
        </p:spPr>
        <p:txBody>
          <a:bodyPr wrap="none" rtlCol="0">
            <a:spAutoFit/>
          </a:bodyPr>
          <a:lstStyle/>
          <a:p>
            <a:r>
              <a:rPr lang="en-US" dirty="0" err="1">
                <a:solidFill>
                  <a:schemeClr val="tx2">
                    <a:lumMod val="75000"/>
                  </a:schemeClr>
                </a:solidFill>
              </a:rPr>
              <a:t>CacheQuote</a:t>
            </a:r>
            <a:r>
              <a:rPr lang="en-US" dirty="0">
                <a:solidFill>
                  <a:schemeClr val="tx2">
                    <a:lumMod val="75000"/>
                  </a:schemeClr>
                </a:solidFill>
              </a:rPr>
              <a:t>: Efficiently Recovering Long-term Secrets of SGX EPID via Cache Attacks </a:t>
            </a:r>
          </a:p>
        </p:txBody>
      </p:sp>
    </p:spTree>
    <p:extLst>
      <p:ext uri="{BB962C8B-B14F-4D97-AF65-F5344CB8AC3E}">
        <p14:creationId xmlns:p14="http://schemas.microsoft.com/office/powerpoint/2010/main" val="2978226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A5CC9-B004-8640-8627-4F1EE1F56B90}"/>
              </a:ext>
            </a:extLst>
          </p:cNvPr>
          <p:cNvSpPr>
            <a:spLocks noGrp="1"/>
          </p:cNvSpPr>
          <p:nvPr>
            <p:ph type="title"/>
          </p:nvPr>
        </p:nvSpPr>
        <p:spPr/>
        <p:txBody>
          <a:bodyPr>
            <a:noAutofit/>
          </a:bodyPr>
          <a:lstStyle/>
          <a:p>
            <a:r>
              <a:rPr lang="en-US" sz="3200" dirty="0"/>
              <a:t>Key recovery with the hidden number problem</a:t>
            </a:r>
          </a:p>
        </p:txBody>
      </p:sp>
      <p:sp>
        <p:nvSpPr>
          <p:cNvPr id="4" name="Slide Number Placeholder 3">
            <a:extLst>
              <a:ext uri="{FF2B5EF4-FFF2-40B4-BE49-F238E27FC236}">
                <a16:creationId xmlns:a16="http://schemas.microsoft.com/office/drawing/2014/main" id="{34BBE5B6-0FBF-D146-A3F7-E0F7C4DCD818}"/>
              </a:ext>
            </a:extLst>
          </p:cNvPr>
          <p:cNvSpPr>
            <a:spLocks noGrp="1"/>
          </p:cNvSpPr>
          <p:nvPr>
            <p:ph type="sldNum" sz="quarter" idx="12"/>
          </p:nvPr>
        </p:nvSpPr>
        <p:spPr/>
        <p:txBody>
          <a:bodyPr/>
          <a:lstStyle/>
          <a:p>
            <a:fld id="{73921DC4-839C-F146-AAA5-B7DC0031F985}" type="slidenum">
              <a:rPr lang="en-US" smtClean="0"/>
              <a:t>22</a:t>
            </a:fld>
            <a:endParaRPr lang="en-US"/>
          </a:p>
        </p:txBody>
      </p:sp>
      <p:pic>
        <p:nvPicPr>
          <p:cNvPr id="6" name="Picture 5">
            <a:extLst>
              <a:ext uri="{FF2B5EF4-FFF2-40B4-BE49-F238E27FC236}">
                <a16:creationId xmlns:a16="http://schemas.microsoft.com/office/drawing/2014/main" id="{8D4F5184-6CF0-F542-B590-56EF0B138B75}"/>
              </a:ext>
            </a:extLst>
          </p:cNvPr>
          <p:cNvPicPr>
            <a:picLocks noChangeAspect="1"/>
          </p:cNvPicPr>
          <p:nvPr/>
        </p:nvPicPr>
        <p:blipFill>
          <a:blip r:embed="rId3"/>
          <a:stretch>
            <a:fillRect/>
          </a:stretch>
        </p:blipFill>
        <p:spPr>
          <a:xfrm>
            <a:off x="659876" y="1765720"/>
            <a:ext cx="8201320" cy="2606351"/>
          </a:xfrm>
          <a:prstGeom prst="rect">
            <a:avLst/>
          </a:prstGeom>
        </p:spPr>
      </p:pic>
      <p:sp>
        <p:nvSpPr>
          <p:cNvPr id="7" name="TextBox 6">
            <a:extLst>
              <a:ext uri="{FF2B5EF4-FFF2-40B4-BE49-F238E27FC236}">
                <a16:creationId xmlns:a16="http://schemas.microsoft.com/office/drawing/2014/main" id="{EF8E5012-4E8A-B14E-A1A9-A2D718D3D318}"/>
              </a:ext>
            </a:extLst>
          </p:cNvPr>
          <p:cNvSpPr txBox="1"/>
          <p:nvPr/>
        </p:nvSpPr>
        <p:spPr>
          <a:xfrm>
            <a:off x="1226279" y="5179544"/>
            <a:ext cx="7634917" cy="646331"/>
          </a:xfrm>
          <a:prstGeom prst="rect">
            <a:avLst/>
          </a:prstGeom>
          <a:noFill/>
        </p:spPr>
        <p:txBody>
          <a:bodyPr wrap="square" rtlCol="0">
            <a:spAutoFit/>
          </a:bodyPr>
          <a:lstStyle/>
          <a:p>
            <a:r>
              <a:rPr lang="en-US" dirty="0"/>
              <a:t> In our experiments, </a:t>
            </a:r>
            <a:r>
              <a:rPr lang="en-US" dirty="0">
                <a:solidFill>
                  <a:srgbClr val="FF0000"/>
                </a:solidFill>
              </a:rPr>
              <a:t>8000 signatures </a:t>
            </a:r>
            <a:r>
              <a:rPr lang="en-US" dirty="0"/>
              <a:t>necessary to enough error-free samples for key recovery.</a:t>
            </a:r>
          </a:p>
        </p:txBody>
      </p:sp>
    </p:spTree>
    <p:extLst>
      <p:ext uri="{BB962C8B-B14F-4D97-AF65-F5344CB8AC3E}">
        <p14:creationId xmlns:p14="http://schemas.microsoft.com/office/powerpoint/2010/main" val="426985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2136-D515-4C46-843B-A311E008C050}"/>
              </a:ext>
            </a:extLst>
          </p:cNvPr>
          <p:cNvSpPr>
            <a:spLocks noGrp="1"/>
          </p:cNvSpPr>
          <p:nvPr>
            <p:ph type="title"/>
          </p:nvPr>
        </p:nvSpPr>
        <p:spPr/>
        <p:txBody>
          <a:bodyPr/>
          <a:lstStyle/>
          <a:p>
            <a:r>
              <a:rPr lang="en-US" dirty="0"/>
              <a:t>Recoding the </a:t>
            </a:r>
            <a:r>
              <a:rPr lang="en-US" dirty="0" err="1"/>
              <a:t>nonces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DB0D09-DBAF-DF47-88FA-7A04BD1E1A93}"/>
                  </a:ext>
                </a:extLst>
              </p:cNvPr>
              <p:cNvSpPr>
                <a:spLocks noGrp="1"/>
              </p:cNvSpPr>
              <p:nvPr>
                <p:ph idx="1"/>
              </p:nvPr>
            </p:nvSpPr>
            <p:spPr>
              <a:xfrm>
                <a:off x="457199" y="1417638"/>
                <a:ext cx="8476735" cy="4938712"/>
              </a:xfrm>
            </p:spPr>
            <p:txBody>
              <a:bodyPr>
                <a:normAutofit fontScale="70000" lnSpcReduction="20000"/>
              </a:bodyPr>
              <a:lstStyle/>
              <a:p>
                <a:r>
                  <a:rPr lang="en-US" dirty="0">
                    <a:solidFill>
                      <a:srgbClr val="FF0000"/>
                    </a:solidFill>
                  </a:rPr>
                  <a:t>Non-adjacent form (NAF) encoding: </a:t>
                </a:r>
              </a:p>
              <a:p>
                <a:pPr marL="0" indent="0">
                  <a:buNone/>
                </a:pPr>
                <a:r>
                  <a:rPr lang="en-US" dirty="0"/>
                  <a:t>			a. no two sequential non-zero digits.</a:t>
                </a:r>
              </a:p>
              <a:p>
                <a:pPr marL="0" indent="0">
                  <a:buNone/>
                </a:pPr>
                <a:r>
                  <a:rPr lang="en-US" dirty="0"/>
                  <a:t>			b. signed digits</a:t>
                </a:r>
              </a:p>
              <a:p>
                <a:r>
                  <a:rPr lang="en-US" dirty="0">
                    <a:solidFill>
                      <a:srgbClr val="408000"/>
                    </a:solidFill>
                  </a:rPr>
                  <a:t>Example:</a:t>
                </a:r>
                <a:endParaRPr lang="en-US" dirty="0"/>
              </a:p>
              <a:p>
                <a:pPr marL="0" indent="0">
                  <a:buNone/>
                </a:pPr>
                <a:r>
                  <a:rPr lang="en-US" dirty="0"/>
                  <a:t>			a. </a:t>
                </a:r>
                <a:r>
                  <a:rPr lang="en-US" dirty="0">
                    <a:solidFill>
                      <a:schemeClr val="tx2">
                        <a:lumMod val="60000"/>
                        <a:lumOff val="40000"/>
                      </a:schemeClr>
                    </a:solidFill>
                  </a:rPr>
                  <a:t>binary</a:t>
                </a:r>
                <a:r>
                  <a:rPr lang="en-US" dirty="0"/>
                  <a:t>: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0</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0</m:t>
                        </m:r>
                      </m:sup>
                    </m:sSup>
                    <m:r>
                      <a:rPr lang="en-US">
                        <a:latin typeface="Cambria Math" panose="02040503050406030204" pitchFamily="18" charset="0"/>
                      </a:rPr>
                      <m:t>=7</m:t>
                    </m:r>
                  </m:oMath>
                </a14:m>
                <a:endParaRPr lang="en-US" dirty="0"/>
              </a:p>
              <a:p>
                <a:pPr marL="0" indent="0">
                  <a:buNone/>
                </a:pPr>
                <a:r>
                  <a:rPr lang="en-US" dirty="0"/>
                  <a:t>			b. </a:t>
                </a:r>
                <a:r>
                  <a:rPr lang="en-US" dirty="0">
                    <a:solidFill>
                      <a:schemeClr val="tx2">
                        <a:lumMod val="60000"/>
                        <a:lumOff val="40000"/>
                      </a:schemeClr>
                    </a:solidFill>
                  </a:rPr>
                  <a:t>2-NAF</a:t>
                </a:r>
                <a:r>
                  <a:rPr lang="en-US" dirty="0"/>
                  <a:t>: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0</m:t>
                    </m:r>
                    <m:r>
                      <a:rPr lang="en-US" b="0" i="1" smtClean="0">
                        <a:latin typeface="Cambria Math" panose="02040503050406030204" pitchFamily="18" charset="0"/>
                      </a:rPr>
                      <m:t>,</m:t>
                    </m:r>
                    <m:r>
                      <a:rPr lang="en-US" i="1">
                        <a:latin typeface="Cambria Math" panose="02040503050406030204" pitchFamily="18" charset="0"/>
                      </a:rPr>
                      <m:t>0</m:t>
                    </m:r>
                    <m:r>
                      <a:rPr lang="en-US" b="0" i="1" smtClean="0">
                        <a:latin typeface="Cambria Math" panose="02040503050406030204" pitchFamily="18" charset="0"/>
                      </a:rPr>
                      <m:t>,</m:t>
                    </m:r>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0</m:t>
                        </m:r>
                      </m:sup>
                    </m:sSup>
                    <m:r>
                      <a:rPr lang="en-US" i="1">
                        <a:latin typeface="Cambria Math" panose="02040503050406030204" pitchFamily="18" charset="0"/>
                      </a:rPr>
                      <m:t>=7</m:t>
                    </m:r>
                  </m:oMath>
                </a14:m>
                <a:endParaRPr lang="en-US" dirty="0"/>
              </a:p>
              <a:p>
                <a:endParaRPr lang="en-US" dirty="0"/>
              </a:p>
              <a:p>
                <a:r>
                  <a:rPr lang="en-US" dirty="0"/>
                  <a:t>Generalization to </a:t>
                </a:r>
                <a:r>
                  <a:rPr lang="en-US" i="1" dirty="0"/>
                  <a:t>w</a:t>
                </a:r>
                <a:r>
                  <a:rPr lang="en-US" dirty="0"/>
                  <a:t>-NAF: work in base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𝑤</m:t>
                        </m:r>
                      </m:sup>
                    </m:sSup>
                    <m:r>
                      <a:rPr lang="en-US" b="0" i="1" smtClean="0">
                        <a:latin typeface="Cambria Math" panose="02040503050406030204" pitchFamily="18" charset="0"/>
                      </a:rPr>
                      <m:t>.</m:t>
                    </m:r>
                  </m:oMath>
                </a14:m>
                <a:endParaRPr lang="en-US" dirty="0"/>
              </a:p>
              <a:p>
                <a:r>
                  <a:rPr lang="en-US" dirty="0"/>
                  <a:t>The quoting enclave </a:t>
                </a:r>
                <a:r>
                  <a:rPr lang="en-US" i="1" dirty="0"/>
                  <a:t>recodes </a:t>
                </a:r>
                <a:r>
                  <a:rPr lang="en-US" dirty="0"/>
                  <a:t>the scalar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𝑓</m:t>
                        </m:r>
                      </m:sub>
                    </m:sSub>
                  </m:oMath>
                </a14:m>
                <a:r>
                  <a:rPr lang="en-US" dirty="0"/>
                  <a:t> using some variant of </a:t>
                </a:r>
                <a:r>
                  <a:rPr lang="en-US" i="1" dirty="0"/>
                  <a:t>w</a:t>
                </a:r>
                <a:r>
                  <a:rPr lang="en-US" dirty="0"/>
                  <a:t>-NAF.</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𝑓</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𝑛</m:t>
                            </m:r>
                          </m:sub>
                        </m:sSub>
                      </m:e>
                    </m:d>
                  </m:oMath>
                </a14:m>
                <a:r>
                  <a:rPr lang="en-US" dirty="0"/>
                  <a:t> </a:t>
                </a:r>
                <a:r>
                  <a:rPr lang="en-US" dirty="0" err="1"/>
                  <a:t>s.t.</a:t>
                </a:r>
                <a:r>
                  <a:rPr lang="en-US" dirty="0"/>
                  <a:t>:</a:t>
                </a:r>
              </a:p>
              <a:p>
                <a:pPr marL="971550" lvl="1" indent="-514350">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𝑓</m:t>
                        </m:r>
                      </m:sub>
                    </m:sSub>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𝑖</m:t>
                        </m:r>
                      </m:sub>
                      <m:sup/>
                      <m:e>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𝑤</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 </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e>
                    </m:nary>
                    <m:r>
                      <a:rPr lang="en-US" i="1">
                        <a:latin typeface="Cambria Math" panose="02040503050406030204" pitchFamily="18" charset="0"/>
                      </a:rPr>
                      <m:t> </m:t>
                    </m:r>
                  </m:oMath>
                </a14:m>
                <a:endParaRPr lang="en-US" dirty="0"/>
              </a:p>
              <a:p>
                <a:pPr marL="971550" lvl="1" indent="-514350">
                  <a:buFont typeface="+mj-lt"/>
                  <a:buAutoNum type="arabicPeriod"/>
                </a:pPr>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𝑤</m:t>
                        </m:r>
                      </m:sup>
                    </m:sSup>
                    <m:r>
                      <a:rPr lang="en-US" i="1">
                        <a:latin typeface="Cambria Math" panose="02040503050406030204" pitchFamily="18" charset="0"/>
                      </a:rPr>
                      <m:t>−1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𝑤</m:t>
                        </m:r>
                      </m:sup>
                    </m:sSup>
                    <m:r>
                      <a:rPr lang="en-US">
                        <a:latin typeface="Cambria Math" panose="02040503050406030204" pitchFamily="18" charset="0"/>
                      </a:rPr>
                      <m:t>−1</m:t>
                    </m:r>
                  </m:oMath>
                </a14:m>
                <a:r>
                  <a:rPr lang="en-US" dirty="0"/>
                  <a:t>.</a:t>
                </a:r>
              </a:p>
              <a:p>
                <a:r>
                  <a:rPr lang="en-US" dirty="0">
                    <a:solidFill>
                      <a:srgbClr val="408000"/>
                    </a:solidFill>
                  </a:rPr>
                  <a:t>Example: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0, 0, 1, −25</m:t>
                        </m:r>
                      </m:e>
                    </m:d>
                    <m:r>
                      <a:rPr lang="en-US" i="1" dirty="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5⋅1</m:t>
                        </m:r>
                      </m:sup>
                    </m:sSup>
                    <m:r>
                      <a:rPr lang="en-US" b="0" i="1" dirty="0" smtClean="0">
                        <a:latin typeface="Cambria Math" panose="02040503050406030204" pitchFamily="18" charset="0"/>
                      </a:rPr>
                      <m:t>⋅1+</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5⋅0</m:t>
                        </m:r>
                      </m:sup>
                    </m:sSup>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−25</m:t>
                        </m:r>
                      </m:e>
                    </m:d>
                    <m:r>
                      <a:rPr lang="en-US" b="0" i="1" dirty="0" smtClean="0">
                        <a:latin typeface="Cambria Math" panose="02040503050406030204" pitchFamily="18" charset="0"/>
                      </a:rPr>
                      <m:t>= </m:t>
                    </m:r>
                    <m:r>
                      <a:rPr lang="en-US" i="1" dirty="0">
                        <a:latin typeface="Cambria Math" panose="02040503050406030204" pitchFamily="18" charset="0"/>
                      </a:rPr>
                      <m:t> 7</m:t>
                    </m:r>
                  </m:oMath>
                </a14:m>
                <a:endParaRPr lang="en-US" dirty="0">
                  <a:solidFill>
                    <a:srgbClr val="408000"/>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ACDB0D09-DBAF-DF47-88FA-7A04BD1E1A93}"/>
                  </a:ext>
                </a:extLst>
              </p:cNvPr>
              <p:cNvSpPr>
                <a:spLocks noGrp="1" noRot="1" noChangeAspect="1" noMove="1" noResize="1" noEditPoints="1" noAdjustHandles="1" noChangeArrowheads="1" noChangeShapeType="1" noTextEdit="1"/>
              </p:cNvSpPr>
              <p:nvPr>
                <p:ph idx="1"/>
              </p:nvPr>
            </p:nvSpPr>
            <p:spPr>
              <a:xfrm>
                <a:off x="457199" y="1417638"/>
                <a:ext cx="8476735" cy="4938712"/>
              </a:xfrm>
              <a:blipFill>
                <a:blip r:embed="rId2"/>
                <a:stretch>
                  <a:fillRect l="-900" t="-205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B720864-3DE9-A144-95A2-DD75DFA025CF}"/>
              </a:ext>
            </a:extLst>
          </p:cNvPr>
          <p:cNvSpPr>
            <a:spLocks noGrp="1"/>
          </p:cNvSpPr>
          <p:nvPr>
            <p:ph type="sldNum" sz="quarter" idx="12"/>
          </p:nvPr>
        </p:nvSpPr>
        <p:spPr/>
        <p:txBody>
          <a:bodyPr/>
          <a:lstStyle/>
          <a:p>
            <a:fld id="{73921DC4-839C-F146-AAA5-B7DC0031F985}" type="slidenum">
              <a:rPr lang="en-US" smtClean="0"/>
              <a:t>23</a:t>
            </a:fld>
            <a:endParaRPr lang="en-US"/>
          </a:p>
        </p:txBody>
      </p:sp>
    </p:spTree>
    <p:extLst>
      <p:ext uri="{BB962C8B-B14F-4D97-AF65-F5344CB8AC3E}">
        <p14:creationId xmlns:p14="http://schemas.microsoft.com/office/powerpoint/2010/main" val="350170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5106-762A-A749-8712-89BEA9E55490}"/>
              </a:ext>
            </a:extLst>
          </p:cNvPr>
          <p:cNvSpPr>
            <a:spLocks noGrp="1"/>
          </p:cNvSpPr>
          <p:nvPr>
            <p:ph type="title"/>
          </p:nvPr>
        </p:nvSpPr>
        <p:spPr/>
        <p:txBody>
          <a:bodyPr/>
          <a:lstStyle/>
          <a:p>
            <a:r>
              <a:rPr lang="en-US" dirty="0"/>
              <a:t>Enclaves</a:t>
            </a:r>
          </a:p>
        </p:txBody>
      </p:sp>
      <p:sp>
        <p:nvSpPr>
          <p:cNvPr id="3" name="Content Placeholder 2">
            <a:extLst>
              <a:ext uri="{FF2B5EF4-FFF2-40B4-BE49-F238E27FC236}">
                <a16:creationId xmlns:a16="http://schemas.microsoft.com/office/drawing/2014/main" id="{A29996B1-ADB0-364E-AFEE-24A50828639B}"/>
              </a:ext>
            </a:extLst>
          </p:cNvPr>
          <p:cNvSpPr>
            <a:spLocks noGrp="1"/>
          </p:cNvSpPr>
          <p:nvPr>
            <p:ph idx="1"/>
          </p:nvPr>
        </p:nvSpPr>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Enclaves are isolated from the software running on the computer.</a:t>
            </a:r>
          </a:p>
          <a:p>
            <a:pPr marL="285750" indent="-285750">
              <a:buFont typeface="Arial" panose="020B0604020202020204" pitchFamily="34" charset="0"/>
              <a:buChar char="•"/>
            </a:pPr>
            <a:r>
              <a:rPr lang="en-US" dirty="0"/>
              <a:t>SGX controls the entry to and exit from enclaves.</a:t>
            </a:r>
          </a:p>
          <a:p>
            <a:endParaRPr lang="en-US" dirty="0"/>
          </a:p>
        </p:txBody>
      </p:sp>
      <p:sp>
        <p:nvSpPr>
          <p:cNvPr id="4" name="Slide Number Placeholder 3">
            <a:extLst>
              <a:ext uri="{FF2B5EF4-FFF2-40B4-BE49-F238E27FC236}">
                <a16:creationId xmlns:a16="http://schemas.microsoft.com/office/drawing/2014/main" id="{0AC4CA88-C24E-114D-909E-1EE9E1463FF0}"/>
              </a:ext>
            </a:extLst>
          </p:cNvPr>
          <p:cNvSpPr>
            <a:spLocks noGrp="1"/>
          </p:cNvSpPr>
          <p:nvPr>
            <p:ph type="sldNum" sz="quarter" idx="12"/>
          </p:nvPr>
        </p:nvSpPr>
        <p:spPr/>
        <p:txBody>
          <a:bodyPr/>
          <a:lstStyle/>
          <a:p>
            <a:fld id="{73921DC4-839C-F146-AAA5-B7DC0031F985}" type="slidenum">
              <a:rPr lang="en-US" smtClean="0"/>
              <a:t>3</a:t>
            </a:fld>
            <a:endParaRPr lang="en-US"/>
          </a:p>
        </p:txBody>
      </p:sp>
      <p:sp>
        <p:nvSpPr>
          <p:cNvPr id="5" name="Rectangle 4">
            <a:extLst>
              <a:ext uri="{FF2B5EF4-FFF2-40B4-BE49-F238E27FC236}">
                <a16:creationId xmlns:a16="http://schemas.microsoft.com/office/drawing/2014/main" id="{8FA437A6-2E45-1544-94BE-A8AA4C5CB1C8}"/>
              </a:ext>
            </a:extLst>
          </p:cNvPr>
          <p:cNvSpPr/>
          <p:nvPr/>
        </p:nvSpPr>
        <p:spPr>
          <a:xfrm>
            <a:off x="1432874" y="1370013"/>
            <a:ext cx="5740924" cy="9450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sp>
        <p:nvSpPr>
          <p:cNvPr id="6" name="Rectangle 5">
            <a:extLst>
              <a:ext uri="{FF2B5EF4-FFF2-40B4-BE49-F238E27FC236}">
                <a16:creationId xmlns:a16="http://schemas.microsoft.com/office/drawing/2014/main" id="{15F73D71-E7D8-A54C-984F-1F43E7B88790}"/>
              </a:ext>
            </a:extLst>
          </p:cNvPr>
          <p:cNvSpPr/>
          <p:nvPr/>
        </p:nvSpPr>
        <p:spPr>
          <a:xfrm>
            <a:off x="1432874" y="2513013"/>
            <a:ext cx="5740924" cy="9450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p:txBody>
      </p:sp>
      <p:sp>
        <p:nvSpPr>
          <p:cNvPr id="7" name="Round Same Side Corner Rectangle 6">
            <a:extLst>
              <a:ext uri="{FF2B5EF4-FFF2-40B4-BE49-F238E27FC236}">
                <a16:creationId xmlns:a16="http://schemas.microsoft.com/office/drawing/2014/main" id="{F22F5403-17E0-9A4F-8DFA-2726B9471B07}"/>
              </a:ext>
            </a:extLst>
          </p:cNvPr>
          <p:cNvSpPr/>
          <p:nvPr/>
        </p:nvSpPr>
        <p:spPr>
          <a:xfrm>
            <a:off x="4161934" y="1466514"/>
            <a:ext cx="2776194" cy="752033"/>
          </a:xfrm>
          <a:prstGeom prst="round2Same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2">
                    <a:lumMod val="75000"/>
                  </a:schemeClr>
                </a:solidFill>
              </a:rPr>
              <a:t>                              Enclave</a:t>
            </a:r>
          </a:p>
        </p:txBody>
      </p:sp>
      <p:sp>
        <p:nvSpPr>
          <p:cNvPr id="8" name="Rounded Rectangle 7">
            <a:extLst>
              <a:ext uri="{FF2B5EF4-FFF2-40B4-BE49-F238E27FC236}">
                <a16:creationId xmlns:a16="http://schemas.microsoft.com/office/drawing/2014/main" id="{A6DB2E97-E69E-894D-95C1-DAB47D1394D4}"/>
              </a:ext>
            </a:extLst>
          </p:cNvPr>
          <p:cNvSpPr/>
          <p:nvPr/>
        </p:nvSpPr>
        <p:spPr>
          <a:xfrm>
            <a:off x="4250899" y="1466514"/>
            <a:ext cx="642201" cy="322868"/>
          </a:xfrm>
          <a:prstGeom prst="roundRect">
            <a:avLst/>
          </a:prstGeom>
          <a:solidFill>
            <a:schemeClr val="accent1">
              <a:lumMod val="40000"/>
              <a:lumOff val="6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code</a:t>
            </a:r>
          </a:p>
        </p:txBody>
      </p:sp>
      <p:sp>
        <p:nvSpPr>
          <p:cNvPr id="9" name="Rounded Rectangle 8">
            <a:extLst>
              <a:ext uri="{FF2B5EF4-FFF2-40B4-BE49-F238E27FC236}">
                <a16:creationId xmlns:a16="http://schemas.microsoft.com/office/drawing/2014/main" id="{23BD90AF-EDAD-DB48-97CD-66639B6B9192}"/>
              </a:ext>
            </a:extLst>
          </p:cNvPr>
          <p:cNvSpPr/>
          <p:nvPr/>
        </p:nvSpPr>
        <p:spPr>
          <a:xfrm>
            <a:off x="5009757" y="1466514"/>
            <a:ext cx="645736" cy="322868"/>
          </a:xfrm>
          <a:prstGeom prst="roundRect">
            <a:avLst/>
          </a:prstGeom>
          <a:solidFill>
            <a:schemeClr val="accent1">
              <a:lumMod val="40000"/>
              <a:lumOff val="6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data</a:t>
            </a:r>
          </a:p>
        </p:txBody>
      </p:sp>
      <p:sp>
        <p:nvSpPr>
          <p:cNvPr id="10" name="TextBox 9">
            <a:extLst>
              <a:ext uri="{FF2B5EF4-FFF2-40B4-BE49-F238E27FC236}">
                <a16:creationId xmlns:a16="http://schemas.microsoft.com/office/drawing/2014/main" id="{862EA7F2-3D4A-CC46-B776-9CD5564FE87A}"/>
              </a:ext>
            </a:extLst>
          </p:cNvPr>
          <p:cNvSpPr txBox="1"/>
          <p:nvPr/>
        </p:nvSpPr>
        <p:spPr>
          <a:xfrm>
            <a:off x="2297836" y="1945718"/>
            <a:ext cx="1245021" cy="369332"/>
          </a:xfrm>
          <a:prstGeom prst="rect">
            <a:avLst/>
          </a:prstGeom>
          <a:noFill/>
        </p:spPr>
        <p:txBody>
          <a:bodyPr wrap="none" rtlCol="0">
            <a:spAutoFit/>
          </a:bodyPr>
          <a:lstStyle/>
          <a:p>
            <a:r>
              <a:rPr lang="en-US" dirty="0">
                <a:solidFill>
                  <a:srgbClr val="FF0000"/>
                </a:solidFill>
              </a:rPr>
              <a:t>Application</a:t>
            </a:r>
          </a:p>
        </p:txBody>
      </p:sp>
      <p:sp>
        <p:nvSpPr>
          <p:cNvPr id="11" name="TextBox 10">
            <a:extLst>
              <a:ext uri="{FF2B5EF4-FFF2-40B4-BE49-F238E27FC236}">
                <a16:creationId xmlns:a16="http://schemas.microsoft.com/office/drawing/2014/main" id="{F3EFDA19-8148-3C40-93FA-9A7F706BDFD9}"/>
              </a:ext>
            </a:extLst>
          </p:cNvPr>
          <p:cNvSpPr txBox="1"/>
          <p:nvPr/>
        </p:nvSpPr>
        <p:spPr>
          <a:xfrm>
            <a:off x="2389539" y="2985531"/>
            <a:ext cx="442750" cy="369332"/>
          </a:xfrm>
          <a:prstGeom prst="rect">
            <a:avLst/>
          </a:prstGeom>
          <a:noFill/>
        </p:spPr>
        <p:txBody>
          <a:bodyPr wrap="none" rtlCol="0">
            <a:spAutoFit/>
          </a:bodyPr>
          <a:lstStyle/>
          <a:p>
            <a:r>
              <a:rPr lang="en-US" dirty="0">
                <a:solidFill>
                  <a:srgbClr val="FF0000"/>
                </a:solidFill>
              </a:rPr>
              <a:t>OS</a:t>
            </a:r>
          </a:p>
        </p:txBody>
      </p:sp>
      <p:pic>
        <p:nvPicPr>
          <p:cNvPr id="12" name="Picture 11">
            <a:extLst>
              <a:ext uri="{FF2B5EF4-FFF2-40B4-BE49-F238E27FC236}">
                <a16:creationId xmlns:a16="http://schemas.microsoft.com/office/drawing/2014/main" id="{A7AB984C-D166-674F-8ACB-BA00AF5B5874}"/>
              </a:ext>
            </a:extLst>
          </p:cNvPr>
          <p:cNvPicPr>
            <a:picLocks noChangeAspect="1"/>
          </p:cNvPicPr>
          <p:nvPr/>
        </p:nvPicPr>
        <p:blipFill>
          <a:blip r:embed="rId3"/>
          <a:stretch>
            <a:fillRect/>
          </a:stretch>
        </p:blipFill>
        <p:spPr>
          <a:xfrm>
            <a:off x="1526534" y="1534509"/>
            <a:ext cx="688167" cy="725365"/>
          </a:xfrm>
          <a:prstGeom prst="rect">
            <a:avLst/>
          </a:prstGeom>
        </p:spPr>
      </p:pic>
      <p:pic>
        <p:nvPicPr>
          <p:cNvPr id="13" name="Picture 12">
            <a:extLst>
              <a:ext uri="{FF2B5EF4-FFF2-40B4-BE49-F238E27FC236}">
                <a16:creationId xmlns:a16="http://schemas.microsoft.com/office/drawing/2014/main" id="{C780D7DC-63AD-FA45-8ACA-5AAF90ABDE86}"/>
              </a:ext>
            </a:extLst>
          </p:cNvPr>
          <p:cNvPicPr>
            <a:picLocks noChangeAspect="1"/>
          </p:cNvPicPr>
          <p:nvPr/>
        </p:nvPicPr>
        <p:blipFill>
          <a:blip r:embed="rId3"/>
          <a:stretch>
            <a:fillRect/>
          </a:stretch>
        </p:blipFill>
        <p:spPr>
          <a:xfrm>
            <a:off x="1526534" y="2685060"/>
            <a:ext cx="688167" cy="725365"/>
          </a:xfrm>
          <a:prstGeom prst="rect">
            <a:avLst/>
          </a:prstGeom>
        </p:spPr>
      </p:pic>
    </p:spTree>
    <p:extLst>
      <p:ext uri="{BB962C8B-B14F-4D97-AF65-F5344CB8AC3E}">
        <p14:creationId xmlns:p14="http://schemas.microsoft.com/office/powerpoint/2010/main" val="133733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4B7D-E6C5-C04E-9351-CD43F3AB96C8}"/>
              </a:ext>
            </a:extLst>
          </p:cNvPr>
          <p:cNvSpPr>
            <a:spLocks noGrp="1"/>
          </p:cNvSpPr>
          <p:nvPr>
            <p:ph type="title"/>
          </p:nvPr>
        </p:nvSpPr>
        <p:spPr/>
        <p:txBody>
          <a:bodyPr/>
          <a:lstStyle/>
          <a:p>
            <a:r>
              <a:rPr lang="en-US" dirty="0"/>
              <a:t>Remote attestation: EPID</a:t>
            </a:r>
          </a:p>
        </p:txBody>
      </p:sp>
      <p:sp>
        <p:nvSpPr>
          <p:cNvPr id="4" name="Slide Number Placeholder 3">
            <a:extLst>
              <a:ext uri="{FF2B5EF4-FFF2-40B4-BE49-F238E27FC236}">
                <a16:creationId xmlns:a16="http://schemas.microsoft.com/office/drawing/2014/main" id="{B3BE4462-5EF6-E34F-AEC8-F4A0BA582790}"/>
              </a:ext>
            </a:extLst>
          </p:cNvPr>
          <p:cNvSpPr>
            <a:spLocks noGrp="1"/>
          </p:cNvSpPr>
          <p:nvPr>
            <p:ph type="sldNum" sz="quarter" idx="12"/>
          </p:nvPr>
        </p:nvSpPr>
        <p:spPr/>
        <p:txBody>
          <a:bodyPr/>
          <a:lstStyle/>
          <a:p>
            <a:fld id="{73921DC4-839C-F146-AAA5-B7DC0031F985}" type="slidenum">
              <a:rPr lang="en-US" smtClean="0"/>
              <a:t>4</a:t>
            </a:fld>
            <a:endParaRPr lang="en-US"/>
          </a:p>
        </p:txBody>
      </p:sp>
      <p:sp>
        <p:nvSpPr>
          <p:cNvPr id="5" name="Cloud 4">
            <a:extLst>
              <a:ext uri="{FF2B5EF4-FFF2-40B4-BE49-F238E27FC236}">
                <a16:creationId xmlns:a16="http://schemas.microsoft.com/office/drawing/2014/main" id="{90038232-EECB-7848-972D-1D57DCEB522A}"/>
              </a:ext>
            </a:extLst>
          </p:cNvPr>
          <p:cNvSpPr/>
          <p:nvPr/>
        </p:nvSpPr>
        <p:spPr>
          <a:xfrm>
            <a:off x="154912" y="1244021"/>
            <a:ext cx="2461846" cy="1813474"/>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1FE363F6-652A-D14A-9AE5-31BCE7E6F777}"/>
              </a:ext>
            </a:extLst>
          </p:cNvPr>
          <p:cNvPicPr>
            <a:picLocks noChangeAspect="1"/>
          </p:cNvPicPr>
          <p:nvPr/>
        </p:nvPicPr>
        <p:blipFill>
          <a:blip r:embed="rId3"/>
          <a:stretch>
            <a:fillRect/>
          </a:stretch>
        </p:blipFill>
        <p:spPr>
          <a:xfrm>
            <a:off x="7094279" y="5956966"/>
            <a:ext cx="1371502" cy="908084"/>
          </a:xfrm>
          <a:prstGeom prst="rect">
            <a:avLst/>
          </a:prstGeom>
        </p:spPr>
      </p:pic>
      <p:pic>
        <p:nvPicPr>
          <p:cNvPr id="9" name="Picture 8">
            <a:extLst>
              <a:ext uri="{FF2B5EF4-FFF2-40B4-BE49-F238E27FC236}">
                <a16:creationId xmlns:a16="http://schemas.microsoft.com/office/drawing/2014/main" id="{38FC075A-5DC0-C54F-999B-D1D39FFFE921}"/>
              </a:ext>
            </a:extLst>
          </p:cNvPr>
          <p:cNvPicPr>
            <a:picLocks noChangeAspect="1"/>
          </p:cNvPicPr>
          <p:nvPr/>
        </p:nvPicPr>
        <p:blipFill>
          <a:blip r:embed="rId4"/>
          <a:stretch>
            <a:fillRect/>
          </a:stretch>
        </p:blipFill>
        <p:spPr>
          <a:xfrm>
            <a:off x="6129913" y="1368898"/>
            <a:ext cx="846573" cy="1714501"/>
          </a:xfrm>
          <a:prstGeom prst="rect">
            <a:avLst/>
          </a:prstGeom>
        </p:spPr>
      </p:pic>
      <p:sp>
        <p:nvSpPr>
          <p:cNvPr id="10" name="TextBox 9">
            <a:extLst>
              <a:ext uri="{FF2B5EF4-FFF2-40B4-BE49-F238E27FC236}">
                <a16:creationId xmlns:a16="http://schemas.microsoft.com/office/drawing/2014/main" id="{74DE0198-BFDD-5144-A107-693FFF812C50}"/>
              </a:ext>
            </a:extLst>
          </p:cNvPr>
          <p:cNvSpPr txBox="1"/>
          <p:nvPr/>
        </p:nvSpPr>
        <p:spPr>
          <a:xfrm>
            <a:off x="5955324" y="3260216"/>
            <a:ext cx="725968" cy="369332"/>
          </a:xfrm>
          <a:prstGeom prst="rect">
            <a:avLst/>
          </a:prstGeom>
          <a:noFill/>
        </p:spPr>
        <p:txBody>
          <a:bodyPr wrap="none" rtlCol="0">
            <a:spAutoFit/>
          </a:bodyPr>
          <a:lstStyle/>
          <a:p>
            <a:r>
              <a:rPr lang="en-US" dirty="0"/>
              <a:t>Client</a:t>
            </a:r>
          </a:p>
        </p:txBody>
      </p:sp>
      <p:cxnSp>
        <p:nvCxnSpPr>
          <p:cNvPr id="12" name="Straight Arrow Connector 11">
            <a:extLst>
              <a:ext uri="{FF2B5EF4-FFF2-40B4-BE49-F238E27FC236}">
                <a16:creationId xmlns:a16="http://schemas.microsoft.com/office/drawing/2014/main" id="{1823D88C-EFD6-9144-9746-F6E7E175CD7C}"/>
              </a:ext>
            </a:extLst>
          </p:cNvPr>
          <p:cNvCxnSpPr>
            <a:cxnSpLocks/>
          </p:cNvCxnSpPr>
          <p:nvPr/>
        </p:nvCxnSpPr>
        <p:spPr>
          <a:xfrm>
            <a:off x="3130062" y="2273071"/>
            <a:ext cx="254390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9F5700E-7904-8542-951F-5B4731819294}"/>
              </a:ext>
            </a:extLst>
          </p:cNvPr>
          <p:cNvCxnSpPr>
            <a:cxnSpLocks/>
          </p:cNvCxnSpPr>
          <p:nvPr/>
        </p:nvCxnSpPr>
        <p:spPr>
          <a:xfrm>
            <a:off x="6988208" y="3477692"/>
            <a:ext cx="631792" cy="6355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ound Single Corner Rectangle 16">
            <a:extLst>
              <a:ext uri="{FF2B5EF4-FFF2-40B4-BE49-F238E27FC236}">
                <a16:creationId xmlns:a16="http://schemas.microsoft.com/office/drawing/2014/main" id="{974F8236-8230-3244-AB5A-4C2380B9BB2B}"/>
              </a:ext>
            </a:extLst>
          </p:cNvPr>
          <p:cNvSpPr/>
          <p:nvPr/>
        </p:nvSpPr>
        <p:spPr>
          <a:xfrm>
            <a:off x="6857138" y="4399716"/>
            <a:ext cx="1829662" cy="1487473"/>
          </a:xfrm>
          <a:prstGeom prst="round1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Intel Attestation</a:t>
            </a:r>
          </a:p>
          <a:p>
            <a:pPr algn="ctr"/>
            <a:r>
              <a:rPr lang="en-US" dirty="0">
                <a:solidFill>
                  <a:srgbClr val="FF0000"/>
                </a:solidFill>
              </a:rPr>
              <a:t>Service</a:t>
            </a:r>
          </a:p>
        </p:txBody>
      </p:sp>
      <p:sp>
        <p:nvSpPr>
          <p:cNvPr id="33" name="Rectangle 32">
            <a:extLst>
              <a:ext uri="{FF2B5EF4-FFF2-40B4-BE49-F238E27FC236}">
                <a16:creationId xmlns:a16="http://schemas.microsoft.com/office/drawing/2014/main" id="{95634B42-6987-0D4A-9E9A-7D87A58384FA}"/>
              </a:ext>
            </a:extLst>
          </p:cNvPr>
          <p:cNvSpPr/>
          <p:nvPr/>
        </p:nvSpPr>
        <p:spPr>
          <a:xfrm>
            <a:off x="2254737" y="1244021"/>
            <a:ext cx="1101969" cy="643394"/>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quote</a:t>
            </a:r>
          </a:p>
        </p:txBody>
      </p:sp>
      <p:sp>
        <p:nvSpPr>
          <p:cNvPr id="35" name="TextBox 34">
            <a:extLst>
              <a:ext uri="{FF2B5EF4-FFF2-40B4-BE49-F238E27FC236}">
                <a16:creationId xmlns:a16="http://schemas.microsoft.com/office/drawing/2014/main" id="{EF45984F-6DAB-A943-AB87-8F635C9B062A}"/>
              </a:ext>
            </a:extLst>
          </p:cNvPr>
          <p:cNvSpPr txBox="1"/>
          <p:nvPr/>
        </p:nvSpPr>
        <p:spPr>
          <a:xfrm>
            <a:off x="7469248" y="3266223"/>
            <a:ext cx="1565942" cy="646331"/>
          </a:xfrm>
          <a:prstGeom prst="rect">
            <a:avLst/>
          </a:prstGeom>
          <a:noFill/>
        </p:spPr>
        <p:txBody>
          <a:bodyPr wrap="none" rtlCol="0">
            <a:spAutoFit/>
          </a:bodyPr>
          <a:lstStyle/>
          <a:p>
            <a:r>
              <a:rPr lang="en-US" b="1" dirty="0"/>
              <a:t>Verification by</a:t>
            </a:r>
          </a:p>
          <a:p>
            <a:r>
              <a:rPr lang="en-US" b="1" dirty="0"/>
              <a:t>Intel</a:t>
            </a:r>
          </a:p>
        </p:txBody>
      </p:sp>
      <p:sp>
        <p:nvSpPr>
          <p:cNvPr id="41" name="TextBox 40">
            <a:extLst>
              <a:ext uri="{FF2B5EF4-FFF2-40B4-BE49-F238E27FC236}">
                <a16:creationId xmlns:a16="http://schemas.microsoft.com/office/drawing/2014/main" id="{4EF1AB67-E1FF-014B-A903-14E22C8A4A88}"/>
              </a:ext>
            </a:extLst>
          </p:cNvPr>
          <p:cNvSpPr txBox="1"/>
          <p:nvPr/>
        </p:nvSpPr>
        <p:spPr>
          <a:xfrm>
            <a:off x="3642622" y="2890884"/>
            <a:ext cx="1461426" cy="369332"/>
          </a:xfrm>
          <a:prstGeom prst="rect">
            <a:avLst/>
          </a:prstGeom>
          <a:noFill/>
        </p:spPr>
        <p:txBody>
          <a:bodyPr wrap="none" rtlCol="0">
            <a:spAutoFit/>
          </a:bodyPr>
          <a:lstStyle/>
          <a:p>
            <a:r>
              <a:rPr lang="en-US" i="1" dirty="0"/>
              <a:t>Shared secret</a:t>
            </a:r>
          </a:p>
        </p:txBody>
      </p:sp>
      <p:cxnSp>
        <p:nvCxnSpPr>
          <p:cNvPr id="43" name="Straight Arrow Connector 42">
            <a:extLst>
              <a:ext uri="{FF2B5EF4-FFF2-40B4-BE49-F238E27FC236}">
                <a16:creationId xmlns:a16="http://schemas.microsoft.com/office/drawing/2014/main" id="{1E1F6C99-BF79-9347-9DEE-01C3944062F3}"/>
              </a:ext>
            </a:extLst>
          </p:cNvPr>
          <p:cNvCxnSpPr/>
          <p:nvPr/>
        </p:nvCxnSpPr>
        <p:spPr>
          <a:xfrm>
            <a:off x="3130062" y="2676121"/>
            <a:ext cx="254390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A0D03D59-F2C2-D841-B203-D77C766CA217}"/>
              </a:ext>
            </a:extLst>
          </p:cNvPr>
          <p:cNvSpPr txBox="1"/>
          <p:nvPr/>
        </p:nvSpPr>
        <p:spPr>
          <a:xfrm>
            <a:off x="3941163" y="1733220"/>
            <a:ext cx="1129605" cy="369332"/>
          </a:xfrm>
          <a:prstGeom prst="rect">
            <a:avLst/>
          </a:prstGeom>
          <a:noFill/>
        </p:spPr>
        <p:txBody>
          <a:bodyPr wrap="none" rtlCol="0">
            <a:spAutoFit/>
          </a:bodyPr>
          <a:lstStyle/>
          <a:p>
            <a:r>
              <a:rPr lang="en-US" dirty="0"/>
              <a:t>Trust me !</a:t>
            </a:r>
          </a:p>
        </p:txBody>
      </p:sp>
      <p:sp>
        <p:nvSpPr>
          <p:cNvPr id="48" name="Round Same Side Corner Rectangle 47">
            <a:extLst>
              <a:ext uri="{FF2B5EF4-FFF2-40B4-BE49-F238E27FC236}">
                <a16:creationId xmlns:a16="http://schemas.microsoft.com/office/drawing/2014/main" id="{76E0D64C-858E-8F46-8B26-39EA63763869}"/>
              </a:ext>
            </a:extLst>
          </p:cNvPr>
          <p:cNvSpPr/>
          <p:nvPr/>
        </p:nvSpPr>
        <p:spPr>
          <a:xfrm>
            <a:off x="1048517" y="1565718"/>
            <a:ext cx="863600" cy="978527"/>
          </a:xfrm>
          <a:prstGeom prst="round2Same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Intel</a:t>
            </a:r>
          </a:p>
          <a:p>
            <a:pPr algn="ctr"/>
            <a:r>
              <a:rPr lang="en-US" dirty="0">
                <a:solidFill>
                  <a:schemeClr val="tx1"/>
                </a:solidFill>
              </a:rPr>
              <a:t>SGX</a:t>
            </a:r>
          </a:p>
        </p:txBody>
      </p:sp>
      <p:pic>
        <p:nvPicPr>
          <p:cNvPr id="50" name="Picture 49">
            <a:extLst>
              <a:ext uri="{FF2B5EF4-FFF2-40B4-BE49-F238E27FC236}">
                <a16:creationId xmlns:a16="http://schemas.microsoft.com/office/drawing/2014/main" id="{F333F155-EF34-FC49-888F-28F02610809E}"/>
              </a:ext>
            </a:extLst>
          </p:cNvPr>
          <p:cNvPicPr>
            <a:picLocks noChangeAspect="1"/>
          </p:cNvPicPr>
          <p:nvPr/>
        </p:nvPicPr>
        <p:blipFill>
          <a:blip r:embed="rId5"/>
          <a:stretch>
            <a:fillRect/>
          </a:stretch>
        </p:blipFill>
        <p:spPr>
          <a:xfrm>
            <a:off x="82903" y="2281837"/>
            <a:ext cx="872084" cy="859820"/>
          </a:xfrm>
          <a:prstGeom prst="rect">
            <a:avLst/>
          </a:prstGeom>
        </p:spPr>
      </p:pic>
      <p:sp>
        <p:nvSpPr>
          <p:cNvPr id="51" name="TextBox 50">
            <a:extLst>
              <a:ext uri="{FF2B5EF4-FFF2-40B4-BE49-F238E27FC236}">
                <a16:creationId xmlns:a16="http://schemas.microsoft.com/office/drawing/2014/main" id="{7BD577F8-602E-D74D-9CD6-D0BCF61CFC02}"/>
              </a:ext>
            </a:extLst>
          </p:cNvPr>
          <p:cNvSpPr txBox="1"/>
          <p:nvPr/>
        </p:nvSpPr>
        <p:spPr>
          <a:xfrm>
            <a:off x="518945" y="3057495"/>
            <a:ext cx="983667" cy="369332"/>
          </a:xfrm>
          <a:prstGeom prst="rect">
            <a:avLst/>
          </a:prstGeom>
          <a:noFill/>
        </p:spPr>
        <p:txBody>
          <a:bodyPr wrap="none" rtlCol="0">
            <a:spAutoFit/>
          </a:bodyPr>
          <a:lstStyle/>
          <a:p>
            <a:r>
              <a:rPr lang="en-US" dirty="0"/>
              <a:t>EPID key</a:t>
            </a:r>
          </a:p>
        </p:txBody>
      </p:sp>
      <p:pic>
        <p:nvPicPr>
          <p:cNvPr id="52" name="Picture 51">
            <a:extLst>
              <a:ext uri="{FF2B5EF4-FFF2-40B4-BE49-F238E27FC236}">
                <a16:creationId xmlns:a16="http://schemas.microsoft.com/office/drawing/2014/main" id="{1566ADD2-11C3-CB4B-974F-5B8A64B3E7AF}"/>
              </a:ext>
            </a:extLst>
          </p:cNvPr>
          <p:cNvPicPr>
            <a:picLocks noChangeAspect="1"/>
          </p:cNvPicPr>
          <p:nvPr/>
        </p:nvPicPr>
        <p:blipFill>
          <a:blip r:embed="rId5"/>
          <a:stretch>
            <a:fillRect/>
          </a:stretch>
        </p:blipFill>
        <p:spPr>
          <a:xfrm>
            <a:off x="4951590" y="2820451"/>
            <a:ext cx="533397" cy="525896"/>
          </a:xfrm>
          <a:prstGeom prst="rect">
            <a:avLst/>
          </a:prstGeom>
        </p:spPr>
      </p:pic>
      <p:pic>
        <p:nvPicPr>
          <p:cNvPr id="56" name="Picture 55">
            <a:extLst>
              <a:ext uri="{FF2B5EF4-FFF2-40B4-BE49-F238E27FC236}">
                <a16:creationId xmlns:a16="http://schemas.microsoft.com/office/drawing/2014/main" id="{B6306BF4-662F-A248-BA53-F8E400CBE0D6}"/>
              </a:ext>
            </a:extLst>
          </p:cNvPr>
          <p:cNvPicPr>
            <a:picLocks noChangeAspect="1"/>
          </p:cNvPicPr>
          <p:nvPr/>
        </p:nvPicPr>
        <p:blipFill>
          <a:blip r:embed="rId6"/>
          <a:stretch>
            <a:fillRect/>
          </a:stretch>
        </p:blipFill>
        <p:spPr>
          <a:xfrm>
            <a:off x="4988169" y="3804302"/>
            <a:ext cx="1371600" cy="1485900"/>
          </a:xfrm>
          <a:prstGeom prst="rect">
            <a:avLst/>
          </a:prstGeom>
        </p:spPr>
      </p:pic>
      <p:sp>
        <p:nvSpPr>
          <p:cNvPr id="3" name="TextBox 2">
            <a:extLst>
              <a:ext uri="{FF2B5EF4-FFF2-40B4-BE49-F238E27FC236}">
                <a16:creationId xmlns:a16="http://schemas.microsoft.com/office/drawing/2014/main" id="{C74F56F2-A70C-654D-A1EA-66CDC07D1456}"/>
              </a:ext>
            </a:extLst>
          </p:cNvPr>
          <p:cNvSpPr txBox="1"/>
          <p:nvPr/>
        </p:nvSpPr>
        <p:spPr>
          <a:xfrm>
            <a:off x="154912" y="5066685"/>
            <a:ext cx="5078825" cy="892552"/>
          </a:xfrm>
          <a:prstGeom prst="rect">
            <a:avLst/>
          </a:prstGeom>
          <a:noFill/>
        </p:spPr>
        <p:txBody>
          <a:bodyPr wrap="square" rtlCol="0">
            <a:spAutoFit/>
          </a:bodyPr>
          <a:lstStyle/>
          <a:p>
            <a:r>
              <a:rPr lang="en-US" sz="2800" b="1" dirty="0">
                <a:solidFill>
                  <a:srgbClr val="FF0000"/>
                </a:solidFill>
              </a:rPr>
              <a:t>Trust is based on the EPID key!</a:t>
            </a:r>
          </a:p>
          <a:p>
            <a:r>
              <a:rPr lang="en-US" sz="2400" dirty="0">
                <a:solidFill>
                  <a:srgbClr val="FF0000"/>
                </a:solidFill>
              </a:rPr>
              <a:t>Why need IAS ? Revocation !</a:t>
            </a:r>
          </a:p>
        </p:txBody>
      </p:sp>
      <p:sp>
        <p:nvSpPr>
          <p:cNvPr id="6" name="TextBox 5">
            <a:extLst>
              <a:ext uri="{FF2B5EF4-FFF2-40B4-BE49-F238E27FC236}">
                <a16:creationId xmlns:a16="http://schemas.microsoft.com/office/drawing/2014/main" id="{3504BAE4-07D9-1D46-842C-2CE3D768B1C1}"/>
              </a:ext>
            </a:extLst>
          </p:cNvPr>
          <p:cNvSpPr txBox="1"/>
          <p:nvPr/>
        </p:nvSpPr>
        <p:spPr>
          <a:xfrm>
            <a:off x="154912" y="5798329"/>
            <a:ext cx="4253857" cy="461665"/>
          </a:xfrm>
          <a:prstGeom prst="rect">
            <a:avLst/>
          </a:prstGeom>
          <a:noFill/>
        </p:spPr>
        <p:txBody>
          <a:bodyPr wrap="none" rtlCol="0">
            <a:spAutoFit/>
          </a:bodyPr>
          <a:lstStyle/>
          <a:p>
            <a:r>
              <a:rPr lang="en-US" sz="2400" dirty="0">
                <a:solidFill>
                  <a:srgbClr val="FF0000"/>
                </a:solidFill>
              </a:rPr>
              <a:t>All quotes are encrypted by SGX.</a:t>
            </a:r>
          </a:p>
        </p:txBody>
      </p:sp>
      <p:pic>
        <p:nvPicPr>
          <p:cNvPr id="18" name="Picture 17">
            <a:extLst>
              <a:ext uri="{FF2B5EF4-FFF2-40B4-BE49-F238E27FC236}">
                <a16:creationId xmlns:a16="http://schemas.microsoft.com/office/drawing/2014/main" id="{B0F5CC06-B5CA-924C-9CE4-0022CB81C357}"/>
              </a:ext>
            </a:extLst>
          </p:cNvPr>
          <p:cNvPicPr>
            <a:picLocks noChangeAspect="1"/>
          </p:cNvPicPr>
          <p:nvPr/>
        </p:nvPicPr>
        <p:blipFill>
          <a:blip r:embed="rId7"/>
          <a:stretch>
            <a:fillRect/>
          </a:stretch>
        </p:blipFill>
        <p:spPr>
          <a:xfrm>
            <a:off x="6976486" y="5102083"/>
            <a:ext cx="1741049" cy="1741049"/>
          </a:xfrm>
          <a:prstGeom prst="rect">
            <a:avLst/>
          </a:prstGeom>
        </p:spPr>
      </p:pic>
    </p:spTree>
    <p:extLst>
      <p:ext uri="{BB962C8B-B14F-4D97-AF65-F5344CB8AC3E}">
        <p14:creationId xmlns:p14="http://schemas.microsoft.com/office/powerpoint/2010/main" val="413223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3"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2" nodeType="clickEffect">
                                  <p:stCondLst>
                                    <p:cond delay="0"/>
                                  </p:stCondLst>
                                  <p:childTnLst>
                                    <p:animMotion origin="layout" path="M -8.33333E-7 -7.40741E-7 L 0.55399 0.00324 " pathEditMode="relative" rAng="0" ptsTypes="AA">
                                      <p:cBhvr>
                                        <p:cTn id="34" dur="2000" fill="hold"/>
                                        <p:tgtEl>
                                          <p:spTgt spid="33"/>
                                        </p:tgtEl>
                                        <p:attrNameLst>
                                          <p:attrName>ppt_x</p:attrName>
                                          <p:attrName>ppt_y</p:attrName>
                                        </p:attrNameLst>
                                      </p:cBhvr>
                                      <p:rCtr x="27691" y="162"/>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42" presetClass="path" presetSubtype="0" accel="50000" decel="50000" fill="hold" grpId="4" nodeType="withEffect">
                                  <p:stCondLst>
                                    <p:cond delay="0"/>
                                  </p:stCondLst>
                                  <p:childTnLst>
                                    <p:animMotion origin="layout" path="M 0.6191 0.00394 L 0.62865 0.34491 " pathEditMode="relative" rAng="0" ptsTypes="AA">
                                      <p:cBhvr>
                                        <p:cTn id="46" dur="2000" fill="hold"/>
                                        <p:tgtEl>
                                          <p:spTgt spid="33"/>
                                        </p:tgtEl>
                                        <p:attrNameLst>
                                          <p:attrName>ppt_x</p:attrName>
                                          <p:attrName>ppt_y</p:attrName>
                                        </p:attrNameLst>
                                      </p:cBhvr>
                                      <p:rCtr x="469" y="17037"/>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7" grpId="0" animBg="1"/>
      <p:bldP spid="33" grpId="2" animBg="1"/>
      <p:bldP spid="33" grpId="3" animBg="1"/>
      <p:bldP spid="33" grpId="4" animBg="1"/>
      <p:bldP spid="35" grpId="0"/>
      <p:bldP spid="41" grpId="0"/>
      <p:bldP spid="45" grpId="0"/>
      <p:bldP spid="48" grpId="0" animBg="1"/>
      <p:bldP spid="51" grpId="0"/>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BA4F4-F275-1A4C-B09C-314855188002}"/>
              </a:ext>
            </a:extLst>
          </p:cNvPr>
          <p:cNvSpPr>
            <a:spLocks noGrp="1"/>
          </p:cNvSpPr>
          <p:nvPr>
            <p:ph type="title"/>
          </p:nvPr>
        </p:nvSpPr>
        <p:spPr/>
        <p:txBody>
          <a:bodyPr/>
          <a:lstStyle/>
          <a:p>
            <a:r>
              <a:rPr lang="en-US" dirty="0" err="1">
                <a:solidFill>
                  <a:srgbClr val="FF0000"/>
                </a:solidFill>
              </a:rPr>
              <a:t>Unlinkability</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AC5E6D-5B04-FA44-99EA-B282BFEC96AF}"/>
                  </a:ext>
                </a:extLst>
              </p:cNvPr>
              <p:cNvSpPr>
                <a:spLocks noGrp="1"/>
              </p:cNvSpPr>
              <p:nvPr>
                <p:ph idx="1"/>
              </p:nvPr>
            </p:nvSpPr>
            <p:spPr/>
            <p:txBody>
              <a:bodyPr/>
              <a:lstStyle/>
              <a:p>
                <a:pPr marL="0" indent="0">
                  <a:buNone/>
                </a:pPr>
                <a:r>
                  <a:rPr lang="en-US" dirty="0"/>
                  <a:t>           impossible to identify the platform that produced a signature on some message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 </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D1AC5E6D-5B04-FA44-99EA-B282BFEC96AF}"/>
                  </a:ext>
                </a:extLst>
              </p:cNvPr>
              <p:cNvSpPr>
                <a:spLocks noGrp="1" noRot="1" noChangeAspect="1" noMove="1" noResize="1" noEditPoints="1" noAdjustHandles="1" noChangeArrowheads="1" noChangeShapeType="1" noTextEdit="1"/>
              </p:cNvSpPr>
              <p:nvPr>
                <p:ph idx="1"/>
              </p:nvPr>
            </p:nvSpPr>
            <p:spPr>
              <a:blipFill>
                <a:blip r:embed="rId3"/>
                <a:stretch>
                  <a:fillRect l="-1852" t="-14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54A7972-24E6-0349-BCEA-A63480F97AA5}"/>
              </a:ext>
            </a:extLst>
          </p:cNvPr>
          <p:cNvSpPr>
            <a:spLocks noGrp="1"/>
          </p:cNvSpPr>
          <p:nvPr>
            <p:ph type="sldNum" sz="quarter" idx="12"/>
          </p:nvPr>
        </p:nvSpPr>
        <p:spPr/>
        <p:txBody>
          <a:bodyPr/>
          <a:lstStyle/>
          <a:p>
            <a:fld id="{73921DC4-839C-F146-AAA5-B7DC0031F985}" type="slidenum">
              <a:rPr lang="en-US" smtClean="0"/>
              <a:t>5</a:t>
            </a:fld>
            <a:endParaRPr lang="en-US"/>
          </a:p>
        </p:txBody>
      </p:sp>
      <p:sp>
        <p:nvSpPr>
          <p:cNvPr id="5" name="Right Arrow 4">
            <a:extLst>
              <a:ext uri="{FF2B5EF4-FFF2-40B4-BE49-F238E27FC236}">
                <a16:creationId xmlns:a16="http://schemas.microsoft.com/office/drawing/2014/main" id="{A2BA821C-5D8A-6B49-ABD9-23069E959890}"/>
              </a:ext>
            </a:extLst>
          </p:cNvPr>
          <p:cNvSpPr/>
          <p:nvPr/>
        </p:nvSpPr>
        <p:spPr>
          <a:xfrm>
            <a:off x="586153" y="1711570"/>
            <a:ext cx="738554" cy="422030"/>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BE8886C-8F65-BA43-8FD4-F8652D21DB50}"/>
              </a:ext>
            </a:extLst>
          </p:cNvPr>
          <p:cNvPicPr>
            <a:picLocks noChangeAspect="1"/>
          </p:cNvPicPr>
          <p:nvPr/>
        </p:nvPicPr>
        <p:blipFill>
          <a:blip r:embed="rId4"/>
          <a:stretch>
            <a:fillRect/>
          </a:stretch>
        </p:blipFill>
        <p:spPr>
          <a:xfrm>
            <a:off x="606425" y="2859881"/>
            <a:ext cx="2387600" cy="2540000"/>
          </a:xfrm>
          <a:prstGeom prst="rect">
            <a:avLst/>
          </a:prstGeom>
        </p:spPr>
      </p:pic>
      <p:pic>
        <p:nvPicPr>
          <p:cNvPr id="14" name="Picture 13">
            <a:extLst>
              <a:ext uri="{FF2B5EF4-FFF2-40B4-BE49-F238E27FC236}">
                <a16:creationId xmlns:a16="http://schemas.microsoft.com/office/drawing/2014/main" id="{7026DF3C-2F35-5B40-B6BD-1C95E417E310}"/>
              </a:ext>
            </a:extLst>
          </p:cNvPr>
          <p:cNvPicPr>
            <a:picLocks noChangeAspect="1"/>
          </p:cNvPicPr>
          <p:nvPr/>
        </p:nvPicPr>
        <p:blipFill>
          <a:blip r:embed="rId4"/>
          <a:stretch>
            <a:fillRect/>
          </a:stretch>
        </p:blipFill>
        <p:spPr>
          <a:xfrm>
            <a:off x="3294856" y="2859881"/>
            <a:ext cx="2387600" cy="2540000"/>
          </a:xfrm>
          <a:prstGeom prst="rect">
            <a:avLst/>
          </a:prstGeom>
        </p:spPr>
      </p:pic>
      <p:pic>
        <p:nvPicPr>
          <p:cNvPr id="15" name="Picture 14">
            <a:extLst>
              <a:ext uri="{FF2B5EF4-FFF2-40B4-BE49-F238E27FC236}">
                <a16:creationId xmlns:a16="http://schemas.microsoft.com/office/drawing/2014/main" id="{C26CBE9C-3655-A44C-B38D-D607B341B85F}"/>
              </a:ext>
            </a:extLst>
          </p:cNvPr>
          <p:cNvPicPr>
            <a:picLocks noChangeAspect="1"/>
          </p:cNvPicPr>
          <p:nvPr/>
        </p:nvPicPr>
        <p:blipFill>
          <a:blip r:embed="rId4"/>
          <a:stretch>
            <a:fillRect/>
          </a:stretch>
        </p:blipFill>
        <p:spPr>
          <a:xfrm>
            <a:off x="5829300" y="2859881"/>
            <a:ext cx="2387600" cy="2540000"/>
          </a:xfrm>
          <a:prstGeom prst="rect">
            <a:avLst/>
          </a:prstGeom>
        </p:spPr>
      </p:pic>
      <p:pic>
        <p:nvPicPr>
          <p:cNvPr id="17" name="Picture 16">
            <a:extLst>
              <a:ext uri="{FF2B5EF4-FFF2-40B4-BE49-F238E27FC236}">
                <a16:creationId xmlns:a16="http://schemas.microsoft.com/office/drawing/2014/main" id="{01911164-2571-D044-86F3-B1AB332E4F0E}"/>
              </a:ext>
            </a:extLst>
          </p:cNvPr>
          <p:cNvPicPr>
            <a:picLocks noChangeAspect="1"/>
          </p:cNvPicPr>
          <p:nvPr/>
        </p:nvPicPr>
        <p:blipFill>
          <a:blip r:embed="rId5"/>
          <a:stretch>
            <a:fillRect/>
          </a:stretch>
        </p:blipFill>
        <p:spPr>
          <a:xfrm>
            <a:off x="2960291" y="2839937"/>
            <a:ext cx="2795587" cy="2559944"/>
          </a:xfrm>
          <a:prstGeom prst="rect">
            <a:avLst/>
          </a:prstGeom>
        </p:spPr>
      </p:pic>
    </p:spTree>
    <p:extLst>
      <p:ext uri="{BB962C8B-B14F-4D97-AF65-F5344CB8AC3E}">
        <p14:creationId xmlns:p14="http://schemas.microsoft.com/office/powerpoint/2010/main" val="306652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xit" presetSubtype="0" fill="hold" nodeType="clickEffect">
                                  <p:stCondLst>
                                    <p:cond delay="0"/>
                                  </p:stCondLst>
                                  <p:childTnLst>
                                    <p:animEffect transition="out" filter="fade">
                                      <p:cBhvr>
                                        <p:cTn id="6" dur="1000"/>
                                        <p:tgtEl>
                                          <p:spTgt spid="17"/>
                                        </p:tgtEl>
                                      </p:cBhvr>
                                    </p:animEffect>
                                    <p:anim calcmode="lin" valueType="num">
                                      <p:cBhvr>
                                        <p:cTn id="7" dur="1000"/>
                                        <p:tgtEl>
                                          <p:spTgt spid="17"/>
                                        </p:tgtEl>
                                        <p:attrNameLst>
                                          <p:attrName>ppt_x</p:attrName>
                                        </p:attrNameLst>
                                      </p:cBhvr>
                                      <p:tavLst>
                                        <p:tav tm="0">
                                          <p:val>
                                            <p:strVal val="ppt_x"/>
                                          </p:val>
                                        </p:tav>
                                        <p:tav tm="100000">
                                          <p:val>
                                            <p:strVal val="ppt_x"/>
                                          </p:val>
                                        </p:tav>
                                      </p:tavLst>
                                    </p:anim>
                                    <p:anim calcmode="lin" valueType="num">
                                      <p:cBhvr>
                                        <p:cTn id="8" dur="100" decel="100000"/>
                                        <p:tgtEl>
                                          <p:spTgt spid="17"/>
                                        </p:tgtEl>
                                        <p:attrNameLst>
                                          <p:attrName>ppt_y</p:attrName>
                                        </p:attrNameLst>
                                      </p:cBhvr>
                                      <p:tavLst>
                                        <p:tav tm="0">
                                          <p:val>
                                            <p:strVal val="ppt_y"/>
                                          </p:val>
                                        </p:tav>
                                        <p:tav tm="100000">
                                          <p:val>
                                            <p:strVal val="ppt_y-.03"/>
                                          </p:val>
                                        </p:tav>
                                      </p:tavLst>
                                    </p:anim>
                                    <p:anim calcmode="lin" valueType="num">
                                      <p:cBhvr>
                                        <p:cTn id="9" dur="900" accel="100000">
                                          <p:stCondLst>
                                            <p:cond delay="100"/>
                                          </p:stCondLst>
                                        </p:cTn>
                                        <p:tgtEl>
                                          <p:spTgt spid="17"/>
                                        </p:tgtEl>
                                        <p:attrNameLst>
                                          <p:attrName>ppt_y</p:attrName>
                                        </p:attrNameLst>
                                      </p:cBhvr>
                                      <p:tavLst>
                                        <p:tav tm="0">
                                          <p:val>
                                            <p:strVal val="ppt_y"/>
                                          </p:val>
                                        </p:tav>
                                        <p:tav tm="100000">
                                          <p:val>
                                            <p:strVal val="ppt_y+1"/>
                                          </p:val>
                                        </p:tav>
                                      </p:tavLst>
                                    </p:anim>
                                    <p:set>
                                      <p:cBhvr>
                                        <p:cTn id="10" dur="1" fill="hold">
                                          <p:stCondLst>
                                            <p:cond delay="999"/>
                                          </p:stCondLst>
                                        </p:cTn>
                                        <p:tgtEl>
                                          <p:spTgt spid="1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0EEF-8E2D-A246-AA4F-66383762C3B0}"/>
              </a:ext>
            </a:extLst>
          </p:cNvPr>
          <p:cNvSpPr>
            <a:spLocks noGrp="1"/>
          </p:cNvSpPr>
          <p:nvPr>
            <p:ph type="title"/>
          </p:nvPr>
        </p:nvSpPr>
        <p:spPr/>
        <p:txBody>
          <a:bodyPr/>
          <a:lstStyle/>
          <a:p>
            <a:r>
              <a:rPr lang="en-US" dirty="0">
                <a:solidFill>
                  <a:srgbClr val="FF0000"/>
                </a:solidFill>
              </a:rPr>
              <a:t>Unforgeability</a:t>
            </a:r>
          </a:p>
        </p:txBody>
      </p:sp>
      <p:sp>
        <p:nvSpPr>
          <p:cNvPr id="3" name="Content Placeholder 2">
            <a:extLst>
              <a:ext uri="{FF2B5EF4-FFF2-40B4-BE49-F238E27FC236}">
                <a16:creationId xmlns:a16="http://schemas.microsoft.com/office/drawing/2014/main" id="{4C1F00B6-B878-C04A-86CE-5CA1BC1F44BC}"/>
              </a:ext>
            </a:extLst>
          </p:cNvPr>
          <p:cNvSpPr>
            <a:spLocks noGrp="1"/>
          </p:cNvSpPr>
          <p:nvPr>
            <p:ph idx="1"/>
          </p:nvPr>
        </p:nvSpPr>
        <p:spPr>
          <a:xfrm>
            <a:off x="457200" y="1624012"/>
            <a:ext cx="8229600" cy="4525963"/>
          </a:xfrm>
        </p:spPr>
        <p:txBody>
          <a:bodyPr/>
          <a:lstStyle/>
          <a:p>
            <a:pPr marL="0" indent="0">
              <a:buNone/>
            </a:pPr>
            <a:r>
              <a:rPr lang="en-US" dirty="0"/>
              <a:t>           impossible for an attacker to forge a valid signature on some previously-unsigned message, without knowing a non-revoked secret key.</a:t>
            </a:r>
          </a:p>
        </p:txBody>
      </p:sp>
      <p:sp>
        <p:nvSpPr>
          <p:cNvPr id="4" name="Slide Number Placeholder 3">
            <a:extLst>
              <a:ext uri="{FF2B5EF4-FFF2-40B4-BE49-F238E27FC236}">
                <a16:creationId xmlns:a16="http://schemas.microsoft.com/office/drawing/2014/main" id="{B60D58C7-7A17-0545-A5C1-881C59306251}"/>
              </a:ext>
            </a:extLst>
          </p:cNvPr>
          <p:cNvSpPr>
            <a:spLocks noGrp="1"/>
          </p:cNvSpPr>
          <p:nvPr>
            <p:ph type="sldNum" sz="quarter" idx="12"/>
          </p:nvPr>
        </p:nvSpPr>
        <p:spPr/>
        <p:txBody>
          <a:bodyPr/>
          <a:lstStyle/>
          <a:p>
            <a:fld id="{73921DC4-839C-F146-AAA5-B7DC0031F985}" type="slidenum">
              <a:rPr lang="en-US" smtClean="0"/>
              <a:t>6</a:t>
            </a:fld>
            <a:endParaRPr lang="en-US" dirty="0"/>
          </a:p>
        </p:txBody>
      </p:sp>
      <p:sp>
        <p:nvSpPr>
          <p:cNvPr id="5" name="Right Arrow 4">
            <a:extLst>
              <a:ext uri="{FF2B5EF4-FFF2-40B4-BE49-F238E27FC236}">
                <a16:creationId xmlns:a16="http://schemas.microsoft.com/office/drawing/2014/main" id="{69881AE8-058C-D046-A92E-89971A268F79}"/>
              </a:ext>
            </a:extLst>
          </p:cNvPr>
          <p:cNvSpPr/>
          <p:nvPr/>
        </p:nvSpPr>
        <p:spPr>
          <a:xfrm>
            <a:off x="457200" y="1743381"/>
            <a:ext cx="738554" cy="422030"/>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C2C20FB-6191-F94A-AC69-80DCCF99F357}"/>
              </a:ext>
            </a:extLst>
          </p:cNvPr>
          <p:cNvPicPr>
            <a:picLocks noChangeAspect="1"/>
          </p:cNvPicPr>
          <p:nvPr/>
        </p:nvPicPr>
        <p:blipFill>
          <a:blip r:embed="rId2"/>
          <a:stretch>
            <a:fillRect/>
          </a:stretch>
        </p:blipFill>
        <p:spPr>
          <a:xfrm>
            <a:off x="704850" y="4146550"/>
            <a:ext cx="1409700" cy="1485900"/>
          </a:xfrm>
          <a:prstGeom prst="rect">
            <a:avLst/>
          </a:prstGeom>
        </p:spPr>
      </p:pic>
      <p:cxnSp>
        <p:nvCxnSpPr>
          <p:cNvPr id="9" name="Straight Arrow Connector 8">
            <a:extLst>
              <a:ext uri="{FF2B5EF4-FFF2-40B4-BE49-F238E27FC236}">
                <a16:creationId xmlns:a16="http://schemas.microsoft.com/office/drawing/2014/main" id="{106B3F35-6844-B447-89A7-31CA113DC0B9}"/>
              </a:ext>
            </a:extLst>
          </p:cNvPr>
          <p:cNvCxnSpPr/>
          <p:nvPr/>
        </p:nvCxnSpPr>
        <p:spPr>
          <a:xfrm>
            <a:off x="2908300" y="4762500"/>
            <a:ext cx="32385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Multiply 9">
            <a:extLst>
              <a:ext uri="{FF2B5EF4-FFF2-40B4-BE49-F238E27FC236}">
                <a16:creationId xmlns:a16="http://schemas.microsoft.com/office/drawing/2014/main" id="{B5761DB9-94B1-CF48-A867-C07F8E920016}"/>
              </a:ext>
            </a:extLst>
          </p:cNvPr>
          <p:cNvSpPr/>
          <p:nvPr/>
        </p:nvSpPr>
        <p:spPr>
          <a:xfrm>
            <a:off x="3797300" y="4356100"/>
            <a:ext cx="1358900" cy="965200"/>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8EF1E22-4FEC-2D40-9FC7-09A601DC3E2C}"/>
                  </a:ext>
                </a:extLst>
              </p:cNvPr>
              <p:cNvSpPr txBox="1"/>
              <p:nvPr/>
            </p:nvSpPr>
            <p:spPr>
              <a:xfrm>
                <a:off x="4064000" y="3709769"/>
                <a:ext cx="927100" cy="8002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b="0" i="1" smtClean="0">
                          <a:latin typeface="Cambria Math" panose="02040503050406030204" pitchFamily="18" charset="0"/>
                        </a:rPr>
                        <m:t>σ</m:t>
                      </m:r>
                    </m:oMath>
                  </m:oMathPara>
                </a14:m>
                <a:endParaRPr lang="en-US" sz="2800" b="0" dirty="0"/>
              </a:p>
              <a:p>
                <a:endParaRPr lang="en-US" dirty="0"/>
              </a:p>
            </p:txBody>
          </p:sp>
        </mc:Choice>
        <mc:Fallback xmlns="">
          <p:sp>
            <p:nvSpPr>
              <p:cNvPr id="11" name="TextBox 10">
                <a:extLst>
                  <a:ext uri="{FF2B5EF4-FFF2-40B4-BE49-F238E27FC236}">
                    <a16:creationId xmlns:a16="http://schemas.microsoft.com/office/drawing/2014/main" id="{F8EF1E22-4FEC-2D40-9FC7-09A601DC3E2C}"/>
                  </a:ext>
                </a:extLst>
              </p:cNvPr>
              <p:cNvSpPr txBox="1">
                <a:spLocks noRot="1" noChangeAspect="1" noMove="1" noResize="1" noEditPoints="1" noAdjustHandles="1" noChangeArrowheads="1" noChangeShapeType="1" noTextEdit="1"/>
              </p:cNvSpPr>
              <p:nvPr/>
            </p:nvSpPr>
            <p:spPr>
              <a:xfrm>
                <a:off x="4064000" y="3709769"/>
                <a:ext cx="927100" cy="800219"/>
              </a:xfrm>
              <a:prstGeom prst="rect">
                <a:avLst/>
              </a:prstGeom>
              <a:blipFill>
                <a:blip r:embed="rId3"/>
                <a:stretch>
                  <a:fillRect/>
                </a:stretch>
              </a:blipFill>
            </p:spPr>
            <p:txBody>
              <a:bodyPr/>
              <a:lstStyle/>
              <a:p>
                <a:r>
                  <a:rPr lang="en-US">
                    <a:noFill/>
                  </a:rPr>
                  <a:t> </a:t>
                </a:r>
              </a:p>
            </p:txBody>
          </p:sp>
        </mc:Fallback>
      </mc:AlternateContent>
      <p:sp>
        <p:nvSpPr>
          <p:cNvPr id="12" name="Oval Callout 11">
            <a:extLst>
              <a:ext uri="{FF2B5EF4-FFF2-40B4-BE49-F238E27FC236}">
                <a16:creationId xmlns:a16="http://schemas.microsoft.com/office/drawing/2014/main" id="{D996A557-C5B9-8A4C-A1C7-A1858705A755}"/>
              </a:ext>
            </a:extLst>
          </p:cNvPr>
          <p:cNvSpPr/>
          <p:nvPr/>
        </p:nvSpPr>
        <p:spPr>
          <a:xfrm>
            <a:off x="2114550" y="3568700"/>
            <a:ext cx="1212850" cy="673100"/>
          </a:xfrm>
          <a:prstGeom prst="wedgeEllipseCallou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m</a:t>
            </a:r>
          </a:p>
        </p:txBody>
      </p:sp>
      <p:pic>
        <p:nvPicPr>
          <p:cNvPr id="14" name="Picture 13">
            <a:extLst>
              <a:ext uri="{FF2B5EF4-FFF2-40B4-BE49-F238E27FC236}">
                <a16:creationId xmlns:a16="http://schemas.microsoft.com/office/drawing/2014/main" id="{EC8B7645-23AF-424B-A959-A9A0DEE6814A}"/>
              </a:ext>
            </a:extLst>
          </p:cNvPr>
          <p:cNvPicPr>
            <a:picLocks noChangeAspect="1"/>
          </p:cNvPicPr>
          <p:nvPr/>
        </p:nvPicPr>
        <p:blipFill>
          <a:blip r:embed="rId4"/>
          <a:stretch>
            <a:fillRect/>
          </a:stretch>
        </p:blipFill>
        <p:spPr>
          <a:xfrm>
            <a:off x="6685245" y="3140600"/>
            <a:ext cx="1411005" cy="2738776"/>
          </a:xfrm>
          <a:prstGeom prst="rect">
            <a:avLst/>
          </a:prstGeom>
        </p:spPr>
      </p:pic>
      <p:sp>
        <p:nvSpPr>
          <p:cNvPr id="15" name="TextBox 14">
            <a:extLst>
              <a:ext uri="{FF2B5EF4-FFF2-40B4-BE49-F238E27FC236}">
                <a16:creationId xmlns:a16="http://schemas.microsoft.com/office/drawing/2014/main" id="{4E7EF8A1-91BD-C94F-8106-09156BFADBAE}"/>
              </a:ext>
            </a:extLst>
          </p:cNvPr>
          <p:cNvSpPr txBox="1"/>
          <p:nvPr/>
        </p:nvSpPr>
        <p:spPr>
          <a:xfrm>
            <a:off x="7336108" y="5879376"/>
            <a:ext cx="1020492" cy="400110"/>
          </a:xfrm>
          <a:prstGeom prst="rect">
            <a:avLst/>
          </a:prstGeom>
          <a:noFill/>
        </p:spPr>
        <p:txBody>
          <a:bodyPr wrap="square" rtlCol="0">
            <a:spAutoFit/>
          </a:bodyPr>
          <a:lstStyle/>
          <a:p>
            <a:r>
              <a:rPr lang="en-US" sz="2000" b="1" dirty="0">
                <a:solidFill>
                  <a:srgbClr val="FF0000"/>
                </a:solidFill>
              </a:rPr>
              <a:t>NO!</a:t>
            </a:r>
          </a:p>
        </p:txBody>
      </p:sp>
    </p:spTree>
    <p:extLst>
      <p:ext uri="{BB962C8B-B14F-4D97-AF65-F5344CB8AC3E}">
        <p14:creationId xmlns:p14="http://schemas.microsoft.com/office/powerpoint/2010/main" val="1268510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111D-F1BF-D541-A333-69A63F011DF6}"/>
              </a:ext>
            </a:extLst>
          </p:cNvPr>
          <p:cNvSpPr>
            <a:spLocks noGrp="1"/>
          </p:cNvSpPr>
          <p:nvPr>
            <p:ph type="title"/>
          </p:nvPr>
        </p:nvSpPr>
        <p:spPr/>
        <p:txBody>
          <a:bodyPr/>
          <a:lstStyle/>
          <a:p>
            <a:r>
              <a:rPr lang="en-US" dirty="0"/>
              <a:t>Our results</a:t>
            </a:r>
          </a:p>
        </p:txBody>
      </p:sp>
      <p:sp>
        <p:nvSpPr>
          <p:cNvPr id="3" name="Content Placeholder 2">
            <a:extLst>
              <a:ext uri="{FF2B5EF4-FFF2-40B4-BE49-F238E27FC236}">
                <a16:creationId xmlns:a16="http://schemas.microsoft.com/office/drawing/2014/main" id="{47534997-13C6-3342-ABA2-6D651AC9174B}"/>
              </a:ext>
            </a:extLst>
          </p:cNvPr>
          <p:cNvSpPr>
            <a:spLocks noGrp="1"/>
          </p:cNvSpPr>
          <p:nvPr>
            <p:ph idx="1"/>
          </p:nvPr>
        </p:nvSpPr>
        <p:spPr/>
        <p:txBody>
          <a:bodyPr>
            <a:normAutofit lnSpcReduction="10000"/>
          </a:bodyPr>
          <a:lstStyle/>
          <a:p>
            <a:r>
              <a:rPr lang="en-US" dirty="0">
                <a:solidFill>
                  <a:srgbClr val="FF0000"/>
                </a:solidFill>
              </a:rPr>
              <a:t>First cache attacks </a:t>
            </a:r>
            <a:r>
              <a:rPr lang="en-US" dirty="0"/>
              <a:t>on Intel’s EPID protocol implemented inside SGX.</a:t>
            </a:r>
          </a:p>
          <a:p>
            <a:pPr marL="0" indent="0">
              <a:buNone/>
            </a:pPr>
            <a:endParaRPr lang="en-US" dirty="0"/>
          </a:p>
          <a:p>
            <a:r>
              <a:rPr lang="en-US" dirty="0"/>
              <a:t>Recover part of the enclave’s long term secret key.</a:t>
            </a:r>
          </a:p>
          <a:p>
            <a:endParaRPr lang="en-US" dirty="0"/>
          </a:p>
          <a:p>
            <a:r>
              <a:rPr lang="en-US" dirty="0"/>
              <a:t>Malicious attestation server (Intel) can break the </a:t>
            </a:r>
            <a:r>
              <a:rPr lang="en-US" dirty="0" err="1">
                <a:solidFill>
                  <a:srgbClr val="FF0000"/>
                </a:solidFill>
              </a:rPr>
              <a:t>unlinkability</a:t>
            </a:r>
            <a:r>
              <a:rPr lang="en-US" dirty="0">
                <a:solidFill>
                  <a:srgbClr val="FF0000"/>
                </a:solidFill>
              </a:rPr>
              <a:t> guarantees </a:t>
            </a:r>
            <a:r>
              <a:rPr lang="en-US" dirty="0"/>
              <a:t>of SGX’s remote attestation protocol.</a:t>
            </a:r>
          </a:p>
        </p:txBody>
      </p:sp>
      <p:sp>
        <p:nvSpPr>
          <p:cNvPr id="4" name="Slide Number Placeholder 3">
            <a:extLst>
              <a:ext uri="{FF2B5EF4-FFF2-40B4-BE49-F238E27FC236}">
                <a16:creationId xmlns:a16="http://schemas.microsoft.com/office/drawing/2014/main" id="{0625DD25-4C7B-E948-9049-19C26CD19E8A}"/>
              </a:ext>
            </a:extLst>
          </p:cNvPr>
          <p:cNvSpPr>
            <a:spLocks noGrp="1"/>
          </p:cNvSpPr>
          <p:nvPr>
            <p:ph type="sldNum" sz="quarter" idx="12"/>
          </p:nvPr>
        </p:nvSpPr>
        <p:spPr/>
        <p:txBody>
          <a:bodyPr/>
          <a:lstStyle/>
          <a:p>
            <a:fld id="{73921DC4-839C-F146-AAA5-B7DC0031F985}" type="slidenum">
              <a:rPr lang="en-US" smtClean="0"/>
              <a:t>7</a:t>
            </a:fld>
            <a:endParaRPr lang="en-US"/>
          </a:p>
        </p:txBody>
      </p:sp>
      <p:pic>
        <p:nvPicPr>
          <p:cNvPr id="6" name="Picture 5">
            <a:extLst>
              <a:ext uri="{FF2B5EF4-FFF2-40B4-BE49-F238E27FC236}">
                <a16:creationId xmlns:a16="http://schemas.microsoft.com/office/drawing/2014/main" id="{26CCE656-AFC8-0E4F-AC35-2DF62D4152BF}"/>
              </a:ext>
            </a:extLst>
          </p:cNvPr>
          <p:cNvPicPr>
            <a:picLocks noChangeAspect="1"/>
          </p:cNvPicPr>
          <p:nvPr/>
        </p:nvPicPr>
        <p:blipFill>
          <a:blip r:embed="rId3"/>
          <a:stretch>
            <a:fillRect/>
          </a:stretch>
        </p:blipFill>
        <p:spPr>
          <a:xfrm>
            <a:off x="7460291" y="2205873"/>
            <a:ext cx="1051738" cy="1036947"/>
          </a:xfrm>
          <a:prstGeom prst="rect">
            <a:avLst/>
          </a:prstGeom>
        </p:spPr>
      </p:pic>
    </p:spTree>
    <p:extLst>
      <p:ext uri="{BB962C8B-B14F-4D97-AF65-F5344CB8AC3E}">
        <p14:creationId xmlns:p14="http://schemas.microsoft.com/office/powerpoint/2010/main" val="31524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0DD8-81C4-B84C-8B64-6A284984E38D}"/>
              </a:ext>
            </a:extLst>
          </p:cNvPr>
          <p:cNvSpPr>
            <a:spLocks noGrp="1"/>
          </p:cNvSpPr>
          <p:nvPr>
            <p:ph type="title"/>
          </p:nvPr>
        </p:nvSpPr>
        <p:spPr>
          <a:xfrm>
            <a:off x="457200" y="-8191"/>
            <a:ext cx="8229600" cy="1143000"/>
          </a:xfrm>
        </p:spPr>
        <p:txBody>
          <a:bodyPr/>
          <a:lstStyle/>
          <a:p>
            <a:r>
              <a:rPr lang="en-US" dirty="0"/>
              <a:t>EPID: setup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241D2A-2C0C-6942-99D3-8C6988A387F5}"/>
                  </a:ext>
                </a:extLst>
              </p:cNvPr>
              <p:cNvSpPr>
                <a:spLocks noGrp="1"/>
              </p:cNvSpPr>
              <p:nvPr>
                <p:ph idx="1"/>
              </p:nvPr>
            </p:nvSpPr>
            <p:spPr>
              <a:xfrm>
                <a:off x="278090" y="1309542"/>
                <a:ext cx="8229600" cy="4525963"/>
              </a:xfrm>
            </p:spPr>
            <p:txBody>
              <a:bodyPr/>
              <a:lstStyle/>
              <a:p>
                <a:r>
                  <a:rPr lang="en-US" dirty="0"/>
                  <a:t>An issuer: </a:t>
                </a:r>
              </a:p>
              <a:p>
                <a:endParaRPr lang="en-US" dirty="0"/>
              </a:p>
              <a:p>
                <a:r>
                  <a:rPr lang="en-US" dirty="0"/>
                  <a:t>A revocation manager:</a:t>
                </a:r>
              </a:p>
              <a:p>
                <a:endParaRPr lang="en-US" dirty="0"/>
              </a:p>
              <a:p>
                <a:r>
                  <a:rPr lang="en-US" dirty="0"/>
                  <a:t>A platform</a:t>
                </a:r>
                <a14:m>
                  <m:oMath xmlns:m="http://schemas.openxmlformats.org/officeDocument/2006/math">
                    <m:r>
                      <a:rPr lang="en-US" b="0" i="1" smtClean="0">
                        <a:latin typeface="Cambria Math" panose="02040503050406030204" pitchFamily="18" charset="0"/>
                      </a:rPr>
                      <m:t>:</m:t>
                    </m:r>
                  </m:oMath>
                </a14:m>
                <a:endParaRPr lang="en-US" dirty="0"/>
              </a:p>
              <a:p>
                <a:endParaRPr lang="en-US" dirty="0"/>
              </a:p>
              <a:p>
                <a:r>
                  <a:rPr lang="en-US" dirty="0"/>
                  <a:t>A verifier</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C5241D2A-2C0C-6942-99D3-8C6988A387F5}"/>
                  </a:ext>
                </a:extLst>
              </p:cNvPr>
              <p:cNvSpPr>
                <a:spLocks noGrp="1" noRot="1" noChangeAspect="1" noMove="1" noResize="1" noEditPoints="1" noAdjustHandles="1" noChangeArrowheads="1" noChangeShapeType="1" noTextEdit="1"/>
              </p:cNvSpPr>
              <p:nvPr>
                <p:ph idx="1"/>
              </p:nvPr>
            </p:nvSpPr>
            <p:spPr>
              <a:xfrm>
                <a:off x="278090" y="1309542"/>
                <a:ext cx="8229600" cy="4525963"/>
              </a:xfrm>
              <a:blipFill>
                <a:blip r:embed="rId3"/>
                <a:stretch>
                  <a:fillRect l="-1541" t="-16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A4FF38-CD55-3B4A-AEBB-9369AE975DCD}"/>
              </a:ext>
            </a:extLst>
          </p:cNvPr>
          <p:cNvSpPr>
            <a:spLocks noGrp="1"/>
          </p:cNvSpPr>
          <p:nvPr>
            <p:ph type="sldNum" sz="quarter" idx="12"/>
          </p:nvPr>
        </p:nvSpPr>
        <p:spPr/>
        <p:txBody>
          <a:bodyPr/>
          <a:lstStyle/>
          <a:p>
            <a:fld id="{73921DC4-839C-F146-AAA5-B7DC0031F985}" type="slidenum">
              <a:rPr lang="en-US" smtClean="0"/>
              <a:t>8</a:t>
            </a:fld>
            <a:endParaRPr lang="en-US"/>
          </a:p>
        </p:txBody>
      </p:sp>
      <p:pic>
        <p:nvPicPr>
          <p:cNvPr id="16" name="Picture 15">
            <a:extLst>
              <a:ext uri="{FF2B5EF4-FFF2-40B4-BE49-F238E27FC236}">
                <a16:creationId xmlns:a16="http://schemas.microsoft.com/office/drawing/2014/main" id="{49B2357B-65EF-BA45-9555-1C7BC3AA1C2C}"/>
              </a:ext>
            </a:extLst>
          </p:cNvPr>
          <p:cNvPicPr>
            <a:picLocks noChangeAspect="1"/>
          </p:cNvPicPr>
          <p:nvPr/>
        </p:nvPicPr>
        <p:blipFill>
          <a:blip r:embed="rId4"/>
          <a:stretch>
            <a:fillRect/>
          </a:stretch>
        </p:blipFill>
        <p:spPr>
          <a:xfrm>
            <a:off x="3225937" y="1134809"/>
            <a:ext cx="607785" cy="1230902"/>
          </a:xfrm>
          <a:prstGeom prst="rect">
            <a:avLst/>
          </a:prstGeom>
        </p:spPr>
      </p:pic>
      <p:pic>
        <p:nvPicPr>
          <p:cNvPr id="18" name="Picture 17">
            <a:extLst>
              <a:ext uri="{FF2B5EF4-FFF2-40B4-BE49-F238E27FC236}">
                <a16:creationId xmlns:a16="http://schemas.microsoft.com/office/drawing/2014/main" id="{98DCCBED-FFB4-E04A-9EF1-1505743592B4}"/>
              </a:ext>
            </a:extLst>
          </p:cNvPr>
          <p:cNvPicPr>
            <a:picLocks noChangeAspect="1"/>
          </p:cNvPicPr>
          <p:nvPr/>
        </p:nvPicPr>
        <p:blipFill>
          <a:blip r:embed="rId5"/>
          <a:stretch>
            <a:fillRect/>
          </a:stretch>
        </p:blipFill>
        <p:spPr>
          <a:xfrm>
            <a:off x="5495447" y="1592371"/>
            <a:ext cx="1529628" cy="2108333"/>
          </a:xfrm>
          <a:prstGeom prst="rect">
            <a:avLst/>
          </a:prstGeom>
        </p:spPr>
      </p:pic>
      <p:pic>
        <p:nvPicPr>
          <p:cNvPr id="7" name="Picture 6">
            <a:extLst>
              <a:ext uri="{FF2B5EF4-FFF2-40B4-BE49-F238E27FC236}">
                <a16:creationId xmlns:a16="http://schemas.microsoft.com/office/drawing/2014/main" id="{8D43D554-4015-6F44-8858-76517A472542}"/>
              </a:ext>
            </a:extLst>
          </p:cNvPr>
          <p:cNvPicPr>
            <a:picLocks noChangeAspect="1"/>
          </p:cNvPicPr>
          <p:nvPr/>
        </p:nvPicPr>
        <p:blipFill>
          <a:blip r:embed="rId6"/>
          <a:stretch>
            <a:fillRect/>
          </a:stretch>
        </p:blipFill>
        <p:spPr>
          <a:xfrm>
            <a:off x="4012832" y="3405186"/>
            <a:ext cx="1061432" cy="1061432"/>
          </a:xfrm>
          <a:prstGeom prst="rect">
            <a:avLst/>
          </a:prstGeom>
        </p:spPr>
      </p:pic>
      <p:pic>
        <p:nvPicPr>
          <p:cNvPr id="9" name="Picture 8">
            <a:extLst>
              <a:ext uri="{FF2B5EF4-FFF2-40B4-BE49-F238E27FC236}">
                <a16:creationId xmlns:a16="http://schemas.microsoft.com/office/drawing/2014/main" id="{30068DA5-DE15-454B-BECA-0C940966903B}"/>
              </a:ext>
            </a:extLst>
          </p:cNvPr>
          <p:cNvPicPr>
            <a:picLocks noChangeAspect="1"/>
          </p:cNvPicPr>
          <p:nvPr/>
        </p:nvPicPr>
        <p:blipFill>
          <a:blip r:embed="rId7"/>
          <a:stretch>
            <a:fillRect/>
          </a:stretch>
        </p:blipFill>
        <p:spPr>
          <a:xfrm>
            <a:off x="2926378" y="4641351"/>
            <a:ext cx="1206901" cy="799100"/>
          </a:xfrm>
          <a:prstGeom prst="rect">
            <a:avLst/>
          </a:prstGeom>
        </p:spPr>
      </p:pic>
    </p:spTree>
    <p:extLst>
      <p:ext uri="{BB962C8B-B14F-4D97-AF65-F5344CB8AC3E}">
        <p14:creationId xmlns:p14="http://schemas.microsoft.com/office/powerpoint/2010/main" val="300760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16"/>
                                        </p:tgtEl>
                                        <p:attrNameLst>
                                          <p:attrName>style.visibility</p:attrName>
                                        </p:attrNameLst>
                                      </p:cBhvr>
                                      <p:to>
                                        <p:strVal val="visible"/>
                                      </p:to>
                                    </p:set>
                                    <p:anim calcmode="lin" valueType="num">
                                      <p:cBhvr additive="base">
                                        <p:cTn id="9" dur="500" fill="hold"/>
                                        <p:tgtEl>
                                          <p:spTgt spid="16"/>
                                        </p:tgtEl>
                                        <p:attrNameLst>
                                          <p:attrName>ppt_x</p:attrName>
                                        </p:attrNameLst>
                                      </p:cBhvr>
                                      <p:tavLst>
                                        <p:tav tm="0">
                                          <p:val>
                                            <p:strVal val="#ppt_x"/>
                                          </p:val>
                                        </p:tav>
                                        <p:tav tm="100000">
                                          <p:val>
                                            <p:strVal val="#ppt_x"/>
                                          </p:val>
                                        </p:tav>
                                      </p:tavLst>
                                    </p:anim>
                                    <p:anim calcmode="lin" valueType="num">
                                      <p:cBhvr additive="base">
                                        <p:cTn id="1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36DD-2F64-2F4D-944B-9ED09BCF3EAA}"/>
              </a:ext>
            </a:extLst>
          </p:cNvPr>
          <p:cNvSpPr>
            <a:spLocks noGrp="1"/>
          </p:cNvSpPr>
          <p:nvPr>
            <p:ph type="title"/>
          </p:nvPr>
        </p:nvSpPr>
        <p:spPr>
          <a:xfrm>
            <a:off x="457200" y="-65870"/>
            <a:ext cx="8229600" cy="1143000"/>
          </a:xfrm>
        </p:spPr>
        <p:txBody>
          <a:bodyPr>
            <a:normAutofit/>
          </a:bodyPr>
          <a:lstStyle/>
          <a:p>
            <a:r>
              <a:rPr lang="en-US" dirty="0"/>
              <a:t>EPID: algorithms</a:t>
            </a:r>
          </a:p>
        </p:txBody>
      </p:sp>
      <p:sp>
        <p:nvSpPr>
          <p:cNvPr id="4" name="Slide Number Placeholder 3">
            <a:extLst>
              <a:ext uri="{FF2B5EF4-FFF2-40B4-BE49-F238E27FC236}">
                <a16:creationId xmlns:a16="http://schemas.microsoft.com/office/drawing/2014/main" id="{28E6E52E-934D-D145-80C8-33E5789E1E2F}"/>
              </a:ext>
            </a:extLst>
          </p:cNvPr>
          <p:cNvSpPr>
            <a:spLocks noGrp="1"/>
          </p:cNvSpPr>
          <p:nvPr>
            <p:ph type="sldNum" sz="quarter" idx="12"/>
          </p:nvPr>
        </p:nvSpPr>
        <p:spPr/>
        <p:txBody>
          <a:bodyPr/>
          <a:lstStyle/>
          <a:p>
            <a:fld id="{73921DC4-839C-F146-AAA5-B7DC0031F985}" type="slidenum">
              <a:rPr lang="en-US" smtClean="0"/>
              <a:t>9</a:t>
            </a:fld>
            <a:endParaRPr lang="en-US"/>
          </a:p>
        </p:txBody>
      </p:sp>
      <p:sp>
        <p:nvSpPr>
          <p:cNvPr id="7" name="Oval Callout 6">
            <a:extLst>
              <a:ext uri="{FF2B5EF4-FFF2-40B4-BE49-F238E27FC236}">
                <a16:creationId xmlns:a16="http://schemas.microsoft.com/office/drawing/2014/main" id="{8A5E8A02-1249-5444-A905-A21669C57F81}"/>
              </a:ext>
            </a:extLst>
          </p:cNvPr>
          <p:cNvSpPr/>
          <p:nvPr/>
        </p:nvSpPr>
        <p:spPr>
          <a:xfrm>
            <a:off x="1937303" y="3878789"/>
            <a:ext cx="1049381" cy="320773"/>
          </a:xfrm>
          <a:prstGeom prst="wedgeEllipseCallou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m, </a:t>
            </a:r>
            <a:r>
              <a:rPr lang="en-US" dirty="0" err="1">
                <a:solidFill>
                  <a:srgbClr val="FF0000"/>
                </a:solidFill>
              </a:rPr>
              <a:t>sk</a:t>
            </a:r>
            <a:endParaRPr lang="en-US" dirty="0">
              <a:solidFill>
                <a:srgbClr val="FF0000"/>
              </a:solidFill>
            </a:endParaRPr>
          </a:p>
        </p:txBody>
      </p:sp>
      <p:pic>
        <p:nvPicPr>
          <p:cNvPr id="14" name="Picture 13">
            <a:extLst>
              <a:ext uri="{FF2B5EF4-FFF2-40B4-BE49-F238E27FC236}">
                <a16:creationId xmlns:a16="http://schemas.microsoft.com/office/drawing/2014/main" id="{D076F557-22E0-8547-A00B-EF8BC9B7297B}"/>
              </a:ext>
            </a:extLst>
          </p:cNvPr>
          <p:cNvPicPr>
            <a:picLocks noChangeAspect="1"/>
          </p:cNvPicPr>
          <p:nvPr/>
        </p:nvPicPr>
        <p:blipFill>
          <a:blip r:embed="rId3"/>
          <a:stretch>
            <a:fillRect/>
          </a:stretch>
        </p:blipFill>
        <p:spPr>
          <a:xfrm>
            <a:off x="1486861" y="5511146"/>
            <a:ext cx="1206901" cy="799100"/>
          </a:xfrm>
          <a:prstGeom prst="rect">
            <a:avLst/>
          </a:prstGeom>
        </p:spPr>
      </p:pic>
      <p:sp>
        <p:nvSpPr>
          <p:cNvPr id="16" name="TextBox 15">
            <a:extLst>
              <a:ext uri="{FF2B5EF4-FFF2-40B4-BE49-F238E27FC236}">
                <a16:creationId xmlns:a16="http://schemas.microsoft.com/office/drawing/2014/main" id="{2EAFF73C-FDF4-6645-A052-29944F209929}"/>
              </a:ext>
            </a:extLst>
          </p:cNvPr>
          <p:cNvSpPr txBox="1"/>
          <p:nvPr/>
        </p:nvSpPr>
        <p:spPr>
          <a:xfrm>
            <a:off x="4167754" y="5663822"/>
            <a:ext cx="1611984" cy="461665"/>
          </a:xfrm>
          <a:prstGeom prst="rect">
            <a:avLst/>
          </a:prstGeom>
          <a:noFill/>
        </p:spPr>
        <p:txBody>
          <a:bodyPr wrap="square" rtlCol="0">
            <a:spAutoFit/>
          </a:bodyPr>
          <a:lstStyle/>
          <a:p>
            <a:r>
              <a:rPr lang="en-US" sz="2400" b="1" dirty="0">
                <a:solidFill>
                  <a:srgbClr val="FF0000"/>
                </a:solidFill>
              </a:rPr>
              <a:t>Yes/No</a:t>
            </a:r>
          </a:p>
        </p:txBody>
      </p:sp>
      <p:sp>
        <p:nvSpPr>
          <p:cNvPr id="18" name="Content Placeholder 17">
            <a:extLst>
              <a:ext uri="{FF2B5EF4-FFF2-40B4-BE49-F238E27FC236}">
                <a16:creationId xmlns:a16="http://schemas.microsoft.com/office/drawing/2014/main" id="{2344E604-2DAD-4F40-9196-E59CA9497042}"/>
              </a:ext>
            </a:extLst>
          </p:cNvPr>
          <p:cNvSpPr>
            <a:spLocks noGrp="1"/>
          </p:cNvSpPr>
          <p:nvPr>
            <p:ph idx="1"/>
          </p:nvPr>
        </p:nvSpPr>
        <p:spPr>
          <a:xfrm>
            <a:off x="239101" y="1247654"/>
            <a:ext cx="8626614" cy="5473821"/>
          </a:xfrm>
        </p:spPr>
        <p:txBody>
          <a:bodyPr>
            <a:normAutofit fontScale="47500" lnSpcReduction="20000"/>
          </a:bodyPr>
          <a:lstStyle/>
          <a:p>
            <a:pPr marL="0" indent="0">
              <a:buNone/>
            </a:pPr>
            <a:r>
              <a:rPr lang="en-US" sz="4200" b="1" dirty="0">
                <a:solidFill>
                  <a:srgbClr val="FF0000"/>
                </a:solidFill>
              </a:rPr>
              <a:t>Setup</a:t>
            </a:r>
            <a:r>
              <a:rPr lang="en-US" sz="4200" b="1" dirty="0"/>
              <a:t> </a:t>
            </a:r>
          </a:p>
          <a:p>
            <a:endParaRPr lang="en-US" dirty="0"/>
          </a:p>
          <a:p>
            <a:endParaRPr lang="en-US" dirty="0"/>
          </a:p>
          <a:p>
            <a:pPr marL="0" indent="0">
              <a:buNone/>
            </a:pPr>
            <a:endParaRPr lang="en-US" dirty="0">
              <a:solidFill>
                <a:srgbClr val="FF0000"/>
              </a:solidFill>
            </a:endParaRPr>
          </a:p>
          <a:p>
            <a:pPr marL="0" indent="0">
              <a:buNone/>
            </a:pPr>
            <a:endParaRPr lang="en-US" dirty="0">
              <a:solidFill>
                <a:srgbClr val="FF0000"/>
              </a:solidFill>
            </a:endParaRPr>
          </a:p>
          <a:p>
            <a:pPr marL="0" indent="0">
              <a:buNone/>
            </a:pPr>
            <a:endParaRPr lang="en-US" dirty="0">
              <a:solidFill>
                <a:srgbClr val="FF0000"/>
              </a:solidFill>
            </a:endParaRPr>
          </a:p>
          <a:p>
            <a:pPr marL="0" indent="0">
              <a:buNone/>
            </a:pPr>
            <a:r>
              <a:rPr lang="en-US" sz="3800" b="1" dirty="0">
                <a:solidFill>
                  <a:srgbClr val="FF0000"/>
                </a:solidFill>
              </a:rPr>
              <a:t>Join</a:t>
            </a:r>
          </a:p>
          <a:p>
            <a:endParaRPr lang="en-US" dirty="0"/>
          </a:p>
          <a:p>
            <a:endParaRPr lang="en-US" dirty="0"/>
          </a:p>
          <a:p>
            <a:endParaRPr lang="en-US" dirty="0"/>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pPr marL="0" indent="0">
              <a:buNone/>
            </a:pPr>
            <a:r>
              <a:rPr lang="en-US" sz="3800" b="1" dirty="0">
                <a:solidFill>
                  <a:srgbClr val="FF0000"/>
                </a:solidFill>
              </a:rPr>
              <a:t>Sign </a:t>
            </a:r>
          </a:p>
          <a:p>
            <a:pPr marL="0" indent="0">
              <a:buNone/>
            </a:pPr>
            <a:endParaRPr lang="en-US" dirty="0"/>
          </a:p>
          <a:p>
            <a:pPr marL="0" indent="0">
              <a:buNone/>
            </a:pPr>
            <a:endParaRPr lang="en-US" dirty="0"/>
          </a:p>
          <a:p>
            <a:endParaRPr lang="en-US" dirty="0"/>
          </a:p>
          <a:p>
            <a:endParaRPr lang="en-US" dirty="0"/>
          </a:p>
          <a:p>
            <a:pPr marL="0" indent="0">
              <a:buNone/>
            </a:pPr>
            <a:r>
              <a:rPr lang="en-US" sz="3800" b="1" dirty="0">
                <a:solidFill>
                  <a:srgbClr val="FF0000"/>
                </a:solidFill>
              </a:rPr>
              <a:t>Verify </a:t>
            </a:r>
          </a:p>
        </p:txBody>
      </p:sp>
      <p:pic>
        <p:nvPicPr>
          <p:cNvPr id="20" name="Picture 19">
            <a:extLst>
              <a:ext uri="{FF2B5EF4-FFF2-40B4-BE49-F238E27FC236}">
                <a16:creationId xmlns:a16="http://schemas.microsoft.com/office/drawing/2014/main" id="{68F179A4-E62E-C742-AA15-75ABF78E6BBB}"/>
              </a:ext>
            </a:extLst>
          </p:cNvPr>
          <p:cNvPicPr>
            <a:picLocks noChangeAspect="1"/>
          </p:cNvPicPr>
          <p:nvPr/>
        </p:nvPicPr>
        <p:blipFill>
          <a:blip r:embed="rId4"/>
          <a:stretch>
            <a:fillRect/>
          </a:stretch>
        </p:blipFill>
        <p:spPr>
          <a:xfrm>
            <a:off x="1456669" y="605024"/>
            <a:ext cx="497717" cy="1007989"/>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7A05401-379E-944E-9BE9-D231119377DE}"/>
                  </a:ext>
                </a:extLst>
              </p:cNvPr>
              <p:cNvSpPr txBox="1"/>
              <p:nvPr/>
            </p:nvSpPr>
            <p:spPr>
              <a:xfrm>
                <a:off x="2955768" y="4116966"/>
                <a:ext cx="488447"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1" smtClean="0">
                          <a:latin typeface="Cambria Math" panose="02040503050406030204" pitchFamily="18" charset="0"/>
                        </a:rPr>
                        <m:t>σ</m:t>
                      </m:r>
                    </m:oMath>
                  </m:oMathPara>
                </a14:m>
                <a:endParaRPr lang="en-US" b="0" dirty="0"/>
              </a:p>
              <a:p>
                <a:endParaRPr lang="en-US" dirty="0"/>
              </a:p>
            </p:txBody>
          </p:sp>
        </mc:Choice>
        <mc:Fallback xmlns="">
          <p:sp>
            <p:nvSpPr>
              <p:cNvPr id="21" name="TextBox 20">
                <a:extLst>
                  <a:ext uri="{FF2B5EF4-FFF2-40B4-BE49-F238E27FC236}">
                    <a16:creationId xmlns:a16="http://schemas.microsoft.com/office/drawing/2014/main" id="{67A05401-379E-944E-9BE9-D231119377DE}"/>
                  </a:ext>
                </a:extLst>
              </p:cNvPr>
              <p:cNvSpPr txBox="1">
                <a:spLocks noRot="1" noChangeAspect="1" noMove="1" noResize="1" noEditPoints="1" noAdjustHandles="1" noChangeArrowheads="1" noChangeShapeType="1" noTextEdit="1"/>
              </p:cNvSpPr>
              <p:nvPr/>
            </p:nvSpPr>
            <p:spPr>
              <a:xfrm>
                <a:off x="2955768" y="4116966"/>
                <a:ext cx="488447" cy="55399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B65620C-0C97-0A43-926E-DE534F5FCA1D}"/>
                  </a:ext>
                </a:extLst>
              </p:cNvPr>
              <p:cNvSpPr txBox="1"/>
              <p:nvPr/>
            </p:nvSpPr>
            <p:spPr>
              <a:xfrm>
                <a:off x="5213742" y="1268004"/>
                <a:ext cx="10474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𝑔𝑝𝑘</m:t>
                      </m:r>
                      <m:r>
                        <a:rPr lang="en-US" b="0" i="1" smtClean="0">
                          <a:latin typeface="Cambria Math" panose="02040503050406030204" pitchFamily="18" charset="0"/>
                        </a:rPr>
                        <m:t>, </m:t>
                      </m:r>
                      <m:r>
                        <a:rPr lang="en-US" b="0" i="1" smtClean="0">
                          <a:latin typeface="Cambria Math" panose="02040503050406030204" pitchFamily="18" charset="0"/>
                        </a:rPr>
                        <m:t>𝑖𝑠𝑘</m:t>
                      </m:r>
                      <m:r>
                        <a:rPr lang="en-US" b="0" i="1" smtClean="0">
                          <a:latin typeface="Cambria Math" panose="02040503050406030204" pitchFamily="18" charset="0"/>
                        </a:rPr>
                        <m:t>)</m:t>
                      </m:r>
                    </m:oMath>
                  </m:oMathPara>
                </a14:m>
                <a:endParaRPr lang="en-US" dirty="0"/>
              </a:p>
            </p:txBody>
          </p:sp>
        </mc:Choice>
        <mc:Fallback xmlns="">
          <p:sp>
            <p:nvSpPr>
              <p:cNvPr id="23" name="TextBox 22">
                <a:extLst>
                  <a:ext uri="{FF2B5EF4-FFF2-40B4-BE49-F238E27FC236}">
                    <a16:creationId xmlns:a16="http://schemas.microsoft.com/office/drawing/2014/main" id="{3B65620C-0C97-0A43-926E-DE534F5FCA1D}"/>
                  </a:ext>
                </a:extLst>
              </p:cNvPr>
              <p:cNvSpPr txBox="1">
                <a:spLocks noRot="1" noChangeAspect="1" noMove="1" noResize="1" noEditPoints="1" noAdjustHandles="1" noChangeArrowheads="1" noChangeShapeType="1" noTextEdit="1"/>
              </p:cNvSpPr>
              <p:nvPr/>
            </p:nvSpPr>
            <p:spPr>
              <a:xfrm>
                <a:off x="5213742" y="1268004"/>
                <a:ext cx="1047403" cy="276999"/>
              </a:xfrm>
              <a:prstGeom prst="rect">
                <a:avLst/>
              </a:prstGeom>
              <a:blipFill>
                <a:blip r:embed="rId6"/>
                <a:stretch>
                  <a:fillRect l="-7229" r="-7229" b="-30435"/>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386CF41B-F33F-A94C-AE96-FF64AE53F07F}"/>
              </a:ext>
            </a:extLst>
          </p:cNvPr>
          <p:cNvPicPr>
            <a:picLocks noChangeAspect="1"/>
          </p:cNvPicPr>
          <p:nvPr/>
        </p:nvPicPr>
        <p:blipFill>
          <a:blip r:embed="rId4"/>
          <a:stretch>
            <a:fillRect/>
          </a:stretch>
        </p:blipFill>
        <p:spPr>
          <a:xfrm>
            <a:off x="964034" y="1980203"/>
            <a:ext cx="398855" cy="807771"/>
          </a:xfrm>
          <a:prstGeom prst="rect">
            <a:avLst/>
          </a:prstGeom>
        </p:spPr>
      </p:pic>
      <p:cxnSp>
        <p:nvCxnSpPr>
          <p:cNvPr id="27" name="Straight Arrow Connector 26">
            <a:extLst>
              <a:ext uri="{FF2B5EF4-FFF2-40B4-BE49-F238E27FC236}">
                <a16:creationId xmlns:a16="http://schemas.microsoft.com/office/drawing/2014/main" id="{E5CFE67C-5778-C747-985B-C0494254DDCE}"/>
              </a:ext>
            </a:extLst>
          </p:cNvPr>
          <p:cNvCxnSpPr>
            <a:cxnSpLocks/>
          </p:cNvCxnSpPr>
          <p:nvPr/>
        </p:nvCxnSpPr>
        <p:spPr>
          <a:xfrm>
            <a:off x="1690052" y="2531608"/>
            <a:ext cx="2709935" cy="0"/>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BA8197E6-1D41-9642-971C-A1964FF0AB59}"/>
              </a:ext>
            </a:extLst>
          </p:cNvPr>
          <p:cNvCxnSpPr>
            <a:cxnSpLocks/>
          </p:cNvCxnSpPr>
          <p:nvPr/>
        </p:nvCxnSpPr>
        <p:spPr>
          <a:xfrm flipV="1">
            <a:off x="1685637" y="2801955"/>
            <a:ext cx="2773837" cy="523710"/>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045EE17-2718-B74F-A4A7-D843501A861A}"/>
                  </a:ext>
                </a:extLst>
              </p:cNvPr>
              <p:cNvSpPr txBox="1"/>
              <p:nvPr/>
            </p:nvSpPr>
            <p:spPr>
              <a:xfrm>
                <a:off x="2392046" y="2179992"/>
                <a:ext cx="10474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𝑔𝑝𝑘</m:t>
                      </m:r>
                      <m:r>
                        <a:rPr lang="en-US" b="0" i="1" smtClean="0">
                          <a:latin typeface="Cambria Math" panose="02040503050406030204" pitchFamily="18" charset="0"/>
                        </a:rPr>
                        <m:t>, </m:t>
                      </m:r>
                      <m:r>
                        <a:rPr lang="en-US" b="0" i="1" smtClean="0">
                          <a:latin typeface="Cambria Math" panose="02040503050406030204" pitchFamily="18" charset="0"/>
                        </a:rPr>
                        <m:t>𝑖𝑠𝑘</m:t>
                      </m:r>
                      <m:r>
                        <a:rPr lang="en-US" b="0" i="1" smtClean="0">
                          <a:latin typeface="Cambria Math" panose="02040503050406030204" pitchFamily="18" charset="0"/>
                        </a:rPr>
                        <m:t>)</m:t>
                      </m:r>
                    </m:oMath>
                  </m:oMathPara>
                </a14:m>
                <a:endParaRPr lang="en-US" dirty="0"/>
              </a:p>
            </p:txBody>
          </p:sp>
        </mc:Choice>
        <mc:Fallback xmlns="">
          <p:sp>
            <p:nvSpPr>
              <p:cNvPr id="35" name="TextBox 34">
                <a:extLst>
                  <a:ext uri="{FF2B5EF4-FFF2-40B4-BE49-F238E27FC236}">
                    <a16:creationId xmlns:a16="http://schemas.microsoft.com/office/drawing/2014/main" id="{1045EE17-2718-B74F-A4A7-D843501A861A}"/>
                  </a:ext>
                </a:extLst>
              </p:cNvPr>
              <p:cNvSpPr txBox="1">
                <a:spLocks noRot="1" noChangeAspect="1" noMove="1" noResize="1" noEditPoints="1" noAdjustHandles="1" noChangeArrowheads="1" noChangeShapeType="1" noTextEdit="1"/>
              </p:cNvSpPr>
              <p:nvPr/>
            </p:nvSpPr>
            <p:spPr>
              <a:xfrm>
                <a:off x="2392046" y="2179992"/>
                <a:ext cx="1047403" cy="276999"/>
              </a:xfrm>
              <a:prstGeom prst="rect">
                <a:avLst/>
              </a:prstGeom>
              <a:blipFill>
                <a:blip r:embed="rId7"/>
                <a:stretch>
                  <a:fillRect l="-7143" r="-5952" b="-36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7CA7AFC-4580-C044-85CE-5CBE2A57CA40}"/>
                  </a:ext>
                </a:extLst>
              </p:cNvPr>
              <p:cNvSpPr txBox="1"/>
              <p:nvPr/>
            </p:nvSpPr>
            <p:spPr>
              <a:xfrm rot="20899167">
                <a:off x="2668751" y="2792293"/>
                <a:ext cx="4555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𝑔𝑝𝑘</m:t>
                      </m:r>
                    </m:oMath>
                  </m:oMathPara>
                </a14:m>
                <a:endParaRPr lang="en-US" dirty="0"/>
              </a:p>
            </p:txBody>
          </p:sp>
        </mc:Choice>
        <mc:Fallback xmlns="">
          <p:sp>
            <p:nvSpPr>
              <p:cNvPr id="36" name="TextBox 35">
                <a:extLst>
                  <a:ext uri="{FF2B5EF4-FFF2-40B4-BE49-F238E27FC236}">
                    <a16:creationId xmlns:a16="http://schemas.microsoft.com/office/drawing/2014/main" id="{F7CA7AFC-4580-C044-85CE-5CBE2A57CA40}"/>
                  </a:ext>
                </a:extLst>
              </p:cNvPr>
              <p:cNvSpPr txBox="1">
                <a:spLocks noRot="1" noChangeAspect="1" noMove="1" noResize="1" noEditPoints="1" noAdjustHandles="1" noChangeArrowheads="1" noChangeShapeType="1" noTextEdit="1"/>
              </p:cNvSpPr>
              <p:nvPr/>
            </p:nvSpPr>
            <p:spPr>
              <a:xfrm rot="20899167">
                <a:off x="2668751" y="2792293"/>
                <a:ext cx="455574" cy="276999"/>
              </a:xfrm>
              <a:prstGeom prst="rect">
                <a:avLst/>
              </a:prstGeom>
              <a:blipFill>
                <a:blip r:embed="rId8"/>
                <a:stretch>
                  <a:fillRect l="-14634" t="-3448" r="-17073" b="-27586"/>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3940DE26-382C-764D-9BB8-BF95C5B0CBAE}"/>
              </a:ext>
            </a:extLst>
          </p:cNvPr>
          <p:cNvCxnSpPr>
            <a:cxnSpLocks/>
          </p:cNvCxnSpPr>
          <p:nvPr/>
        </p:nvCxnSpPr>
        <p:spPr>
          <a:xfrm>
            <a:off x="5847941" y="2635010"/>
            <a:ext cx="826408" cy="0"/>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9CF6134-DE92-764C-A207-86EFA04A357C}"/>
                  </a:ext>
                </a:extLst>
              </p:cNvPr>
              <p:cNvSpPr txBox="1"/>
              <p:nvPr/>
            </p:nvSpPr>
            <p:spPr>
              <a:xfrm>
                <a:off x="6891932" y="2407066"/>
                <a:ext cx="476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𝑠𝑘</m:t>
                      </m:r>
                    </m:oMath>
                  </m:oMathPara>
                </a14:m>
                <a:endParaRPr lang="en-US" dirty="0"/>
              </a:p>
            </p:txBody>
          </p:sp>
        </mc:Choice>
        <mc:Fallback xmlns="">
          <p:sp>
            <p:nvSpPr>
              <p:cNvPr id="5" name="TextBox 4">
                <a:extLst>
                  <a:ext uri="{FF2B5EF4-FFF2-40B4-BE49-F238E27FC236}">
                    <a16:creationId xmlns:a16="http://schemas.microsoft.com/office/drawing/2014/main" id="{99CF6134-DE92-764C-A207-86EFA04A357C}"/>
                  </a:ext>
                </a:extLst>
              </p:cNvPr>
              <p:cNvSpPr txBox="1">
                <a:spLocks noRot="1" noChangeAspect="1" noMove="1" noResize="1" noEditPoints="1" noAdjustHandles="1" noChangeArrowheads="1" noChangeShapeType="1" noTextEdit="1"/>
              </p:cNvSpPr>
              <p:nvPr/>
            </p:nvSpPr>
            <p:spPr>
              <a:xfrm>
                <a:off x="6891932" y="2407066"/>
                <a:ext cx="476734" cy="369332"/>
              </a:xfrm>
              <a:prstGeom prst="rect">
                <a:avLst/>
              </a:prstGeom>
              <a:blipFill>
                <a:blip r:embed="rId9"/>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73B191C9-0AEF-1549-AF96-4F501A6CDF2C}"/>
              </a:ext>
            </a:extLst>
          </p:cNvPr>
          <p:cNvCxnSpPr/>
          <p:nvPr/>
        </p:nvCxnSpPr>
        <p:spPr>
          <a:xfrm>
            <a:off x="2380612" y="1476619"/>
            <a:ext cx="2389275" cy="0"/>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740354E-F4E9-A24F-850F-DE6857663B92}"/>
                  </a:ext>
                </a:extLst>
              </p:cNvPr>
              <p:cNvSpPr txBox="1"/>
              <p:nvPr/>
            </p:nvSpPr>
            <p:spPr>
              <a:xfrm>
                <a:off x="3151670" y="971420"/>
                <a:ext cx="584647" cy="6512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𝑘</m:t>
                          </m:r>
                        </m:sup>
                      </m:sSup>
                    </m:oMath>
                  </m:oMathPara>
                </a14:m>
                <a:endParaRPr lang="en-US" b="0" dirty="0"/>
              </a:p>
              <a:p>
                <a:endParaRPr lang="en-US" dirty="0"/>
              </a:p>
            </p:txBody>
          </p:sp>
        </mc:Choice>
        <mc:Fallback xmlns="">
          <p:sp>
            <p:nvSpPr>
              <p:cNvPr id="12" name="TextBox 11">
                <a:extLst>
                  <a:ext uri="{FF2B5EF4-FFF2-40B4-BE49-F238E27FC236}">
                    <a16:creationId xmlns:a16="http://schemas.microsoft.com/office/drawing/2014/main" id="{F740354E-F4E9-A24F-850F-DE6857663B92}"/>
                  </a:ext>
                </a:extLst>
              </p:cNvPr>
              <p:cNvSpPr txBox="1">
                <a:spLocks noRot="1" noChangeAspect="1" noMove="1" noResize="1" noEditPoints="1" noAdjustHandles="1" noChangeArrowheads="1" noChangeShapeType="1" noTextEdit="1"/>
              </p:cNvSpPr>
              <p:nvPr/>
            </p:nvSpPr>
            <p:spPr>
              <a:xfrm>
                <a:off x="3151670" y="971420"/>
                <a:ext cx="584647" cy="651269"/>
              </a:xfrm>
              <a:prstGeom prst="rect">
                <a:avLst/>
              </a:prstGeom>
              <a:blipFill>
                <a:blip r:embed="rId10"/>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8105379-FA51-CC40-8D29-2CBA5358085D}"/>
              </a:ext>
            </a:extLst>
          </p:cNvPr>
          <p:cNvSpPr txBox="1"/>
          <p:nvPr/>
        </p:nvSpPr>
        <p:spPr>
          <a:xfrm>
            <a:off x="1322804" y="1629268"/>
            <a:ext cx="734496" cy="369332"/>
          </a:xfrm>
          <a:prstGeom prst="rect">
            <a:avLst/>
          </a:prstGeom>
          <a:noFill/>
        </p:spPr>
        <p:txBody>
          <a:bodyPr wrap="none" rtlCol="0">
            <a:spAutoFit/>
          </a:bodyPr>
          <a:lstStyle/>
          <a:p>
            <a:r>
              <a:rPr lang="en-US" dirty="0"/>
              <a:t>issuer</a:t>
            </a:r>
          </a:p>
        </p:txBody>
      </p:sp>
      <p:sp>
        <p:nvSpPr>
          <p:cNvPr id="17" name="TextBox 16">
            <a:extLst>
              <a:ext uri="{FF2B5EF4-FFF2-40B4-BE49-F238E27FC236}">
                <a16:creationId xmlns:a16="http://schemas.microsoft.com/office/drawing/2014/main" id="{18E8F007-B09B-BC49-A85F-D7E866A83F74}"/>
              </a:ext>
            </a:extLst>
          </p:cNvPr>
          <p:cNvSpPr txBox="1"/>
          <p:nvPr/>
        </p:nvSpPr>
        <p:spPr>
          <a:xfrm>
            <a:off x="824398" y="3563868"/>
            <a:ext cx="996811" cy="369332"/>
          </a:xfrm>
          <a:prstGeom prst="rect">
            <a:avLst/>
          </a:prstGeom>
          <a:noFill/>
        </p:spPr>
        <p:txBody>
          <a:bodyPr wrap="none" rtlCol="0">
            <a:spAutoFit/>
          </a:bodyPr>
          <a:lstStyle/>
          <a:p>
            <a:r>
              <a:rPr lang="en-US" dirty="0"/>
              <a:t>platform</a:t>
            </a:r>
          </a:p>
        </p:txBody>
      </p:sp>
      <p:cxnSp>
        <p:nvCxnSpPr>
          <p:cNvPr id="28" name="Straight Arrow Connector 27">
            <a:extLst>
              <a:ext uri="{FF2B5EF4-FFF2-40B4-BE49-F238E27FC236}">
                <a16:creationId xmlns:a16="http://schemas.microsoft.com/office/drawing/2014/main" id="{A75A8AC1-5DF9-A24B-A819-D77B0E2A338B}"/>
              </a:ext>
            </a:extLst>
          </p:cNvPr>
          <p:cNvCxnSpPr>
            <a:cxnSpLocks/>
          </p:cNvCxnSpPr>
          <p:nvPr/>
        </p:nvCxnSpPr>
        <p:spPr>
          <a:xfrm flipV="1">
            <a:off x="2409281" y="4611017"/>
            <a:ext cx="1505238" cy="71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8F49E64F-2D59-7342-97E7-CBBA7C82AB6D}"/>
              </a:ext>
            </a:extLst>
          </p:cNvPr>
          <p:cNvPicPr>
            <a:picLocks noChangeAspect="1"/>
          </p:cNvPicPr>
          <p:nvPr/>
        </p:nvPicPr>
        <p:blipFill>
          <a:blip r:embed="rId11"/>
          <a:stretch>
            <a:fillRect/>
          </a:stretch>
        </p:blipFill>
        <p:spPr>
          <a:xfrm>
            <a:off x="4481874" y="1979075"/>
            <a:ext cx="1148484" cy="1148484"/>
          </a:xfrm>
          <a:prstGeom prst="rect">
            <a:avLst/>
          </a:prstGeom>
        </p:spPr>
      </p:pic>
      <p:pic>
        <p:nvPicPr>
          <p:cNvPr id="37" name="Picture 36">
            <a:extLst>
              <a:ext uri="{FF2B5EF4-FFF2-40B4-BE49-F238E27FC236}">
                <a16:creationId xmlns:a16="http://schemas.microsoft.com/office/drawing/2014/main" id="{BC997124-2D0A-DB4C-9FB1-2A1D2CEBBF6E}"/>
              </a:ext>
            </a:extLst>
          </p:cNvPr>
          <p:cNvPicPr>
            <a:picLocks noChangeAspect="1"/>
          </p:cNvPicPr>
          <p:nvPr/>
        </p:nvPicPr>
        <p:blipFill>
          <a:blip r:embed="rId11"/>
          <a:stretch>
            <a:fillRect/>
          </a:stretch>
        </p:blipFill>
        <p:spPr>
          <a:xfrm>
            <a:off x="919123" y="2899255"/>
            <a:ext cx="634777" cy="634777"/>
          </a:xfrm>
          <a:prstGeom prst="rect">
            <a:avLst/>
          </a:prstGeom>
        </p:spPr>
      </p:pic>
      <p:pic>
        <p:nvPicPr>
          <p:cNvPr id="38" name="Picture 37">
            <a:extLst>
              <a:ext uri="{FF2B5EF4-FFF2-40B4-BE49-F238E27FC236}">
                <a16:creationId xmlns:a16="http://schemas.microsoft.com/office/drawing/2014/main" id="{6A7B010D-AF24-B345-BAAE-8B7A6D8B2F11}"/>
              </a:ext>
            </a:extLst>
          </p:cNvPr>
          <p:cNvPicPr>
            <a:picLocks noChangeAspect="1"/>
          </p:cNvPicPr>
          <p:nvPr/>
        </p:nvPicPr>
        <p:blipFill>
          <a:blip r:embed="rId11"/>
          <a:stretch>
            <a:fillRect/>
          </a:stretch>
        </p:blipFill>
        <p:spPr>
          <a:xfrm>
            <a:off x="1148889" y="4196262"/>
            <a:ext cx="997411" cy="997411"/>
          </a:xfrm>
          <a:prstGeom prst="rect">
            <a:avLst/>
          </a:prstGeom>
        </p:spPr>
      </p:pic>
      <p:cxnSp>
        <p:nvCxnSpPr>
          <p:cNvPr id="41" name="Straight Arrow Connector 40">
            <a:extLst>
              <a:ext uri="{FF2B5EF4-FFF2-40B4-BE49-F238E27FC236}">
                <a16:creationId xmlns:a16="http://schemas.microsoft.com/office/drawing/2014/main" id="{8D80D635-2C7C-BC4F-9362-A2E90933396B}"/>
              </a:ext>
            </a:extLst>
          </p:cNvPr>
          <p:cNvCxnSpPr>
            <a:cxnSpLocks/>
          </p:cNvCxnSpPr>
          <p:nvPr/>
        </p:nvCxnSpPr>
        <p:spPr>
          <a:xfrm>
            <a:off x="3072555" y="5910696"/>
            <a:ext cx="99681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3" name="Picture 42">
            <a:extLst>
              <a:ext uri="{FF2B5EF4-FFF2-40B4-BE49-F238E27FC236}">
                <a16:creationId xmlns:a16="http://schemas.microsoft.com/office/drawing/2014/main" id="{1F05CD38-35E8-3641-B194-0E8BB8862D75}"/>
              </a:ext>
            </a:extLst>
          </p:cNvPr>
          <p:cNvPicPr>
            <a:picLocks noChangeAspect="1"/>
          </p:cNvPicPr>
          <p:nvPr/>
        </p:nvPicPr>
        <p:blipFill>
          <a:blip r:embed="rId12"/>
          <a:stretch>
            <a:fillRect/>
          </a:stretch>
        </p:blipFill>
        <p:spPr>
          <a:xfrm>
            <a:off x="4034832" y="3435293"/>
            <a:ext cx="930922" cy="1806930"/>
          </a:xfrm>
          <a:prstGeom prst="rect">
            <a:avLst/>
          </a:prstGeom>
        </p:spPr>
      </p:pic>
      <p:sp>
        <p:nvSpPr>
          <p:cNvPr id="46" name="TextBox 45">
            <a:extLst>
              <a:ext uri="{FF2B5EF4-FFF2-40B4-BE49-F238E27FC236}">
                <a16:creationId xmlns:a16="http://schemas.microsoft.com/office/drawing/2014/main" id="{7439EF11-D892-0C47-9A9E-03D8A887E5BE}"/>
              </a:ext>
            </a:extLst>
          </p:cNvPr>
          <p:cNvSpPr txBox="1"/>
          <p:nvPr/>
        </p:nvSpPr>
        <p:spPr>
          <a:xfrm>
            <a:off x="1116434" y="5142366"/>
            <a:ext cx="996811" cy="369332"/>
          </a:xfrm>
          <a:prstGeom prst="rect">
            <a:avLst/>
          </a:prstGeom>
          <a:noFill/>
        </p:spPr>
        <p:txBody>
          <a:bodyPr wrap="none" rtlCol="0">
            <a:spAutoFit/>
          </a:bodyPr>
          <a:lstStyle/>
          <a:p>
            <a:r>
              <a:rPr lang="en-US" dirty="0"/>
              <a:t>platform</a:t>
            </a:r>
          </a:p>
        </p:txBody>
      </p:sp>
      <p:sp>
        <p:nvSpPr>
          <p:cNvPr id="47" name="TextBox 46">
            <a:extLst>
              <a:ext uri="{FF2B5EF4-FFF2-40B4-BE49-F238E27FC236}">
                <a16:creationId xmlns:a16="http://schemas.microsoft.com/office/drawing/2014/main" id="{DC759CE2-19EB-0240-8E56-344666E2D060}"/>
              </a:ext>
            </a:extLst>
          </p:cNvPr>
          <p:cNvSpPr txBox="1"/>
          <p:nvPr/>
        </p:nvSpPr>
        <p:spPr>
          <a:xfrm>
            <a:off x="4202072" y="5208675"/>
            <a:ext cx="725968" cy="369332"/>
          </a:xfrm>
          <a:prstGeom prst="rect">
            <a:avLst/>
          </a:prstGeom>
          <a:noFill/>
        </p:spPr>
        <p:txBody>
          <a:bodyPr wrap="none" rtlCol="0">
            <a:spAutoFit/>
          </a:bodyPr>
          <a:lstStyle/>
          <a:p>
            <a:r>
              <a:rPr lang="en-US" dirty="0"/>
              <a:t>Client</a:t>
            </a:r>
          </a:p>
        </p:txBody>
      </p:sp>
      <p:sp>
        <p:nvSpPr>
          <p:cNvPr id="48" name="TextBox 47">
            <a:extLst>
              <a:ext uri="{FF2B5EF4-FFF2-40B4-BE49-F238E27FC236}">
                <a16:creationId xmlns:a16="http://schemas.microsoft.com/office/drawing/2014/main" id="{6C25102A-1B55-F648-B29A-B662ABD4F6A0}"/>
              </a:ext>
            </a:extLst>
          </p:cNvPr>
          <p:cNvSpPr txBox="1"/>
          <p:nvPr/>
        </p:nvSpPr>
        <p:spPr>
          <a:xfrm>
            <a:off x="7126960" y="4904614"/>
            <a:ext cx="872098" cy="369332"/>
          </a:xfrm>
          <a:prstGeom prst="rect">
            <a:avLst/>
          </a:prstGeom>
          <a:noFill/>
        </p:spPr>
        <p:txBody>
          <a:bodyPr wrap="none" rtlCol="0">
            <a:spAutoFit/>
          </a:bodyPr>
          <a:lstStyle/>
          <a:p>
            <a:r>
              <a:rPr lang="en-US" dirty="0"/>
              <a:t>Verifier</a:t>
            </a:r>
          </a:p>
        </p:txBody>
      </p:sp>
      <p:sp>
        <p:nvSpPr>
          <p:cNvPr id="49" name="TextBox 48">
            <a:extLst>
              <a:ext uri="{FF2B5EF4-FFF2-40B4-BE49-F238E27FC236}">
                <a16:creationId xmlns:a16="http://schemas.microsoft.com/office/drawing/2014/main" id="{AFB6C158-4036-6248-8602-127DCD664AEA}"/>
              </a:ext>
            </a:extLst>
          </p:cNvPr>
          <p:cNvSpPr txBox="1"/>
          <p:nvPr/>
        </p:nvSpPr>
        <p:spPr>
          <a:xfrm>
            <a:off x="1589895" y="6389452"/>
            <a:ext cx="872098" cy="369332"/>
          </a:xfrm>
          <a:prstGeom prst="rect">
            <a:avLst/>
          </a:prstGeom>
          <a:noFill/>
        </p:spPr>
        <p:txBody>
          <a:bodyPr wrap="none" rtlCol="0">
            <a:spAutoFit/>
          </a:bodyPr>
          <a:lstStyle/>
          <a:p>
            <a:r>
              <a:rPr lang="en-US" dirty="0"/>
              <a:t>Verifier</a:t>
            </a:r>
          </a:p>
        </p:txBody>
      </p:sp>
      <p:sp>
        <p:nvSpPr>
          <p:cNvPr id="50" name="TextBox 49">
            <a:extLst>
              <a:ext uri="{FF2B5EF4-FFF2-40B4-BE49-F238E27FC236}">
                <a16:creationId xmlns:a16="http://schemas.microsoft.com/office/drawing/2014/main" id="{640D977D-5986-9E46-94DE-E50E89543159}"/>
              </a:ext>
            </a:extLst>
          </p:cNvPr>
          <p:cNvSpPr txBox="1"/>
          <p:nvPr/>
        </p:nvSpPr>
        <p:spPr>
          <a:xfrm flipH="1">
            <a:off x="4552408" y="3224507"/>
            <a:ext cx="1063885" cy="369332"/>
          </a:xfrm>
          <a:prstGeom prst="rect">
            <a:avLst/>
          </a:prstGeom>
          <a:noFill/>
        </p:spPr>
        <p:txBody>
          <a:bodyPr wrap="square" rtlCol="0">
            <a:spAutoFit/>
          </a:bodyPr>
          <a:lstStyle/>
          <a:p>
            <a:r>
              <a:rPr lang="en-US" dirty="0"/>
              <a:t>platform</a:t>
            </a:r>
          </a:p>
        </p:txBody>
      </p:sp>
      <p:cxnSp>
        <p:nvCxnSpPr>
          <p:cNvPr id="39" name="Straight Arrow Connector 38">
            <a:extLst>
              <a:ext uri="{FF2B5EF4-FFF2-40B4-BE49-F238E27FC236}">
                <a16:creationId xmlns:a16="http://schemas.microsoft.com/office/drawing/2014/main" id="{2DC755C3-7B6A-444E-AE14-D593FC51E43E}"/>
              </a:ext>
            </a:extLst>
          </p:cNvPr>
          <p:cNvCxnSpPr>
            <a:cxnSpLocks/>
          </p:cNvCxnSpPr>
          <p:nvPr/>
        </p:nvCxnSpPr>
        <p:spPr>
          <a:xfrm>
            <a:off x="5630358" y="4600769"/>
            <a:ext cx="10687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0" name="Picture 39">
            <a:extLst>
              <a:ext uri="{FF2B5EF4-FFF2-40B4-BE49-F238E27FC236}">
                <a16:creationId xmlns:a16="http://schemas.microsoft.com/office/drawing/2014/main" id="{238C8C2F-D127-914E-99D6-C4AD1909930A}"/>
              </a:ext>
            </a:extLst>
          </p:cNvPr>
          <p:cNvPicPr>
            <a:picLocks noChangeAspect="1"/>
          </p:cNvPicPr>
          <p:nvPr/>
        </p:nvPicPr>
        <p:blipFill>
          <a:blip r:embed="rId3"/>
          <a:stretch>
            <a:fillRect/>
          </a:stretch>
        </p:blipFill>
        <p:spPr>
          <a:xfrm>
            <a:off x="7057748" y="3924807"/>
            <a:ext cx="1206901" cy="799100"/>
          </a:xfrm>
          <a:prstGeom prst="rect">
            <a:avLst/>
          </a:prstGeom>
        </p:spPr>
      </p:pic>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A201FC0-3A5C-E74C-9D83-1CC4FA6CA27B}"/>
                  </a:ext>
                </a:extLst>
              </p:cNvPr>
              <p:cNvSpPr txBox="1"/>
              <p:nvPr/>
            </p:nvSpPr>
            <p:spPr>
              <a:xfrm>
                <a:off x="5893339" y="4087608"/>
                <a:ext cx="68159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1" smtClean="0">
                          <a:latin typeface="Cambria Math" panose="02040503050406030204" pitchFamily="18" charset="0"/>
                        </a:rPr>
                        <m:t>σ</m:t>
                      </m:r>
                    </m:oMath>
                  </m:oMathPara>
                </a14:m>
                <a:endParaRPr lang="en-US" b="0" dirty="0"/>
              </a:p>
              <a:p>
                <a:endParaRPr lang="en-US" dirty="0"/>
              </a:p>
            </p:txBody>
          </p:sp>
        </mc:Choice>
        <mc:Fallback xmlns="">
          <p:sp>
            <p:nvSpPr>
              <p:cNvPr id="51" name="TextBox 50">
                <a:extLst>
                  <a:ext uri="{FF2B5EF4-FFF2-40B4-BE49-F238E27FC236}">
                    <a16:creationId xmlns:a16="http://schemas.microsoft.com/office/drawing/2014/main" id="{FA201FC0-3A5C-E74C-9D83-1CC4FA6CA27B}"/>
                  </a:ext>
                </a:extLst>
              </p:cNvPr>
              <p:cNvSpPr txBox="1">
                <a:spLocks noRot="1" noChangeAspect="1" noMove="1" noResize="1" noEditPoints="1" noAdjustHandles="1" noChangeArrowheads="1" noChangeShapeType="1" noTextEdit="1"/>
              </p:cNvSpPr>
              <p:nvPr/>
            </p:nvSpPr>
            <p:spPr>
              <a:xfrm>
                <a:off x="5893339" y="4087608"/>
                <a:ext cx="681597" cy="646331"/>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8382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grpId="1"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1" nodeType="clickEffect">
                                  <p:stCondLst>
                                    <p:cond delay="0"/>
                                  </p:stCondLst>
                                  <p:childTnLst>
                                    <p:set>
                                      <p:cBhvr>
                                        <p:cTn id="102" dur="1" fill="hold">
                                          <p:stCondLst>
                                            <p:cond delay="0"/>
                                          </p:stCondLst>
                                        </p:cTn>
                                        <p:tgtEl>
                                          <p:spTgt spid="18">
                                            <p:txEl>
                                              <p:pRg st="19" end="19"/>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9">
                                            <p:txEl>
                                              <p:pRg st="0" end="0"/>
                                            </p:txEl>
                                          </p:spTgt>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p:bldP spid="18" grpId="0" uiExpand="1" build="p"/>
      <p:bldP spid="18" grpId="1" uiExpand="1" build="p"/>
      <p:bldP spid="21" grpId="0"/>
      <p:bldP spid="23" grpId="0"/>
      <p:bldP spid="35" grpId="0"/>
      <p:bldP spid="36" grpId="0"/>
      <p:bldP spid="5" grpId="0"/>
      <p:bldP spid="12" grpId="0"/>
      <p:bldP spid="13" grpId="0"/>
      <p:bldP spid="17" grpId="0"/>
      <p:bldP spid="46" grpId="1"/>
      <p:bldP spid="47" grpId="0"/>
      <p:bldP spid="48" grpId="0"/>
      <p:bldP spid="50" grpId="0"/>
      <p:bldP spid="5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30398</TotalTime>
  <Words>1261</Words>
  <Application>Microsoft Macintosh PowerPoint</Application>
  <PresentationFormat>On-screen Show (4:3)</PresentationFormat>
  <Paragraphs>304</Paragraphs>
  <Slides>23</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Cambria Math</vt:lpstr>
      <vt:lpstr>Wingdings</vt:lpstr>
      <vt:lpstr>Office Theme</vt:lpstr>
      <vt:lpstr> CacheQuote: Efficiently Recovering Long-term Secrets of SGX EPID via Cache Attacks</vt:lpstr>
      <vt:lpstr>Intel Software Guard Extensions</vt:lpstr>
      <vt:lpstr>Enclaves</vt:lpstr>
      <vt:lpstr>Remote attestation: EPID</vt:lpstr>
      <vt:lpstr>Unlinkability</vt:lpstr>
      <vt:lpstr>Unforgeability</vt:lpstr>
      <vt:lpstr>Our results</vt:lpstr>
      <vt:lpstr>EPID: setup </vt:lpstr>
      <vt:lpstr>EPID: algorithms</vt:lpstr>
      <vt:lpstr>The signing algorithm</vt:lpstr>
      <vt:lpstr>Attack idea</vt:lpstr>
      <vt:lpstr>How unlinkability is broken?</vt:lpstr>
      <vt:lpstr>CPU vs memory</vt:lpstr>
      <vt:lpstr>The Prime+Probe Attack</vt:lpstr>
      <vt:lpstr>In our attack</vt:lpstr>
      <vt:lpstr>Scalar multiplication algorithm</vt:lpstr>
      <vt:lpstr>Counting loops</vt:lpstr>
      <vt:lpstr>A lattice attack</vt:lpstr>
      <vt:lpstr>Recovering f</vt:lpstr>
      <vt:lpstr>Conclusion</vt:lpstr>
      <vt:lpstr>PowerPoint Presentation</vt:lpstr>
      <vt:lpstr>Key recovery with the hidden number problem</vt:lpstr>
      <vt:lpstr>Recoding the nonces</vt:lpstr>
    </vt:vector>
  </TitlesOfParts>
  <Company>The University of Adelaide</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Yuval Yarom</dc:creator>
  <cp:lastModifiedBy>de Micheli Dupont, Gabrielle</cp:lastModifiedBy>
  <cp:revision>278</cp:revision>
  <dcterms:created xsi:type="dcterms:W3CDTF">2016-08-31T11:41:56Z</dcterms:created>
  <dcterms:modified xsi:type="dcterms:W3CDTF">2018-09-10T21:36:59Z</dcterms:modified>
</cp:coreProperties>
</file>