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6" r:id="rId2"/>
    <p:sldId id="268" r:id="rId3"/>
    <p:sldId id="258" r:id="rId4"/>
    <p:sldId id="269" r:id="rId5"/>
    <p:sldId id="287" r:id="rId6"/>
    <p:sldId id="288" r:id="rId7"/>
    <p:sldId id="289" r:id="rId8"/>
    <p:sldId id="290" r:id="rId9"/>
    <p:sldId id="259" r:id="rId10"/>
    <p:sldId id="260" r:id="rId11"/>
    <p:sldId id="270" r:id="rId12"/>
    <p:sldId id="291" r:id="rId13"/>
    <p:sldId id="292" r:id="rId14"/>
    <p:sldId id="265" r:id="rId15"/>
    <p:sldId id="293" r:id="rId16"/>
    <p:sldId id="271" r:id="rId17"/>
    <p:sldId id="272" r:id="rId18"/>
    <p:sldId id="274" r:id="rId19"/>
    <p:sldId id="273" r:id="rId20"/>
    <p:sldId id="275" r:id="rId21"/>
    <p:sldId id="276" r:id="rId22"/>
    <p:sldId id="278" r:id="rId23"/>
    <p:sldId id="277"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0" y="-49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C0F6A-6F4E-4A21-A56A-49C06118B236}" type="datetimeFigureOut">
              <a:rPr lang="en-US" smtClean="0"/>
              <a:pPr/>
              <a:t>4/29/2020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55BA6-C53D-45B0-AE6D-F040890BA216}" type="slidenum">
              <a:rPr lang="en-US" smtClean="0"/>
              <a:pPr/>
              <a:t>‹#›</a:t>
            </a:fld>
            <a:endParaRPr lang="en-US" dirty="0"/>
          </a:p>
        </p:txBody>
      </p:sp>
    </p:spTree>
    <p:extLst>
      <p:ext uri="{BB962C8B-B14F-4D97-AF65-F5344CB8AC3E}">
        <p14:creationId xmlns="" xmlns:p14="http://schemas.microsoft.com/office/powerpoint/2010/main" val="17776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ro-RO" smtClean="0">
                <a:latin typeface="Times New Roman" pitchFamily="18" charset="0"/>
                <a:cs typeface="Times New Roman" pitchFamily="18" charset="0"/>
              </a:rPr>
              <a:t>Culegerea de probleme „</a:t>
            </a:r>
            <a:r>
              <a:rPr lang="ro-RO" i="1" smtClean="0">
                <a:latin typeface="Times New Roman" pitchFamily="18" charset="0"/>
                <a:cs typeface="Times New Roman" pitchFamily="18" charset="0"/>
              </a:rPr>
              <a:t>Fundamentele programǎrii</a:t>
            </a:r>
            <a:r>
              <a:rPr lang="ro-RO" smtClean="0">
                <a:latin typeface="Times New Roman" pitchFamily="18" charset="0"/>
                <a:cs typeface="Times New Roman" pitchFamily="18" charset="0"/>
              </a:rPr>
              <a:t>”, scrisǎ de doamna Dana Lica este deosebit de utilǎ pentru toţi cei care vor sǎ aprofundeze noţiunile teoretice, prin rezolvarea unei game variate de exerciţii (teste cu alegere multiplǎ şi dualǎ, probleme rezolvate, probleme propuse), prezentate gradual din punctul de vedere al dificultǎţii. </a:t>
            </a:r>
          </a:p>
          <a:p>
            <a:pPr indent="347663" algn="just"/>
            <a:r>
              <a:rPr lang="ro-RO" smtClean="0">
                <a:latin typeface="Times New Roman" pitchFamily="18" charset="0"/>
                <a:cs typeface="Times New Roman" pitchFamily="18" charset="0"/>
              </a:rPr>
              <a:t>Cartea cuprinde atât probleme dintre cele mai uşoare, menite sǎ fixeze chestiunile teoretice elementare, cât şi exerciţii dificile, propuse pentru concursurile judeţene de informaticǎ. </a:t>
            </a:r>
            <a:r>
              <a:rPr lang="en-US" smtClean="0">
                <a:latin typeface="Times New Roman" pitchFamily="18" charset="0"/>
                <a:cs typeface="Times New Roman" pitchFamily="18" charset="0"/>
              </a:rPr>
              <a:t>M</a:t>
            </a:r>
            <a:r>
              <a:rPr lang="ro-RO" smtClean="0">
                <a:latin typeface="Times New Roman" pitchFamily="18" charset="0"/>
                <a:cs typeface="Times New Roman" pitchFamily="18" charset="0"/>
              </a:rPr>
              <a:t>aterialul poate fi parcurs de elevi indiferent de limbajul de programare în care </a:t>
            </a:r>
            <a:r>
              <a:rPr lang="en-US" smtClean="0">
                <a:latin typeface="Times New Roman" pitchFamily="18" charset="0"/>
                <a:cs typeface="Times New Roman" pitchFamily="18" charset="0"/>
              </a:rPr>
              <a:t>se </a:t>
            </a:r>
            <a:r>
              <a:rPr lang="ro-RO" smtClean="0">
                <a:latin typeface="Times New Roman" pitchFamily="18" charset="0"/>
                <a:cs typeface="Times New Roman" pitchFamily="18" charset="0"/>
              </a:rPr>
              <a:t>lucreazǎ la clasǎ (</a:t>
            </a:r>
            <a:r>
              <a:rPr lang="ro-RO" i="1" smtClean="0">
                <a:latin typeface="Times New Roman" pitchFamily="18" charset="0"/>
                <a:cs typeface="Times New Roman" pitchFamily="18" charset="0"/>
              </a:rPr>
              <a:t>Pascal </a:t>
            </a:r>
            <a:r>
              <a:rPr lang="ro-RO" smtClean="0">
                <a:latin typeface="Times New Roman" pitchFamily="18" charset="0"/>
                <a:cs typeface="Times New Roman" pitchFamily="18" charset="0"/>
              </a:rPr>
              <a:t>sau</a:t>
            </a:r>
            <a:r>
              <a:rPr lang="ro-RO" i="1" smtClean="0">
                <a:latin typeface="Times New Roman" pitchFamily="18" charset="0"/>
                <a:cs typeface="Times New Roman" pitchFamily="18" charset="0"/>
              </a:rPr>
              <a:t> C/C++</a:t>
            </a:r>
            <a:r>
              <a:rPr lang="ro-RO" smtClean="0">
                <a:latin typeface="Times New Roman" pitchFamily="18" charset="0"/>
                <a:cs typeface="Times New Roman" pitchFamily="18" charset="0"/>
              </a:rPr>
              <a:t>)</a:t>
            </a:r>
            <a:r>
              <a:rPr lang="en-US" smtClean="0">
                <a:latin typeface="Times New Roman" pitchFamily="18" charset="0"/>
                <a:cs typeface="Times New Roman" pitchFamily="18" charset="0"/>
              </a:rPr>
              <a:t>.</a:t>
            </a:r>
            <a:r>
              <a:rPr lang="ro-RO" smtClean="0">
                <a:latin typeface="Times New Roman" pitchFamily="18" charset="0"/>
                <a:cs typeface="Times New Roman" pitchFamily="18" charset="0"/>
              </a:rPr>
              <a:t> Rezolvarea problemelor din aceastǎ culegere garanteazǎ aprofundarea şi însuşirea tuturor noţiunilor, dar şi deschiderea spre strategii originale de abordare a problemelor, care sǎ punǎ în valoare elevii cu potenţial.</a:t>
            </a:r>
          </a:p>
          <a:p>
            <a:endParaRPr lang="en-US"/>
          </a:p>
        </p:txBody>
      </p:sp>
      <p:sp>
        <p:nvSpPr>
          <p:cNvPr id="4" name="Slide Number Placeholder 3"/>
          <p:cNvSpPr>
            <a:spLocks noGrp="1"/>
          </p:cNvSpPr>
          <p:nvPr>
            <p:ph type="sldNum" sz="quarter" idx="10"/>
          </p:nvPr>
        </p:nvSpPr>
        <p:spPr/>
        <p:txBody>
          <a:bodyPr/>
          <a:lstStyle/>
          <a:p>
            <a:fld id="{21F55BA6-C53D-45B0-AE6D-F040890BA216}"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ro-RO" sz="1200" smtClean="0">
                <a:latin typeface="Times New Roman" pitchFamily="18" charset="0"/>
                <a:cs typeface="Times New Roman" pitchFamily="18" charset="0"/>
              </a:rPr>
              <a:t>2. Manualul scris de doamna Mariana Miloşescu se adreseazǎ elevilor care fac specializarea matematicǎ – informaticǎ, intensiv informaticǎ, aşadar vor fi prezentate toate tehnicile de programare: atât „</a:t>
            </a:r>
            <a:r>
              <a:rPr lang="ro-RO" sz="1200" i="1" smtClean="0">
                <a:latin typeface="Times New Roman" pitchFamily="18" charset="0"/>
                <a:cs typeface="Times New Roman" pitchFamily="18" charset="0"/>
              </a:rPr>
              <a:t>Backtraking</a:t>
            </a:r>
            <a:r>
              <a:rPr lang="ro-RO" sz="1200" smtClean="0">
                <a:latin typeface="Times New Roman" pitchFamily="18" charset="0"/>
                <a:cs typeface="Times New Roman" pitchFamily="18" charset="0"/>
              </a:rPr>
              <a:t>” şi „</a:t>
            </a:r>
            <a:r>
              <a:rPr lang="ro-RO" sz="1200" i="1" smtClean="0">
                <a:latin typeface="Times New Roman" pitchFamily="18" charset="0"/>
                <a:cs typeface="Times New Roman" pitchFamily="18" charset="0"/>
              </a:rPr>
              <a:t>Divide et impera</a:t>
            </a:r>
            <a:r>
              <a:rPr lang="ro-RO" sz="1200" smtClean="0">
                <a:latin typeface="Times New Roman" pitchFamily="18" charset="0"/>
                <a:cs typeface="Times New Roman" pitchFamily="18" charset="0"/>
              </a:rPr>
              <a:t>”, cât şi metoda „</a:t>
            </a:r>
            <a:r>
              <a:rPr lang="ro-RO" sz="1200" i="1" smtClean="0">
                <a:latin typeface="Times New Roman" pitchFamily="18" charset="0"/>
                <a:cs typeface="Times New Roman" pitchFamily="18" charset="0"/>
              </a:rPr>
              <a:t>Greedy</a:t>
            </a:r>
            <a:r>
              <a:rPr lang="ro-RO" sz="1200" smtClean="0">
                <a:latin typeface="Times New Roman" pitchFamily="18" charset="0"/>
                <a:cs typeface="Times New Roman" pitchFamily="18" charset="0"/>
              </a:rPr>
              <a:t>” şi </a:t>
            </a:r>
            <a:r>
              <a:rPr lang="ro-RO" sz="1200" i="1" smtClean="0">
                <a:latin typeface="Times New Roman" pitchFamily="18" charset="0"/>
                <a:cs typeface="Times New Roman" pitchFamily="18" charset="0"/>
              </a:rPr>
              <a:t>programarea dinamicǎ</a:t>
            </a:r>
            <a:r>
              <a:rPr lang="ro-RO" sz="1200" smtClean="0">
                <a:latin typeface="Times New Roman" pitchFamily="18" charset="0"/>
                <a:cs typeface="Times New Roman" pitchFamily="18" charset="0"/>
              </a:rPr>
              <a:t>. Maniera de abordare este una mai amǎnunţitǎ, detaliatǎ, cu foarte multe noţiuni teoretice</a:t>
            </a:r>
            <a:r>
              <a:rPr lang="en-US" sz="1200" smtClean="0">
                <a:latin typeface="Times New Roman" pitchFamily="18" charset="0"/>
                <a:cs typeface="Times New Roman" pitchFamily="18" charset="0"/>
              </a:rPr>
              <a:t>.</a:t>
            </a:r>
          </a:p>
          <a:p>
            <a:pPr algn="just"/>
            <a:r>
              <a:rPr lang="en-US" sz="1200" smtClean="0">
                <a:latin typeface="Times New Roman" pitchFamily="18" charset="0"/>
                <a:cs typeface="Times New Roman" pitchFamily="18" charset="0"/>
              </a:rPr>
              <a:t>     </a:t>
            </a:r>
            <a:r>
              <a:rPr lang="ro-RO" sz="1200" smtClean="0">
                <a:latin typeface="Times New Roman" pitchFamily="18" charset="0"/>
                <a:cs typeface="Times New Roman" pitchFamily="18" charset="0"/>
              </a:rPr>
              <a:t>Manualul cuprinde foarte multe </a:t>
            </a:r>
            <a:r>
              <a:rPr lang="ro-RO" sz="1200" i="1" smtClean="0">
                <a:latin typeface="Times New Roman" pitchFamily="18" charset="0"/>
                <a:cs typeface="Times New Roman" pitchFamily="18" charset="0"/>
              </a:rPr>
              <a:t>studii de caz, </a:t>
            </a:r>
            <a:r>
              <a:rPr lang="ro-RO" sz="1200" smtClean="0">
                <a:latin typeface="Times New Roman" pitchFamily="18" charset="0"/>
                <a:cs typeface="Times New Roman" pitchFamily="18" charset="0"/>
              </a:rPr>
              <a:t>în care se prezintǎ </a:t>
            </a:r>
            <a:r>
              <a:rPr lang="ro-RO" sz="1200" i="1" smtClean="0">
                <a:latin typeface="Times New Roman" pitchFamily="18" charset="0"/>
                <a:cs typeface="Times New Roman" pitchFamily="18" charset="0"/>
              </a:rPr>
              <a:t>scopul general</a:t>
            </a:r>
            <a:r>
              <a:rPr lang="ro-RO" sz="1200" smtClean="0">
                <a:latin typeface="Times New Roman" pitchFamily="18" charset="0"/>
                <a:cs typeface="Times New Roman" pitchFamily="18" charset="0"/>
              </a:rPr>
              <a:t> al pǎrţii de capitol sau al capitolului, urmat de probleme care sǎ îl ilustreze cât mai bine cu putinţǎ. De asemenea, apar numeroase probleme date la concursurile şi olimpiadele de informaticǎ, dovadǎ cǎ materialul didactic nu este potrivit decât pentru elevii pasionaţi de informaticǎ. </a:t>
            </a:r>
            <a:endParaRPr lang="en-US" sz="120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1F55BA6-C53D-45B0-AE6D-F040890BA216}"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smtClean="0">
                <a:latin typeface="Times New Roman" pitchFamily="18" charset="0"/>
                <a:cs typeface="Times New Roman" pitchFamily="18" charset="0"/>
              </a:rPr>
              <a:t>3</a:t>
            </a:r>
            <a:r>
              <a:rPr lang="ro-RO" sz="1200" smtClean="0">
                <a:latin typeface="Times New Roman" pitchFamily="18" charset="0"/>
                <a:cs typeface="Times New Roman" pitchFamily="18" charset="0"/>
              </a:rPr>
              <a:t>. Manualul apǎrut la Editura Niculescu în 2006 prevede atât noţiuni pentru formarea competenţelor necesare elaborǎrii algoritmilor (metode de rezolvare a unor clase de programe), cât şi noţiuni pentru formarea competenţelor de programator (tehnici de programare). S-a ales o prezentare ascendentǎ, progresivǎ  din punctul de vedere al dificultǎţii, majoritatea capitolelor deschizându-se cu o scurtǎ recapitulare a noţiunilor anterioare, cu scopul realizǎrii feedback-ului.</a:t>
            </a:r>
            <a:endParaRPr lang="en-US" sz="1200" smtClean="0">
              <a:latin typeface="Times New Roman" pitchFamily="18" charset="0"/>
              <a:cs typeface="Times New Roman" pitchFamily="18" charset="0"/>
            </a:endParaRPr>
          </a:p>
          <a:p>
            <a:pPr algn="just"/>
            <a:r>
              <a:rPr lang="en-US" sz="1200" smtClean="0">
                <a:latin typeface="Times New Roman" pitchFamily="18" charset="0"/>
                <a:cs typeface="Times New Roman" pitchFamily="18" charset="0"/>
              </a:rPr>
              <a:t>     </a:t>
            </a:r>
            <a:r>
              <a:rPr lang="ro-RO" sz="1200" smtClean="0">
                <a:latin typeface="Times New Roman" pitchFamily="18" charset="0"/>
                <a:cs typeface="Times New Roman" pitchFamily="18" charset="0"/>
              </a:rPr>
              <a:t>În ceea ce priveşte exerciţiile propuse, manualul este bogat în exemple rezolvate şi probleme pentru laborator şi studiu individual. </a:t>
            </a:r>
            <a:endParaRPr lang="en-US" sz="1200" smtClean="0">
              <a:latin typeface="Times New Roman" pitchFamily="18" charset="0"/>
              <a:cs typeface="Times New Roman" pitchFamily="18" charset="0"/>
            </a:endParaRPr>
          </a:p>
          <a:p>
            <a:endParaRPr lang="en-US"/>
          </a:p>
        </p:txBody>
      </p:sp>
      <p:sp>
        <p:nvSpPr>
          <p:cNvPr id="4" name="Slide Number Placeholder 3"/>
          <p:cNvSpPr>
            <a:spLocks noGrp="1"/>
          </p:cNvSpPr>
          <p:nvPr>
            <p:ph type="sldNum" sz="quarter" idx="10"/>
          </p:nvPr>
        </p:nvSpPr>
        <p:spPr/>
        <p:txBody>
          <a:bodyPr/>
          <a:lstStyle/>
          <a:p>
            <a:fld id="{21F55BA6-C53D-45B0-AE6D-F040890BA216}"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F22ED680-53E1-4664-804E-FB3B5BBEAAB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2ED680-53E1-4664-804E-FB3B5BBEAAB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22ED680-53E1-4664-804E-FB3B5BBEAABE}"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22ED680-53E1-4664-804E-FB3B5BBEAAB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51BD29-D6FC-4B4C-B73B-1AD02E378648}" type="datetimeFigureOut">
              <a:rPr lang="en-US" smtClean="0"/>
              <a:pPr/>
              <a:t>4/29/2020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22ED680-53E1-4664-804E-FB3B5BBEAABE}"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51BD29-D6FC-4B4C-B73B-1AD02E378648}" type="datetimeFigureOut">
              <a:rPr lang="en-US" smtClean="0"/>
              <a:pPr/>
              <a:t>4/29/2020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2ED680-53E1-4664-804E-FB3B5BBEAABE}"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838200"/>
            <a:ext cx="7498080" cy="5867400"/>
          </a:xfrm>
          <a:prstGeom prst="rect">
            <a:avLst/>
          </a:prstGeom>
        </p:spPr>
        <p:txBody>
          <a:bodyPr anchor="b">
            <a:normAutofit fontScale="77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smtClean="0">
                <a:latin typeface="Times New Roman" pitchFamily="18" charset="0"/>
                <a:cs typeface="Times New Roman" pitchFamily="18" charset="0"/>
              </a:rPr>
              <a:t>Didactica specialităţii</a:t>
            </a:r>
            <a:endParaRPr lang="en-US" smtClean="0">
              <a:latin typeface="Times New Roman" pitchFamily="18" charset="0"/>
              <a:cs typeface="Times New Roman" pitchFamily="18" charset="0"/>
            </a:endParaRPr>
          </a:p>
          <a:p>
            <a:pPr algn="ctr"/>
            <a:r>
              <a:rPr lang="ro-RO" sz="3900" smtClean="0">
                <a:latin typeface="Times New Roman" pitchFamily="18" charset="0"/>
                <a:cs typeface="Times New Roman" pitchFamily="18" charset="0"/>
              </a:rPr>
              <a:t>Proiect de </a:t>
            </a:r>
            <a:r>
              <a:rPr lang="ro-RO" sz="3900" smtClean="0">
                <a:latin typeface="Times New Roman" pitchFamily="18" charset="0"/>
                <a:cs typeface="Times New Roman" pitchFamily="18" charset="0"/>
              </a:rPr>
              <a:t>grup </a:t>
            </a:r>
            <a:endParaRPr lang="en-US" sz="3900" smtClean="0">
              <a:latin typeface="Times New Roman" pitchFamily="18" charset="0"/>
              <a:cs typeface="Times New Roman" pitchFamily="18" charset="0"/>
            </a:endParaRPr>
          </a:p>
          <a:p>
            <a:pPr algn="ctr"/>
            <a:r>
              <a:rPr lang="ro-RO" sz="3900" smtClean="0">
                <a:latin typeface="Times New Roman" pitchFamily="18" charset="0"/>
                <a:cs typeface="Times New Roman" pitchFamily="18" charset="0"/>
              </a:rPr>
              <a:t> </a:t>
            </a:r>
            <a:endParaRPr lang="en-US" sz="3500" smtClean="0">
              <a:latin typeface="Times New Roman" pitchFamily="18" charset="0"/>
              <a:cs typeface="Times New Roman" pitchFamily="18" charset="0"/>
            </a:endParaRPr>
          </a:p>
          <a:p>
            <a:pPr algn="ctr"/>
            <a:endParaRPr lang="ro-RO" dirty="0" smtClean="0">
              <a:latin typeface="Times New Roman" pitchFamily="18" charset="0"/>
              <a:cs typeface="Times New Roman" pitchFamily="18" charset="0"/>
            </a:endParaRPr>
          </a:p>
          <a:p>
            <a:pPr algn="ctr"/>
            <a:r>
              <a:rPr lang="ro-RO" sz="3200" dirty="0">
                <a:latin typeface="Times New Roman" pitchFamily="18" charset="0"/>
                <a:cs typeface="Times New Roman" pitchFamily="18" charset="0"/>
              </a:rPr>
              <a:t>Tema </a:t>
            </a:r>
            <a:r>
              <a:rPr lang="ro-RO" sz="3200" dirty="0" smtClean="0">
                <a:latin typeface="Times New Roman" pitchFamily="18" charset="0"/>
                <a:cs typeface="Times New Roman" pitchFamily="18" charset="0"/>
              </a:rPr>
              <a:t>10</a:t>
            </a:r>
            <a:r>
              <a:rPr lang="ro-RO" sz="3200" smtClean="0">
                <a:latin typeface="Times New Roman" pitchFamily="18" charset="0"/>
                <a:cs typeface="Times New Roman" pitchFamily="18" charset="0"/>
              </a:rPr>
              <a:t>: </a:t>
            </a:r>
            <a:endParaRPr lang="en-US" sz="3200" smtClean="0">
              <a:latin typeface="Times New Roman" pitchFamily="18" charset="0"/>
              <a:cs typeface="Times New Roman" pitchFamily="18" charset="0"/>
            </a:endParaRPr>
          </a:p>
          <a:p>
            <a:pPr algn="ctr"/>
            <a:r>
              <a:rPr lang="ro-RO" sz="3200" smtClean="0">
                <a:latin typeface="Times New Roman" pitchFamily="18" charset="0"/>
                <a:cs typeface="Times New Roman" pitchFamily="18" charset="0"/>
              </a:rPr>
              <a:t>Consideraţii </a:t>
            </a:r>
            <a:r>
              <a:rPr lang="ro-RO" sz="3200" dirty="0">
                <a:latin typeface="Times New Roman" pitchFamily="18" charset="0"/>
                <a:cs typeface="Times New Roman" pitchFamily="18" charset="0"/>
              </a:rPr>
              <a:t>metodice privind predarea tehnicilor </a:t>
            </a:r>
            <a:r>
              <a:rPr lang="ro-RO" sz="3200">
                <a:latin typeface="Times New Roman" pitchFamily="18" charset="0"/>
                <a:cs typeface="Times New Roman" pitchFamily="18" charset="0"/>
              </a:rPr>
              <a:t>de </a:t>
            </a:r>
            <a:r>
              <a:rPr lang="ro-RO" sz="3200" smtClean="0">
                <a:latin typeface="Times New Roman" pitchFamily="18" charset="0"/>
                <a:cs typeface="Times New Roman" pitchFamily="18" charset="0"/>
              </a:rPr>
              <a:t>programare</a:t>
            </a:r>
            <a:endParaRPr lang="en-US" sz="3200" smtClean="0">
              <a:latin typeface="Times New Roman" pitchFamily="18" charset="0"/>
              <a:cs typeface="Times New Roman" pitchFamily="18" charset="0"/>
            </a:endParaRPr>
          </a:p>
          <a:p>
            <a:pPr algn="ctr"/>
            <a:endParaRPr lang="en-US" sz="3200" smtClean="0">
              <a:latin typeface="Times New Roman" pitchFamily="18" charset="0"/>
              <a:cs typeface="Times New Roman" pitchFamily="18" charset="0"/>
            </a:endParaRPr>
          </a:p>
          <a:p>
            <a:pPr algn="ctr"/>
            <a:endParaRPr lang="en-US" sz="3200" smtClean="0">
              <a:latin typeface="Times New Roman" pitchFamily="18" charset="0"/>
              <a:cs typeface="Times New Roman" pitchFamily="18" charset="0"/>
            </a:endParaRPr>
          </a:p>
          <a:p>
            <a:pPr algn="ctr"/>
            <a:endParaRPr lang="en-US" sz="3200" smtClean="0">
              <a:latin typeface="Times New Roman" pitchFamily="18" charset="0"/>
              <a:cs typeface="Times New Roman" pitchFamily="18" charset="0"/>
            </a:endParaRPr>
          </a:p>
          <a:p>
            <a:pPr marL="4452938" lvl="5" indent="-344488"/>
            <a:r>
              <a:rPr lang="ro-RO" sz="2500" i="1" smtClean="0">
                <a:latin typeface="Times New Roman" pitchFamily="18" charset="0"/>
                <a:cs typeface="Times New Roman" pitchFamily="18" charset="0"/>
              </a:rPr>
              <a:t>Realizat</a:t>
            </a:r>
            <a:r>
              <a:rPr lang="en-US" sz="2500" i="1" smtClean="0">
                <a:latin typeface="Times New Roman" pitchFamily="18" charset="0"/>
                <a:cs typeface="Times New Roman" pitchFamily="18" charset="0"/>
              </a:rPr>
              <a:t> de:</a:t>
            </a:r>
          </a:p>
          <a:p>
            <a:pPr marL="4452938" lvl="5" indent="-344488">
              <a:buFont typeface="Courier New" pitchFamily="49" charset="0"/>
              <a:buChar char="o"/>
            </a:pPr>
            <a:r>
              <a:rPr lang="ro-RO" sz="2000" smtClean="0"/>
              <a:t>student, grupa, email</a:t>
            </a:r>
            <a:r>
              <a:rPr lang="en-US" sz="2000" smtClean="0"/>
              <a:t>…</a:t>
            </a:r>
            <a:endParaRPr lang="en-US" smtClean="0"/>
          </a:p>
          <a:p>
            <a:pPr marL="4452938" lvl="5" indent="-344488">
              <a:buFont typeface="Courier New" pitchFamily="49" charset="0"/>
              <a:buChar char="o"/>
            </a:pPr>
            <a:r>
              <a:rPr lang="ro-RO" sz="2000" smtClean="0"/>
              <a:t>student, grupa, </a:t>
            </a:r>
            <a:r>
              <a:rPr lang="ro-RO" sz="2000" smtClean="0"/>
              <a:t>email</a:t>
            </a:r>
            <a:r>
              <a:rPr lang="en-US" sz="2000" smtClean="0"/>
              <a:t>…</a:t>
            </a:r>
          </a:p>
          <a:p>
            <a:pPr marL="2571750" lvl="5" indent="-285750"/>
            <a:endParaRPr lang="en-US" sz="2000" smtClean="0"/>
          </a:p>
          <a:p>
            <a:pPr marL="2571750" lvl="5" indent="-285750"/>
            <a:endParaRPr lang="en-US" sz="2000" smtClean="0"/>
          </a:p>
          <a:p>
            <a:pPr marL="2571750" lvl="5" indent="-2571750" algn="ctr"/>
            <a:endParaRPr lang="en-US" sz="2000" smtClean="0"/>
          </a:p>
          <a:p>
            <a:pPr marL="2571750" lvl="5" indent="-2571750" algn="ctr"/>
            <a:endParaRPr lang="en-US" sz="2000" smtClean="0"/>
          </a:p>
          <a:p>
            <a:pPr marL="2571750" lvl="5" indent="-2571750" algn="ctr"/>
            <a:endParaRPr lang="en-US" sz="2000" smtClean="0"/>
          </a:p>
          <a:p>
            <a:pPr marL="2571750" lvl="5" indent="-2571750" algn="ctr"/>
            <a:endParaRPr lang="en-US" sz="2000" smtClean="0"/>
          </a:p>
          <a:p>
            <a:pPr marL="2571750" lvl="5" indent="-2571750" algn="ctr"/>
            <a:r>
              <a:rPr lang="en-US" sz="2000" smtClean="0"/>
              <a:t>Anul universitar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7875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546756077"/>
              </p:ext>
            </p:extLst>
          </p:nvPr>
        </p:nvGraphicFramePr>
        <p:xfrm>
          <a:off x="990600" y="0"/>
          <a:ext cx="8153400" cy="6858001"/>
        </p:xfrm>
        <a:graphic>
          <a:graphicData uri="http://schemas.openxmlformats.org/drawingml/2006/table">
            <a:tbl>
              <a:tblPr firstRow="1" firstCol="1" bandRow="1">
                <a:tableStyleId>{5940675A-B579-460E-94D1-54222C63F5DA}</a:tableStyleId>
              </a:tblPr>
              <a:tblGrid>
                <a:gridCol w="4076700"/>
                <a:gridCol w="4076700"/>
              </a:tblGrid>
              <a:tr h="233624">
                <a:tc>
                  <a:txBody>
                    <a:bodyPr/>
                    <a:lstStyle/>
                    <a:p>
                      <a:pPr marL="0" marR="0" algn="just">
                        <a:spcBef>
                          <a:spcPts val="0"/>
                        </a:spcBef>
                        <a:spcAft>
                          <a:spcPts val="0"/>
                        </a:spcAft>
                      </a:pPr>
                      <a:r>
                        <a:rPr lang="ro-RO" sz="1500" b="1" dirty="0">
                          <a:solidFill>
                            <a:srgbClr val="00B050"/>
                          </a:solidFill>
                          <a:effectLst/>
                          <a:latin typeface="Times New Roman" pitchFamily="18" charset="0"/>
                          <a:cs typeface="Times New Roman" pitchFamily="18" charset="0"/>
                        </a:rPr>
                        <a:t>Argumente pro</a:t>
                      </a:r>
                      <a:endParaRPr lang="en-US" sz="1500" b="1" i="0" dirty="0">
                        <a:solidFill>
                          <a:srgbClr val="00B050"/>
                        </a:solidFill>
                        <a:effectLst/>
                        <a:latin typeface="Times New Roman" pitchFamily="18" charset="0"/>
                        <a:ea typeface="Calibri"/>
                        <a:cs typeface="Times New Roman" pitchFamily="18" charset="0"/>
                      </a:endParaRPr>
                    </a:p>
                  </a:txBody>
                  <a:tcPr marL="62077" marR="62077" marT="0" marB="0"/>
                </a:tc>
                <a:tc>
                  <a:txBody>
                    <a:bodyPr/>
                    <a:lstStyle/>
                    <a:p>
                      <a:pPr marL="0" marR="0" algn="just">
                        <a:spcBef>
                          <a:spcPts val="0"/>
                        </a:spcBef>
                        <a:spcAft>
                          <a:spcPts val="0"/>
                        </a:spcAft>
                      </a:pPr>
                      <a:r>
                        <a:rPr lang="ro-RO" sz="1500" b="1" dirty="0">
                          <a:solidFill>
                            <a:srgbClr val="FF0000"/>
                          </a:solidFill>
                          <a:effectLst/>
                          <a:latin typeface="Times New Roman" pitchFamily="18" charset="0"/>
                          <a:cs typeface="Times New Roman" pitchFamily="18" charset="0"/>
                        </a:rPr>
                        <a:t>Argumente contra</a:t>
                      </a:r>
                      <a:endParaRPr lang="en-US" sz="1500" b="1" i="0" dirty="0">
                        <a:solidFill>
                          <a:srgbClr val="FF0000"/>
                        </a:solidFill>
                        <a:effectLst/>
                        <a:latin typeface="Times New Roman" pitchFamily="18" charset="0"/>
                        <a:ea typeface="Calibri"/>
                        <a:cs typeface="Times New Roman" pitchFamily="18" charset="0"/>
                      </a:endParaRPr>
                    </a:p>
                  </a:txBody>
                  <a:tcPr marL="62077" marR="62077" marT="0" marB="0"/>
                </a:tc>
              </a:tr>
              <a:tr h="2368540">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Se analizeazǎ unele exemple intuitive şi uşor de înţeles de cǎtre copii, detaliindu-se rezolvǎrile şi explicându-se în cuvinte ideea de pornire şi tratare  al problemei; se folosesc tabele care ilustreazǎ situaţia variabilelor la fiecare pas al algoritmilor. </a:t>
                      </a:r>
                      <a:endParaRPr lang="en-US" sz="1500" b="0" i="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Se începe prin prezentarea metodei „Divide et Impera”, înaintea metodei „Backtraking”, care este cea mai ineficientǎ tehnicǎ de programare din punctul de vedere al timpului de execuţie. Logic ar fi fost sǎ se discute iniţial metoda cea mai rudimentarǎ, care practic genereazǎ toate posibilitǎţile de formare a soluţiilor şi apoi celelalte, care presupun o îmbunǎtǎţire a complexitǎţii.  </a:t>
                      </a:r>
                      <a:endParaRPr lang="en-US" sz="1500" b="0" i="0" dirty="0">
                        <a:effectLst/>
                        <a:latin typeface="Times New Roman" pitchFamily="18" charset="0"/>
                        <a:ea typeface="Calibri"/>
                        <a:cs typeface="Times New Roman" pitchFamily="18" charset="0"/>
                      </a:endParaRPr>
                    </a:p>
                  </a:txBody>
                  <a:tcPr marL="62077" marR="62077" marT="0" marB="0"/>
                </a:tc>
              </a:tr>
              <a:tr h="2102618">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Autorii folosesc scheme, desene menite sǎ sporeascǎ înţelegerea noţiunilor, a cerinţelor problemelor şi ideii de rezolvare a acestora</a:t>
                      </a:r>
                      <a:endParaRPr lang="en-US" sz="1500" b="0" i="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Ambele metode încep mai întâi cu exemple şi apoi cu prezentarea şi definirea conceptelor şi a mecanismelor specifice. Totuşi, ar fi fost mai bine din punct de vedere didactic dacǎ s-ar fi inversat aceste douǎ subcapitole, pentru a implica activ elevii la discutarea exemplelor şi a-i ajuta sǎ fixeze mai bine teoria.</a:t>
                      </a:r>
                      <a:endParaRPr lang="en-US" sz="1500" b="0" i="0" dirty="0">
                        <a:effectLst/>
                        <a:latin typeface="Times New Roman" pitchFamily="18" charset="0"/>
                        <a:ea typeface="Calibri"/>
                        <a:cs typeface="Times New Roman" pitchFamily="18" charset="0"/>
                      </a:endParaRPr>
                    </a:p>
                  </a:txBody>
                  <a:tcPr marL="62077" marR="62077" marT="0" marB="0"/>
                </a:tc>
              </a:tr>
              <a:tr h="2153219">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Gama de probleme propusǎ este diversificatǎ şi bogatǎ, propunându-se un numǎr considerabil de probleme spre rezolvare. Apar şi exerciţii de tip grilǎ care vin sǎ ajute la aprofundarea înţelegerii noţiunilor  teoretice.</a:t>
                      </a:r>
                      <a:endParaRPr lang="en-US" sz="1500" b="0" i="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Nu se face o recapitulare finalǎ din toate tehnicile învǎţate astfel încât profesorul sǎ poatǎ sǎ îşi dea seama dacǎ elevii au înţeles noţiunile şi ştiu  ce metodǎ sǎ aleagǎ în funcţie de problemǎ sau doar au aplicat mecanic nişte algoritmi oarecum standard. Manualul se terminǎ brusc cu prezentarea unor „norme de elaborarea a unui proiect”.</a:t>
                      </a:r>
                      <a:endParaRPr lang="en-US" sz="1500" b="0" i="0" dirty="0">
                        <a:effectLst/>
                        <a:latin typeface="Times New Roman" pitchFamily="18" charset="0"/>
                        <a:ea typeface="Calibri"/>
                        <a:cs typeface="Times New Roman" pitchFamily="18" charset="0"/>
                      </a:endParaRPr>
                    </a:p>
                  </a:txBody>
                  <a:tcPr marL="62077" marR="62077" marT="0" marB="0"/>
                </a:tc>
              </a:tr>
            </a:tbl>
          </a:graphicData>
        </a:graphic>
      </p:graphicFrame>
    </p:spTree>
    <p:extLst>
      <p:ext uri="{BB962C8B-B14F-4D97-AF65-F5344CB8AC3E}">
        <p14:creationId xmlns="" xmlns:p14="http://schemas.microsoft.com/office/powerpoint/2010/main" val="2443697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905000"/>
            <a:ext cx="7498080" cy="4343400"/>
          </a:xfrm>
        </p:spPr>
        <p:txBody>
          <a:bodyPr/>
          <a:lstStyle/>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Compararea manualelor</a:t>
            </a:r>
          </a:p>
          <a:p>
            <a:pPr marL="870966" lvl="1" indent="-514350">
              <a:buFont typeface="+mj-lt"/>
              <a:buAutoNum type="arabicPeriod"/>
            </a:pPr>
            <a:r>
              <a:rPr lang="ro-RO" dirty="0" smtClean="0">
                <a:latin typeface="Times New Roman" pitchFamily="18" charset="0"/>
                <a:cs typeface="Times New Roman" pitchFamily="18" charset="0"/>
              </a:rPr>
              <a:t>Surse bibliografice</a:t>
            </a:r>
          </a:p>
          <a:p>
            <a:pPr marL="870966" lvl="1" indent="-514350">
              <a:buFont typeface="+mj-lt"/>
              <a:buAutoNum type="arabicPeriod"/>
            </a:pPr>
            <a:r>
              <a:rPr lang="ro-RO" dirty="0" smtClean="0">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solidFill>
                  <a:srgbClr val="FF0000"/>
                </a:solidFill>
                <a:latin typeface="Times New Roman" pitchFamily="18" charset="0"/>
                <a:cs typeface="Times New Roman" pitchFamily="18" charset="0"/>
              </a:rPr>
              <a:t>Concluzii</a:t>
            </a:r>
          </a:p>
          <a:p>
            <a:pPr marL="653796" indent="-571500">
              <a:buAutoNum type="romanUcPeriod"/>
            </a:pPr>
            <a:r>
              <a:rPr lang="ro-RO" dirty="0" smtClean="0">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latin typeface="Times New Roman" pitchFamily="18" charset="0"/>
                <a:cs typeface="Times New Roman" pitchFamily="18" charset="0"/>
              </a:rPr>
              <a:t>Definiţie</a:t>
            </a:r>
          </a:p>
        </p:txBody>
      </p:sp>
    </p:spTree>
    <p:extLst>
      <p:ext uri="{BB962C8B-B14F-4D97-AF65-F5344CB8AC3E}">
        <p14:creationId xmlns="" xmlns:p14="http://schemas.microsoft.com/office/powerpoint/2010/main" val="2732377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1426348633"/>
              </p:ext>
            </p:extLst>
          </p:nvPr>
        </p:nvGraphicFramePr>
        <p:xfrm>
          <a:off x="990597" y="990600"/>
          <a:ext cx="8153403" cy="4921870"/>
        </p:xfrm>
        <a:graphic>
          <a:graphicData uri="http://schemas.openxmlformats.org/drawingml/2006/table">
            <a:tbl>
              <a:tblPr firstRow="1" firstCol="1" bandRow="1">
                <a:tableStyleId>{5940675A-B579-460E-94D1-54222C63F5DA}</a:tableStyleId>
              </a:tblPr>
              <a:tblGrid>
                <a:gridCol w="1630557"/>
                <a:gridCol w="1630557"/>
                <a:gridCol w="1630557"/>
                <a:gridCol w="1630557"/>
                <a:gridCol w="1631175"/>
              </a:tblGrid>
              <a:tr h="578470">
                <a:tc>
                  <a:txBody>
                    <a:bodyPr/>
                    <a:lstStyle/>
                    <a:p>
                      <a:pPr marL="0" marR="0">
                        <a:spcBef>
                          <a:spcPts val="0"/>
                        </a:spcBef>
                        <a:spcAft>
                          <a:spcPts val="0"/>
                        </a:spcAft>
                      </a:pPr>
                      <a:endParaRPr lang="ro-RO"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noProof="0" dirty="0" smtClean="0">
                          <a:effectLst/>
                          <a:latin typeface="Times New Roman" pitchFamily="18" charset="0"/>
                          <a:ea typeface="Calibri"/>
                          <a:cs typeface="Times New Roman" pitchFamily="18" charset="0"/>
                        </a:rPr>
                        <a:t>Backtraking</a:t>
                      </a:r>
                      <a:endParaRPr lang="ro-RO" sz="1500" b="1" noProof="0"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smtClean="0">
                          <a:effectLst/>
                          <a:latin typeface="Times New Roman" pitchFamily="18" charset="0"/>
                          <a:ea typeface="Calibri"/>
                          <a:cs typeface="Times New Roman" pitchFamily="18" charset="0"/>
                        </a:rPr>
                        <a:t>Divide et </a:t>
                      </a:r>
                      <a:r>
                        <a:rPr lang="ro-RO" sz="1500" b="1" noProof="0" smtClean="0">
                          <a:effectLst/>
                          <a:latin typeface="Times New Roman" pitchFamily="18" charset="0"/>
                          <a:ea typeface="Calibri"/>
                          <a:cs typeface="Times New Roman" pitchFamily="18" charset="0"/>
                        </a:rPr>
                        <a:t>Impera</a:t>
                      </a:r>
                      <a:endParaRPr lang="ro-RO" sz="1500" b="1" noProof="0"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noProof="0" smtClean="0">
                          <a:effectLst/>
                          <a:latin typeface="Times New Roman" pitchFamily="18" charset="0"/>
                          <a:ea typeface="Calibri"/>
                          <a:cs typeface="Times New Roman" pitchFamily="18" charset="0"/>
                        </a:rPr>
                        <a:t>Metoda</a:t>
                      </a:r>
                      <a:r>
                        <a:rPr lang="ro-RO" sz="1500" b="1" smtClean="0">
                          <a:effectLst/>
                          <a:latin typeface="Times New Roman" pitchFamily="18" charset="0"/>
                          <a:ea typeface="Calibri"/>
                          <a:cs typeface="Times New Roman" pitchFamily="18" charset="0"/>
                        </a:rPr>
                        <a:t> Greedy </a:t>
                      </a:r>
                      <a:endParaRPr lang="ro-RO"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noProof="0" smtClean="0">
                          <a:effectLst/>
                          <a:latin typeface="Times New Roman" pitchFamily="18" charset="0"/>
                          <a:ea typeface="Calibri"/>
                          <a:cs typeface="Times New Roman" pitchFamily="18" charset="0"/>
                        </a:rPr>
                        <a:t>Programare</a:t>
                      </a:r>
                      <a:r>
                        <a:rPr lang="ro-RO" sz="1500" b="1" smtClean="0">
                          <a:effectLst/>
                          <a:latin typeface="Times New Roman" pitchFamily="18" charset="0"/>
                          <a:ea typeface="Calibri"/>
                          <a:cs typeface="Times New Roman" pitchFamily="18" charset="0"/>
                        </a:rPr>
                        <a:t> </a:t>
                      </a:r>
                      <a:r>
                        <a:rPr lang="ro-RO" sz="1500" b="1" noProof="0" smtClean="0">
                          <a:effectLst/>
                          <a:latin typeface="Times New Roman" pitchFamily="18" charset="0"/>
                          <a:ea typeface="Calibri"/>
                          <a:cs typeface="Times New Roman" pitchFamily="18" charset="0"/>
                        </a:rPr>
                        <a:t>dinamica</a:t>
                      </a:r>
                      <a:endParaRPr lang="ro-RO" sz="1500" b="1" noProof="0" dirty="0">
                        <a:effectLst/>
                        <a:latin typeface="Times New Roman" pitchFamily="18" charset="0"/>
                        <a:ea typeface="Calibri"/>
                        <a:cs typeface="Times New Roman" pitchFamily="18" charset="0"/>
                      </a:endParaRPr>
                    </a:p>
                  </a:txBody>
                  <a:tcPr marL="61470" marR="61470" marT="0" marB="0"/>
                </a:tc>
              </a:tr>
              <a:tr h="3057732">
                <a:tc>
                  <a:txBody>
                    <a:bodyPr/>
                    <a:lstStyle/>
                    <a:p>
                      <a:pPr marL="0" marR="0">
                        <a:spcBef>
                          <a:spcPts val="0"/>
                        </a:spcBef>
                        <a:spcAft>
                          <a:spcPts val="0"/>
                        </a:spcAft>
                      </a:pPr>
                      <a:r>
                        <a:rPr kumimoji="0" lang="ro-RO" sz="1800" kern="1200" cap="all" dirty="0" smtClean="0">
                          <a:solidFill>
                            <a:schemeClr val="tx1"/>
                          </a:solidFill>
                          <a:effectLst/>
                          <a:latin typeface="Times New Roman" pitchFamily="18" charset="0"/>
                          <a:ea typeface="+mn-ea"/>
                          <a:cs typeface="Times New Roman" pitchFamily="18" charset="0"/>
                        </a:rPr>
                        <a:t>Lica </a:t>
                      </a:r>
                      <a:r>
                        <a:rPr kumimoji="0" lang="ro-RO" sz="1800" kern="1200" dirty="0" smtClean="0">
                          <a:solidFill>
                            <a:schemeClr val="tx1"/>
                          </a:solidFill>
                          <a:effectLst/>
                          <a:latin typeface="Times New Roman" pitchFamily="18" charset="0"/>
                          <a:ea typeface="+mn-ea"/>
                          <a:cs typeface="Times New Roman" pitchFamily="18" charset="0"/>
                        </a:rPr>
                        <a:t>Dana, </a:t>
                      </a:r>
                      <a:r>
                        <a:rPr kumimoji="0" lang="ro-RO" sz="1800" kern="1200" cap="all" dirty="0" smtClean="0">
                          <a:solidFill>
                            <a:schemeClr val="tx1"/>
                          </a:solidFill>
                          <a:effectLst/>
                          <a:latin typeface="Times New Roman" pitchFamily="18" charset="0"/>
                          <a:ea typeface="+mn-ea"/>
                          <a:cs typeface="Times New Roman" pitchFamily="18" charset="0"/>
                        </a:rPr>
                        <a:t>Paşoi </a:t>
                      </a:r>
                      <a:r>
                        <a:rPr kumimoji="0" lang="ro-RO" sz="1800" kern="1200" dirty="0" smtClean="0">
                          <a:solidFill>
                            <a:schemeClr val="tx1"/>
                          </a:solidFill>
                          <a:effectLst/>
                          <a:latin typeface="Times New Roman" pitchFamily="18" charset="0"/>
                          <a:ea typeface="+mn-ea"/>
                          <a:cs typeface="Times New Roman" pitchFamily="18" charset="0"/>
                        </a:rPr>
                        <a:t>Mircea - „</a:t>
                      </a:r>
                      <a:r>
                        <a:rPr kumimoji="0" lang="ro-RO" sz="1800" i="1" kern="1200" dirty="0" smtClean="0">
                          <a:solidFill>
                            <a:schemeClr val="tx1"/>
                          </a:solidFill>
                          <a:effectLst/>
                          <a:latin typeface="Times New Roman" pitchFamily="18" charset="0"/>
                          <a:ea typeface="+mn-ea"/>
                          <a:cs typeface="Times New Roman" pitchFamily="18" charset="0"/>
                        </a:rPr>
                        <a:t>Fundamentele programǎrii; Culegere de probleme – Pascal şi C++ pentru clasa a XI-a</a:t>
                      </a:r>
                      <a:r>
                        <a:rPr kumimoji="0" lang="ro-RO" sz="1800" kern="1200" dirty="0" smtClean="0">
                          <a:solidFill>
                            <a:schemeClr val="tx1"/>
                          </a:solidFill>
                          <a:effectLst/>
                          <a:latin typeface="Times New Roman" pitchFamily="18" charset="0"/>
                          <a:ea typeface="+mn-ea"/>
                          <a:cs typeface="Times New Roman" pitchFamily="18" charset="0"/>
                        </a:rPr>
                        <a:t>” – Editura L&amp;S Soft, Bucureşti, 2006</a:t>
                      </a:r>
                      <a:r>
                        <a:rPr lang="ro-RO" sz="1500" dirty="0" smtClean="0">
                          <a:effectLst/>
                          <a:latin typeface="Times New Roman" pitchFamily="18" charset="0"/>
                          <a:ea typeface="Calibri"/>
                          <a:cs typeface="Times New Roman" pitchFamily="18" charset="0"/>
                        </a:rPr>
                        <a:t> </a:t>
                      </a:r>
                      <a:endParaRPr lang="ro-RO" sz="15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ro-RO" sz="1500" dirty="0" smtClean="0">
                          <a:solidFill>
                            <a:srgbClr val="00B050"/>
                          </a:solidFill>
                          <a:effectLst/>
                          <a:latin typeface="Times New Roman" pitchFamily="18" charset="0"/>
                          <a:ea typeface="Calibri"/>
                          <a:cs typeface="Times New Roman" pitchFamily="18" charset="0"/>
                        </a:rPr>
                        <a:t>Cele mai comune probleme</a:t>
                      </a:r>
                      <a:r>
                        <a:rPr lang="ro-RO" sz="1500" dirty="0" smtClean="0">
                          <a:effectLst/>
                          <a:latin typeface="Times New Roman" pitchFamily="18" charset="0"/>
                          <a:ea typeface="Calibri"/>
                          <a:cs typeface="Times New Roman" pitchFamily="18" charset="0"/>
                        </a:rPr>
                        <a:t> (elemente de combinatoricǎ) </a:t>
                      </a:r>
                      <a:r>
                        <a:rPr lang="ro-RO" sz="1500" dirty="0" smtClean="0">
                          <a:solidFill>
                            <a:srgbClr val="00B050"/>
                          </a:solidFill>
                          <a:effectLst/>
                          <a:latin typeface="Times New Roman" pitchFamily="18" charset="0"/>
                          <a:ea typeface="Calibri"/>
                          <a:cs typeface="Times New Roman" pitchFamily="18" charset="0"/>
                        </a:rPr>
                        <a:t>explicate didactic</a:t>
                      </a:r>
                      <a:r>
                        <a:rPr lang="ro-RO" sz="1500" dirty="0" smtClean="0">
                          <a:effectLst/>
                          <a:latin typeface="Times New Roman" pitchFamily="18" charset="0"/>
                          <a:ea typeface="Calibri"/>
                          <a:cs typeface="Times New Roman" pitchFamily="18" charset="0"/>
                        </a:rPr>
                        <a:t>, împreunǎ cu alte exemple semnificative. </a:t>
                      </a:r>
                      <a:r>
                        <a:rPr lang="ro-RO" sz="1500" dirty="0" smtClean="0">
                          <a:solidFill>
                            <a:schemeClr val="tx1"/>
                          </a:solidFill>
                          <a:effectLst/>
                          <a:latin typeface="Times New Roman" pitchFamily="18" charset="0"/>
                          <a:ea typeface="Calibri"/>
                          <a:cs typeface="Times New Roman" pitchFamily="18" charset="0"/>
                        </a:rPr>
                        <a:t>23 de probleme propuse spre rezolvare</a:t>
                      </a:r>
                      <a:r>
                        <a:rPr lang="ro-RO" sz="1500" dirty="0" smtClean="0">
                          <a:effectLst/>
                          <a:latin typeface="Times New Roman" pitchFamily="18" charset="0"/>
                          <a:ea typeface="Calibri"/>
                          <a:cs typeface="Times New Roman" pitchFamily="18" charset="0"/>
                        </a:rPr>
                        <a:t>, de </a:t>
                      </a:r>
                      <a:r>
                        <a:rPr lang="ro-RO" sz="1500" dirty="0" smtClean="0">
                          <a:solidFill>
                            <a:srgbClr val="00B050"/>
                          </a:solidFill>
                          <a:effectLst/>
                          <a:latin typeface="Times New Roman" pitchFamily="18" charset="0"/>
                          <a:ea typeface="Calibri"/>
                          <a:cs typeface="Times New Roman" pitchFamily="18" charset="0"/>
                        </a:rPr>
                        <a:t>diferite dificultǎţi</a:t>
                      </a:r>
                      <a:r>
                        <a:rPr lang="ro-RO" sz="1500" dirty="0" smtClean="0">
                          <a:effectLst/>
                          <a:latin typeface="Times New Roman" pitchFamily="18" charset="0"/>
                          <a:ea typeface="Calibri"/>
                          <a:cs typeface="Times New Roman" pitchFamily="18" charset="0"/>
                        </a:rPr>
                        <a:t>, care implicǎ exersarea şi aprofundarea noţiunilor predate în manuale.</a:t>
                      </a:r>
                      <a:endParaRPr lang="ro-RO" sz="15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ro-RO" sz="1500" dirty="0" smtClean="0">
                          <a:effectLst/>
                          <a:latin typeface="Times New Roman" pitchFamily="18" charset="0"/>
                          <a:ea typeface="Calibri"/>
                          <a:cs typeface="Times New Roman" pitchFamily="18" charset="0"/>
                        </a:rPr>
                        <a:t>De asemenea </a:t>
                      </a:r>
                      <a:r>
                        <a:rPr lang="ro-RO" sz="1500" dirty="0" smtClean="0">
                          <a:solidFill>
                            <a:srgbClr val="00B050"/>
                          </a:solidFill>
                          <a:effectLst/>
                          <a:latin typeface="Times New Roman" pitchFamily="18" charset="0"/>
                          <a:ea typeface="Calibri"/>
                          <a:cs typeface="Times New Roman" pitchFamily="18" charset="0"/>
                        </a:rPr>
                        <a:t>probleme tratate didactic</a:t>
                      </a:r>
                      <a:r>
                        <a:rPr lang="ro-RO" sz="1500" dirty="0" smtClean="0">
                          <a:effectLst/>
                          <a:latin typeface="Times New Roman" pitchFamily="18" charset="0"/>
                          <a:ea typeface="Calibri"/>
                          <a:cs typeface="Times New Roman" pitchFamily="18" charset="0"/>
                        </a:rPr>
                        <a:t>, cu evidenţierea particularitǎţilor metodei de programare şi multe probleme propuse spre rezolvare individualǎ sau în cadrul orelor de laborator.</a:t>
                      </a:r>
                      <a:endParaRPr lang="ro-RO" sz="15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ro-RO" sz="1500" dirty="0" smtClean="0">
                          <a:effectLst/>
                          <a:latin typeface="Times New Roman" pitchFamily="18" charset="0"/>
                          <a:ea typeface="Calibri"/>
                          <a:cs typeface="Times New Roman" pitchFamily="18" charset="0"/>
                        </a:rPr>
                        <a:t>Poate materialul cel mai complet din punctul de vedere al </a:t>
                      </a:r>
                      <a:r>
                        <a:rPr lang="ro-RO" sz="1500" dirty="0" smtClean="0">
                          <a:solidFill>
                            <a:srgbClr val="00B050"/>
                          </a:solidFill>
                          <a:effectLst/>
                          <a:latin typeface="Times New Roman" pitchFamily="18" charset="0"/>
                          <a:ea typeface="Calibri"/>
                          <a:cs typeface="Times New Roman" pitchFamily="18" charset="0"/>
                        </a:rPr>
                        <a:t>diversitǎţii problemelor</a:t>
                      </a:r>
                      <a:r>
                        <a:rPr lang="ro-RO" sz="1500" dirty="0" smtClean="0">
                          <a:effectLst/>
                          <a:latin typeface="Times New Roman" pitchFamily="18" charset="0"/>
                          <a:ea typeface="Calibri"/>
                          <a:cs typeface="Times New Roman" pitchFamily="18" charset="0"/>
                        </a:rPr>
                        <a:t>, atât rezolvate, cât şi propuse. Deşi algoritmul este unul standard, în unele cazuri este esenţialǎ intuirea soluţiei şi a structurilor de date necesare. Aceastǎ culegere relevǎ cel mai bine aceast aspect. </a:t>
                      </a:r>
                      <a:endParaRPr lang="ro-RO" sz="15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ro-RO" sz="1500" dirty="0" smtClean="0">
                          <a:effectLst/>
                          <a:latin typeface="Times New Roman" pitchFamily="18" charset="0"/>
                          <a:ea typeface="Calibri"/>
                          <a:cs typeface="Times New Roman" pitchFamily="18" charset="0"/>
                        </a:rPr>
                        <a:t>Multe dintre ideile de lucru presupun</a:t>
                      </a:r>
                      <a:r>
                        <a:rPr lang="ro-RO" sz="1500" baseline="0" dirty="0" smtClean="0">
                          <a:effectLst/>
                          <a:latin typeface="Times New Roman" pitchFamily="18" charset="0"/>
                          <a:ea typeface="Calibri"/>
                          <a:cs typeface="Times New Roman" pitchFamily="18" charset="0"/>
                        </a:rPr>
                        <a:t> </a:t>
                      </a:r>
                      <a:r>
                        <a:rPr lang="ro-RO" sz="1500" dirty="0" smtClean="0">
                          <a:effectLst/>
                          <a:latin typeface="Times New Roman" pitchFamily="18" charset="0"/>
                          <a:ea typeface="Calibri"/>
                          <a:cs typeface="Times New Roman" pitchFamily="18" charset="0"/>
                        </a:rPr>
                        <a:t>gǎsirea unor </a:t>
                      </a:r>
                      <a:r>
                        <a:rPr lang="ro-RO" sz="1500" dirty="0" smtClean="0">
                          <a:solidFill>
                            <a:srgbClr val="FF0000"/>
                          </a:solidFill>
                          <a:effectLst/>
                          <a:latin typeface="Times New Roman" pitchFamily="18" charset="0"/>
                          <a:ea typeface="Calibri"/>
                          <a:cs typeface="Times New Roman" pitchFamily="18" charset="0"/>
                        </a:rPr>
                        <a:t>recurenţe care nu se observǎ uşor. </a:t>
                      </a:r>
                      <a:r>
                        <a:rPr lang="ro-RO" sz="1500" dirty="0" smtClean="0">
                          <a:effectLst/>
                          <a:latin typeface="Times New Roman" pitchFamily="18" charset="0"/>
                          <a:ea typeface="Calibri"/>
                          <a:cs typeface="Times New Roman" pitchFamily="18" charset="0"/>
                        </a:rPr>
                        <a:t>Cartea</a:t>
                      </a:r>
                      <a:r>
                        <a:rPr lang="ro-RO" sz="1500" baseline="0" dirty="0" smtClean="0">
                          <a:effectLst/>
                          <a:latin typeface="Times New Roman" pitchFamily="18" charset="0"/>
                          <a:ea typeface="Calibri"/>
                          <a:cs typeface="Times New Roman" pitchFamily="18" charset="0"/>
                        </a:rPr>
                        <a:t> cuprinde multe exercitii</a:t>
                      </a:r>
                      <a:r>
                        <a:rPr lang="ro-RO" sz="1500" dirty="0" smtClean="0">
                          <a:effectLst/>
                          <a:latin typeface="Times New Roman" pitchFamily="18" charset="0"/>
                          <a:ea typeface="Calibri"/>
                          <a:cs typeface="Times New Roman" pitchFamily="18" charset="0"/>
                        </a:rPr>
                        <a:t> de rezolvat, prin a cǎror parcurgere elevul nu dobândeşte numai nişte cunoştinţe de programare dinamicǎ, ci şi curajul de a trata</a:t>
                      </a:r>
                      <a:r>
                        <a:rPr lang="ro-RO" sz="1500" baseline="0" dirty="0" smtClean="0">
                          <a:effectLst/>
                          <a:latin typeface="Times New Roman" pitchFamily="18" charset="0"/>
                          <a:ea typeface="Calibri"/>
                          <a:cs typeface="Times New Roman" pitchFamily="18" charset="0"/>
                        </a:rPr>
                        <a:t> </a:t>
                      </a:r>
                      <a:r>
                        <a:rPr lang="ro-RO" sz="1500" baseline="0" noProof="0" dirty="0" smtClean="0">
                          <a:effectLst/>
                          <a:latin typeface="Times New Roman" pitchFamily="18" charset="0"/>
                          <a:ea typeface="Calibri"/>
                          <a:cs typeface="Times New Roman" pitchFamily="18" charset="0"/>
                        </a:rPr>
                        <a:t>problemele</a:t>
                      </a:r>
                      <a:r>
                        <a:rPr lang="ro-RO" sz="1500" baseline="0" dirty="0" smtClean="0">
                          <a:effectLst/>
                          <a:latin typeface="Times New Roman" pitchFamily="18" charset="0"/>
                          <a:ea typeface="Calibri"/>
                          <a:cs typeface="Times New Roman" pitchFamily="18" charset="0"/>
                        </a:rPr>
                        <a:t> </a:t>
                      </a:r>
                      <a:r>
                        <a:rPr lang="ro-RO" sz="1500" dirty="0" smtClean="0">
                          <a:effectLst/>
                          <a:latin typeface="Times New Roman" pitchFamily="18" charset="0"/>
                          <a:ea typeface="Calibri"/>
                          <a:cs typeface="Times New Roman" pitchFamily="18" charset="0"/>
                        </a:rPr>
                        <a:t>din mai multe perspective, axându-se pe </a:t>
                      </a:r>
                      <a:r>
                        <a:rPr lang="ro-RO" sz="1500" dirty="0" smtClean="0">
                          <a:solidFill>
                            <a:srgbClr val="00B050"/>
                          </a:solidFill>
                          <a:effectLst/>
                          <a:latin typeface="Times New Roman" pitchFamily="18" charset="0"/>
                          <a:ea typeface="Calibri"/>
                          <a:cs typeface="Times New Roman" pitchFamily="18" charset="0"/>
                        </a:rPr>
                        <a:t>idei originale</a:t>
                      </a:r>
                      <a:r>
                        <a:rPr lang="ro-RO" sz="1500" dirty="0" smtClean="0">
                          <a:effectLst/>
                          <a:latin typeface="Times New Roman" pitchFamily="18" charset="0"/>
                          <a:ea typeface="Calibri"/>
                          <a:cs typeface="Times New Roman" pitchFamily="18" charset="0"/>
                        </a:rPr>
                        <a:t>.</a:t>
                      </a:r>
                      <a:endParaRPr lang="ro-RO" sz="1500" dirty="0">
                        <a:effectLst/>
                        <a:latin typeface="Times New Roman" pitchFamily="18" charset="0"/>
                        <a:ea typeface="Calibri"/>
                        <a:cs typeface="Times New Roman" pitchFamily="18" charset="0"/>
                      </a:endParaRPr>
                    </a:p>
                  </a:txBody>
                  <a:tcPr marL="68580" marR="68580" marT="0" marB="0"/>
                </a:tc>
              </a:tr>
            </a:tbl>
          </a:graphicData>
        </a:graphic>
      </p:graphicFrame>
      <p:sp>
        <p:nvSpPr>
          <p:cNvPr id="4" name="Title 1"/>
          <p:cNvSpPr txBox="1">
            <a:spLocks/>
          </p:cNvSpPr>
          <p:nvPr/>
        </p:nvSpPr>
        <p:spPr>
          <a:xfrm>
            <a:off x="1600200" y="304800"/>
            <a:ext cx="6629400" cy="668740"/>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Concluzii</a:t>
            </a:r>
            <a:endParaRPr lang="ro-RO" dirty="0">
              <a:latin typeface="Times New Roman" pitchFamily="18" charset="0"/>
              <a:cs typeface="Times New Roman" pitchFamily="18" charset="0"/>
            </a:endParaRPr>
          </a:p>
        </p:txBody>
      </p:sp>
    </p:spTree>
    <p:extLst>
      <p:ext uri="{BB962C8B-B14F-4D97-AF65-F5344CB8AC3E}">
        <p14:creationId xmlns="" xmlns:p14="http://schemas.microsoft.com/office/powerpoint/2010/main" val="2621061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1949525564"/>
              </p:ext>
            </p:extLst>
          </p:nvPr>
        </p:nvGraphicFramePr>
        <p:xfrm>
          <a:off x="990597" y="1219200"/>
          <a:ext cx="8153403" cy="3778870"/>
        </p:xfrm>
        <a:graphic>
          <a:graphicData uri="http://schemas.openxmlformats.org/drawingml/2006/table">
            <a:tbl>
              <a:tblPr firstRow="1" firstCol="1" bandRow="1">
                <a:tableStyleId>{5940675A-B579-460E-94D1-54222C63F5DA}</a:tableStyleId>
              </a:tblPr>
              <a:tblGrid>
                <a:gridCol w="1630557"/>
                <a:gridCol w="1630557"/>
                <a:gridCol w="1630557"/>
                <a:gridCol w="1630557"/>
                <a:gridCol w="1631175"/>
              </a:tblGrid>
              <a:tr h="578470">
                <a:tc>
                  <a:txBody>
                    <a:bodyPr/>
                    <a:lstStyle/>
                    <a:p>
                      <a:pPr marL="0" marR="0">
                        <a:spcBef>
                          <a:spcPts val="0"/>
                        </a:spcBef>
                        <a:spcAft>
                          <a:spcPts val="0"/>
                        </a:spcAft>
                      </a:pP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noProof="0" dirty="0" smtClean="0">
                          <a:effectLst/>
                          <a:latin typeface="Times New Roman" pitchFamily="18" charset="0"/>
                          <a:ea typeface="Calibri"/>
                          <a:cs typeface="Times New Roman" pitchFamily="18" charset="0"/>
                        </a:rPr>
                        <a:t>Backtraking</a:t>
                      </a:r>
                      <a:endParaRPr lang="ro-RO" sz="1500" b="1" noProof="0"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en-US" sz="1500" b="1" dirty="0" smtClean="0">
                          <a:effectLst/>
                          <a:latin typeface="Times New Roman" pitchFamily="18" charset="0"/>
                          <a:ea typeface="Calibri"/>
                          <a:cs typeface="Times New Roman" pitchFamily="18" charset="0"/>
                        </a:rPr>
                        <a:t>Divide et </a:t>
                      </a:r>
                      <a:r>
                        <a:rPr lang="ro-RO" sz="1500" b="1" noProof="0" dirty="0" smtClean="0">
                          <a:effectLst/>
                          <a:latin typeface="Times New Roman" pitchFamily="18" charset="0"/>
                          <a:ea typeface="Calibri"/>
                          <a:cs typeface="Times New Roman" pitchFamily="18" charset="0"/>
                        </a:rPr>
                        <a:t>Impera</a:t>
                      </a:r>
                      <a:endParaRPr lang="ro-RO" sz="1500" b="1" noProof="0"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noProof="0" dirty="0" smtClean="0">
                          <a:effectLst/>
                          <a:latin typeface="Times New Roman" pitchFamily="18" charset="0"/>
                          <a:ea typeface="Calibri"/>
                          <a:cs typeface="Times New Roman" pitchFamily="18" charset="0"/>
                        </a:rPr>
                        <a:t>Metoda</a:t>
                      </a:r>
                      <a:r>
                        <a:rPr lang="en-US" sz="1500" b="1" dirty="0" smtClean="0">
                          <a:effectLst/>
                          <a:latin typeface="Times New Roman" pitchFamily="18" charset="0"/>
                          <a:ea typeface="Calibri"/>
                          <a:cs typeface="Times New Roman" pitchFamily="18" charset="0"/>
                        </a:rPr>
                        <a:t> Greedy </a:t>
                      </a: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noProof="0" dirty="0" smtClean="0">
                          <a:effectLst/>
                          <a:latin typeface="Times New Roman" pitchFamily="18" charset="0"/>
                          <a:ea typeface="Calibri"/>
                          <a:cs typeface="Times New Roman" pitchFamily="18" charset="0"/>
                        </a:rPr>
                        <a:t>Programare dinamica</a:t>
                      </a:r>
                      <a:endParaRPr lang="ro-RO" sz="1500" b="1" noProof="0" dirty="0">
                        <a:effectLst/>
                        <a:latin typeface="Times New Roman" pitchFamily="18" charset="0"/>
                        <a:ea typeface="Calibri"/>
                        <a:cs typeface="Times New Roman" pitchFamily="18" charset="0"/>
                      </a:endParaRPr>
                    </a:p>
                  </a:txBody>
                  <a:tcPr marL="61470" marR="61470" marT="0" marB="0"/>
                </a:tc>
              </a:tr>
              <a:tr h="3057732">
                <a:tc>
                  <a:txBody>
                    <a:bodyPr/>
                    <a:lstStyle/>
                    <a:p>
                      <a:pPr lvl="0"/>
                      <a:r>
                        <a:rPr kumimoji="0" lang="ro-RO" sz="1800" b="0" kern="1200" cap="all" dirty="0" smtClean="0">
                          <a:solidFill>
                            <a:schemeClr val="tx1"/>
                          </a:solidFill>
                          <a:effectLst/>
                          <a:latin typeface="Times New Roman" pitchFamily="18" charset="0"/>
                          <a:ea typeface="+mn-ea"/>
                          <a:cs typeface="Times New Roman" pitchFamily="18" charset="0"/>
                        </a:rPr>
                        <a:t>Miloşescu</a:t>
                      </a:r>
                      <a:r>
                        <a:rPr kumimoji="0" lang="ro-RO" sz="1800" b="0" kern="1200" dirty="0" smtClean="0">
                          <a:solidFill>
                            <a:schemeClr val="tx1"/>
                          </a:solidFill>
                          <a:effectLst/>
                          <a:latin typeface="Times New Roman" pitchFamily="18" charset="0"/>
                          <a:ea typeface="+mn-ea"/>
                          <a:cs typeface="Times New Roman" pitchFamily="18" charset="0"/>
                        </a:rPr>
                        <a:t> Mariana – „</a:t>
                      </a:r>
                      <a:r>
                        <a:rPr kumimoji="0" lang="ro-RO" sz="1800" b="0" i="1" kern="1200" dirty="0" smtClean="0">
                          <a:solidFill>
                            <a:schemeClr val="tx1"/>
                          </a:solidFill>
                          <a:effectLst/>
                          <a:latin typeface="Times New Roman" pitchFamily="18" charset="0"/>
                          <a:ea typeface="+mn-ea"/>
                          <a:cs typeface="Times New Roman" pitchFamily="18" charset="0"/>
                        </a:rPr>
                        <a:t>Manual pentru clasa a XI-a Informaticǎ – varianta C++</a:t>
                      </a:r>
                      <a:r>
                        <a:rPr kumimoji="0" lang="ro-RO" sz="1800" b="0" kern="1200" dirty="0" smtClean="0">
                          <a:solidFill>
                            <a:schemeClr val="tx1"/>
                          </a:solidFill>
                          <a:effectLst/>
                          <a:latin typeface="Times New Roman" pitchFamily="18" charset="0"/>
                          <a:ea typeface="+mn-ea"/>
                          <a:cs typeface="Times New Roman" pitchFamily="18" charset="0"/>
                        </a:rPr>
                        <a:t>” –Editura Didacticǎ şi Pedagogicǎ, Bucureşti, 2006 </a:t>
                      </a:r>
                      <a:endParaRPr kumimoji="0" lang="en-US" sz="1800" b="0" kern="1200" dirty="0">
                        <a:solidFill>
                          <a:schemeClr val="tx1"/>
                        </a:solidFill>
                        <a:effectLst/>
                        <a:latin typeface="Times New Roman" pitchFamily="18" charset="0"/>
                        <a:ea typeface="+mn-ea"/>
                        <a:cs typeface="Times New Roman" pitchFamily="18" charset="0"/>
                      </a:endParaRPr>
                    </a:p>
                  </a:txBody>
                  <a:tcPr marL="61470" marR="61470" marT="0" marB="0"/>
                </a:tc>
                <a:tc>
                  <a:txBody>
                    <a:bodyPr/>
                    <a:lstStyle/>
                    <a:p>
                      <a:pPr marL="0" marR="0">
                        <a:spcBef>
                          <a:spcPts val="0"/>
                        </a:spcBef>
                        <a:spcAft>
                          <a:spcPts val="0"/>
                        </a:spcAft>
                      </a:pPr>
                      <a:r>
                        <a:rPr lang="ro-RO" sz="1500" dirty="0">
                          <a:effectLst/>
                          <a:latin typeface="Times New Roman" pitchFamily="18" charset="0"/>
                          <a:cs typeface="Times New Roman" pitchFamily="18" charset="0"/>
                        </a:rPr>
                        <a:t>Explicat deosebit de </a:t>
                      </a:r>
                      <a:r>
                        <a:rPr lang="ro-RO" sz="1500" dirty="0">
                          <a:solidFill>
                            <a:srgbClr val="00B050"/>
                          </a:solidFill>
                          <a:effectLst/>
                          <a:latin typeface="Times New Roman" pitchFamily="18" charset="0"/>
                          <a:cs typeface="Times New Roman" pitchFamily="18" charset="0"/>
                        </a:rPr>
                        <a:t>amǎnunţit</a:t>
                      </a:r>
                      <a:r>
                        <a:rPr lang="ro-RO" sz="1500" dirty="0">
                          <a:effectLst/>
                          <a:latin typeface="Times New Roman" pitchFamily="18" charset="0"/>
                          <a:cs typeface="Times New Roman" pitchFamily="18" charset="0"/>
                        </a:rPr>
                        <a:t>, </a:t>
                      </a:r>
                      <a:r>
                        <a:rPr lang="ro-RO" sz="1500" dirty="0">
                          <a:solidFill>
                            <a:srgbClr val="00B050"/>
                          </a:solidFill>
                          <a:effectLst/>
                          <a:latin typeface="Times New Roman" pitchFamily="18" charset="0"/>
                          <a:cs typeface="Times New Roman" pitchFamily="18" charset="0"/>
                        </a:rPr>
                        <a:t>destulǎ teorie</a:t>
                      </a:r>
                      <a:r>
                        <a:rPr lang="ro-RO" sz="1500" dirty="0">
                          <a:effectLst/>
                          <a:latin typeface="Times New Roman" pitchFamily="18" charset="0"/>
                          <a:cs typeface="Times New Roman" pitchFamily="18" charset="0"/>
                        </a:rPr>
                        <a:t>, dar </a:t>
                      </a:r>
                      <a:r>
                        <a:rPr lang="ro-RO" sz="1500" dirty="0">
                          <a:solidFill>
                            <a:srgbClr val="FF0000"/>
                          </a:solidFill>
                          <a:effectLst/>
                          <a:latin typeface="Times New Roman" pitchFamily="18" charset="0"/>
                          <a:cs typeface="Times New Roman" pitchFamily="18" charset="0"/>
                        </a:rPr>
                        <a:t>puţine probleme propuse</a:t>
                      </a:r>
                      <a:r>
                        <a:rPr lang="ro-RO" sz="1500" dirty="0">
                          <a:effectLst/>
                          <a:latin typeface="Times New Roman" pitchFamily="18" charset="0"/>
                          <a:cs typeface="Times New Roman" pitchFamily="18" charset="0"/>
                        </a:rPr>
                        <a:t>, faţǎ de </a:t>
                      </a:r>
                      <a:r>
                        <a:rPr lang="ro-RO" sz="1500" dirty="0" smtClean="0">
                          <a:effectLst/>
                          <a:latin typeface="Times New Roman" pitchFamily="18" charset="0"/>
                          <a:cs typeface="Times New Roman" pitchFamily="18" charset="0"/>
                        </a:rPr>
                        <a:t>manual</a:t>
                      </a:r>
                      <a:r>
                        <a:rPr lang="en-US" sz="1500" dirty="0" smtClean="0">
                          <a:effectLst/>
                          <a:latin typeface="Times New Roman" pitchFamily="18" charset="0"/>
                          <a:cs typeface="Times New Roman" pitchFamily="18" charset="0"/>
                        </a:rPr>
                        <a:t>ul al </a:t>
                      </a:r>
                      <a:r>
                        <a:rPr lang="ro-RO" sz="1500" noProof="0" dirty="0" smtClean="0">
                          <a:effectLst/>
                          <a:latin typeface="Times New Roman" pitchFamily="18" charset="0"/>
                          <a:cs typeface="Times New Roman" pitchFamily="18" charset="0"/>
                        </a:rPr>
                        <a:t>treilea</a:t>
                      </a:r>
                      <a:r>
                        <a:rPr lang="ro-RO" sz="1500" dirty="0" smtClean="0">
                          <a:effectLst/>
                          <a:latin typeface="Times New Roman" pitchFamily="18" charset="0"/>
                          <a:cs typeface="Times New Roman" pitchFamily="18" charset="0"/>
                        </a:rPr>
                        <a:t> </a:t>
                      </a:r>
                      <a:r>
                        <a:rPr lang="ro-RO" sz="1500" dirty="0">
                          <a:effectLst/>
                          <a:latin typeface="Times New Roman" pitchFamily="18" charset="0"/>
                          <a:cs typeface="Times New Roman" pitchFamily="18" charset="0"/>
                        </a:rPr>
                        <a:t>care are mult mai multe exerciţii.</a:t>
                      </a:r>
                      <a:endParaRPr lang="en-US" sz="1500" dirty="0">
                        <a:effectLst/>
                        <a:latin typeface="Times New Roman" pitchFamily="18" charset="0"/>
                        <a:ea typeface="Calibri"/>
                        <a:cs typeface="Times New Roman" pitchFamily="18" charset="0"/>
                      </a:endParaRPr>
                    </a:p>
                  </a:txBody>
                  <a:tcPr marL="61470" marR="61470" marT="0" marB="0"/>
                </a:tc>
                <a:tc>
                  <a:txBody>
                    <a:bodyPr/>
                    <a:lstStyle/>
                    <a:p>
                      <a:pPr marL="0" marR="0">
                        <a:spcBef>
                          <a:spcPts val="0"/>
                        </a:spcBef>
                        <a:spcAft>
                          <a:spcPts val="0"/>
                        </a:spcAft>
                      </a:pPr>
                      <a:r>
                        <a:rPr lang="ro-RO" sz="1500" dirty="0">
                          <a:effectLst/>
                          <a:latin typeface="Times New Roman" pitchFamily="18" charset="0"/>
                          <a:cs typeface="Times New Roman" pitchFamily="18" charset="0"/>
                        </a:rPr>
                        <a:t>Se trateazǎ </a:t>
                      </a:r>
                      <a:r>
                        <a:rPr lang="ro-RO" sz="1500" dirty="0">
                          <a:solidFill>
                            <a:srgbClr val="00B050"/>
                          </a:solidFill>
                          <a:effectLst/>
                          <a:latin typeface="Times New Roman" pitchFamily="18" charset="0"/>
                          <a:cs typeface="Times New Roman" pitchFamily="18" charset="0"/>
                        </a:rPr>
                        <a:t>foarte riguros</a:t>
                      </a:r>
                      <a:r>
                        <a:rPr lang="ro-RO" sz="1500" dirty="0">
                          <a:effectLst/>
                          <a:latin typeface="Times New Roman" pitchFamily="18" charset="0"/>
                          <a:cs typeface="Times New Roman" pitchFamily="18" charset="0"/>
                        </a:rPr>
                        <a:t>, spre deosebire de </a:t>
                      </a:r>
                      <a:r>
                        <a:rPr lang="ro-RO" sz="1500" dirty="0" smtClean="0">
                          <a:effectLst/>
                          <a:latin typeface="Times New Roman" pitchFamily="18" charset="0"/>
                          <a:cs typeface="Times New Roman" pitchFamily="18" charset="0"/>
                        </a:rPr>
                        <a:t>manualul al treilea </a:t>
                      </a:r>
                      <a:r>
                        <a:rPr lang="ro-RO" sz="1500" dirty="0">
                          <a:effectLst/>
                          <a:latin typeface="Times New Roman" pitchFamily="18" charset="0"/>
                          <a:cs typeface="Times New Roman" pitchFamily="18" charset="0"/>
                        </a:rPr>
                        <a:t>care se aseazǎ mai mult pe aplicaţii, acesta cuprinde </a:t>
                      </a:r>
                      <a:r>
                        <a:rPr lang="ro-RO" sz="1500" dirty="0">
                          <a:solidFill>
                            <a:srgbClr val="00B050"/>
                          </a:solidFill>
                          <a:effectLst/>
                          <a:latin typeface="Times New Roman" pitchFamily="18" charset="0"/>
                          <a:cs typeface="Times New Roman" pitchFamily="18" charset="0"/>
                        </a:rPr>
                        <a:t>foarte multǎ teorie </a:t>
                      </a:r>
                      <a:r>
                        <a:rPr lang="ro-RO" sz="1500" dirty="0">
                          <a:effectLst/>
                          <a:latin typeface="Times New Roman" pitchFamily="18" charset="0"/>
                          <a:cs typeface="Times New Roman" pitchFamily="18" charset="0"/>
                        </a:rPr>
                        <a:t>şi </a:t>
                      </a:r>
                      <a:r>
                        <a:rPr lang="ro-RO" sz="1500" dirty="0">
                          <a:solidFill>
                            <a:srgbClr val="00B050"/>
                          </a:solidFill>
                          <a:effectLst/>
                          <a:latin typeface="Times New Roman" pitchFamily="18" charset="0"/>
                          <a:cs typeface="Times New Roman" pitchFamily="18" charset="0"/>
                        </a:rPr>
                        <a:t>demonstraţii ale complexitǎţilor</a:t>
                      </a:r>
                      <a:r>
                        <a:rPr lang="ro-RO" sz="1500" dirty="0">
                          <a:effectLst/>
                          <a:latin typeface="Times New Roman" pitchFamily="18" charset="0"/>
                          <a:cs typeface="Times New Roman" pitchFamily="18" charset="0"/>
                        </a:rPr>
                        <a:t> problemelor de divide et impera.</a:t>
                      </a:r>
                      <a:endParaRPr lang="en-US" sz="1500" dirty="0">
                        <a:effectLst/>
                        <a:latin typeface="Times New Roman" pitchFamily="18" charset="0"/>
                        <a:ea typeface="Calibri"/>
                        <a:cs typeface="Times New Roman" pitchFamily="18" charset="0"/>
                      </a:endParaRPr>
                    </a:p>
                  </a:txBody>
                  <a:tcPr marL="61470" marR="61470" marT="0" marB="0"/>
                </a:tc>
                <a:tc>
                  <a:txBody>
                    <a:bodyPr/>
                    <a:lstStyle/>
                    <a:p>
                      <a:pPr marL="0" marR="0">
                        <a:spcBef>
                          <a:spcPts val="0"/>
                        </a:spcBef>
                        <a:spcAft>
                          <a:spcPts val="0"/>
                        </a:spcAft>
                      </a:pPr>
                      <a:r>
                        <a:rPr lang="ro-RO" sz="1500" dirty="0">
                          <a:effectLst/>
                          <a:latin typeface="Times New Roman" pitchFamily="18" charset="0"/>
                          <a:cs typeface="Times New Roman" pitchFamily="18" charset="0"/>
                        </a:rPr>
                        <a:t>Şi aceastǎ metodǎ apare </a:t>
                      </a:r>
                      <a:r>
                        <a:rPr lang="ro-RO" sz="1500" dirty="0">
                          <a:solidFill>
                            <a:srgbClr val="00B050"/>
                          </a:solidFill>
                          <a:effectLst/>
                          <a:latin typeface="Times New Roman" pitchFamily="18" charset="0"/>
                          <a:cs typeface="Times New Roman" pitchFamily="18" charset="0"/>
                        </a:rPr>
                        <a:t>explicatǎ atât informal, cât mai ales formal</a:t>
                      </a:r>
                      <a:r>
                        <a:rPr lang="ro-RO" sz="1500" dirty="0">
                          <a:effectLst/>
                          <a:latin typeface="Times New Roman" pitchFamily="18" charset="0"/>
                          <a:cs typeface="Times New Roman" pitchFamily="18" charset="0"/>
                        </a:rPr>
                        <a:t>, cu </a:t>
                      </a:r>
                      <a:r>
                        <a:rPr lang="ro-RO" sz="1500" dirty="0">
                          <a:solidFill>
                            <a:srgbClr val="00B050"/>
                          </a:solidFill>
                          <a:effectLst/>
                          <a:latin typeface="Times New Roman" pitchFamily="18" charset="0"/>
                          <a:cs typeface="Times New Roman" pitchFamily="18" charset="0"/>
                        </a:rPr>
                        <a:t>probleme sugestive</a:t>
                      </a:r>
                      <a:r>
                        <a:rPr lang="ro-RO" sz="1500" dirty="0">
                          <a:effectLst/>
                          <a:latin typeface="Times New Roman" pitchFamily="18" charset="0"/>
                          <a:cs typeface="Times New Roman" pitchFamily="18" charset="0"/>
                        </a:rPr>
                        <a:t> şi </a:t>
                      </a:r>
                      <a:r>
                        <a:rPr lang="ro-RO" sz="1500" dirty="0">
                          <a:solidFill>
                            <a:srgbClr val="00B050"/>
                          </a:solidFill>
                          <a:effectLst/>
                          <a:latin typeface="Times New Roman" pitchFamily="18" charset="0"/>
                          <a:cs typeface="Times New Roman" pitchFamily="18" charset="0"/>
                        </a:rPr>
                        <a:t>explicate foarte amǎnunţit</a:t>
                      </a:r>
                      <a:r>
                        <a:rPr lang="ro-RO" sz="1500" dirty="0">
                          <a:effectLst/>
                          <a:latin typeface="Times New Roman" pitchFamily="18" charset="0"/>
                          <a:cs typeface="Times New Roman" pitchFamily="18" charset="0"/>
                        </a:rPr>
                        <a:t>, de la strategia Greedy utilizatǎ, la descrierea structurilor de date folosite şi a procedurilor şi funcţiilor.</a:t>
                      </a:r>
                      <a:endParaRPr lang="en-US" sz="1500" dirty="0">
                        <a:effectLst/>
                        <a:latin typeface="Times New Roman" pitchFamily="18" charset="0"/>
                        <a:ea typeface="Calibri"/>
                        <a:cs typeface="Times New Roman" pitchFamily="18" charset="0"/>
                      </a:endParaRPr>
                    </a:p>
                  </a:txBody>
                  <a:tcPr marL="61470" marR="61470" marT="0" marB="0"/>
                </a:tc>
                <a:tc>
                  <a:txBody>
                    <a:bodyPr/>
                    <a:lstStyle/>
                    <a:p>
                      <a:pPr marL="0" marR="0">
                        <a:spcBef>
                          <a:spcPts val="0"/>
                        </a:spcBef>
                        <a:spcAft>
                          <a:spcPts val="0"/>
                        </a:spcAft>
                      </a:pPr>
                      <a:r>
                        <a:rPr lang="ro-RO" sz="1500" dirty="0">
                          <a:effectLst/>
                          <a:latin typeface="Times New Roman" pitchFamily="18" charset="0"/>
                          <a:cs typeface="Times New Roman" pitchFamily="18" charset="0"/>
                        </a:rPr>
                        <a:t>Este </a:t>
                      </a:r>
                      <a:r>
                        <a:rPr lang="ro-RO" sz="1500" dirty="0">
                          <a:solidFill>
                            <a:srgbClr val="00B050"/>
                          </a:solidFill>
                          <a:effectLst/>
                          <a:latin typeface="Times New Roman" pitchFamily="18" charset="0"/>
                          <a:cs typeface="Times New Roman" pitchFamily="18" charset="0"/>
                        </a:rPr>
                        <a:t>cel mai bine explicatǎ tehnicǎ faţǎ de toate celelalte surse</a:t>
                      </a:r>
                      <a:r>
                        <a:rPr lang="ro-RO" sz="1500" dirty="0">
                          <a:effectLst/>
                          <a:latin typeface="Times New Roman" pitchFamily="18" charset="0"/>
                          <a:cs typeface="Times New Roman" pitchFamily="18" charset="0"/>
                        </a:rPr>
                        <a:t>. Totul este descris de asemenea în detaliu, cu </a:t>
                      </a:r>
                      <a:r>
                        <a:rPr lang="ro-RO" sz="1500" dirty="0">
                          <a:solidFill>
                            <a:srgbClr val="00B050"/>
                          </a:solidFill>
                          <a:effectLst/>
                          <a:latin typeface="Times New Roman" pitchFamily="18" charset="0"/>
                          <a:cs typeface="Times New Roman" pitchFamily="18" charset="0"/>
                        </a:rPr>
                        <a:t>tratarea problemelor clasice </a:t>
                      </a:r>
                      <a:r>
                        <a:rPr lang="ro-RO" sz="1500" dirty="0">
                          <a:effectLst/>
                          <a:latin typeface="Times New Roman" pitchFamily="18" charset="0"/>
                          <a:cs typeface="Times New Roman" pitchFamily="18" charset="0"/>
                        </a:rPr>
                        <a:t>de programare dinamicǎ şi </a:t>
                      </a:r>
                      <a:r>
                        <a:rPr lang="ro-RO" sz="1500" dirty="0">
                          <a:solidFill>
                            <a:srgbClr val="FF0000"/>
                          </a:solidFill>
                          <a:effectLst/>
                          <a:latin typeface="Times New Roman" pitchFamily="18" charset="0"/>
                          <a:cs typeface="Times New Roman" pitchFamily="18" charset="0"/>
                        </a:rPr>
                        <a:t>destul de puţine exerciţii</a:t>
                      </a:r>
                      <a:r>
                        <a:rPr lang="ro-RO" sz="1500" dirty="0">
                          <a:effectLst/>
                          <a:latin typeface="Times New Roman" pitchFamily="18" charset="0"/>
                          <a:cs typeface="Times New Roman" pitchFamily="18" charset="0"/>
                        </a:rPr>
                        <a:t>.</a:t>
                      </a:r>
                      <a:endParaRPr lang="en-US" sz="1500" dirty="0">
                        <a:effectLst/>
                        <a:latin typeface="Times New Roman" pitchFamily="18" charset="0"/>
                        <a:ea typeface="Calibri"/>
                        <a:cs typeface="Times New Roman" pitchFamily="18" charset="0"/>
                      </a:endParaRPr>
                    </a:p>
                  </a:txBody>
                  <a:tcPr marL="61470" marR="61470" marT="0" marB="0"/>
                </a:tc>
              </a:tr>
            </a:tbl>
          </a:graphicData>
        </a:graphic>
      </p:graphicFrame>
      <p:sp>
        <p:nvSpPr>
          <p:cNvPr id="4" name="Title 1"/>
          <p:cNvSpPr txBox="1">
            <a:spLocks/>
          </p:cNvSpPr>
          <p:nvPr/>
        </p:nvSpPr>
        <p:spPr>
          <a:xfrm>
            <a:off x="1600200" y="304800"/>
            <a:ext cx="6629400" cy="668740"/>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Concluzii</a:t>
            </a:r>
            <a:endParaRPr lang="ro-RO" dirty="0">
              <a:latin typeface="Times New Roman" pitchFamily="18" charset="0"/>
              <a:cs typeface="Times New Roman" pitchFamily="18" charset="0"/>
            </a:endParaRPr>
          </a:p>
        </p:txBody>
      </p:sp>
    </p:spTree>
    <p:extLst>
      <p:ext uri="{BB962C8B-B14F-4D97-AF65-F5344CB8AC3E}">
        <p14:creationId xmlns="" xmlns:p14="http://schemas.microsoft.com/office/powerpoint/2010/main" val="1879466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790369532"/>
              </p:ext>
            </p:extLst>
          </p:nvPr>
        </p:nvGraphicFramePr>
        <p:xfrm>
          <a:off x="990602" y="1676400"/>
          <a:ext cx="8153398" cy="3487615"/>
        </p:xfrm>
        <a:graphic>
          <a:graphicData uri="http://schemas.openxmlformats.org/drawingml/2006/table">
            <a:tbl>
              <a:tblPr firstRow="1" firstCol="1" bandRow="1">
                <a:tableStyleId>{5940675A-B579-460E-94D1-54222C63F5DA}</a:tableStyleId>
              </a:tblPr>
              <a:tblGrid>
                <a:gridCol w="1752598"/>
                <a:gridCol w="1508514"/>
                <a:gridCol w="1630556"/>
                <a:gridCol w="1630556"/>
                <a:gridCol w="1631174"/>
              </a:tblGrid>
              <a:tr h="515815">
                <a:tc>
                  <a:txBody>
                    <a:bodyPr/>
                    <a:lstStyle/>
                    <a:p>
                      <a:pPr marL="0" marR="0" algn="just">
                        <a:spcBef>
                          <a:spcPts val="0"/>
                        </a:spcBef>
                        <a:spcAft>
                          <a:spcPts val="0"/>
                        </a:spcAft>
                      </a:pPr>
                      <a:r>
                        <a:rPr lang="ro-RO" sz="1500" b="1" dirty="0">
                          <a:effectLst/>
                          <a:latin typeface="Times New Roman" pitchFamily="18" charset="0"/>
                          <a:cs typeface="Times New Roman" pitchFamily="18" charset="0"/>
                        </a:rPr>
                        <a:t> </a:t>
                      </a: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dirty="0">
                          <a:effectLst/>
                          <a:latin typeface="Times New Roman" pitchFamily="18" charset="0"/>
                          <a:cs typeface="Times New Roman" pitchFamily="18" charset="0"/>
                        </a:rPr>
                        <a:t>Backtraking</a:t>
                      </a: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dirty="0">
                          <a:effectLst/>
                          <a:latin typeface="Times New Roman" pitchFamily="18" charset="0"/>
                          <a:cs typeface="Times New Roman" pitchFamily="18" charset="0"/>
                        </a:rPr>
                        <a:t>Divide et Impera</a:t>
                      </a: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dirty="0">
                          <a:effectLst/>
                          <a:latin typeface="Times New Roman" pitchFamily="18" charset="0"/>
                          <a:cs typeface="Times New Roman" pitchFamily="18" charset="0"/>
                        </a:rPr>
                        <a:t>Metoda Greedy</a:t>
                      </a: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lgn="ctr">
                        <a:spcBef>
                          <a:spcPts val="0"/>
                        </a:spcBef>
                        <a:spcAft>
                          <a:spcPts val="0"/>
                        </a:spcAft>
                      </a:pPr>
                      <a:r>
                        <a:rPr lang="ro-RO" sz="1500" b="1" dirty="0">
                          <a:effectLst/>
                          <a:latin typeface="Times New Roman" pitchFamily="18" charset="0"/>
                          <a:cs typeface="Times New Roman" pitchFamily="18" charset="0"/>
                        </a:rPr>
                        <a:t>Programarea dinamicǎ</a:t>
                      </a:r>
                      <a:endParaRPr lang="en-US" sz="1500" b="1" dirty="0">
                        <a:effectLst/>
                        <a:latin typeface="Times New Roman" pitchFamily="18" charset="0"/>
                        <a:ea typeface="Calibri"/>
                        <a:cs typeface="Times New Roman" pitchFamily="18" charset="0"/>
                      </a:endParaRPr>
                    </a:p>
                  </a:txBody>
                  <a:tcPr marL="61470" marR="61470" marT="0" marB="0"/>
                </a:tc>
              </a:tr>
              <a:tr h="2836985">
                <a:tc>
                  <a:txBody>
                    <a:bodyPr/>
                    <a:lstStyle/>
                    <a:p>
                      <a:pPr lvl="0"/>
                      <a:r>
                        <a:rPr kumimoji="0" lang="ro-RO" sz="1800" kern="1200" dirty="0" smtClean="0">
                          <a:solidFill>
                            <a:schemeClr val="tx1"/>
                          </a:solidFill>
                          <a:effectLst/>
                          <a:latin typeface="Times New Roman" pitchFamily="18" charset="0"/>
                          <a:ea typeface="+mn-ea"/>
                          <a:cs typeface="Times New Roman" pitchFamily="18" charset="0"/>
                        </a:rPr>
                        <a:t>OPRESCU Daniela, </a:t>
                      </a:r>
                      <a:r>
                        <a:rPr kumimoji="0" lang="ro-RO" sz="1800" kern="1200" cap="all" dirty="0" smtClean="0">
                          <a:solidFill>
                            <a:schemeClr val="tx1"/>
                          </a:solidFill>
                          <a:effectLst/>
                          <a:latin typeface="Times New Roman" pitchFamily="18" charset="0"/>
                          <a:ea typeface="+mn-ea"/>
                          <a:cs typeface="Times New Roman" pitchFamily="18" charset="0"/>
                        </a:rPr>
                        <a:t>Bejan</a:t>
                      </a:r>
                      <a:r>
                        <a:rPr kumimoji="0" lang="ro-RO" sz="1800" kern="1200" dirty="0" smtClean="0">
                          <a:solidFill>
                            <a:schemeClr val="tx1"/>
                          </a:solidFill>
                          <a:effectLst/>
                          <a:latin typeface="Times New Roman" pitchFamily="18" charset="0"/>
                          <a:ea typeface="+mn-ea"/>
                          <a:cs typeface="Times New Roman" pitchFamily="18" charset="0"/>
                        </a:rPr>
                        <a:t> Ienulescu Liana - „</a:t>
                      </a:r>
                      <a:r>
                        <a:rPr kumimoji="0" lang="ro-RO" sz="1800" i="1" kern="1200" dirty="0" smtClean="0">
                          <a:solidFill>
                            <a:schemeClr val="tx1"/>
                          </a:solidFill>
                          <a:effectLst/>
                          <a:latin typeface="Times New Roman" pitchFamily="18" charset="0"/>
                          <a:ea typeface="+mn-ea"/>
                          <a:cs typeface="Times New Roman" pitchFamily="18" charset="0"/>
                        </a:rPr>
                        <a:t>Manual pentru clasa a XI-a Informaticǎ - varianta Pascal</a:t>
                      </a:r>
                      <a:r>
                        <a:rPr kumimoji="0" lang="ro-RO" sz="1800" kern="1200" dirty="0" smtClean="0">
                          <a:solidFill>
                            <a:schemeClr val="tx1"/>
                          </a:solidFill>
                          <a:effectLst/>
                          <a:latin typeface="Times New Roman" pitchFamily="18" charset="0"/>
                          <a:ea typeface="+mn-ea"/>
                          <a:cs typeface="Times New Roman" pitchFamily="18" charset="0"/>
                        </a:rPr>
                        <a:t>”– Editura Niculescu, Bucureşti, 2006 </a:t>
                      </a:r>
                      <a:endParaRPr kumimoji="0" lang="en-US" sz="1800" kern="1200" dirty="0" smtClean="0">
                        <a:solidFill>
                          <a:schemeClr val="tx1"/>
                        </a:solidFill>
                        <a:effectLst/>
                        <a:latin typeface="Times New Roman" pitchFamily="18" charset="0"/>
                        <a:ea typeface="+mn-ea"/>
                        <a:cs typeface="Times New Roman" pitchFamily="18" charset="0"/>
                      </a:endParaRPr>
                    </a:p>
                    <a:p>
                      <a:pPr marL="0" marR="0">
                        <a:spcBef>
                          <a:spcPts val="0"/>
                        </a:spcBef>
                        <a:spcAft>
                          <a:spcPts val="0"/>
                        </a:spcAft>
                      </a:pPr>
                      <a:endParaRPr lang="en-US" sz="1500" b="1" dirty="0">
                        <a:effectLst/>
                        <a:latin typeface="Times New Roman" pitchFamily="18" charset="0"/>
                        <a:ea typeface="Calibri"/>
                        <a:cs typeface="Times New Roman" pitchFamily="18" charset="0"/>
                      </a:endParaRPr>
                    </a:p>
                  </a:txBody>
                  <a:tcPr marL="61470" marR="61470" marT="0" marB="0"/>
                </a:tc>
                <a:tc>
                  <a:txBody>
                    <a:bodyPr/>
                    <a:lstStyle/>
                    <a:p>
                      <a:pPr marL="0" marR="0">
                        <a:spcBef>
                          <a:spcPts val="0"/>
                        </a:spcBef>
                        <a:spcAft>
                          <a:spcPts val="0"/>
                        </a:spcAft>
                      </a:pPr>
                      <a:r>
                        <a:rPr lang="ro-RO" sz="1500" dirty="0">
                          <a:solidFill>
                            <a:srgbClr val="00B050"/>
                          </a:solidFill>
                          <a:effectLst/>
                          <a:latin typeface="Times New Roman" pitchFamily="18" charset="0"/>
                          <a:cs typeface="Times New Roman" pitchFamily="18" charset="0"/>
                        </a:rPr>
                        <a:t>Explicat în detaliu</a:t>
                      </a:r>
                      <a:r>
                        <a:rPr lang="ro-RO" sz="1500" dirty="0">
                          <a:effectLst/>
                          <a:latin typeface="Times New Roman" pitchFamily="18" charset="0"/>
                          <a:cs typeface="Times New Roman" pitchFamily="18" charset="0"/>
                        </a:rPr>
                        <a:t>, atât forma nerecursivǎ, cât şi cea recursivǎ; </a:t>
                      </a:r>
                      <a:r>
                        <a:rPr lang="ro-RO" sz="1500" dirty="0">
                          <a:solidFill>
                            <a:srgbClr val="00B050"/>
                          </a:solidFill>
                          <a:effectLst/>
                          <a:latin typeface="Times New Roman" pitchFamily="18" charset="0"/>
                          <a:cs typeface="Times New Roman" pitchFamily="18" charset="0"/>
                        </a:rPr>
                        <a:t>numeroase probleme</a:t>
                      </a:r>
                      <a:r>
                        <a:rPr lang="ro-RO" sz="1500" dirty="0">
                          <a:effectLst/>
                          <a:latin typeface="Times New Roman" pitchFamily="18" charset="0"/>
                          <a:cs typeface="Times New Roman" pitchFamily="18" charset="0"/>
                        </a:rPr>
                        <a:t>, foarte diversificate, de la cele clasice, la unele foarte interesante.</a:t>
                      </a:r>
                      <a:endParaRPr lang="en-US" sz="1500" dirty="0">
                        <a:effectLst/>
                        <a:latin typeface="Times New Roman" pitchFamily="18" charset="0"/>
                        <a:ea typeface="Calibri"/>
                        <a:cs typeface="Times New Roman" pitchFamily="18" charset="0"/>
                      </a:endParaRPr>
                    </a:p>
                  </a:txBody>
                  <a:tcPr marL="61470" marR="61470" marT="0" marB="0"/>
                </a:tc>
                <a:tc>
                  <a:txBody>
                    <a:bodyPr/>
                    <a:lstStyle/>
                    <a:p>
                      <a:pPr marL="0" marR="0">
                        <a:spcBef>
                          <a:spcPts val="0"/>
                        </a:spcBef>
                        <a:spcAft>
                          <a:spcPts val="0"/>
                        </a:spcAft>
                      </a:pPr>
                      <a:r>
                        <a:rPr lang="ro-RO" sz="1500" dirty="0">
                          <a:effectLst/>
                          <a:latin typeface="Times New Roman" pitchFamily="18" charset="0"/>
                          <a:cs typeface="Times New Roman" pitchFamily="18" charset="0"/>
                        </a:rPr>
                        <a:t>Prima metodǎ prezentatǎ, cu </a:t>
                      </a:r>
                      <a:r>
                        <a:rPr lang="ro-RO" sz="1500" dirty="0">
                          <a:solidFill>
                            <a:srgbClr val="00B050"/>
                          </a:solidFill>
                          <a:effectLst/>
                          <a:latin typeface="Times New Roman" pitchFamily="18" charset="0"/>
                          <a:cs typeface="Times New Roman" pitchFamily="18" charset="0"/>
                        </a:rPr>
                        <a:t>probleme sugestive şi intuitive</a:t>
                      </a:r>
                      <a:r>
                        <a:rPr lang="ro-RO" sz="1500" dirty="0">
                          <a:effectLst/>
                          <a:latin typeface="Times New Roman" pitchFamily="18" charset="0"/>
                          <a:cs typeface="Times New Roman" pitchFamily="18" charset="0"/>
                        </a:rPr>
                        <a:t>, şi cu destule probleme propuse spre rezolvare individualǎ.</a:t>
                      </a:r>
                      <a:endParaRPr lang="en-US" sz="1500" dirty="0">
                        <a:effectLst/>
                        <a:latin typeface="Times New Roman" pitchFamily="18" charset="0"/>
                        <a:ea typeface="Calibri"/>
                        <a:cs typeface="Times New Roman" pitchFamily="18" charset="0"/>
                      </a:endParaRPr>
                    </a:p>
                  </a:txBody>
                  <a:tcPr marL="61470" marR="61470" marT="0" marB="0"/>
                </a:tc>
                <a:tc>
                  <a:txBody>
                    <a:bodyPr/>
                    <a:lstStyle/>
                    <a:p>
                      <a:pPr marL="0" marR="0" algn="just">
                        <a:spcBef>
                          <a:spcPts val="0"/>
                        </a:spcBef>
                        <a:spcAft>
                          <a:spcPts val="0"/>
                        </a:spcAft>
                      </a:pPr>
                      <a:r>
                        <a:rPr lang="ro-RO" sz="1500" dirty="0">
                          <a:solidFill>
                            <a:srgbClr val="FF0000"/>
                          </a:solidFill>
                          <a:effectLst/>
                          <a:latin typeface="Times New Roman" pitchFamily="18" charset="0"/>
                          <a:cs typeface="Times New Roman" pitchFamily="18" charset="0"/>
                        </a:rPr>
                        <a:t>Nu se trateazǎ în acest manual.</a:t>
                      </a:r>
                      <a:endParaRPr lang="en-US" sz="1500" dirty="0">
                        <a:solidFill>
                          <a:srgbClr val="FF0000"/>
                        </a:solidFill>
                        <a:effectLst/>
                        <a:latin typeface="Times New Roman" pitchFamily="18" charset="0"/>
                        <a:ea typeface="Calibri"/>
                        <a:cs typeface="Times New Roman" pitchFamily="18" charset="0"/>
                      </a:endParaRPr>
                    </a:p>
                  </a:txBody>
                  <a:tcPr marL="61470" marR="61470" marT="0" marB="0"/>
                </a:tc>
                <a:tc>
                  <a:txBody>
                    <a:bodyPr/>
                    <a:lstStyle/>
                    <a:p>
                      <a:pPr marL="0" marR="0" algn="just">
                        <a:spcBef>
                          <a:spcPts val="0"/>
                        </a:spcBef>
                        <a:spcAft>
                          <a:spcPts val="0"/>
                        </a:spcAft>
                      </a:pPr>
                      <a:r>
                        <a:rPr lang="ro-RO" sz="1500" dirty="0">
                          <a:solidFill>
                            <a:srgbClr val="FF0000"/>
                          </a:solidFill>
                          <a:effectLst/>
                          <a:latin typeface="Times New Roman" pitchFamily="18" charset="0"/>
                          <a:cs typeface="Times New Roman" pitchFamily="18" charset="0"/>
                        </a:rPr>
                        <a:t>Nu se trateazǎ în acest manual.</a:t>
                      </a:r>
                      <a:endParaRPr lang="en-US" sz="1500" dirty="0">
                        <a:solidFill>
                          <a:srgbClr val="FF0000"/>
                        </a:solidFill>
                        <a:effectLst/>
                        <a:latin typeface="Times New Roman" pitchFamily="18" charset="0"/>
                        <a:ea typeface="Calibri"/>
                        <a:cs typeface="Times New Roman" pitchFamily="18" charset="0"/>
                      </a:endParaRPr>
                    </a:p>
                  </a:txBody>
                  <a:tcPr marL="61470" marR="61470" marT="0" marB="0"/>
                </a:tc>
              </a:tr>
            </a:tbl>
          </a:graphicData>
        </a:graphic>
      </p:graphicFrame>
      <p:sp>
        <p:nvSpPr>
          <p:cNvPr id="5" name="Title 1"/>
          <p:cNvSpPr txBox="1">
            <a:spLocks/>
          </p:cNvSpPr>
          <p:nvPr/>
        </p:nvSpPr>
        <p:spPr>
          <a:xfrm>
            <a:off x="1600200" y="304800"/>
            <a:ext cx="6629400" cy="668740"/>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Concluzii</a:t>
            </a:r>
            <a:endParaRPr lang="ro-RO" dirty="0">
              <a:latin typeface="Times New Roman" pitchFamily="18" charset="0"/>
              <a:cs typeface="Times New Roman" pitchFamily="18" charset="0"/>
            </a:endParaRPr>
          </a:p>
        </p:txBody>
      </p:sp>
    </p:spTree>
    <p:extLst>
      <p:ext uri="{BB962C8B-B14F-4D97-AF65-F5344CB8AC3E}">
        <p14:creationId xmlns="" xmlns:p14="http://schemas.microsoft.com/office/powerpoint/2010/main" val="1380597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81200" y="228600"/>
            <a:ext cx="6400800" cy="3225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76400" y="3453618"/>
            <a:ext cx="6934200" cy="2585323"/>
          </a:xfrm>
          <a:prstGeom prst="rect">
            <a:avLst/>
          </a:prstGeom>
          <a:noFill/>
        </p:spPr>
        <p:txBody>
          <a:bodyPr wrap="square" rtlCol="0">
            <a:spAutoFit/>
          </a:bodyPr>
          <a:lstStyle/>
          <a:p>
            <a:r>
              <a:rPr lang="ro-RO" dirty="0">
                <a:latin typeface="Times New Roman" pitchFamily="18" charset="0"/>
                <a:cs typeface="Times New Roman" pitchFamily="18" charset="0"/>
              </a:rPr>
              <a:t>Linia 1: Tehnica Backtracking se bazează pe ....................... tuturor soluţiilor. Ce cuvânt completează corect enunţul? </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Linia </a:t>
            </a:r>
            <a:r>
              <a:rPr lang="ro-RO" dirty="0">
                <a:latin typeface="Times New Roman" pitchFamily="18" charset="0"/>
                <a:cs typeface="Times New Roman" pitchFamily="18" charset="0"/>
              </a:rPr>
              <a:t>2: În afară de varianta iterativă, ce metodă mai este folosită pentru implementarea unui algoritm Backtracking? </a:t>
            </a:r>
          </a:p>
          <a:p>
            <a:r>
              <a:rPr lang="ro-RO" dirty="0" smtClean="0">
                <a:latin typeface="Times New Roman" pitchFamily="18" charset="0"/>
                <a:cs typeface="Times New Roman" pitchFamily="18" charset="0"/>
              </a:rPr>
              <a:t>Linia </a:t>
            </a:r>
            <a:r>
              <a:rPr lang="ro-RO" dirty="0">
                <a:latin typeface="Times New Roman" pitchFamily="18" charset="0"/>
                <a:cs typeface="Times New Roman" pitchFamily="18" charset="0"/>
              </a:rPr>
              <a:t>3: Ce complexitate generală are algoritmul </a:t>
            </a:r>
            <a:r>
              <a:rPr lang="ro-RO" dirty="0" smtClean="0">
                <a:latin typeface="Times New Roman" pitchFamily="18" charset="0"/>
                <a:cs typeface="Times New Roman" pitchFamily="18" charset="0"/>
              </a:rPr>
              <a:t>Backtracking?</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Linia 4: În fiecare ........................ a algoritmului Backtracking se contruieşte o soluţie parţială. Ce cuvânt completează corect </a:t>
            </a:r>
            <a:r>
              <a:rPr lang="ro-RO" dirty="0" smtClean="0">
                <a:latin typeface="Times New Roman" pitchFamily="18" charset="0"/>
                <a:cs typeface="Times New Roman" pitchFamily="18" charset="0"/>
              </a:rPr>
              <a:t>enunţul?</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Linia 5: Care este prenumele matematicianului american care a inventat termenul de „backtrack”?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886940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pPr marL="653796" indent="-571500">
              <a:buAutoNum type="romanUcPeriod"/>
            </a:pPr>
            <a:r>
              <a:rPr lang="ro-RO" dirty="0" smtClean="0">
                <a:latin typeface="Times New Roman" pitchFamily="18" charset="0"/>
                <a:cs typeface="Times New Roman" pitchFamily="18" charset="0"/>
              </a:rPr>
              <a:t>Compararea manualelor</a:t>
            </a:r>
          </a:p>
          <a:p>
            <a:pPr marL="870966" lvl="1" indent="-514350">
              <a:buFont typeface="+mj-lt"/>
              <a:buAutoNum type="arabicPeriod"/>
            </a:pPr>
            <a:r>
              <a:rPr lang="ro-RO" dirty="0" smtClean="0">
                <a:latin typeface="Times New Roman" pitchFamily="18" charset="0"/>
                <a:cs typeface="Times New Roman" pitchFamily="18" charset="0"/>
              </a:rPr>
              <a:t>Surse bibliografice</a:t>
            </a:r>
          </a:p>
          <a:p>
            <a:pPr marL="870966" lvl="1" indent="-514350">
              <a:buFont typeface="+mj-lt"/>
              <a:buAutoNum type="arabicPeriod"/>
            </a:pPr>
            <a:r>
              <a:rPr lang="ro-RO" dirty="0" smtClean="0">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latin typeface="Times New Roman" pitchFamily="18" charset="0"/>
                <a:cs typeface="Times New Roman" pitchFamily="18" charset="0"/>
              </a:rPr>
              <a:t>Concluzii</a:t>
            </a:r>
          </a:p>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solidFill>
                  <a:srgbClr val="FF0000"/>
                </a:solidFill>
                <a:latin typeface="Times New Roman" pitchFamily="18" charset="0"/>
                <a:cs typeface="Times New Roman" pitchFamily="18" charset="0"/>
              </a:rPr>
              <a:t>Definiţie</a:t>
            </a:r>
          </a:p>
          <a:p>
            <a:pPr marL="928116" lvl="1" indent="-571500">
              <a:buFont typeface="+mj-lt"/>
              <a:buAutoNum type="arabicPeriod"/>
            </a:pPr>
            <a:r>
              <a:rPr lang="ro-RO" dirty="0" smtClean="0">
                <a:latin typeface="Times New Roman" pitchFamily="18" charset="0"/>
                <a:cs typeface="Times New Roman" pitchFamily="18" charset="0"/>
              </a:rPr>
              <a:t>Analiza algoritmilor</a:t>
            </a:r>
          </a:p>
          <a:p>
            <a:pPr marL="928116" lvl="1" indent="-571500">
              <a:buFont typeface="+mj-lt"/>
              <a:buAutoNum type="arabicPeriod"/>
            </a:pPr>
            <a:r>
              <a:rPr lang="ro-RO" dirty="0" smtClean="0">
                <a:latin typeface="Times New Roman" pitchFamily="18" charset="0"/>
                <a:cs typeface="Times New Roman" pitchFamily="18" charset="0"/>
              </a:rPr>
              <a:t>Algoritm general</a:t>
            </a:r>
          </a:p>
          <a:p>
            <a:pPr marL="928116" lvl="1" indent="-571500">
              <a:buFont typeface="+mj-lt"/>
              <a:buAutoNum type="arabicPeriod"/>
            </a:pPr>
            <a:r>
              <a:rPr lang="ro-RO" dirty="0" smtClean="0">
                <a:latin typeface="Times New Roman" pitchFamily="18" charset="0"/>
                <a:cs typeface="Times New Roman" pitchFamily="18" charset="0"/>
              </a:rPr>
              <a:t>Probleme demonstrative</a:t>
            </a:r>
          </a:p>
        </p:txBody>
      </p:sp>
    </p:spTree>
    <p:extLst>
      <p:ext uri="{BB962C8B-B14F-4D97-AF65-F5344CB8AC3E}">
        <p14:creationId xmlns="" xmlns:p14="http://schemas.microsoft.com/office/powerpoint/2010/main" val="43711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Times New Roman" pitchFamily="18" charset="0"/>
                <a:cs typeface="Times New Roman" pitchFamily="18" charset="0"/>
              </a:rPr>
              <a:t>Definiţie</a:t>
            </a:r>
            <a:endParaRPr lang="en-US" dirty="0">
              <a:latin typeface="Times New Roman" pitchFamily="18" charset="0"/>
              <a:cs typeface="Times New Roman" pitchFamily="18"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lnSpcReduction="10000"/>
              </a:bodyPr>
              <a:lstStyle/>
              <a:p>
                <a:r>
                  <a:rPr lang="ro-RO" sz="2800" dirty="0">
                    <a:latin typeface="Times New Roman" pitchFamily="18" charset="0"/>
                    <a:cs typeface="Times New Roman" pitchFamily="18" charset="0"/>
                  </a:rPr>
                  <a:t>Tehnica </a:t>
                </a:r>
                <a:r>
                  <a:rPr lang="ro-RO" sz="2800" b="1" dirty="0">
                    <a:latin typeface="Times New Roman" pitchFamily="18" charset="0"/>
                    <a:cs typeface="Times New Roman" pitchFamily="18" charset="0"/>
                  </a:rPr>
                  <a:t>Greedy</a:t>
                </a:r>
                <a:r>
                  <a:rPr lang="ro-RO" sz="2800" dirty="0">
                    <a:latin typeface="Times New Roman" pitchFamily="18" charset="0"/>
                    <a:cs typeface="Times New Roman" pitchFamily="18" charset="0"/>
                  </a:rPr>
                  <a:t> este reprezentată de o strategie care duce constructiv la soluţia finală, adăugând treptat soluţii locale. </a:t>
                </a:r>
                <a:endParaRPr lang="ro-RO" sz="2800" dirty="0" smtClean="0">
                  <a:latin typeface="Times New Roman" pitchFamily="18" charset="0"/>
                  <a:cs typeface="Times New Roman" pitchFamily="18" charset="0"/>
                </a:endParaRPr>
              </a:p>
              <a:p>
                <a:r>
                  <a:rPr lang="ro-RO" sz="2800" dirty="0" smtClean="0">
                    <a:latin typeface="Times New Roman" pitchFamily="18" charset="0"/>
                    <a:cs typeface="Times New Roman" pitchFamily="18" charset="0"/>
                  </a:rPr>
                  <a:t>O </a:t>
                </a:r>
                <a:r>
                  <a:rPr lang="ro-RO" sz="2800" dirty="0">
                    <a:latin typeface="Times New Roman" pitchFamily="18" charset="0"/>
                    <a:cs typeface="Times New Roman" pitchFamily="18" charset="0"/>
                  </a:rPr>
                  <a:t>definire generală a acestei metode ar putea fi formulată astfel: </a:t>
                </a:r>
                <a:endParaRPr lang="ro-RO" sz="2800" dirty="0" smtClean="0">
                  <a:latin typeface="Times New Roman" pitchFamily="18" charset="0"/>
                  <a:cs typeface="Times New Roman" pitchFamily="18" charset="0"/>
                </a:endParaRPr>
              </a:p>
              <a:p>
                <a:pPr lvl="1"/>
                <a:r>
                  <a:rPr lang="ro-RO" sz="2400" dirty="0" smtClean="0">
                    <a:latin typeface="Times New Roman" pitchFamily="18" charset="0"/>
                    <a:cs typeface="Times New Roman" pitchFamily="18" charset="0"/>
                  </a:rPr>
                  <a:t>dându-se </a:t>
                </a:r>
                <a:r>
                  <a:rPr lang="ro-RO" sz="2400" dirty="0">
                    <a:latin typeface="Times New Roman" pitchFamily="18" charset="0"/>
                    <a:cs typeface="Times New Roman" pitchFamily="18" charset="0"/>
                  </a:rPr>
                  <a:t>o mulţime finită </a:t>
                </a:r>
                <a:r>
                  <a:rPr lang="ro-RO" sz="2400" b="1" dirty="0">
                    <a:latin typeface="Times New Roman" pitchFamily="18" charset="0"/>
                    <a:cs typeface="Times New Roman" pitchFamily="18" charset="0"/>
                  </a:rPr>
                  <a:t>A</a:t>
                </a:r>
                <a:r>
                  <a:rPr lang="ro-RO" sz="2400" dirty="0">
                    <a:latin typeface="Times New Roman" pitchFamily="18" charset="0"/>
                    <a:cs typeface="Times New Roman" pitchFamily="18" charset="0"/>
                  </a:rPr>
                  <a:t>, trebuie determinată o submulţime </a:t>
                </a:r>
                <a:r>
                  <a:rPr lang="ro-RO" sz="2400" b="1" dirty="0">
                    <a:latin typeface="Times New Roman" pitchFamily="18" charset="0"/>
                    <a:cs typeface="Times New Roman" pitchFamily="18" charset="0"/>
                  </a:rPr>
                  <a:t>S</a:t>
                </a:r>
                <a14:m>
                  <m:oMath xmlns:m="http://schemas.openxmlformats.org/officeDocument/2006/math">
                    <m:r>
                      <a:rPr lang="ro-RO" sz="2400" i="1">
                        <a:latin typeface="Cambria Math"/>
                      </a:rPr>
                      <m:t> ⊂ </m:t>
                    </m:r>
                  </m:oMath>
                </a14:m>
                <a:r>
                  <a:rPr lang="ro-RO" sz="2400" b="1" dirty="0">
                    <a:latin typeface="Times New Roman" pitchFamily="18" charset="0"/>
                    <a:cs typeface="Times New Roman" pitchFamily="18" charset="0"/>
                  </a:rPr>
                  <a:t>A</a:t>
                </a:r>
                <a:r>
                  <a:rPr lang="ro-RO" sz="2400" dirty="0">
                    <a:latin typeface="Times New Roman" pitchFamily="18" charset="0"/>
                    <a:cs typeface="Times New Roman" pitchFamily="18" charset="0"/>
                  </a:rPr>
                  <a:t> care să îndeplinească anumite condiţii. </a:t>
                </a:r>
                <a:endParaRPr lang="ro-RO" sz="2400" dirty="0" smtClean="0">
                  <a:latin typeface="Times New Roman" pitchFamily="18" charset="0"/>
                  <a:cs typeface="Times New Roman" pitchFamily="18" charset="0"/>
                </a:endParaRPr>
              </a:p>
              <a:p>
                <a:r>
                  <a:rPr lang="ro-RO" sz="2800" dirty="0" smtClean="0">
                    <a:latin typeface="Times New Roman" pitchFamily="18" charset="0"/>
                    <a:cs typeface="Times New Roman" pitchFamily="18" charset="0"/>
                  </a:rPr>
                  <a:t>Această </a:t>
                </a:r>
                <a:r>
                  <a:rPr lang="ro-RO" sz="2800" dirty="0">
                    <a:latin typeface="Times New Roman" pitchFamily="18" charset="0"/>
                    <a:cs typeface="Times New Roman" pitchFamily="18" charset="0"/>
                  </a:rPr>
                  <a:t>metodă furnizează o soluţie unică, reprezentată de mulţimea </a:t>
                </a:r>
                <a:r>
                  <a:rPr lang="ro-RO" sz="2800" b="1" dirty="0">
                    <a:latin typeface="Times New Roman" pitchFamily="18" charset="0"/>
                    <a:cs typeface="Times New Roman" pitchFamily="18" charset="0"/>
                  </a:rPr>
                  <a:t>S</a:t>
                </a:r>
                <a:r>
                  <a:rPr lang="ro-RO" sz="2800" dirty="0">
                    <a:latin typeface="Times New Roman" pitchFamily="18" charset="0"/>
                    <a:cs typeface="Times New Roman" pitchFamily="18" charset="0"/>
                  </a:rPr>
                  <a:t> (un vector = {x</a:t>
                </a:r>
                <a:r>
                  <a:rPr lang="ro-RO" sz="2800" baseline="-25000" dirty="0">
                    <a:latin typeface="Times New Roman" pitchFamily="18" charset="0"/>
                    <a:cs typeface="Times New Roman" pitchFamily="18" charset="0"/>
                  </a:rPr>
                  <a:t>1</a:t>
                </a:r>
                <a:r>
                  <a:rPr lang="ro-RO" sz="2800" dirty="0">
                    <a:latin typeface="Times New Roman" pitchFamily="18" charset="0"/>
                    <a:cs typeface="Times New Roman" pitchFamily="18" charset="0"/>
                  </a:rPr>
                  <a:t>, x</a:t>
                </a:r>
                <a:r>
                  <a:rPr lang="ro-RO" sz="2800" baseline="-25000" dirty="0">
                    <a:latin typeface="Times New Roman" pitchFamily="18" charset="0"/>
                    <a:cs typeface="Times New Roman" pitchFamily="18" charset="0"/>
                  </a:rPr>
                  <a:t>2</a:t>
                </a:r>
                <a:r>
                  <a:rPr lang="ro-RO" sz="2800" dirty="0">
                    <a:latin typeface="Times New Roman" pitchFamily="18" charset="0"/>
                    <a:cs typeface="Times New Roman" pitchFamily="18" charset="0"/>
                  </a:rPr>
                  <a:t>, ... , x</a:t>
                </a:r>
                <a:r>
                  <a:rPr lang="ro-RO" sz="2800" baseline="-25000" dirty="0">
                    <a:latin typeface="Times New Roman" pitchFamily="18" charset="0"/>
                    <a:cs typeface="Times New Roman" pitchFamily="18" charset="0"/>
                  </a:rPr>
                  <a:t>n</a:t>
                </a:r>
                <a:r>
                  <a:rPr lang="ro-RO" sz="2800" dirty="0">
                    <a:latin typeface="Times New Roman" pitchFamily="18" charset="0"/>
                    <a:cs typeface="Times New Roman" pitchFamily="18" charset="0"/>
                  </a:rPr>
                  <a:t>}), în general fiind şi soluţia optimă.</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2160" r="-1220"/>
                </a:stretch>
              </a:blipFill>
            </p:spPr>
            <p:txBody>
              <a:bodyPr/>
              <a:lstStyle/>
              <a:p>
                <a:r>
                  <a:rPr lang="en-US">
                    <a:noFill/>
                  </a:rPr>
                  <a:t> </a:t>
                </a:r>
              </a:p>
            </p:txBody>
          </p:sp>
        </mc:Fallback>
      </mc:AlternateContent>
    </p:spTree>
    <p:extLst>
      <p:ext uri="{BB962C8B-B14F-4D97-AF65-F5344CB8AC3E}">
        <p14:creationId xmlns="" xmlns:p14="http://schemas.microsoft.com/office/powerpoint/2010/main" val="2425126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pPr marL="653796" indent="-571500">
              <a:buAutoNum type="romanUcPeriod"/>
            </a:pPr>
            <a:r>
              <a:rPr lang="ro-RO" dirty="0" smtClean="0">
                <a:latin typeface="Times New Roman" pitchFamily="18" charset="0"/>
                <a:cs typeface="Times New Roman" pitchFamily="18" charset="0"/>
              </a:rPr>
              <a:t>Compararea manualelor</a:t>
            </a:r>
          </a:p>
          <a:p>
            <a:pPr marL="870966" lvl="1" indent="-514350">
              <a:buFont typeface="+mj-lt"/>
              <a:buAutoNum type="arabicPeriod"/>
            </a:pPr>
            <a:r>
              <a:rPr lang="ro-RO" dirty="0" smtClean="0">
                <a:latin typeface="Times New Roman" pitchFamily="18" charset="0"/>
                <a:cs typeface="Times New Roman" pitchFamily="18" charset="0"/>
              </a:rPr>
              <a:t>Surse bibliografice</a:t>
            </a:r>
          </a:p>
          <a:p>
            <a:pPr marL="870966" lvl="1" indent="-514350">
              <a:buFont typeface="+mj-lt"/>
              <a:buAutoNum type="arabicPeriod"/>
            </a:pPr>
            <a:r>
              <a:rPr lang="ro-RO" dirty="0" smtClean="0">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latin typeface="Times New Roman" pitchFamily="18" charset="0"/>
                <a:cs typeface="Times New Roman" pitchFamily="18" charset="0"/>
              </a:rPr>
              <a:t>Concluzii</a:t>
            </a:r>
          </a:p>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latin typeface="Times New Roman" pitchFamily="18" charset="0"/>
                <a:cs typeface="Times New Roman" pitchFamily="18" charset="0"/>
              </a:rPr>
              <a:t>Definiţie</a:t>
            </a:r>
          </a:p>
          <a:p>
            <a:pPr marL="928116" lvl="1" indent="-571500">
              <a:buFont typeface="+mj-lt"/>
              <a:buAutoNum type="arabicPeriod"/>
            </a:pPr>
            <a:r>
              <a:rPr lang="ro-RO" dirty="0" smtClean="0">
                <a:solidFill>
                  <a:srgbClr val="FF0000"/>
                </a:solidFill>
                <a:latin typeface="Times New Roman" pitchFamily="18" charset="0"/>
                <a:cs typeface="Times New Roman" pitchFamily="18" charset="0"/>
              </a:rPr>
              <a:t>Analiza algoritmilor</a:t>
            </a:r>
          </a:p>
          <a:p>
            <a:pPr marL="928116" lvl="1" indent="-571500">
              <a:buFont typeface="+mj-lt"/>
              <a:buAutoNum type="arabicPeriod"/>
            </a:pPr>
            <a:r>
              <a:rPr lang="ro-RO" dirty="0" smtClean="0">
                <a:latin typeface="Times New Roman" pitchFamily="18" charset="0"/>
                <a:cs typeface="Times New Roman" pitchFamily="18" charset="0"/>
              </a:rPr>
              <a:t>Algoritm general</a:t>
            </a:r>
          </a:p>
          <a:p>
            <a:pPr marL="928116" lvl="1" indent="-571500">
              <a:buFont typeface="+mj-lt"/>
              <a:buAutoNum type="arabicPeriod"/>
            </a:pPr>
            <a:r>
              <a:rPr lang="ro-RO" dirty="0" smtClean="0">
                <a:latin typeface="Times New Roman" pitchFamily="18" charset="0"/>
                <a:cs typeface="Times New Roman" pitchFamily="18" charset="0"/>
              </a:rPr>
              <a:t>Probleme demonstrative</a:t>
            </a:r>
          </a:p>
        </p:txBody>
      </p:sp>
    </p:spTree>
    <p:extLst>
      <p:ext uri="{BB962C8B-B14F-4D97-AF65-F5344CB8AC3E}">
        <p14:creationId xmlns="" xmlns:p14="http://schemas.microsoft.com/office/powerpoint/2010/main" val="2516125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Times New Roman" pitchFamily="18" charset="0"/>
                <a:cs typeface="Times New Roman" pitchFamily="18" charset="0"/>
              </a:rPr>
              <a:t>Analiza algoritmilor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ro-RO" dirty="0">
                <a:latin typeface="Times New Roman" pitchFamily="18" charset="0"/>
                <a:cs typeface="Times New Roman" pitchFamily="18" charset="0"/>
              </a:rPr>
              <a:t>Comparativ cu metoda </a:t>
            </a:r>
            <a:r>
              <a:rPr lang="ro-RO" b="1" dirty="0">
                <a:latin typeface="Times New Roman" pitchFamily="18" charset="0"/>
                <a:cs typeface="Times New Roman" pitchFamily="18" charset="0"/>
              </a:rPr>
              <a:t>Backtracking</a:t>
            </a:r>
            <a:r>
              <a:rPr lang="ro-RO" dirty="0">
                <a:latin typeface="Times New Roman" pitchFamily="18" charset="0"/>
                <a:cs typeface="Times New Roman" pitchFamily="18" charset="0"/>
              </a:rPr>
              <a:t>, metoda </a:t>
            </a:r>
            <a:r>
              <a:rPr lang="ro-RO" b="1" dirty="0">
                <a:latin typeface="Times New Roman" pitchFamily="18" charset="0"/>
                <a:cs typeface="Times New Roman" pitchFamily="18" charset="0"/>
              </a:rPr>
              <a:t>Greedy</a:t>
            </a:r>
            <a:r>
              <a:rPr lang="ro-RO" dirty="0">
                <a:latin typeface="Times New Roman" pitchFamily="18" charset="0"/>
                <a:cs typeface="Times New Roman" pitchFamily="18" charset="0"/>
              </a:rPr>
              <a:t> poate fi privită ca o </a:t>
            </a:r>
            <a:r>
              <a:rPr lang="ro-RO" b="1" dirty="0">
                <a:latin typeface="Times New Roman" pitchFamily="18" charset="0"/>
                <a:cs typeface="Times New Roman" pitchFamily="18" charset="0"/>
              </a:rPr>
              <a:t>particularizare</a:t>
            </a:r>
            <a:r>
              <a:rPr lang="ro-RO" dirty="0">
                <a:latin typeface="Times New Roman" pitchFamily="18" charset="0"/>
                <a:cs typeface="Times New Roman" pitchFamily="18" charset="0"/>
              </a:rPr>
              <a:t> a acesteia, în care se renunţă la </a:t>
            </a:r>
            <a:r>
              <a:rPr lang="ro-RO" b="1" dirty="0">
                <a:latin typeface="Times New Roman" pitchFamily="18" charset="0"/>
                <a:cs typeface="Times New Roman" pitchFamily="18" charset="0"/>
              </a:rPr>
              <a:t>mecanismul de întoarcere</a:t>
            </a:r>
            <a:r>
              <a:rPr lang="ro-RO" dirty="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În </a:t>
            </a:r>
            <a:r>
              <a:rPr lang="ro-RO" dirty="0">
                <a:latin typeface="Times New Roman" pitchFamily="18" charset="0"/>
                <a:cs typeface="Times New Roman" pitchFamily="18" charset="0"/>
              </a:rPr>
              <a:t>plus, tehnica Greedy oferă o </a:t>
            </a:r>
            <a:r>
              <a:rPr lang="ro-RO" b="1" dirty="0">
                <a:latin typeface="Times New Roman" pitchFamily="18" charset="0"/>
                <a:cs typeface="Times New Roman" pitchFamily="18" charset="0"/>
              </a:rPr>
              <a:t>singură soluţie </a:t>
            </a:r>
            <a:r>
              <a:rPr lang="ro-RO" dirty="0">
                <a:latin typeface="Times New Roman" pitchFamily="18" charset="0"/>
                <a:cs typeface="Times New Roman" pitchFamily="18" charset="0"/>
              </a:rPr>
              <a:t>obţinută într-un timp mult mai bun: </a:t>
            </a:r>
            <a:r>
              <a:rPr lang="ro-RO" b="1" dirty="0">
                <a:latin typeface="Times New Roman" pitchFamily="18" charset="0"/>
                <a:cs typeface="Times New Roman" pitchFamily="18" charset="0"/>
              </a:rPr>
              <a:t>timpul de calcul exponenţial</a:t>
            </a:r>
            <a:r>
              <a:rPr lang="ro-RO" dirty="0">
                <a:latin typeface="Times New Roman" pitchFamily="18" charset="0"/>
                <a:cs typeface="Times New Roman" pitchFamily="18" charset="0"/>
              </a:rPr>
              <a:t> (de la Backtracking unde putem genera toate submulţimile lui A în timp 2</a:t>
            </a:r>
            <a:r>
              <a:rPr lang="ro-RO" baseline="30000" dirty="0">
                <a:latin typeface="Times New Roman" pitchFamily="18" charset="0"/>
                <a:cs typeface="Times New Roman" pitchFamily="18" charset="0"/>
              </a:rPr>
              <a:t>|A|</a:t>
            </a:r>
            <a:r>
              <a:rPr lang="ro-RO" dirty="0">
                <a:latin typeface="Times New Roman" pitchFamily="18" charset="0"/>
                <a:cs typeface="Times New Roman" pitchFamily="18" charset="0"/>
              </a:rPr>
              <a:t>  şi alege apoi soluţia care convine) este redus la </a:t>
            </a:r>
            <a:r>
              <a:rPr lang="ro-RO" b="1" dirty="0">
                <a:latin typeface="Times New Roman" pitchFamily="18" charset="0"/>
                <a:cs typeface="Times New Roman" pitchFamily="18" charset="0"/>
              </a:rPr>
              <a:t>timp de calcul </a:t>
            </a:r>
            <a:r>
              <a:rPr lang="ro-RO" b="1" dirty="0" smtClean="0">
                <a:latin typeface="Times New Roman" pitchFamily="18" charset="0"/>
                <a:cs typeface="Times New Roman" pitchFamily="18" charset="0"/>
              </a:rPr>
              <a:t>polinomial</a:t>
            </a:r>
            <a:r>
              <a:rPr lang="ro-RO" dirty="0" smtClean="0">
                <a:latin typeface="Times New Roman" pitchFamily="18" charset="0"/>
                <a:cs typeface="Times New Roman" pitchFamily="18" charset="0"/>
              </a:rPr>
              <a:t>.</a:t>
            </a:r>
          </a:p>
          <a:p>
            <a:r>
              <a:rPr lang="ro-RO" dirty="0" smtClean="0">
                <a:latin typeface="Times New Roman" pitchFamily="18" charset="0"/>
                <a:cs typeface="Times New Roman" pitchFamily="18" charset="0"/>
              </a:rPr>
              <a:t>De </a:t>
            </a:r>
            <a:r>
              <a:rPr lang="ro-RO" dirty="0">
                <a:latin typeface="Times New Roman" pitchFamily="18" charset="0"/>
                <a:cs typeface="Times New Roman" pitchFamily="18" charset="0"/>
              </a:rPr>
              <a:t>remarcat este faptul că obţinerea unei soluţii optime nu este suficientă, fiind necesară şi o </a:t>
            </a:r>
            <a:r>
              <a:rPr lang="ro-RO" b="1" dirty="0">
                <a:latin typeface="Times New Roman" pitchFamily="18" charset="0"/>
                <a:cs typeface="Times New Roman" pitchFamily="18" charset="0"/>
              </a:rPr>
              <a:t>demonstraţie</a:t>
            </a:r>
            <a:r>
              <a:rPr lang="ro-RO" dirty="0">
                <a:latin typeface="Times New Roman" pitchFamily="18" charset="0"/>
                <a:cs typeface="Times New Roman" pitchFamily="18" charset="0"/>
              </a:rPr>
              <a:t> a acestui fapt.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14286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28800"/>
            <a:ext cx="7498080" cy="4419600"/>
          </a:xfrm>
        </p:spPr>
        <p:txBody>
          <a:bodyPr/>
          <a:lstStyle/>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Compararea manualelor</a:t>
            </a:r>
          </a:p>
          <a:p>
            <a:pPr marL="870966" lvl="1" indent="-514350">
              <a:buFont typeface="+mj-lt"/>
              <a:buAutoNum type="arabicPeriod"/>
            </a:pPr>
            <a:r>
              <a:rPr lang="ro-RO" dirty="0" smtClean="0">
                <a:solidFill>
                  <a:srgbClr val="FF0000"/>
                </a:solidFill>
                <a:latin typeface="Times New Roman" pitchFamily="18" charset="0"/>
                <a:cs typeface="Times New Roman" pitchFamily="18" charset="0"/>
              </a:rPr>
              <a:t>Surse bibliografice</a:t>
            </a:r>
          </a:p>
          <a:p>
            <a:pPr marL="870966" lvl="1" indent="-514350">
              <a:buFont typeface="+mj-lt"/>
              <a:buAutoNum type="arabicPeriod"/>
            </a:pPr>
            <a:r>
              <a:rPr lang="ro-RO" dirty="0" smtClean="0">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latin typeface="Times New Roman" pitchFamily="18" charset="0"/>
                <a:cs typeface="Times New Roman" pitchFamily="18" charset="0"/>
              </a:rPr>
              <a:t>Concluzii</a:t>
            </a:r>
          </a:p>
          <a:p>
            <a:pPr marL="653796" indent="-571500">
              <a:buAutoNum type="romanUcPeriod"/>
            </a:pPr>
            <a:r>
              <a:rPr lang="ro-RO" dirty="0" smtClean="0">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latin typeface="Times New Roman" pitchFamily="18" charset="0"/>
                <a:cs typeface="Times New Roman" pitchFamily="18" charset="0"/>
              </a:rPr>
              <a:t>Definiţie</a:t>
            </a:r>
          </a:p>
        </p:txBody>
      </p:sp>
    </p:spTree>
    <p:extLst>
      <p:ext uri="{BB962C8B-B14F-4D97-AF65-F5344CB8AC3E}">
        <p14:creationId xmlns="" xmlns:p14="http://schemas.microsoft.com/office/powerpoint/2010/main" val="2293424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pPr marL="653796" indent="-571500">
              <a:buAutoNum type="romanUcPeriod"/>
            </a:pPr>
            <a:r>
              <a:rPr lang="ro-RO" dirty="0" smtClean="0">
                <a:latin typeface="Times New Roman" pitchFamily="18" charset="0"/>
                <a:cs typeface="Times New Roman" pitchFamily="18" charset="0"/>
              </a:rPr>
              <a:t>Compararea manualelor</a:t>
            </a:r>
          </a:p>
          <a:p>
            <a:pPr marL="870966" lvl="1" indent="-514350">
              <a:buFont typeface="+mj-lt"/>
              <a:buAutoNum type="arabicPeriod"/>
            </a:pPr>
            <a:r>
              <a:rPr lang="ro-RO" dirty="0" smtClean="0">
                <a:latin typeface="Times New Roman" pitchFamily="18" charset="0"/>
                <a:cs typeface="Times New Roman" pitchFamily="18" charset="0"/>
              </a:rPr>
              <a:t>Surse bibliografice</a:t>
            </a:r>
          </a:p>
          <a:p>
            <a:pPr marL="870966" lvl="1" indent="-514350">
              <a:buFont typeface="+mj-lt"/>
              <a:buAutoNum type="arabicPeriod"/>
            </a:pPr>
            <a:r>
              <a:rPr lang="ro-RO" dirty="0" smtClean="0">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latin typeface="Times New Roman" pitchFamily="18" charset="0"/>
                <a:cs typeface="Times New Roman" pitchFamily="18" charset="0"/>
              </a:rPr>
              <a:t>Concluzii</a:t>
            </a:r>
          </a:p>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latin typeface="Times New Roman" pitchFamily="18" charset="0"/>
                <a:cs typeface="Times New Roman" pitchFamily="18" charset="0"/>
              </a:rPr>
              <a:t>Definiţie</a:t>
            </a:r>
          </a:p>
          <a:p>
            <a:pPr marL="928116" lvl="1" indent="-571500">
              <a:buFont typeface="+mj-lt"/>
              <a:buAutoNum type="arabicPeriod"/>
            </a:pPr>
            <a:r>
              <a:rPr lang="ro-RO" dirty="0" smtClean="0">
                <a:latin typeface="Times New Roman" pitchFamily="18" charset="0"/>
                <a:cs typeface="Times New Roman" pitchFamily="18" charset="0"/>
              </a:rPr>
              <a:t>Analiza algoritmilor</a:t>
            </a:r>
          </a:p>
          <a:p>
            <a:pPr marL="928116" lvl="1" indent="-571500">
              <a:buFont typeface="+mj-lt"/>
              <a:buAutoNum type="arabicPeriod"/>
            </a:pPr>
            <a:r>
              <a:rPr lang="ro-RO" dirty="0" smtClean="0">
                <a:solidFill>
                  <a:srgbClr val="FF0000"/>
                </a:solidFill>
                <a:latin typeface="Times New Roman" pitchFamily="18" charset="0"/>
                <a:cs typeface="Times New Roman" pitchFamily="18" charset="0"/>
              </a:rPr>
              <a:t>Algoritm general</a:t>
            </a:r>
          </a:p>
          <a:p>
            <a:pPr marL="928116" lvl="1" indent="-571500">
              <a:buFont typeface="+mj-lt"/>
              <a:buAutoNum type="arabicPeriod"/>
            </a:pPr>
            <a:r>
              <a:rPr lang="ro-RO" dirty="0" smtClean="0">
                <a:latin typeface="Times New Roman" pitchFamily="18" charset="0"/>
                <a:cs typeface="Times New Roman" pitchFamily="18" charset="0"/>
              </a:rPr>
              <a:t>Probleme demonstrative</a:t>
            </a:r>
          </a:p>
        </p:txBody>
      </p:sp>
    </p:spTree>
    <p:extLst>
      <p:ext uri="{BB962C8B-B14F-4D97-AF65-F5344CB8AC3E}">
        <p14:creationId xmlns="" xmlns:p14="http://schemas.microsoft.com/office/powerpoint/2010/main" val="2318786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Times New Roman" pitchFamily="18" charset="0"/>
                <a:cs typeface="Times New Roman" pitchFamily="18" charset="0"/>
              </a:rPr>
              <a:t>Algoritm general</a:t>
            </a:r>
            <a:endParaRPr lang="en-US" dirty="0">
              <a:latin typeface="Times New Roman" pitchFamily="18" charset="0"/>
              <a:cs typeface="Times New Roman" pitchFamily="18"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fontScale="92500" lnSpcReduction="20000"/>
              </a:bodyPr>
              <a:lstStyle/>
              <a:p>
                <a:pPr lvl="0"/>
                <a:r>
                  <a:rPr lang="ro-RO" dirty="0">
                    <a:solidFill>
                      <a:schemeClr val="accent6">
                        <a:lumMod val="60000"/>
                        <a:lumOff val="40000"/>
                      </a:schemeClr>
                    </a:solidFill>
                    <a:latin typeface="Times New Roman" pitchFamily="18" charset="0"/>
                    <a:cs typeface="Times New Roman" pitchFamily="18" charset="0"/>
                  </a:rPr>
                  <a:t>Pas 1</a:t>
                </a:r>
                <a:r>
                  <a:rPr lang="ro-RO" dirty="0">
                    <a:latin typeface="Times New Roman" pitchFamily="18" charset="0"/>
                    <a:cs typeface="Times New Roman" pitchFamily="18" charset="0"/>
                  </a:rPr>
                  <a:t>: se iniţializează mulţimea soluţiilor S la mulţimea vidă (S = </a:t>
                </a:r>
                <a14:m>
                  <m:oMath xmlns:m="http://schemas.openxmlformats.org/officeDocument/2006/math">
                    <m:r>
                      <a:rPr lang="ro-RO" i="1">
                        <a:latin typeface="Cambria Math"/>
                      </a:rPr>
                      <m:t>∅</m:t>
                    </m:r>
                  </m:oMath>
                </a14:m>
                <a:r>
                  <a:rPr lang="ro-RO"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r>
                  <a:rPr lang="ro-RO" dirty="0">
                    <a:solidFill>
                      <a:schemeClr val="accent6">
                        <a:lumMod val="60000"/>
                        <a:lumOff val="40000"/>
                      </a:schemeClr>
                    </a:solidFill>
                    <a:latin typeface="Times New Roman" pitchFamily="18" charset="0"/>
                    <a:cs typeface="Times New Roman" pitchFamily="18" charset="0"/>
                  </a:rPr>
                  <a:t>Pas 2: </a:t>
                </a:r>
                <a:r>
                  <a:rPr lang="ro-RO" dirty="0">
                    <a:latin typeface="Times New Roman" pitchFamily="18" charset="0"/>
                    <a:cs typeface="Times New Roman" pitchFamily="18" charset="0"/>
                  </a:rPr>
                  <a:t>se alege, după mecanismul specific problemei, un element x din A;</a:t>
                </a:r>
                <a:endParaRPr lang="en-US" dirty="0">
                  <a:latin typeface="Times New Roman" pitchFamily="18" charset="0"/>
                  <a:cs typeface="Times New Roman" pitchFamily="18" charset="0"/>
                </a:endParaRPr>
              </a:p>
              <a:p>
                <a:pPr lvl="0"/>
                <a:r>
                  <a:rPr lang="ro-RO" dirty="0">
                    <a:solidFill>
                      <a:schemeClr val="accent6">
                        <a:lumMod val="60000"/>
                        <a:lumOff val="40000"/>
                      </a:schemeClr>
                    </a:solidFill>
                    <a:latin typeface="Times New Roman" pitchFamily="18" charset="0"/>
                    <a:cs typeface="Times New Roman" pitchFamily="18" charset="0"/>
                  </a:rPr>
                  <a:t>Pas 3: </a:t>
                </a:r>
                <a:r>
                  <a:rPr lang="ro-RO" dirty="0">
                    <a:latin typeface="Times New Roman" pitchFamily="18" charset="0"/>
                    <a:cs typeface="Times New Roman" pitchFamily="18" charset="0"/>
                  </a:rPr>
                  <a:t>se verifică dacă elementul x poate fi adăugat la mulţimea soluţiilor S; dacă da, atunci va fi adăugat ( S = S </a:t>
                </a:r>
                <a14:m>
                  <m:oMath xmlns:m="http://schemas.openxmlformats.org/officeDocument/2006/math">
                    <m:r>
                      <a:rPr lang="ro-RO" i="1">
                        <a:latin typeface="Cambria Math"/>
                      </a:rPr>
                      <m:t>∪</m:t>
                    </m:r>
                  </m:oMath>
                </a14:m>
                <a:r>
                  <a:rPr lang="ro-RO" dirty="0">
                    <a:latin typeface="Times New Roman" pitchFamily="18" charset="0"/>
                    <a:cs typeface="Times New Roman" pitchFamily="18" charset="0"/>
                  </a:rPr>
                  <a:t> {x} );</a:t>
                </a:r>
                <a:endParaRPr lang="en-US" dirty="0">
                  <a:latin typeface="Times New Roman" pitchFamily="18" charset="0"/>
                  <a:cs typeface="Times New Roman" pitchFamily="18" charset="0"/>
                </a:endParaRPr>
              </a:p>
              <a:p>
                <a:pPr lvl="0"/>
                <a:r>
                  <a:rPr lang="ro-RO" dirty="0">
                    <a:solidFill>
                      <a:schemeClr val="accent6">
                        <a:lumMod val="60000"/>
                        <a:lumOff val="40000"/>
                      </a:schemeClr>
                    </a:solidFill>
                    <a:latin typeface="Times New Roman" pitchFamily="18" charset="0"/>
                    <a:cs typeface="Times New Roman" pitchFamily="18" charset="0"/>
                  </a:rPr>
                  <a:t>Pas 4: </a:t>
                </a:r>
                <a:r>
                  <a:rPr lang="ro-RO" dirty="0">
                    <a:latin typeface="Times New Roman" pitchFamily="18" charset="0"/>
                    <a:cs typeface="Times New Roman" pitchFamily="18" charset="0"/>
                  </a:rPr>
                  <a:t>se revine la pasul 2 dacă mulţimea soluţiilor este încă necompletată.</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ro-RO" sz="2400" i="1" dirty="0">
                    <a:solidFill>
                      <a:srgbClr val="FF0000"/>
                    </a:solidFill>
                    <a:latin typeface="Times New Roman" pitchFamily="18" charset="0"/>
                    <a:cs typeface="Times New Roman" pitchFamily="18" charset="0"/>
                  </a:rPr>
                  <a:t>Observaţii</a:t>
                </a:r>
                <a:r>
                  <a:rPr lang="ro-RO" sz="2400" dirty="0">
                    <a:latin typeface="Times New Roman" pitchFamily="18" charset="0"/>
                    <a:cs typeface="Times New Roman" pitchFamily="18" charset="0"/>
                  </a:rPr>
                  <a:t>: NU întotdeauna există un algoritm de tip Greedy care găseşte soluţia optimă!</a:t>
                </a:r>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3558"/>
                </a:stretch>
              </a:blipFill>
            </p:spPr>
            <p:txBody>
              <a:bodyPr/>
              <a:lstStyle/>
              <a:p>
                <a:r>
                  <a:rPr lang="en-US">
                    <a:noFill/>
                  </a:rPr>
                  <a:t> </a:t>
                </a:r>
              </a:p>
            </p:txBody>
          </p:sp>
        </mc:Fallback>
      </mc:AlternateContent>
    </p:spTree>
    <p:extLst>
      <p:ext uri="{BB962C8B-B14F-4D97-AF65-F5344CB8AC3E}">
        <p14:creationId xmlns="" xmlns:p14="http://schemas.microsoft.com/office/powerpoint/2010/main" val="1467120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pPr marL="653796" indent="-571500">
              <a:buAutoNum type="romanUcPeriod"/>
            </a:pPr>
            <a:r>
              <a:rPr lang="ro-RO" dirty="0" smtClean="0">
                <a:latin typeface="Times New Roman" pitchFamily="18" charset="0"/>
                <a:cs typeface="Times New Roman" pitchFamily="18" charset="0"/>
              </a:rPr>
              <a:t>Compararea manualelor</a:t>
            </a:r>
          </a:p>
          <a:p>
            <a:pPr marL="870966" lvl="1" indent="-514350">
              <a:buFont typeface="+mj-lt"/>
              <a:buAutoNum type="arabicPeriod"/>
            </a:pPr>
            <a:r>
              <a:rPr lang="ro-RO" dirty="0" smtClean="0">
                <a:latin typeface="Times New Roman" pitchFamily="18" charset="0"/>
                <a:cs typeface="Times New Roman" pitchFamily="18" charset="0"/>
              </a:rPr>
              <a:t>Surse bibliografice</a:t>
            </a:r>
          </a:p>
          <a:p>
            <a:pPr marL="870966" lvl="1" indent="-514350">
              <a:buFont typeface="+mj-lt"/>
              <a:buAutoNum type="arabicPeriod"/>
            </a:pPr>
            <a:r>
              <a:rPr lang="ro-RO" dirty="0" smtClean="0">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latin typeface="Times New Roman" pitchFamily="18" charset="0"/>
                <a:cs typeface="Times New Roman" pitchFamily="18" charset="0"/>
              </a:rPr>
              <a:t>Concluzii</a:t>
            </a:r>
          </a:p>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latin typeface="Times New Roman" pitchFamily="18" charset="0"/>
                <a:cs typeface="Times New Roman" pitchFamily="18" charset="0"/>
              </a:rPr>
              <a:t>Definiţie</a:t>
            </a:r>
          </a:p>
          <a:p>
            <a:pPr marL="928116" lvl="1" indent="-571500">
              <a:buFont typeface="+mj-lt"/>
              <a:buAutoNum type="arabicPeriod"/>
            </a:pPr>
            <a:r>
              <a:rPr lang="ro-RO" dirty="0" smtClean="0">
                <a:latin typeface="Times New Roman" pitchFamily="18" charset="0"/>
                <a:cs typeface="Times New Roman" pitchFamily="18" charset="0"/>
              </a:rPr>
              <a:t>Analiza algoritmilor</a:t>
            </a:r>
          </a:p>
          <a:p>
            <a:pPr marL="928116" lvl="1" indent="-571500">
              <a:buFont typeface="+mj-lt"/>
              <a:buAutoNum type="arabicPeriod"/>
            </a:pPr>
            <a:r>
              <a:rPr lang="ro-RO" dirty="0" smtClean="0">
                <a:latin typeface="Times New Roman" pitchFamily="18" charset="0"/>
                <a:cs typeface="Times New Roman" pitchFamily="18" charset="0"/>
              </a:rPr>
              <a:t>Algoritm general</a:t>
            </a:r>
          </a:p>
          <a:p>
            <a:pPr marL="928116" lvl="1" indent="-571500">
              <a:buFont typeface="+mj-lt"/>
              <a:buAutoNum type="arabicPeriod"/>
            </a:pPr>
            <a:r>
              <a:rPr lang="ro-RO" dirty="0" smtClean="0">
                <a:solidFill>
                  <a:srgbClr val="FF0000"/>
                </a:solidFill>
                <a:latin typeface="Times New Roman" pitchFamily="18" charset="0"/>
                <a:cs typeface="Times New Roman" pitchFamily="18" charset="0"/>
              </a:rPr>
              <a:t>Probleme demonstrative</a:t>
            </a:r>
          </a:p>
        </p:txBody>
      </p:sp>
    </p:spTree>
    <p:extLst>
      <p:ext uri="{BB962C8B-B14F-4D97-AF65-F5344CB8AC3E}">
        <p14:creationId xmlns="" xmlns:p14="http://schemas.microsoft.com/office/powerpoint/2010/main" val="3921967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latin typeface="Times New Roman" pitchFamily="18" charset="0"/>
                <a:cs typeface="Times New Roman" pitchFamily="18" charset="0"/>
              </a:rPr>
              <a:t>Probleme demonstrative</a:t>
            </a:r>
            <a:br>
              <a:rPr lang="ro-RO" dirty="0" smtClean="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smtClean="0">
                <a:latin typeface="Times New Roman" pitchFamily="18" charset="0"/>
                <a:cs typeface="Times New Roman" pitchFamily="18" charset="0"/>
              </a:rPr>
              <a:t>- Submulţimea de sumă maximă</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676400"/>
            <a:ext cx="7498080" cy="4800600"/>
          </a:xfrm>
        </p:spPr>
        <p:txBody>
          <a:bodyPr>
            <a:normAutofit fontScale="85000" lnSpcReduction="10000"/>
          </a:bodyPr>
          <a:lstStyle/>
          <a:p>
            <a:pPr lvl="0"/>
            <a:r>
              <a:rPr lang="ro-RO" dirty="0" smtClean="0">
                <a:latin typeface="Times New Roman" pitchFamily="18" charset="0"/>
                <a:cs typeface="Times New Roman" pitchFamily="18" charset="0"/>
              </a:rPr>
              <a:t>Dându-se </a:t>
            </a:r>
            <a:r>
              <a:rPr lang="ro-RO" dirty="0">
                <a:latin typeface="Times New Roman" pitchFamily="18" charset="0"/>
                <a:cs typeface="Times New Roman" pitchFamily="18" charset="0"/>
              </a:rPr>
              <a:t>o mulţime de n numere întregi A să se determine submulţimea de sumă maximă S</a:t>
            </a:r>
            <a:r>
              <a:rPr lang="ro-RO" dirty="0" smtClean="0">
                <a:latin typeface="Times New Roman" pitchFamily="18" charset="0"/>
                <a:cs typeface="Times New Roman" pitchFamily="18" charset="0"/>
              </a:rPr>
              <a:t>.</a:t>
            </a:r>
          </a:p>
          <a:p>
            <a:pPr marL="82296" lvl="0" indent="0">
              <a:buNone/>
            </a:pPr>
            <a:endParaRPr lang="en-US" dirty="0">
              <a:latin typeface="Times New Roman" pitchFamily="18" charset="0"/>
              <a:cs typeface="Times New Roman" pitchFamily="18" charset="0"/>
            </a:endParaRPr>
          </a:p>
          <a:p>
            <a:r>
              <a:rPr lang="ro-RO" i="1" dirty="0">
                <a:latin typeface="Times New Roman" pitchFamily="18" charset="0"/>
                <a:cs typeface="Times New Roman" pitchFamily="18" charset="0"/>
              </a:rPr>
              <a:t>Exemplu: </a:t>
            </a:r>
            <a:r>
              <a:rPr lang="ro-RO" dirty="0">
                <a:latin typeface="Times New Roman" pitchFamily="18" charset="0"/>
                <a:cs typeface="Times New Roman" pitchFamily="18" charset="0"/>
              </a:rPr>
              <a:t>pentru A = {-4, 5, 6, -10, -9, 12, 5, -1} soluţia va fi S = {5, 6, 12, 5}</a:t>
            </a:r>
            <a:endParaRPr lang="en-US" dirty="0">
              <a:latin typeface="Times New Roman" pitchFamily="18" charset="0"/>
              <a:cs typeface="Times New Roman" pitchFamily="18" charset="0"/>
            </a:endParaRPr>
          </a:p>
          <a:p>
            <a:pPr marL="82296" indent="0">
              <a:buNone/>
            </a:pPr>
            <a:endParaRPr lang="en-US" dirty="0">
              <a:latin typeface="Times New Roman" pitchFamily="18" charset="0"/>
              <a:cs typeface="Times New Roman" pitchFamily="18" charset="0"/>
            </a:endParaRPr>
          </a:p>
          <a:p>
            <a:r>
              <a:rPr lang="ro-RO" i="1" dirty="0">
                <a:latin typeface="Times New Roman" pitchFamily="18" charset="0"/>
                <a:cs typeface="Times New Roman" pitchFamily="18" charset="0"/>
              </a:rPr>
              <a:t>Soluţie:</a:t>
            </a:r>
            <a:r>
              <a:rPr lang="ro-RO" dirty="0">
                <a:latin typeface="Times New Roman" pitchFamily="18" charset="0"/>
                <a:cs typeface="Times New Roman" pitchFamily="18" charset="0"/>
              </a:rPr>
              <a:t> Evident, un număr din lista A va fi adăgat la  soluţia S dacă este pozitiv, deoarece numerele negative nu vor face altceva decât sa scadă suma curentă. Aşadar, mulţimea soluţiilor este formată din elementele pozitive ale mulţimii A.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88338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Submulţimea de sumă maximă</a:t>
            </a:r>
            <a:endParaRPr lang="en-US" sz="2800" dirty="0"/>
          </a:p>
        </p:txBody>
      </p:sp>
      <p:sp>
        <p:nvSpPr>
          <p:cNvPr id="3" name="Content Placeholder 2"/>
          <p:cNvSpPr>
            <a:spLocks noGrp="1"/>
          </p:cNvSpPr>
          <p:nvPr>
            <p:ph idx="1"/>
          </p:nvPr>
        </p:nvSpPr>
        <p:spPr>
          <a:xfrm>
            <a:off x="1435608" y="1752600"/>
            <a:ext cx="7498080" cy="4495800"/>
          </a:xfrm>
        </p:spPr>
        <p:txBody>
          <a:bodyPr>
            <a:normAutofit fontScale="70000" lnSpcReduction="20000"/>
          </a:bodyPr>
          <a:lstStyle/>
          <a:p>
            <a:r>
              <a:rPr lang="ro-RO" i="1" dirty="0">
                <a:latin typeface="Times New Roman" pitchFamily="18" charset="0"/>
                <a:cs typeface="Times New Roman" pitchFamily="18" charset="0"/>
              </a:rPr>
              <a:t>Implementare:</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k ← 0</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for i = 1, n</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if A[i] &gt; 0</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k ← k+1</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S[k] ← A[i]</a:t>
            </a: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write(S</a:t>
            </a:r>
            <a:r>
              <a:rPr lang="ro-RO" dirty="0" smtClean="0">
                <a:latin typeface="Times New Roman" pitchFamily="18" charset="0"/>
                <a:cs typeface="Times New Roman" pitchFamily="18" charset="0"/>
              </a:rPr>
              <a:t>)</a:t>
            </a:r>
          </a:p>
          <a:p>
            <a:pPr marL="82296" indent="0">
              <a:buNone/>
            </a:pPr>
            <a:endParaRPr lang="en-US" dirty="0">
              <a:latin typeface="Times New Roman" pitchFamily="18" charset="0"/>
              <a:cs typeface="Times New Roman" pitchFamily="18" charset="0"/>
            </a:endParaRPr>
          </a:p>
          <a:p>
            <a:r>
              <a:rPr lang="ro-RO" dirty="0">
                <a:latin typeface="Times New Roman" pitchFamily="18" charset="0"/>
                <a:cs typeface="Times New Roman" pitchFamily="18" charset="0"/>
              </a:rPr>
              <a:t>	</a:t>
            </a:r>
            <a:r>
              <a:rPr lang="ro-RO" i="1" dirty="0">
                <a:latin typeface="Times New Roman" pitchFamily="18" charset="0"/>
                <a:cs typeface="Times New Roman" pitchFamily="18" charset="0"/>
              </a:rPr>
              <a:t>Optimalitate: </a:t>
            </a:r>
            <a:r>
              <a:rPr lang="ro-RO" dirty="0">
                <a:latin typeface="Times New Roman" pitchFamily="18" charset="0"/>
                <a:cs typeface="Times New Roman" pitchFamily="18" charset="0"/>
              </a:rPr>
              <a:t>În cazul acestei probleme, demonstrarea optimalităţii este banală, întrucât este evident faptul că dacă se elimină elementele negative dintr-o mulţime, suma celor rămase este maximul posibil.</a:t>
            </a:r>
            <a:endParaRPr lang="en-US"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2309954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a:t>
            </a:r>
            <a:r>
              <a:rPr lang="ro-RO" sz="2800" dirty="0" smtClean="0">
                <a:latin typeface="Times New Roman" pitchFamily="18" charset="0"/>
                <a:cs typeface="Times New Roman" pitchFamily="18" charset="0"/>
              </a:rPr>
              <a:t>Repartizarea unei resurse</a:t>
            </a:r>
            <a:endParaRPr lang="en-US" sz="2800" dirty="0"/>
          </a:p>
        </p:txBody>
      </p:sp>
      <p:sp>
        <p:nvSpPr>
          <p:cNvPr id="3" name="Content Placeholder 2"/>
          <p:cNvSpPr>
            <a:spLocks noGrp="1"/>
          </p:cNvSpPr>
          <p:nvPr>
            <p:ph idx="1"/>
          </p:nvPr>
        </p:nvSpPr>
        <p:spPr>
          <a:xfrm>
            <a:off x="1447800" y="1828800"/>
            <a:ext cx="7498080" cy="4343400"/>
          </a:xfrm>
        </p:spPr>
        <p:txBody>
          <a:bodyPr>
            <a:normAutofit fontScale="62500" lnSpcReduction="20000"/>
          </a:bodyPr>
          <a:lstStyle/>
          <a:p>
            <a:pPr lvl="0"/>
            <a:r>
              <a:rPr lang="ro-RO" sz="3600" dirty="0">
                <a:latin typeface="Times New Roman" pitchFamily="18" charset="0"/>
                <a:cs typeface="Times New Roman" pitchFamily="18" charset="0"/>
              </a:rPr>
              <a:t>Să se repartizeze optim o resursă (de exemplu o sală de spectacole, o sală de conferinţe, o sală de sport) mai multor activităţi (spectacole, prezentări, respectiv meciuri) care concurează pentru a obţine resursa respectivă.</a:t>
            </a:r>
            <a:endParaRPr lang="en-US" sz="3600" dirty="0">
              <a:latin typeface="Times New Roman" pitchFamily="18" charset="0"/>
              <a:cs typeface="Times New Roman" pitchFamily="18" charset="0"/>
            </a:endParaRPr>
          </a:p>
          <a:p>
            <a:pPr marL="82296" indent="0">
              <a:buNone/>
            </a:pPr>
            <a:endParaRPr lang="en-US" dirty="0">
              <a:latin typeface="Times New Roman" pitchFamily="18" charset="0"/>
              <a:cs typeface="Times New Roman" pitchFamily="18" charset="0"/>
            </a:endParaRPr>
          </a:p>
          <a:p>
            <a:r>
              <a:rPr lang="ro-RO" i="1" dirty="0">
                <a:latin typeface="Times New Roman" pitchFamily="18" charset="0"/>
                <a:cs typeface="Times New Roman" pitchFamily="18" charset="0"/>
              </a:rPr>
              <a:t>Explicaţii suplimentare :</a:t>
            </a:r>
            <a:r>
              <a:rPr lang="ro-RO" dirty="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pPr lvl="1"/>
            <a:r>
              <a:rPr lang="ro-RO" dirty="0" smtClean="0">
                <a:latin typeface="Times New Roman" pitchFamily="18" charset="0"/>
                <a:cs typeface="Times New Roman" pitchFamily="18" charset="0"/>
              </a:rPr>
              <a:t>Mulţimea </a:t>
            </a:r>
            <a:r>
              <a:rPr lang="ro-RO" dirty="0">
                <a:latin typeface="Times New Roman" pitchFamily="18" charset="0"/>
                <a:cs typeface="Times New Roman" pitchFamily="18" charset="0"/>
              </a:rPr>
              <a:t>activităţilor A are cardinalul n. </a:t>
            </a:r>
            <a:endParaRPr lang="ro-RO" dirty="0" smtClean="0">
              <a:latin typeface="Times New Roman" pitchFamily="18" charset="0"/>
              <a:cs typeface="Times New Roman" pitchFamily="18" charset="0"/>
            </a:endParaRPr>
          </a:p>
          <a:p>
            <a:pPr lvl="1"/>
            <a:r>
              <a:rPr lang="ro-RO" dirty="0" smtClean="0">
                <a:latin typeface="Times New Roman" pitchFamily="18" charset="0"/>
                <a:cs typeface="Times New Roman" pitchFamily="18" charset="0"/>
              </a:rPr>
              <a:t>Fiecare </a:t>
            </a:r>
            <a:r>
              <a:rPr lang="ro-RO" dirty="0">
                <a:latin typeface="Times New Roman" pitchFamily="18" charset="0"/>
                <a:cs typeface="Times New Roman" pitchFamily="18" charset="0"/>
              </a:rPr>
              <a:t>activitate are un timp de începere t</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şi un timp de terminare f</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unde t</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&lt; f</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şi ocupă resursa în intervalul de timp [t</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f</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pPr lvl="1"/>
            <a:r>
              <a:rPr lang="ro-RO" dirty="0" smtClean="0">
                <a:latin typeface="Times New Roman" pitchFamily="18" charset="0"/>
                <a:cs typeface="Times New Roman" pitchFamily="18" charset="0"/>
              </a:rPr>
              <a:t>Considerăm </a:t>
            </a:r>
            <a:r>
              <a:rPr lang="ro-RO" dirty="0">
                <a:latin typeface="Times New Roman" pitchFamily="18" charset="0"/>
                <a:cs typeface="Times New Roman" pitchFamily="18" charset="0"/>
              </a:rPr>
              <a:t>că două activităţi i şi j sunt compatibile dacă intervalele lor de ocupare [t</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f</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şi [t</a:t>
            </a:r>
            <a:r>
              <a:rPr lang="ro-RO" baseline="-25000" dirty="0">
                <a:latin typeface="Times New Roman" pitchFamily="18" charset="0"/>
                <a:cs typeface="Times New Roman" pitchFamily="18" charset="0"/>
              </a:rPr>
              <a:t>j</a:t>
            </a:r>
            <a:r>
              <a:rPr lang="ro-RO" dirty="0">
                <a:latin typeface="Times New Roman" pitchFamily="18" charset="0"/>
                <a:cs typeface="Times New Roman" pitchFamily="18" charset="0"/>
              </a:rPr>
              <a:t>, f</a:t>
            </a:r>
            <a:r>
              <a:rPr lang="ro-RO" baseline="-25000" dirty="0">
                <a:latin typeface="Times New Roman" pitchFamily="18" charset="0"/>
                <a:cs typeface="Times New Roman" pitchFamily="18" charset="0"/>
              </a:rPr>
              <a:t>j</a:t>
            </a:r>
            <a:r>
              <a:rPr lang="ro-RO" dirty="0">
                <a:latin typeface="Times New Roman" pitchFamily="18" charset="0"/>
                <a:cs typeface="Times New Roman" pitchFamily="18" charset="0"/>
              </a:rPr>
              <a:t>] sunt disjuncte (f</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 t</a:t>
            </a:r>
            <a:r>
              <a:rPr lang="ro-RO" baseline="-25000" dirty="0">
                <a:latin typeface="Times New Roman" pitchFamily="18" charset="0"/>
                <a:cs typeface="Times New Roman" pitchFamily="18" charset="0"/>
              </a:rPr>
              <a:t>j</a:t>
            </a:r>
            <a:r>
              <a:rPr lang="ro-RO" dirty="0">
                <a:latin typeface="Times New Roman" pitchFamily="18" charset="0"/>
                <a:cs typeface="Times New Roman" pitchFamily="18" charset="0"/>
              </a:rPr>
              <a:t> sau f</a:t>
            </a:r>
            <a:r>
              <a:rPr lang="ro-RO" baseline="-25000" dirty="0">
                <a:latin typeface="Times New Roman" pitchFamily="18" charset="0"/>
                <a:cs typeface="Times New Roman" pitchFamily="18" charset="0"/>
              </a:rPr>
              <a:t>j</a:t>
            </a:r>
            <a:r>
              <a:rPr lang="ro-RO" dirty="0">
                <a:latin typeface="Times New Roman" pitchFamily="18" charset="0"/>
                <a:cs typeface="Times New Roman" pitchFamily="18" charset="0"/>
              </a:rPr>
              <a:t> ≤ t</a:t>
            </a:r>
            <a:r>
              <a:rPr lang="ro-RO" baseline="-25000" dirty="0">
                <a:latin typeface="Times New Roman" pitchFamily="18" charset="0"/>
                <a:cs typeface="Times New Roman" pitchFamily="18" charset="0"/>
              </a:rPr>
              <a:t>i</a:t>
            </a:r>
            <a:r>
              <a:rPr lang="ro-RO" dirty="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pPr lvl="1"/>
            <a:r>
              <a:rPr lang="ro-RO" dirty="0" smtClean="0">
                <a:latin typeface="Times New Roman" pitchFamily="18" charset="0"/>
                <a:cs typeface="Times New Roman" pitchFamily="18" charset="0"/>
              </a:rPr>
              <a:t>Problema </a:t>
            </a:r>
            <a:r>
              <a:rPr lang="ro-RO" dirty="0">
                <a:latin typeface="Times New Roman" pitchFamily="18" charset="0"/>
                <a:cs typeface="Times New Roman" pitchFamily="18" charset="0"/>
              </a:rPr>
              <a:t>cere găsirea unei mulţimi maximale de activităţi compatibile. </a:t>
            </a:r>
            <a:endParaRPr lang="ro-RO" dirty="0" smtClean="0">
              <a:latin typeface="Times New Roman" pitchFamily="18" charset="0"/>
              <a:cs typeface="Times New Roman" pitchFamily="18" charset="0"/>
            </a:endParaRPr>
          </a:p>
          <a:p>
            <a:pPr lvl="1"/>
            <a:r>
              <a:rPr lang="ro-RO" dirty="0" smtClean="0">
                <a:latin typeface="Times New Roman" pitchFamily="18" charset="0"/>
                <a:cs typeface="Times New Roman" pitchFamily="18" charset="0"/>
              </a:rPr>
              <a:t>Aşadar</a:t>
            </a:r>
            <a:r>
              <a:rPr lang="ro-RO" dirty="0">
                <a:latin typeface="Times New Roman" pitchFamily="18" charset="0"/>
                <a:cs typeface="Times New Roman" pitchFamily="18" charset="0"/>
              </a:rPr>
              <a:t>, condiţia care trebuie verificată de S este ca toate activităţile să fie compatibile ăntre ele şi, în plus, S să conţină maximul de elemente care îndeplinesc această condiţie.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783086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Autofit/>
              </a:bodyPr>
              <a:lstStyle/>
              <a:p>
                <a:r>
                  <a:rPr lang="ro-RO" sz="1600" i="1" dirty="0">
                    <a:latin typeface="Times New Roman" pitchFamily="18" charset="0"/>
                    <a:cs typeface="Times New Roman" pitchFamily="18" charset="0"/>
                  </a:rPr>
                  <a:t>Exemplu :</a:t>
                </a:r>
                <a:r>
                  <a:rPr lang="ro-RO" sz="1600" dirty="0">
                    <a:latin typeface="Times New Roman" pitchFamily="18" charset="0"/>
                    <a:cs typeface="Times New Roman" pitchFamily="18" charset="0"/>
                  </a:rPr>
                  <a:t>pentru A = {(2,3) ; (1,4) ; (3.5,10) ; (3.5,11) ; (7,9)} şi n = 5 avem S = {(2,3) ; (3.5,6) ; (7,9) </a:t>
                </a:r>
                <a:r>
                  <a:rPr lang="ro-RO"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ro-RO" sz="1600" i="1" dirty="0">
                    <a:latin typeface="Times New Roman" pitchFamily="18" charset="0"/>
                    <a:cs typeface="Times New Roman" pitchFamily="18" charset="0"/>
                  </a:rPr>
                  <a:t>Soluţie : </a:t>
                </a:r>
                <a:r>
                  <a:rPr lang="ro-RO" sz="1600" dirty="0">
                    <a:latin typeface="Times New Roman" pitchFamily="18" charset="0"/>
                    <a:cs typeface="Times New Roman" pitchFamily="18" charset="0"/>
                  </a:rPr>
                  <a:t>Iniţial vom ordona toate activităţile din A crescător dupa timpul de terminare, urmând să parcurgem mulţimea de activităţi anterior ordonată selectând, iniţial, prima activitate şi, apoi, la fiecare pas, activitatea compatibilă cu ultima activitate aleasă</a:t>
                </a:r>
                <a:r>
                  <a:rPr lang="ro-RO"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ro-RO" sz="1600" i="1" dirty="0">
                    <a:latin typeface="Times New Roman" pitchFamily="18" charset="0"/>
                    <a:cs typeface="Times New Roman" pitchFamily="18" charset="0"/>
                  </a:rPr>
                  <a:t>Implementare </a:t>
                </a:r>
                <a:r>
                  <a:rPr lang="ro-RO" sz="1600" i="1" dirty="0" smtClean="0">
                    <a:latin typeface="Times New Roman" pitchFamily="18" charset="0"/>
                    <a:cs typeface="Times New Roman" pitchFamily="18" charset="0"/>
                  </a:rPr>
                  <a:t>:</a:t>
                </a:r>
                <a:r>
                  <a:rPr lang="ro-RO" sz="1600" dirty="0">
                    <a:latin typeface="Times New Roman" pitchFamily="18" charset="0"/>
                    <a:cs typeface="Times New Roman" pitchFamily="18" charset="0"/>
                  </a:rPr>
                  <a:t> </a:t>
                </a:r>
                <a:endParaRPr lang="ro-RO" sz="1600" dirty="0" smtClean="0">
                  <a:latin typeface="Times New Roman" pitchFamily="18" charset="0"/>
                  <a:cs typeface="Times New Roman" pitchFamily="18" charset="0"/>
                </a:endParaRPr>
              </a:p>
              <a:p>
                <a:pPr marL="82296" indent="0">
                  <a:buNone/>
                </a:pP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A ← sort(A</a:t>
                </a:r>
                <a:r>
                  <a:rPr lang="ro-RO" sz="1600" dirty="0" smtClean="0">
                    <a:latin typeface="Times New Roman" pitchFamily="18" charset="0"/>
                    <a:cs typeface="Times New Roman" pitchFamily="18" charset="0"/>
                  </a:rPr>
                  <a:t>) {funcţia sort sortează A crescător după timpul de terminare}</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S ← A[1]</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uas ← </a:t>
                </a:r>
                <a:r>
                  <a:rPr lang="ro-RO" sz="1600" dirty="0" smtClean="0">
                    <a:latin typeface="Times New Roman" pitchFamily="18" charset="0"/>
                    <a:cs typeface="Times New Roman" pitchFamily="18" charset="0"/>
                  </a:rPr>
                  <a:t>1{se </a:t>
                </a:r>
                <a:r>
                  <a:rPr lang="ro-RO" sz="1600" dirty="0">
                    <a:latin typeface="Times New Roman" pitchFamily="18" charset="0"/>
                    <a:cs typeface="Times New Roman" pitchFamily="18" charset="0"/>
                  </a:rPr>
                  <a:t>reţine, la fiecare pas, ultima activitate selectată</a:t>
                </a:r>
                <a:r>
                  <a:rPr lang="ro-RO"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for ac = 2, n</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	if A[t</a:t>
                </a:r>
                <a:r>
                  <a:rPr lang="ro-RO" sz="1600" baseline="-25000" dirty="0">
                    <a:latin typeface="Times New Roman" pitchFamily="18" charset="0"/>
                    <a:cs typeface="Times New Roman" pitchFamily="18" charset="0"/>
                  </a:rPr>
                  <a:t>ac</a:t>
                </a:r>
                <a:r>
                  <a:rPr lang="ro-RO" sz="1600" dirty="0">
                    <a:latin typeface="Times New Roman" pitchFamily="18" charset="0"/>
                    <a:cs typeface="Times New Roman" pitchFamily="18" charset="0"/>
                  </a:rPr>
                  <a:t>] ≥ S[f</a:t>
                </a:r>
                <a:r>
                  <a:rPr lang="ro-RO" sz="1600" baseline="-25000" dirty="0">
                    <a:latin typeface="Times New Roman" pitchFamily="18" charset="0"/>
                    <a:cs typeface="Times New Roman" pitchFamily="18" charset="0"/>
                  </a:rPr>
                  <a:t>uas</a:t>
                </a:r>
                <a:r>
                  <a:rPr lang="ro-RO"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		S ← S </a:t>
                </a:r>
                <a14:m>
                  <m:oMath xmlns:m="http://schemas.openxmlformats.org/officeDocument/2006/math">
                    <m:r>
                      <a:rPr lang="ro-RO" sz="1600" i="1">
                        <a:latin typeface="Cambria Math"/>
                      </a:rPr>
                      <m:t>∪</m:t>
                    </m:r>
                  </m:oMath>
                </a14:m>
                <a:r>
                  <a:rPr lang="ro-RO" sz="1600" dirty="0">
                    <a:latin typeface="Times New Roman" pitchFamily="18" charset="0"/>
                    <a:cs typeface="Times New Roman" pitchFamily="18" charset="0"/>
                  </a:rPr>
                  <a:t> {ac}</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		uas ← ac</a:t>
                </a:r>
                <a:endParaRPr lang="en-US" sz="1600" dirty="0">
                  <a:latin typeface="Times New Roman" pitchFamily="18" charset="0"/>
                  <a:cs typeface="Times New Roman" pitchFamily="18" charset="0"/>
                </a:endParaRPr>
              </a:p>
              <a:p>
                <a:r>
                  <a:rPr lang="ro-RO" sz="1600" dirty="0">
                    <a:latin typeface="Times New Roman" pitchFamily="18" charset="0"/>
                    <a:cs typeface="Times New Roman" pitchFamily="18" charset="0"/>
                  </a:rPr>
                  <a:t>write(S</a:t>
                </a:r>
                <a:r>
                  <a:rPr lang="ro-RO"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381" b="-2287"/>
                </a:stretch>
              </a:blipFill>
            </p:spPr>
            <p:txBody>
              <a:bodyPr/>
              <a:lstStyle/>
              <a:p>
                <a:r>
                  <a:rPr lang="en-US">
                    <a:noFill/>
                  </a:rPr>
                  <a:t> </a:t>
                </a:r>
              </a:p>
            </p:txBody>
          </p:sp>
        </mc:Fallback>
      </mc:AlternateContent>
      <p:sp>
        <p:nvSpPr>
          <p:cNvPr id="4" name="Title 1"/>
          <p:cNvSpPr>
            <a:spLocks noGrp="1"/>
          </p:cNvSpPr>
          <p:nvPr>
            <p:ph type="title"/>
          </p:nvPr>
        </p:nvSpPr>
        <p:spPr>
          <a:xfrm>
            <a:off x="1435608" y="274638"/>
            <a:ext cx="7498080" cy="1143000"/>
          </a:xfrm>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a:t>
            </a:r>
            <a:r>
              <a:rPr lang="ro-RO" sz="2800" dirty="0" smtClean="0">
                <a:latin typeface="Times New Roman" pitchFamily="18" charset="0"/>
                <a:cs typeface="Times New Roman" pitchFamily="18" charset="0"/>
              </a:rPr>
              <a:t>Repartizarea unei resurse</a:t>
            </a:r>
            <a:endParaRPr lang="en-US" sz="2800" dirty="0"/>
          </a:p>
        </p:txBody>
      </p:sp>
    </p:spTree>
    <p:extLst>
      <p:ext uri="{BB962C8B-B14F-4D97-AF65-F5344CB8AC3E}">
        <p14:creationId xmlns="" xmlns:p14="http://schemas.microsoft.com/office/powerpoint/2010/main" val="465094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ro-RO" i="1" dirty="0">
                <a:latin typeface="Times New Roman" pitchFamily="18" charset="0"/>
                <a:cs typeface="Times New Roman" pitchFamily="18" charset="0"/>
              </a:rPr>
              <a:t>Optimalitate(corectitudine) :</a:t>
            </a:r>
            <a:endParaRPr lang="en-US" dirty="0">
              <a:latin typeface="Times New Roman" pitchFamily="18" charset="0"/>
              <a:cs typeface="Times New Roman" pitchFamily="18" charset="0"/>
            </a:endParaRPr>
          </a:p>
          <a:p>
            <a:pPr lvl="1"/>
            <a:r>
              <a:rPr lang="ro-RO" dirty="0">
                <a:latin typeface="Times New Roman" pitchFamily="18" charset="0"/>
                <a:cs typeface="Times New Roman" pitchFamily="18" charset="0"/>
              </a:rPr>
              <a:t>Considerând, pentru simplitate, elementele activităţilor din A ordonate crescător dupa ora de terminare, este evident că  prima activitate din A va face parte din mulţimea soluţiilor(dacă ea nu aparţine soluţiilor, activitatea din S cu cel mai mic timp de terminare va putea fi înlocuită cu succes de activitatea 1 din A, deoarece aceasta are timpul de terminare minim şi nu poate afecta desfăşurarea celorlalte activităţi)</a:t>
            </a:r>
            <a:endParaRPr lang="en-US" dirty="0">
              <a:latin typeface="Times New Roman" pitchFamily="18" charset="0"/>
              <a:cs typeface="Times New Roman" pitchFamily="18" charset="0"/>
            </a:endParaRPr>
          </a:p>
          <a:p>
            <a:pPr lvl="1"/>
            <a:r>
              <a:rPr lang="ro-RO" dirty="0">
                <a:latin typeface="Times New Roman" pitchFamily="18" charset="0"/>
                <a:cs typeface="Times New Roman" pitchFamily="18" charset="0"/>
              </a:rPr>
              <a:t>Considerând A' mulţimea activităţilor care încep după ce se termină 1, putem ajunge la concluzia că S soluţie optimă pentru A ↔ S' = S - {1} este soluţie optimă pentru A'(prin reducere la absurd).</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1435608" y="274638"/>
            <a:ext cx="7498080" cy="1143000"/>
          </a:xfrm>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a:t>
            </a:r>
            <a:r>
              <a:rPr lang="ro-RO" sz="2800" dirty="0" smtClean="0">
                <a:latin typeface="Times New Roman" pitchFamily="18" charset="0"/>
                <a:cs typeface="Times New Roman" pitchFamily="18" charset="0"/>
              </a:rPr>
              <a:t>Repartizarea unei resurse</a:t>
            </a:r>
            <a:endParaRPr lang="en-US" sz="2800" dirty="0"/>
          </a:p>
        </p:txBody>
      </p:sp>
    </p:spTree>
    <p:extLst>
      <p:ext uri="{BB962C8B-B14F-4D97-AF65-F5344CB8AC3E}">
        <p14:creationId xmlns="" xmlns:p14="http://schemas.microsoft.com/office/powerpoint/2010/main" val="1618986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ro-RO" sz="2700" dirty="0">
                <a:latin typeface="Times New Roman" pitchFamily="18" charset="0"/>
                <a:cs typeface="Times New Roman" pitchFamily="18" charset="0"/>
              </a:rPr>
              <a:t>Să se ocupe optim un mijloc de transport (de exemplu, un rucsac, un autocamion) care are o capacitate maximă de ocupare (poate transporta o greutate maximă G) cu n obiecte, ficare obiect având greutatea g</a:t>
            </a:r>
            <a:r>
              <a:rPr lang="ro-RO" sz="2700" baseline="-25000" dirty="0">
                <a:latin typeface="Times New Roman" pitchFamily="18" charset="0"/>
                <a:cs typeface="Times New Roman" pitchFamily="18" charset="0"/>
              </a:rPr>
              <a:t>i</a:t>
            </a:r>
            <a:r>
              <a:rPr lang="ro-RO" sz="2700" dirty="0">
                <a:latin typeface="Times New Roman" pitchFamily="18" charset="0"/>
                <a:cs typeface="Times New Roman" pitchFamily="18" charset="0"/>
              </a:rPr>
              <a:t> şi un profit obţinut în urma transportului c</a:t>
            </a:r>
            <a:r>
              <a:rPr lang="ro-RO" sz="2700" baseline="-25000" dirty="0">
                <a:latin typeface="Times New Roman" pitchFamily="18" charset="0"/>
                <a:cs typeface="Times New Roman" pitchFamily="18" charset="0"/>
              </a:rPr>
              <a:t>i</a:t>
            </a:r>
            <a:r>
              <a:rPr lang="ro-RO" sz="2700" dirty="0">
                <a:latin typeface="Times New Roman" pitchFamily="18" charset="0"/>
                <a:cs typeface="Times New Roman" pitchFamily="18" charset="0"/>
              </a:rPr>
              <a:t>, iar din fiecare obiect se poate lua orice fracţiune a sa</a:t>
            </a:r>
            <a:r>
              <a:rPr lang="ro-RO" sz="2700" dirty="0" smtClean="0">
                <a:latin typeface="Times New Roman" pitchFamily="18" charset="0"/>
                <a:cs typeface="Times New Roman" pitchFamily="18" charset="0"/>
              </a:rPr>
              <a:t>.</a:t>
            </a:r>
          </a:p>
          <a:p>
            <a:endParaRPr lang="ro-RO" sz="2300" dirty="0" smtClean="0">
              <a:latin typeface="Times New Roman" pitchFamily="18" charset="0"/>
              <a:cs typeface="Times New Roman" pitchFamily="18" charset="0"/>
            </a:endParaRPr>
          </a:p>
          <a:p>
            <a:r>
              <a:rPr lang="ro-RO" sz="2100" dirty="0" smtClean="0">
                <a:latin typeface="Times New Roman" pitchFamily="18" charset="0"/>
                <a:cs typeface="Times New Roman" pitchFamily="18" charset="0"/>
              </a:rPr>
              <a:t> </a:t>
            </a:r>
            <a:r>
              <a:rPr lang="ro-RO" sz="2100" i="1" dirty="0">
                <a:latin typeface="Times New Roman" pitchFamily="18" charset="0"/>
                <a:cs typeface="Times New Roman" pitchFamily="18" charset="0"/>
              </a:rPr>
              <a:t>Explicaţiii </a:t>
            </a:r>
            <a:r>
              <a:rPr lang="ro-RO" sz="2100" i="1" dirty="0" smtClean="0">
                <a:latin typeface="Times New Roman" pitchFamily="18" charset="0"/>
                <a:cs typeface="Times New Roman" pitchFamily="18" charset="0"/>
              </a:rPr>
              <a:t>suplimentare:</a:t>
            </a:r>
            <a:r>
              <a:rPr lang="ro-RO" sz="2100" dirty="0" smtClean="0">
                <a:latin typeface="Times New Roman" pitchFamily="18" charset="0"/>
                <a:cs typeface="Times New Roman" pitchFamily="18" charset="0"/>
              </a:rPr>
              <a:t> </a:t>
            </a:r>
          </a:p>
          <a:p>
            <a:pPr lvl="1">
              <a:buFont typeface="Courier New" pitchFamily="49" charset="0"/>
              <a:buChar char="o"/>
            </a:pPr>
            <a:r>
              <a:rPr lang="ro-RO" sz="2100" dirty="0" smtClean="0">
                <a:latin typeface="Times New Roman" pitchFamily="18" charset="0"/>
                <a:cs typeface="Times New Roman" pitchFamily="18" charset="0"/>
              </a:rPr>
              <a:t>Mulţimea </a:t>
            </a:r>
            <a:r>
              <a:rPr lang="ro-RO" sz="2100" dirty="0">
                <a:latin typeface="Times New Roman" pitchFamily="18" charset="0"/>
                <a:cs typeface="Times New Roman" pitchFamily="18" charset="0"/>
              </a:rPr>
              <a:t>A este formată din cele n obiecte. </a:t>
            </a:r>
            <a:endParaRPr lang="ro-RO" sz="2100" dirty="0" smtClean="0">
              <a:latin typeface="Times New Roman" pitchFamily="18" charset="0"/>
              <a:cs typeface="Times New Roman" pitchFamily="18" charset="0"/>
            </a:endParaRPr>
          </a:p>
          <a:p>
            <a:pPr lvl="1">
              <a:buFont typeface="Courier New" pitchFamily="49" charset="0"/>
              <a:buChar char="o"/>
            </a:pPr>
            <a:r>
              <a:rPr lang="ro-RO" sz="2100" dirty="0" smtClean="0">
                <a:latin typeface="Times New Roman" pitchFamily="18" charset="0"/>
                <a:cs typeface="Times New Roman" pitchFamily="18" charset="0"/>
              </a:rPr>
              <a:t>Considerăm </a:t>
            </a:r>
            <a:r>
              <a:rPr lang="ro-RO" sz="2100" dirty="0">
                <a:latin typeface="Times New Roman" pitchFamily="18" charset="0"/>
                <a:cs typeface="Times New Roman" pitchFamily="18" charset="0"/>
              </a:rPr>
              <a:t>că fiecare obiect i are o eficienţă a transportului e</a:t>
            </a:r>
            <a:r>
              <a:rPr lang="ro-RO" sz="2100" baseline="-25000" dirty="0">
                <a:latin typeface="Times New Roman" pitchFamily="18" charset="0"/>
                <a:cs typeface="Times New Roman" pitchFamily="18" charset="0"/>
              </a:rPr>
              <a:t>i</a:t>
            </a:r>
            <a:r>
              <a:rPr lang="ro-RO" sz="2100" dirty="0">
                <a:latin typeface="Times New Roman" pitchFamily="18" charset="0"/>
                <a:cs typeface="Times New Roman" pitchFamily="18" charset="0"/>
              </a:rPr>
              <a:t> reprezentând profitul pentru o unitate de greutate (c</a:t>
            </a:r>
            <a:r>
              <a:rPr lang="ro-RO" sz="2100" baseline="-25000" dirty="0">
                <a:latin typeface="Times New Roman" pitchFamily="18" charset="0"/>
                <a:cs typeface="Times New Roman" pitchFamily="18" charset="0"/>
              </a:rPr>
              <a:t>i</a:t>
            </a:r>
            <a:r>
              <a:rPr lang="ro-RO" sz="2100" dirty="0">
                <a:latin typeface="Times New Roman" pitchFamily="18" charset="0"/>
                <a:cs typeface="Times New Roman" pitchFamily="18" charset="0"/>
              </a:rPr>
              <a:t> / g</a:t>
            </a:r>
            <a:r>
              <a:rPr lang="ro-RO" sz="2100" baseline="-25000" dirty="0">
                <a:latin typeface="Times New Roman" pitchFamily="18" charset="0"/>
                <a:cs typeface="Times New Roman" pitchFamily="18" charset="0"/>
              </a:rPr>
              <a:t>i </a:t>
            </a:r>
            <a:r>
              <a:rPr lang="ro-RO" sz="2100" dirty="0">
                <a:latin typeface="Times New Roman" pitchFamily="18" charset="0"/>
                <a:cs typeface="Times New Roman" pitchFamily="18" charset="0"/>
              </a:rPr>
              <a:t>). </a:t>
            </a:r>
            <a:endParaRPr lang="ro-RO" sz="2100" dirty="0" smtClean="0">
              <a:latin typeface="Times New Roman" pitchFamily="18" charset="0"/>
              <a:cs typeface="Times New Roman" pitchFamily="18" charset="0"/>
            </a:endParaRPr>
          </a:p>
          <a:p>
            <a:pPr lvl="1">
              <a:buFont typeface="Courier New" pitchFamily="49" charset="0"/>
              <a:buChar char="o"/>
            </a:pPr>
            <a:r>
              <a:rPr lang="ro-RO" sz="2100" dirty="0" smtClean="0">
                <a:latin typeface="Times New Roman" pitchFamily="18" charset="0"/>
                <a:cs typeface="Times New Roman" pitchFamily="18" charset="0"/>
              </a:rPr>
              <a:t>Problema </a:t>
            </a:r>
            <a:r>
              <a:rPr lang="ro-RO" sz="2100" dirty="0">
                <a:latin typeface="Times New Roman" pitchFamily="18" charset="0"/>
                <a:cs typeface="Times New Roman" pitchFamily="18" charset="0"/>
              </a:rPr>
              <a:t>cere determinarea unei mulţimi S astfel încât eficienţa transportului să fie maximă. </a:t>
            </a:r>
            <a:endParaRPr lang="ro-RO" sz="2100" dirty="0" smtClean="0">
              <a:latin typeface="Times New Roman" pitchFamily="18" charset="0"/>
              <a:cs typeface="Times New Roman" pitchFamily="18" charset="0"/>
            </a:endParaRPr>
          </a:p>
          <a:p>
            <a:pPr lvl="1">
              <a:buFont typeface="Courier New" pitchFamily="49" charset="0"/>
              <a:buChar char="o"/>
            </a:pPr>
            <a:r>
              <a:rPr lang="ro-RO" sz="2100" dirty="0" smtClean="0">
                <a:latin typeface="Times New Roman" pitchFamily="18" charset="0"/>
                <a:cs typeface="Times New Roman" pitchFamily="18" charset="0"/>
              </a:rPr>
              <a:t>Mulţimea </a:t>
            </a:r>
            <a:r>
              <a:rPr lang="ro-RO" sz="2100" dirty="0">
                <a:latin typeface="Times New Roman" pitchFamily="18" charset="0"/>
                <a:cs typeface="Times New Roman" pitchFamily="18" charset="0"/>
              </a:rPr>
              <a:t>S este formată din obiectele care vor ocupa mijlocul de trasnport, iar condiţia pe care trebuie să o îndeplinească elementele mulţimii S este ca, prin contribuţia adusă de fiecare obiect la eficienţa transportului, să se obţină o eficienţă maximă, iar greutatea obiectelor/fracţiunilor de obiect selectate să totalizeze o greutate egală cu G</a:t>
            </a:r>
            <a:r>
              <a:rPr lang="ro-RO"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sp>
        <p:nvSpPr>
          <p:cNvPr id="4" name="Title 1"/>
          <p:cNvSpPr>
            <a:spLocks noGrp="1"/>
          </p:cNvSpPr>
          <p:nvPr>
            <p:ph type="title"/>
          </p:nvPr>
        </p:nvSpPr>
        <p:spPr>
          <a:xfrm>
            <a:off x="1435608" y="274638"/>
            <a:ext cx="7498080" cy="1143000"/>
          </a:xfrm>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a:t>
            </a:r>
            <a:r>
              <a:rPr lang="ro-RO" sz="2800" dirty="0" smtClean="0">
                <a:latin typeface="Times New Roman" pitchFamily="18" charset="0"/>
                <a:cs typeface="Times New Roman" pitchFamily="18" charset="0"/>
              </a:rPr>
              <a:t>Problema rucsacului</a:t>
            </a:r>
            <a:endParaRPr lang="en-US" sz="2800" dirty="0"/>
          </a:p>
        </p:txBody>
      </p:sp>
    </p:spTree>
    <p:extLst>
      <p:ext uri="{BB962C8B-B14F-4D97-AF65-F5344CB8AC3E}">
        <p14:creationId xmlns="" xmlns:p14="http://schemas.microsoft.com/office/powerpoint/2010/main" val="2861934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Problema rucsacului</a:t>
            </a:r>
            <a:endParaRPr lang="en-US" dirty="0"/>
          </a:p>
        </p:txBody>
      </p:sp>
      <p:sp>
        <p:nvSpPr>
          <p:cNvPr id="3" name="Content Placeholder 2"/>
          <p:cNvSpPr>
            <a:spLocks noGrp="1"/>
          </p:cNvSpPr>
          <p:nvPr>
            <p:ph idx="1"/>
          </p:nvPr>
        </p:nvSpPr>
        <p:spPr/>
        <p:txBody>
          <a:bodyPr>
            <a:normAutofit/>
          </a:bodyPr>
          <a:lstStyle/>
          <a:p>
            <a:r>
              <a:rPr lang="ro-RO" sz="1800" i="1" dirty="0">
                <a:latin typeface="Times New Roman" pitchFamily="18" charset="0"/>
                <a:cs typeface="Times New Roman" pitchFamily="18" charset="0"/>
              </a:rPr>
              <a:t>Exemplu : </a:t>
            </a:r>
            <a:r>
              <a:rPr lang="ro-RO" sz="1800" dirty="0">
                <a:latin typeface="Times New Roman" pitchFamily="18" charset="0"/>
                <a:cs typeface="Times New Roman" pitchFamily="18" charset="0"/>
              </a:rPr>
              <a:t>pentru A = {(20,3) ; (12,4) ; (5,10) ; (10,9)}, unde (x,y) repreziontă greutatea, respectiv costul obiectului şi G = 30 avem S = {(20,3) ; (10,4)}.</a:t>
            </a:r>
            <a:endParaRPr lang="en-US" sz="1800" dirty="0">
              <a:latin typeface="Times New Roman" pitchFamily="18" charset="0"/>
              <a:cs typeface="Times New Roman" pitchFamily="18" charset="0"/>
            </a:endParaRPr>
          </a:p>
          <a:p>
            <a:pPr marL="82296" indent="0">
              <a:buNone/>
            </a:pPr>
            <a:r>
              <a:rPr lang="ro-RO"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r>
              <a:rPr lang="ro-RO" sz="1800" i="1" dirty="0">
                <a:latin typeface="Times New Roman" pitchFamily="18" charset="0"/>
                <a:cs typeface="Times New Roman" pitchFamily="18" charset="0"/>
              </a:rPr>
              <a:t>Soluţie : </a:t>
            </a:r>
            <a:r>
              <a:rPr lang="ro-RO" sz="1800" dirty="0">
                <a:latin typeface="Times New Roman" pitchFamily="18" charset="0"/>
                <a:cs typeface="Times New Roman" pitchFamily="18" charset="0"/>
              </a:rPr>
              <a:t>Dacă suma greutăţilor lui A este mai mică decât  G atunci încărcăm toate obiectele. Din motive clare putem presupune că g</a:t>
            </a:r>
            <a:r>
              <a:rPr lang="ro-RO" sz="1800" baseline="-25000" dirty="0">
                <a:latin typeface="Times New Roman" pitchFamily="18" charset="0"/>
                <a:cs typeface="Times New Roman" pitchFamily="18" charset="0"/>
              </a:rPr>
              <a:t>1</a:t>
            </a:r>
            <a:r>
              <a:rPr lang="ro-RO" sz="1800" dirty="0">
                <a:latin typeface="Times New Roman" pitchFamily="18" charset="0"/>
                <a:cs typeface="Times New Roman" pitchFamily="18" charset="0"/>
              </a:rPr>
              <a:t> + ... + g</a:t>
            </a:r>
            <a:r>
              <a:rPr lang="ro-RO" sz="1800" baseline="-25000" dirty="0">
                <a:latin typeface="Times New Roman" pitchFamily="18" charset="0"/>
                <a:cs typeface="Times New Roman" pitchFamily="18" charset="0"/>
              </a:rPr>
              <a:t>n</a:t>
            </a:r>
            <a:r>
              <a:rPr lang="ro-RO" sz="1800" dirty="0">
                <a:latin typeface="Times New Roman" pitchFamily="18" charset="0"/>
                <a:cs typeface="Times New Roman" pitchFamily="18" charset="0"/>
              </a:rPr>
              <a:t> &gt; G.</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Conform strategiei Greedy, ordonăm obiectele descrecător după eficienţă: e</a:t>
            </a:r>
            <a:r>
              <a:rPr lang="ro-RO" sz="1800" baseline="-25000" dirty="0">
                <a:latin typeface="Times New Roman" pitchFamily="18" charset="0"/>
                <a:cs typeface="Times New Roman" pitchFamily="18" charset="0"/>
              </a:rPr>
              <a:t>1</a:t>
            </a:r>
            <a:r>
              <a:rPr lang="ro-RO" sz="1800" dirty="0">
                <a:latin typeface="Times New Roman" pitchFamily="18" charset="0"/>
                <a:cs typeface="Times New Roman" pitchFamily="18" charset="0"/>
              </a:rPr>
              <a:t> = c</a:t>
            </a:r>
            <a:r>
              <a:rPr lang="ro-RO" sz="1800" baseline="-25000" dirty="0">
                <a:latin typeface="Times New Roman" pitchFamily="18" charset="0"/>
                <a:cs typeface="Times New Roman" pitchFamily="18" charset="0"/>
              </a:rPr>
              <a:t>1</a:t>
            </a:r>
            <a:r>
              <a:rPr lang="ro-RO" sz="1800" dirty="0">
                <a:latin typeface="Times New Roman" pitchFamily="18" charset="0"/>
                <a:cs typeface="Times New Roman" pitchFamily="18" charset="0"/>
              </a:rPr>
              <a:t> / g</a:t>
            </a:r>
            <a:r>
              <a:rPr lang="ro-RO" sz="1800" baseline="-25000" dirty="0">
                <a:latin typeface="Times New Roman" pitchFamily="18" charset="0"/>
                <a:cs typeface="Times New Roman" pitchFamily="18" charset="0"/>
              </a:rPr>
              <a:t>1 </a:t>
            </a:r>
            <a:r>
              <a:rPr lang="ro-RO" sz="1800" dirty="0">
                <a:latin typeface="Times New Roman" pitchFamily="18" charset="0"/>
                <a:cs typeface="Times New Roman" pitchFamily="18" charset="0"/>
              </a:rPr>
              <a:t>≥ ... ≥ e</a:t>
            </a:r>
            <a:r>
              <a:rPr lang="ro-RO" sz="1800" baseline="-25000" dirty="0">
                <a:latin typeface="Times New Roman" pitchFamily="18" charset="0"/>
                <a:cs typeface="Times New Roman" pitchFamily="18" charset="0"/>
              </a:rPr>
              <a:t>n</a:t>
            </a:r>
            <a:r>
              <a:rPr lang="ro-RO" sz="1800" dirty="0">
                <a:latin typeface="Times New Roman" pitchFamily="18" charset="0"/>
                <a:cs typeface="Times New Roman" pitchFamily="18" charset="0"/>
              </a:rPr>
              <a:t> = c</a:t>
            </a:r>
            <a:r>
              <a:rPr lang="ro-RO" sz="1800" baseline="-25000" dirty="0">
                <a:latin typeface="Times New Roman" pitchFamily="18" charset="0"/>
                <a:cs typeface="Times New Roman" pitchFamily="18" charset="0"/>
              </a:rPr>
              <a:t>n</a:t>
            </a:r>
            <a:r>
              <a:rPr lang="ro-RO" sz="1800" dirty="0">
                <a:latin typeface="Times New Roman" pitchFamily="18" charset="0"/>
                <a:cs typeface="Times New Roman" pitchFamily="18" charset="0"/>
              </a:rPr>
              <a:t> / g</a:t>
            </a:r>
            <a:r>
              <a:rPr lang="ro-RO" sz="1800" baseline="-25000" dirty="0">
                <a:latin typeface="Times New Roman" pitchFamily="18" charset="0"/>
                <a:cs typeface="Times New Roman" pitchFamily="18" charset="0"/>
              </a:rPr>
              <a:t>n</a:t>
            </a:r>
            <a:r>
              <a:rPr lang="ro-RO"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Algoritmul constă în încărcarea obiectelor în mijlocul de transport în această ordine, fără a depăşi greutatea G(ultimul obiect poate fi eventual încărcat parţial).</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2359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676400"/>
            <a:ext cx="6096000" cy="3970318"/>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pPr marL="285750" lvl="0" indent="-285750" algn="just">
              <a:buFont typeface="Wingdings" pitchFamily="2" charset="2"/>
              <a:buChar char="q"/>
            </a:pPr>
            <a:r>
              <a:rPr lang="ro-RO" cap="all" dirty="0">
                <a:latin typeface="Times New Roman" pitchFamily="18" charset="0"/>
                <a:cs typeface="Times New Roman" pitchFamily="18" charset="0"/>
              </a:rPr>
              <a:t>Lica </a:t>
            </a:r>
            <a:r>
              <a:rPr lang="ro-RO" dirty="0">
                <a:latin typeface="Times New Roman" pitchFamily="18" charset="0"/>
                <a:cs typeface="Times New Roman" pitchFamily="18" charset="0"/>
              </a:rPr>
              <a:t>Dana, </a:t>
            </a:r>
            <a:r>
              <a:rPr lang="ro-RO" cap="all" dirty="0">
                <a:latin typeface="Times New Roman" pitchFamily="18" charset="0"/>
                <a:cs typeface="Times New Roman" pitchFamily="18" charset="0"/>
              </a:rPr>
              <a:t>Paşoi </a:t>
            </a:r>
            <a:r>
              <a:rPr lang="ro-RO" dirty="0">
                <a:latin typeface="Times New Roman" pitchFamily="18" charset="0"/>
                <a:cs typeface="Times New Roman" pitchFamily="18" charset="0"/>
              </a:rPr>
              <a:t>Mircea - „</a:t>
            </a:r>
            <a:r>
              <a:rPr lang="ro-RO" i="1" dirty="0">
                <a:latin typeface="Times New Roman" pitchFamily="18" charset="0"/>
                <a:cs typeface="Times New Roman" pitchFamily="18" charset="0"/>
              </a:rPr>
              <a:t>Fundamentele programǎrii; Culegere de probleme – Pascal şi C++ pentru clasa a XI-a</a:t>
            </a:r>
            <a:r>
              <a:rPr lang="ro-RO" dirty="0">
                <a:latin typeface="Times New Roman" pitchFamily="18" charset="0"/>
                <a:cs typeface="Times New Roman" pitchFamily="18" charset="0"/>
              </a:rPr>
              <a:t>” – Editura L&amp;S Soft, Bucureşti, </a:t>
            </a:r>
            <a:r>
              <a:rPr lang="ro-RO" dirty="0" smtClean="0">
                <a:latin typeface="Times New Roman" pitchFamily="18" charset="0"/>
                <a:cs typeface="Times New Roman" pitchFamily="18" charset="0"/>
              </a:rPr>
              <a:t>2006</a:t>
            </a:r>
            <a:endParaRPr lang="en-US" dirty="0" smtClean="0">
              <a:latin typeface="Times New Roman" pitchFamily="18" charset="0"/>
              <a:cs typeface="Times New Roman" pitchFamily="18" charset="0"/>
            </a:endParaRPr>
          </a:p>
          <a:p>
            <a:pPr marL="285750" lvl="0" indent="-285750" algn="just">
              <a:buFont typeface="Wingdings" pitchFamily="2" charset="2"/>
              <a:buChar char="q"/>
            </a:pPr>
            <a:endParaRPr lang="en-US" dirty="0">
              <a:latin typeface="Times New Roman" pitchFamily="18" charset="0"/>
              <a:cs typeface="Times New Roman" pitchFamily="18" charset="0"/>
            </a:endParaRPr>
          </a:p>
          <a:p>
            <a:pPr marL="285750" lvl="0" indent="-285750" algn="just">
              <a:buFont typeface="Wingdings" pitchFamily="2" charset="2"/>
              <a:buChar char="q"/>
            </a:pPr>
            <a:r>
              <a:rPr lang="ro-RO" cap="all" dirty="0">
                <a:latin typeface="Times New Roman" pitchFamily="18" charset="0"/>
                <a:cs typeface="Times New Roman" pitchFamily="18" charset="0"/>
              </a:rPr>
              <a:t>Miloşescu</a:t>
            </a:r>
            <a:r>
              <a:rPr lang="ro-RO" dirty="0">
                <a:latin typeface="Times New Roman" pitchFamily="18" charset="0"/>
                <a:cs typeface="Times New Roman" pitchFamily="18" charset="0"/>
              </a:rPr>
              <a:t> Mariana – „</a:t>
            </a:r>
            <a:r>
              <a:rPr lang="ro-RO" i="1" dirty="0">
                <a:latin typeface="Times New Roman" pitchFamily="18" charset="0"/>
                <a:cs typeface="Times New Roman" pitchFamily="18" charset="0"/>
              </a:rPr>
              <a:t>Manual pentru clasa a XI-a Informaticǎ – varianta C++</a:t>
            </a:r>
            <a:r>
              <a:rPr lang="ro-RO" dirty="0">
                <a:latin typeface="Times New Roman" pitchFamily="18" charset="0"/>
                <a:cs typeface="Times New Roman" pitchFamily="18" charset="0"/>
              </a:rPr>
              <a:t>” –Editura Didacticǎ şi Pedagogicǎ, Bucureşti, 2006 </a:t>
            </a:r>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marL="285750" lvl="0" indent="-285750" algn="just">
              <a:buFont typeface="Wingdings" pitchFamily="2" charset="2"/>
              <a:buChar char="q"/>
            </a:pPr>
            <a:r>
              <a:rPr lang="ro-RO" dirty="0">
                <a:latin typeface="Times New Roman" pitchFamily="18" charset="0"/>
                <a:cs typeface="Times New Roman" pitchFamily="18" charset="0"/>
              </a:rPr>
              <a:t>OPRESCU Daniela, </a:t>
            </a:r>
            <a:r>
              <a:rPr lang="ro-RO" cap="all" dirty="0">
                <a:latin typeface="Times New Roman" pitchFamily="18" charset="0"/>
                <a:cs typeface="Times New Roman" pitchFamily="18" charset="0"/>
              </a:rPr>
              <a:t>Bejan</a:t>
            </a:r>
            <a:r>
              <a:rPr lang="ro-RO" dirty="0">
                <a:latin typeface="Times New Roman" pitchFamily="18" charset="0"/>
                <a:cs typeface="Times New Roman" pitchFamily="18" charset="0"/>
              </a:rPr>
              <a:t> Ienulescu Liana - „</a:t>
            </a:r>
            <a:r>
              <a:rPr lang="ro-RO" i="1" dirty="0">
                <a:latin typeface="Times New Roman" pitchFamily="18" charset="0"/>
                <a:cs typeface="Times New Roman" pitchFamily="18" charset="0"/>
              </a:rPr>
              <a:t>Manual pentru clasa a XI-a Informaticǎ - varianta Pascal</a:t>
            </a:r>
            <a:r>
              <a:rPr lang="ro-RO" dirty="0">
                <a:latin typeface="Times New Roman" pitchFamily="18" charset="0"/>
                <a:cs typeface="Times New Roman" pitchFamily="18" charset="0"/>
              </a:rPr>
              <a:t>”– Editura Niculescu, Bucureşti, 2006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endParaRPr>
          </a:p>
        </p:txBody>
      </p:sp>
      <p:sp>
        <p:nvSpPr>
          <p:cNvPr id="3" name="Title 1"/>
          <p:cNvSpPr txBox="1">
            <a:spLocks/>
          </p:cNvSpPr>
          <p:nvPr/>
        </p:nvSpPr>
        <p:spPr>
          <a:xfrm>
            <a:off x="1600200" y="571500"/>
            <a:ext cx="6324600" cy="1295400"/>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Surse bibliografice</a:t>
            </a:r>
            <a:endParaRPr lang="ro-RO" sz="2400" dirty="0" smtClean="0">
              <a:latin typeface="Times New Roman" pitchFamily="18" charset="0"/>
              <a:cs typeface="Times New Roman" pitchFamily="18" charset="0"/>
            </a:endParaRPr>
          </a:p>
          <a:p>
            <a:pPr algn="ctr"/>
            <a:endParaRPr lang="ro-RO" dirty="0">
              <a:latin typeface="Times New Roman" pitchFamily="18" charset="0"/>
              <a:cs typeface="Times New Roman" pitchFamily="18" charset="0"/>
            </a:endParaRPr>
          </a:p>
        </p:txBody>
      </p:sp>
    </p:spTree>
    <p:extLst>
      <p:ext uri="{BB962C8B-B14F-4D97-AF65-F5344CB8AC3E}">
        <p14:creationId xmlns="" xmlns:p14="http://schemas.microsoft.com/office/powerpoint/2010/main" val="2197651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latin typeface="Times New Roman" pitchFamily="18" charset="0"/>
                <a:cs typeface="Times New Roman" pitchFamily="18" charset="0"/>
              </a:rPr>
              <a:t>Probleme demonstrative</a:t>
            </a:r>
            <a:br>
              <a:rPr lang="ro-RO" dirty="0">
                <a:latin typeface="Times New Roman" pitchFamily="18" charset="0"/>
                <a:cs typeface="Times New Roman" pitchFamily="18" charset="0"/>
              </a:rPr>
            </a:br>
            <a:r>
              <a:rPr lang="ro-RO" dirty="0">
                <a:latin typeface="Times New Roman" pitchFamily="18" charset="0"/>
                <a:cs typeface="Times New Roman" pitchFamily="18" charset="0"/>
              </a:rPr>
              <a:t>	</a:t>
            </a:r>
            <a:r>
              <a:rPr lang="ro-RO" sz="2800" dirty="0">
                <a:latin typeface="Times New Roman" pitchFamily="18" charset="0"/>
                <a:cs typeface="Times New Roman" pitchFamily="18" charset="0"/>
              </a:rPr>
              <a:t>- Problema rucsacului</a:t>
            </a:r>
            <a:endParaRPr lang="en-US" dirty="0"/>
          </a:p>
        </p:txBody>
      </p:sp>
      <p:sp>
        <p:nvSpPr>
          <p:cNvPr id="3" name="Content Placeholder 2"/>
          <p:cNvSpPr>
            <a:spLocks noGrp="1"/>
          </p:cNvSpPr>
          <p:nvPr>
            <p:ph idx="1"/>
          </p:nvPr>
        </p:nvSpPr>
        <p:spPr/>
        <p:txBody>
          <a:bodyPr>
            <a:normAutofit/>
          </a:bodyPr>
          <a:lstStyle/>
          <a:p>
            <a:r>
              <a:rPr lang="ro-RO" sz="1800" i="1" dirty="0">
                <a:latin typeface="Times New Roman" pitchFamily="18" charset="0"/>
                <a:cs typeface="Times New Roman" pitchFamily="18" charset="0"/>
              </a:rPr>
              <a:t>Implementare: </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A ← sort(A)</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Gd ← G</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for i = 1, n</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if g</a:t>
            </a:r>
            <a:r>
              <a:rPr lang="ro-RO" sz="1800" baseline="-25000" dirty="0">
                <a:latin typeface="Times New Roman" pitchFamily="18" charset="0"/>
                <a:cs typeface="Times New Roman" pitchFamily="18" charset="0"/>
              </a:rPr>
              <a:t>i</a:t>
            </a:r>
            <a:r>
              <a:rPr lang="ro-RO" sz="1800" dirty="0">
                <a:latin typeface="Times New Roman" pitchFamily="18" charset="0"/>
                <a:cs typeface="Times New Roman" pitchFamily="18" charset="0"/>
              </a:rPr>
              <a:t> ≤ Gd </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S[i] ← A[i]</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Gd ← Gd - g</a:t>
            </a:r>
            <a:r>
              <a:rPr lang="ro-RO" sz="1800" baseline="-25000" dirty="0">
                <a:latin typeface="Times New Roman" pitchFamily="18" charset="0"/>
                <a:cs typeface="Times New Roman" pitchFamily="18" charset="0"/>
              </a:rPr>
              <a:t>i</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a:t>
            </a:r>
            <a:r>
              <a:rPr lang="ro-RO" sz="1800" dirty="0" smtClean="0">
                <a:latin typeface="Times New Roman" pitchFamily="18" charset="0"/>
                <a:cs typeface="Times New Roman" pitchFamily="18" charset="0"/>
              </a:rPr>
              <a:t>else</a:t>
            </a:r>
            <a:endParaRPr lang="en-US" sz="1800" dirty="0" smtClean="0">
              <a:latin typeface="Times New Roman" pitchFamily="18" charset="0"/>
              <a:cs typeface="Times New Roman" pitchFamily="18" charset="0"/>
            </a:endParaRPr>
          </a:p>
          <a:p>
            <a:r>
              <a:rPr lang="ro-RO" sz="1800" dirty="0" smtClean="0">
                <a:latin typeface="Times New Roman" pitchFamily="18" charset="0"/>
                <a:cs typeface="Times New Roman" pitchFamily="18" charset="0"/>
              </a:rPr>
              <a:t>			S[i] ← (G – Gd, c</a:t>
            </a:r>
            <a:r>
              <a:rPr lang="ro-RO" sz="1800" baseline="-25000" dirty="0" smtClean="0">
                <a:latin typeface="Times New Roman" pitchFamily="18" charset="0"/>
                <a:cs typeface="Times New Roman" pitchFamily="18" charset="0"/>
              </a:rPr>
              <a:t>i</a:t>
            </a:r>
            <a:r>
              <a:rPr lang="ro-RO"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ro-RO" sz="1800" dirty="0">
                <a:latin typeface="Times New Roman" pitchFamily="18" charset="0"/>
                <a:cs typeface="Times New Roman" pitchFamily="18" charset="0"/>
              </a:rPr>
              <a:t>			stop</a:t>
            </a:r>
            <a:endParaRPr lang="en-US"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	write(S)</a:t>
            </a:r>
            <a:endParaRPr lang="en-US" sz="1800" dirty="0">
              <a:latin typeface="Times New Roman" pitchFamily="18" charset="0"/>
              <a:cs typeface="Times New Roman" pitchFamily="18" charset="0"/>
            </a:endParaRPr>
          </a:p>
          <a:p>
            <a:pPr marL="82296" indent="0">
              <a:buNone/>
            </a:pPr>
            <a:endParaRPr lang="ro-RO" sz="1800" dirty="0" smtClean="0">
              <a:latin typeface="Times New Roman" pitchFamily="18" charset="0"/>
              <a:cs typeface="Times New Roman" pitchFamily="18" charset="0"/>
            </a:endParaRPr>
          </a:p>
          <a:p>
            <a:pPr marL="82296" indent="0">
              <a:buNone/>
            </a:pPr>
            <a:r>
              <a:rPr lang="ro-RO" sz="1800" i="1" dirty="0">
                <a:latin typeface="Times New Roman" pitchFamily="18" charset="0"/>
                <a:cs typeface="Times New Roman" pitchFamily="18" charset="0"/>
              </a:rPr>
              <a:t>Optimalitate : </a:t>
            </a:r>
            <a:r>
              <a:rPr lang="ro-RO" sz="1800" dirty="0">
                <a:latin typeface="Times New Roman" pitchFamily="18" charset="0"/>
                <a:cs typeface="Times New Roman" pitchFamily="18" charset="0"/>
              </a:rPr>
              <a:t>Temă / Idei generale (fără demonstraşie completă)</a:t>
            </a:r>
            <a:endParaRPr lang="en-US" sz="1800" dirty="0">
              <a:latin typeface="Times New Roman" pitchFamily="18" charset="0"/>
              <a:cs typeface="Times New Roman" pitchFamily="18" charset="0"/>
            </a:endParaRPr>
          </a:p>
          <a:p>
            <a:pPr marL="82296" indent="0">
              <a:buNone/>
            </a:pP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4300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981200"/>
            <a:ext cx="7498080" cy="4267200"/>
          </a:xfrm>
        </p:spPr>
        <p:txBody>
          <a:bodyPr/>
          <a:lstStyle/>
          <a:p>
            <a:pPr marL="653796" indent="-571500">
              <a:buAutoNum type="romanUcPeriod"/>
            </a:pPr>
            <a:r>
              <a:rPr lang="ro-RO" dirty="0" smtClean="0">
                <a:solidFill>
                  <a:schemeClr val="accent6">
                    <a:lumMod val="60000"/>
                    <a:lumOff val="40000"/>
                  </a:schemeClr>
                </a:solidFill>
                <a:latin typeface="Times New Roman" pitchFamily="18" charset="0"/>
                <a:cs typeface="Times New Roman" pitchFamily="18" charset="0"/>
              </a:rPr>
              <a:t>Compararea manualelor</a:t>
            </a:r>
          </a:p>
          <a:p>
            <a:pPr marL="870966" lvl="1" indent="-514350">
              <a:buFont typeface="+mj-lt"/>
              <a:buAutoNum type="arabicPeriod"/>
            </a:pPr>
            <a:r>
              <a:rPr lang="ro-RO" dirty="0" smtClean="0">
                <a:latin typeface="Times New Roman" pitchFamily="18" charset="0"/>
                <a:cs typeface="Times New Roman" pitchFamily="18" charset="0"/>
              </a:rPr>
              <a:t>Surse bibliografice</a:t>
            </a:r>
          </a:p>
          <a:p>
            <a:pPr marL="870966" lvl="1" indent="-514350">
              <a:buFont typeface="+mj-lt"/>
              <a:buAutoNum type="arabicPeriod"/>
            </a:pPr>
            <a:r>
              <a:rPr lang="ro-RO" dirty="0" smtClean="0">
                <a:solidFill>
                  <a:srgbClr val="FF0000"/>
                </a:solidFill>
                <a:latin typeface="Times New Roman" pitchFamily="18" charset="0"/>
                <a:cs typeface="Times New Roman" pitchFamily="18" charset="0"/>
              </a:rPr>
              <a:t>Prezentarea generală a surselor</a:t>
            </a:r>
          </a:p>
          <a:p>
            <a:pPr marL="870966" lvl="1" indent="-514350">
              <a:buFont typeface="+mj-lt"/>
              <a:buAutoNum type="arabicPeriod"/>
            </a:pPr>
            <a:r>
              <a:rPr lang="ro-RO" dirty="0" smtClean="0">
                <a:latin typeface="Times New Roman" pitchFamily="18" charset="0"/>
                <a:cs typeface="Times New Roman" pitchFamily="18" charset="0"/>
              </a:rPr>
              <a:t>Concluzii</a:t>
            </a:r>
          </a:p>
          <a:p>
            <a:pPr marL="653796" indent="-571500">
              <a:buAutoNum type="romanUcPeriod"/>
            </a:pPr>
            <a:r>
              <a:rPr lang="ro-RO" dirty="0" smtClean="0">
                <a:latin typeface="Times New Roman" pitchFamily="18" charset="0"/>
                <a:cs typeface="Times New Roman" pitchFamily="18" charset="0"/>
              </a:rPr>
              <a:t>Introducere în tehnica de programare Greedy</a:t>
            </a:r>
          </a:p>
          <a:p>
            <a:pPr marL="928116" lvl="1" indent="-571500">
              <a:buFont typeface="+mj-lt"/>
              <a:buAutoNum type="arabicPeriod"/>
            </a:pPr>
            <a:r>
              <a:rPr lang="ro-RO" dirty="0" smtClean="0">
                <a:latin typeface="Times New Roman" pitchFamily="18" charset="0"/>
                <a:cs typeface="Times New Roman" pitchFamily="18" charset="0"/>
              </a:rPr>
              <a:t>Definiţie</a:t>
            </a:r>
          </a:p>
        </p:txBody>
      </p:sp>
    </p:spTree>
    <p:extLst>
      <p:ext uri="{BB962C8B-B14F-4D97-AF65-F5344CB8AC3E}">
        <p14:creationId xmlns="" xmlns:p14="http://schemas.microsoft.com/office/powerpoint/2010/main" val="3586939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5257800"/>
            <a:ext cx="7772400" cy="923330"/>
          </a:xfrm>
          <a:prstGeom prst="rect">
            <a:avLst/>
          </a:prstGeom>
        </p:spPr>
        <p:txBody>
          <a:bodyPr wrap="square">
            <a:spAutoFit/>
          </a:bodyPr>
          <a:lstStyle/>
          <a:p>
            <a:pPr marL="342900" lvl="0" indent="-342900">
              <a:buAutoNum type="arabicPeriod"/>
            </a:pPr>
            <a:r>
              <a:rPr lang="ro-RO" cap="all" smtClean="0"/>
              <a:t>Lica </a:t>
            </a:r>
            <a:r>
              <a:rPr lang="ro-RO" smtClean="0"/>
              <a:t>Dana, </a:t>
            </a:r>
            <a:r>
              <a:rPr lang="ro-RO" cap="all" smtClean="0"/>
              <a:t>Paşoi </a:t>
            </a:r>
            <a:r>
              <a:rPr lang="ro-RO" smtClean="0"/>
              <a:t>Mircea</a:t>
            </a:r>
            <a:r>
              <a:rPr lang="en-US" smtClean="0"/>
              <a:t>:</a:t>
            </a:r>
            <a:r>
              <a:rPr lang="ro-RO" smtClean="0"/>
              <a:t>  </a:t>
            </a:r>
            <a:endParaRPr lang="en-US" smtClean="0"/>
          </a:p>
          <a:p>
            <a:pPr marL="342900" lvl="0" indent="-342900"/>
            <a:r>
              <a:rPr lang="ro-RO" smtClean="0"/>
              <a:t>„</a:t>
            </a:r>
            <a:r>
              <a:rPr lang="ro-RO" i="1" smtClean="0"/>
              <a:t>Fundamentele programǎrii; Culegere de probleme – Pascal şi C++ pentru clasa a XI-a</a:t>
            </a:r>
            <a:r>
              <a:rPr lang="ro-RO" smtClean="0"/>
              <a:t>”  </a:t>
            </a:r>
            <a:endParaRPr lang="en-US" smtClean="0"/>
          </a:p>
          <a:p>
            <a:pPr marL="342900" lvl="0" indent="-342900"/>
            <a:r>
              <a:rPr lang="ro-RO" smtClean="0"/>
              <a:t>Editura L&amp;S Soft, Bucureşti, 2006;</a:t>
            </a:r>
            <a:endParaRPr lang="en-US"/>
          </a:p>
        </p:txBody>
      </p:sp>
      <p:pic>
        <p:nvPicPr>
          <p:cNvPr id="512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9800" y="990600"/>
            <a:ext cx="2877513" cy="41977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600200" y="304800"/>
            <a:ext cx="6629400" cy="668740"/>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Prezentare generală a surselor</a:t>
            </a:r>
            <a:endParaRPr lang="ro-RO" dirty="0">
              <a:latin typeface="Times New Roman" pitchFamily="18" charset="0"/>
              <a:cs typeface="Times New Roman" pitchFamily="18" charset="0"/>
            </a:endParaRPr>
          </a:p>
        </p:txBody>
      </p:sp>
    </p:spTree>
    <p:extLst>
      <p:ext uri="{BB962C8B-B14F-4D97-AF65-F5344CB8AC3E}">
        <p14:creationId xmlns="" xmlns:p14="http://schemas.microsoft.com/office/powerpoint/2010/main" val="13936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232742020"/>
              </p:ext>
            </p:extLst>
          </p:nvPr>
        </p:nvGraphicFramePr>
        <p:xfrm>
          <a:off x="990600" y="1"/>
          <a:ext cx="8153400" cy="6857999"/>
        </p:xfrm>
        <a:graphic>
          <a:graphicData uri="http://schemas.openxmlformats.org/drawingml/2006/table">
            <a:tbl>
              <a:tblPr firstRow="1" firstCol="1" bandRow="1">
                <a:tableStyleId>{5940675A-B579-460E-94D1-54222C63F5DA}</a:tableStyleId>
              </a:tblPr>
              <a:tblGrid>
                <a:gridCol w="4076700"/>
                <a:gridCol w="4076700"/>
              </a:tblGrid>
              <a:tr h="252751">
                <a:tc>
                  <a:txBody>
                    <a:bodyPr/>
                    <a:lstStyle/>
                    <a:p>
                      <a:pPr marL="0" marR="0" algn="just">
                        <a:spcBef>
                          <a:spcPts val="0"/>
                        </a:spcBef>
                        <a:spcAft>
                          <a:spcPts val="0"/>
                        </a:spcAft>
                      </a:pPr>
                      <a:r>
                        <a:rPr lang="ro-RO" sz="1500" b="1" dirty="0">
                          <a:solidFill>
                            <a:srgbClr val="00B050"/>
                          </a:solidFill>
                          <a:effectLst/>
                          <a:latin typeface="Times New Roman" pitchFamily="18" charset="0"/>
                          <a:cs typeface="Times New Roman" pitchFamily="18" charset="0"/>
                        </a:rPr>
                        <a:t>Argumente pro</a:t>
                      </a:r>
                      <a:endParaRPr lang="en-US" sz="1500" b="1" dirty="0">
                        <a:solidFill>
                          <a:srgbClr val="00B050"/>
                        </a:solidFill>
                        <a:effectLst/>
                        <a:latin typeface="Times New Roman" pitchFamily="18" charset="0"/>
                        <a:ea typeface="Calibri"/>
                        <a:cs typeface="Times New Roman" pitchFamily="18" charset="0"/>
                      </a:endParaRPr>
                    </a:p>
                  </a:txBody>
                  <a:tcPr marL="62077" marR="62077" marT="0" marB="0"/>
                </a:tc>
                <a:tc>
                  <a:txBody>
                    <a:bodyPr/>
                    <a:lstStyle/>
                    <a:p>
                      <a:pPr marL="0" marR="0" algn="just">
                        <a:spcBef>
                          <a:spcPts val="0"/>
                        </a:spcBef>
                        <a:spcAft>
                          <a:spcPts val="0"/>
                        </a:spcAft>
                      </a:pPr>
                      <a:r>
                        <a:rPr lang="ro-RO" sz="1500" b="1" dirty="0">
                          <a:solidFill>
                            <a:srgbClr val="FF0000"/>
                          </a:solidFill>
                          <a:effectLst/>
                          <a:latin typeface="Times New Roman" pitchFamily="18" charset="0"/>
                          <a:cs typeface="Times New Roman" pitchFamily="18" charset="0"/>
                        </a:rPr>
                        <a:t>Argumente contra</a:t>
                      </a:r>
                      <a:endParaRPr lang="en-US" sz="1500" b="1" dirty="0">
                        <a:solidFill>
                          <a:srgbClr val="FF0000"/>
                        </a:solidFill>
                        <a:effectLst/>
                        <a:latin typeface="Times New Roman" pitchFamily="18" charset="0"/>
                        <a:ea typeface="Calibri"/>
                        <a:cs typeface="Times New Roman" pitchFamily="18" charset="0"/>
                      </a:endParaRPr>
                    </a:p>
                  </a:txBody>
                  <a:tcPr marL="62077" marR="62077" marT="0" marB="0"/>
                </a:tc>
              </a:tr>
              <a:tr h="1415410">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Culegerea este un instrument util în evaluarea elevilor, venind în completarea manualelor cu cel puţin 15 probleme propuse spre rezolvare pentru fiecare metodǎ, de la probleme simple, la unele dificile, de concurs.</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a:effectLst/>
                          <a:latin typeface="Times New Roman" pitchFamily="18" charset="0"/>
                          <a:cs typeface="Times New Roman" pitchFamily="18" charset="0"/>
                        </a:rPr>
                        <a:t>Nu sunt abordate separat noţiuni teoretice, acest lucru lǎsându-se în seama manualelor. </a:t>
                      </a:r>
                      <a:endParaRPr lang="en-US" sz="1500" dirty="0">
                        <a:effectLst/>
                        <a:latin typeface="Times New Roman" pitchFamily="18" charset="0"/>
                        <a:ea typeface="Calibri"/>
                        <a:cs typeface="Times New Roman" pitchFamily="18" charset="0"/>
                      </a:endParaRPr>
                    </a:p>
                  </a:txBody>
                  <a:tcPr marL="62077" marR="62077" marT="0" marB="0"/>
                </a:tc>
              </a:tr>
              <a:tr h="1415410">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Pentru fiecare metodǎ de programare, existǎ o serie de probleme rezolvate didactic, în detaliu, cu explicarea noţiunilor teoretice folosite, a modalitǎţii de codificare a datelor, a ideii generale de abordare şi a procedurilor folosite.</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Pentru unele probleme nu existǎ deloc indicaţii de rezolvare, iar cei care nu reuşesc sǎ vinǎ cu o idee salvatoare nu au altǎ soluţie decât consultarea profesorului de la clasǎ.</a:t>
                      </a:r>
                      <a:endParaRPr lang="en-US" sz="1500" dirty="0">
                        <a:effectLst/>
                        <a:latin typeface="Times New Roman" pitchFamily="18" charset="0"/>
                        <a:ea typeface="Calibri"/>
                        <a:cs typeface="Times New Roman" pitchFamily="18" charset="0"/>
                      </a:endParaRPr>
                    </a:p>
                  </a:txBody>
                  <a:tcPr marL="62077" marR="62077" marT="0" marB="0"/>
                </a:tc>
              </a:tr>
              <a:tr h="1415410">
                <a:tc>
                  <a:txBody>
                    <a:bodyPr/>
                    <a:lstStyle/>
                    <a:p>
                      <a:pPr marL="342900" marR="0" lvl="0" indent="-342900" algn="just">
                        <a:spcBef>
                          <a:spcPts val="0"/>
                        </a:spcBef>
                        <a:spcAft>
                          <a:spcPts val="0"/>
                        </a:spcAft>
                        <a:buFont typeface="Symbol"/>
                        <a:buChar char=""/>
                      </a:pPr>
                      <a:r>
                        <a:rPr lang="ro-RO" sz="1500">
                          <a:effectLst/>
                          <a:latin typeface="Times New Roman" pitchFamily="18" charset="0"/>
                          <a:cs typeface="Times New Roman" pitchFamily="18" charset="0"/>
                        </a:rPr>
                        <a:t>Se oferǎ strategii de lucru,  dar şi soluţii interesante pentru diverse probleme, astfel încât elevii îşi pot dezvolta şi latura creativǎ în gǎsirea de soluţii, nu doar capacitatea de a aplica un algoritm standard.</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0" marR="0" algn="just">
                        <a:spcBef>
                          <a:spcPts val="0"/>
                        </a:spcBef>
                        <a:spcAft>
                          <a:spcPts val="0"/>
                        </a:spcAft>
                      </a:pPr>
                      <a:r>
                        <a:rPr lang="ro-RO" sz="1500" dirty="0">
                          <a:effectLst/>
                          <a:latin typeface="Times New Roman" pitchFamily="18" charset="0"/>
                          <a:cs typeface="Times New Roman" pitchFamily="18" charset="0"/>
                        </a:rPr>
                        <a:t> </a:t>
                      </a:r>
                      <a:endParaRPr lang="en-US" sz="1500" dirty="0">
                        <a:effectLst/>
                        <a:latin typeface="Times New Roman" pitchFamily="18" charset="0"/>
                        <a:ea typeface="Calibri"/>
                        <a:cs typeface="Times New Roman" pitchFamily="18" charset="0"/>
                      </a:endParaRPr>
                    </a:p>
                  </a:txBody>
                  <a:tcPr marL="62077" marR="62077" marT="0" marB="0"/>
                </a:tc>
              </a:tr>
              <a:tr h="943608">
                <a:tc>
                  <a:txBody>
                    <a:bodyPr/>
                    <a:lstStyle/>
                    <a:p>
                      <a:pPr marL="342900" marR="0" lvl="0" indent="-342900" algn="just">
                        <a:spcBef>
                          <a:spcPts val="0"/>
                        </a:spcBef>
                        <a:spcAft>
                          <a:spcPts val="0"/>
                        </a:spcAft>
                        <a:buFont typeface="Symbol"/>
                        <a:buChar char=""/>
                      </a:pPr>
                      <a:r>
                        <a:rPr lang="ro-RO" sz="1500">
                          <a:effectLst/>
                          <a:latin typeface="Times New Roman" pitchFamily="18" charset="0"/>
                          <a:cs typeface="Times New Roman" pitchFamily="18" charset="0"/>
                        </a:rPr>
                        <a:t>Fiecare exerciţiu este urmat de exemple concrete de date de intrare şi datele de ieşire asociate, pentru a permite elevilor sǎ se verifice.</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0" marR="0" algn="just">
                        <a:spcBef>
                          <a:spcPts val="0"/>
                        </a:spcBef>
                        <a:spcAft>
                          <a:spcPts val="0"/>
                        </a:spcAft>
                      </a:pPr>
                      <a:r>
                        <a:rPr lang="ro-RO" sz="1500">
                          <a:effectLst/>
                          <a:latin typeface="Times New Roman" pitchFamily="18" charset="0"/>
                          <a:cs typeface="Times New Roman" pitchFamily="18" charset="0"/>
                        </a:rPr>
                        <a:t> </a:t>
                      </a:r>
                      <a:endParaRPr lang="en-US" sz="1500" dirty="0">
                        <a:effectLst/>
                        <a:latin typeface="Times New Roman" pitchFamily="18" charset="0"/>
                        <a:ea typeface="Calibri"/>
                        <a:cs typeface="Times New Roman" pitchFamily="18" charset="0"/>
                      </a:endParaRPr>
                    </a:p>
                  </a:txBody>
                  <a:tcPr marL="62077" marR="62077" marT="0" marB="0"/>
                </a:tc>
              </a:tr>
              <a:tr h="1415410">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Multe dintre enunţurile problemelor sunt descrise printr-o situaţie realǎ din mediul înconjurǎtor, astfel punând elevii </a:t>
                      </a:r>
                      <a:r>
                        <a:rPr lang="en-US" sz="1500" dirty="0" smtClean="0">
                          <a:effectLst/>
                          <a:latin typeface="Times New Roman" pitchFamily="18" charset="0"/>
                          <a:cs typeface="Times New Roman" pitchFamily="18" charset="0"/>
                        </a:rPr>
                        <a:t>s</a:t>
                      </a:r>
                      <a:r>
                        <a:rPr lang="vi-VN" sz="1500" dirty="0" smtClean="0">
                          <a:effectLst/>
                          <a:latin typeface="Times New Roman" pitchFamily="18" charset="0"/>
                          <a:cs typeface="Times New Roman" pitchFamily="18" charset="0"/>
                        </a:rPr>
                        <a:t>ă</a:t>
                      </a:r>
                      <a:r>
                        <a:rPr lang="en-US" sz="1500" dirty="0" smtClean="0">
                          <a:effectLst/>
                          <a:latin typeface="Times New Roman" pitchFamily="18" charset="0"/>
                          <a:cs typeface="Times New Roman" pitchFamily="18" charset="0"/>
                        </a:rPr>
                        <a:t> </a:t>
                      </a:r>
                      <a:r>
                        <a:rPr lang="en-US" sz="1500" dirty="0" err="1" smtClean="0">
                          <a:effectLst/>
                          <a:latin typeface="Times New Roman" pitchFamily="18" charset="0"/>
                          <a:cs typeface="Times New Roman" pitchFamily="18" charset="0"/>
                        </a:rPr>
                        <a:t>tr</a:t>
                      </a:r>
                      <a:r>
                        <a:rPr lang="ro-RO" sz="1500" dirty="0" smtClean="0">
                          <a:effectLst/>
                          <a:latin typeface="Times New Roman" pitchFamily="18" charset="0"/>
                          <a:cs typeface="Times New Roman" pitchFamily="18" charset="0"/>
                        </a:rPr>
                        <a:t>aduc</a:t>
                      </a:r>
                      <a:r>
                        <a:rPr lang="en-US" sz="1500" dirty="0" smtClean="0">
                          <a:effectLst/>
                          <a:latin typeface="Times New Roman" pitchFamily="18" charset="0"/>
                          <a:cs typeface="Times New Roman" pitchFamily="18" charset="0"/>
                        </a:rPr>
                        <a:t>ă</a:t>
                      </a:r>
                      <a:r>
                        <a:rPr lang="ro-RO" sz="1500" dirty="0" smtClean="0">
                          <a:effectLst/>
                          <a:latin typeface="Times New Roman" pitchFamily="18" charset="0"/>
                          <a:cs typeface="Times New Roman" pitchFamily="18" charset="0"/>
                        </a:rPr>
                        <a:t> </a:t>
                      </a:r>
                      <a:r>
                        <a:rPr lang="ro-RO" sz="1500" dirty="0">
                          <a:effectLst/>
                          <a:latin typeface="Times New Roman" pitchFamily="18" charset="0"/>
                          <a:cs typeface="Times New Roman" pitchFamily="18" charset="0"/>
                        </a:rPr>
                        <a:t>în limbaj  </a:t>
                      </a:r>
                      <a:r>
                        <a:rPr lang="ro-RO" sz="1500" dirty="0" smtClean="0">
                          <a:effectLst/>
                          <a:latin typeface="Times New Roman" pitchFamily="18" charset="0"/>
                          <a:cs typeface="Times New Roman" pitchFamily="18" charset="0"/>
                        </a:rPr>
                        <a:t>matematic </a:t>
                      </a:r>
                      <a:r>
                        <a:rPr lang="ro-RO" sz="1500" dirty="0">
                          <a:effectLst/>
                          <a:latin typeface="Times New Roman" pitchFamily="18" charset="0"/>
                          <a:cs typeface="Times New Roman" pitchFamily="18" charset="0"/>
                        </a:rPr>
                        <a:t>o formulare care nu îi duce cu gândul la un algoritm anume.</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0" marR="0" algn="just">
                        <a:spcBef>
                          <a:spcPts val="0"/>
                        </a:spcBef>
                        <a:spcAft>
                          <a:spcPts val="0"/>
                        </a:spcAft>
                      </a:pPr>
                      <a:r>
                        <a:rPr lang="ro-RO" sz="1500" dirty="0">
                          <a:effectLst/>
                          <a:latin typeface="Times New Roman" pitchFamily="18" charset="0"/>
                          <a:cs typeface="Times New Roman" pitchFamily="18" charset="0"/>
                        </a:rPr>
                        <a:t> </a:t>
                      </a:r>
                      <a:endParaRPr lang="en-US" sz="1500" dirty="0">
                        <a:effectLst/>
                        <a:latin typeface="Times New Roman" pitchFamily="18" charset="0"/>
                        <a:ea typeface="Calibri"/>
                        <a:cs typeface="Times New Roman" pitchFamily="18" charset="0"/>
                      </a:endParaRPr>
                    </a:p>
                  </a:txBody>
                  <a:tcPr marL="62077" marR="62077" marT="0" marB="0"/>
                </a:tc>
              </a:tr>
            </a:tbl>
          </a:graphicData>
        </a:graphic>
      </p:graphicFrame>
    </p:spTree>
    <p:extLst>
      <p:ext uri="{BB962C8B-B14F-4D97-AF65-F5344CB8AC3E}">
        <p14:creationId xmlns="" xmlns:p14="http://schemas.microsoft.com/office/powerpoint/2010/main" val="3373753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3000" y="838200"/>
            <a:ext cx="2773680"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600200" y="62345"/>
            <a:ext cx="6629400" cy="668740"/>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Prezentare generală a surselor</a:t>
            </a:r>
            <a:endParaRPr lang="ro-RO" dirty="0">
              <a:latin typeface="Times New Roman" pitchFamily="18" charset="0"/>
              <a:cs typeface="Times New Roman" pitchFamily="18" charset="0"/>
            </a:endParaRPr>
          </a:p>
        </p:txBody>
      </p:sp>
      <p:sp>
        <p:nvSpPr>
          <p:cNvPr id="6" name="Rectangle 5"/>
          <p:cNvSpPr/>
          <p:nvPr/>
        </p:nvSpPr>
        <p:spPr>
          <a:xfrm>
            <a:off x="3352800" y="5334000"/>
            <a:ext cx="5638800" cy="923330"/>
          </a:xfrm>
          <a:prstGeom prst="rect">
            <a:avLst/>
          </a:prstGeom>
        </p:spPr>
        <p:txBody>
          <a:bodyPr wrap="square">
            <a:spAutoFit/>
          </a:bodyPr>
          <a:lstStyle/>
          <a:p>
            <a:pPr marL="342900" lvl="0" indent="-342900">
              <a:buAutoNum type="arabicPeriod" startAt="2"/>
            </a:pPr>
            <a:r>
              <a:rPr lang="ro-RO" cap="all" smtClean="0"/>
              <a:t>Miloşescu</a:t>
            </a:r>
            <a:r>
              <a:rPr lang="ro-RO" smtClean="0"/>
              <a:t> Mariana</a:t>
            </a:r>
            <a:r>
              <a:rPr lang="en-US" smtClean="0"/>
              <a:t>:</a:t>
            </a:r>
            <a:r>
              <a:rPr lang="ro-RO" smtClean="0"/>
              <a:t>  </a:t>
            </a:r>
            <a:endParaRPr lang="en-US" smtClean="0"/>
          </a:p>
          <a:p>
            <a:pPr marL="342900" lvl="0" indent="-342900"/>
            <a:r>
              <a:rPr lang="ro-RO" smtClean="0"/>
              <a:t>„</a:t>
            </a:r>
            <a:r>
              <a:rPr lang="ro-RO" i="1" smtClean="0"/>
              <a:t>Manual pentru clasa a XI-a Informaticǎ – varianta C++</a:t>
            </a:r>
            <a:r>
              <a:rPr lang="ro-RO" smtClean="0"/>
              <a:t>” </a:t>
            </a:r>
            <a:endParaRPr lang="en-US" smtClean="0"/>
          </a:p>
          <a:p>
            <a:pPr marL="342900" lvl="0" indent="-342900"/>
            <a:r>
              <a:rPr lang="ro-RO" smtClean="0"/>
              <a:t>Editura Didacticǎ şi Pedagogicǎ, Bucureşti, 2006 </a:t>
            </a:r>
            <a:endParaRPr lang="en-US"/>
          </a:p>
        </p:txBody>
      </p:sp>
    </p:spTree>
    <p:extLst>
      <p:ext uri="{BB962C8B-B14F-4D97-AF65-F5344CB8AC3E}">
        <p14:creationId xmlns="" xmlns:p14="http://schemas.microsoft.com/office/powerpoint/2010/main" val="1128252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646448186"/>
              </p:ext>
            </p:extLst>
          </p:nvPr>
        </p:nvGraphicFramePr>
        <p:xfrm>
          <a:off x="990600" y="0"/>
          <a:ext cx="8153400" cy="6858000"/>
        </p:xfrm>
        <a:graphic>
          <a:graphicData uri="http://schemas.openxmlformats.org/drawingml/2006/table">
            <a:tbl>
              <a:tblPr firstRow="1" firstCol="1" bandRow="1">
                <a:tableStyleId>{5940675A-B579-460E-94D1-54222C63F5DA}</a:tableStyleId>
              </a:tblPr>
              <a:tblGrid>
                <a:gridCol w="4076700"/>
                <a:gridCol w="4076700"/>
              </a:tblGrid>
              <a:tr h="263769">
                <a:tc>
                  <a:txBody>
                    <a:bodyPr/>
                    <a:lstStyle/>
                    <a:p>
                      <a:pPr marL="0" marR="0" algn="just">
                        <a:spcBef>
                          <a:spcPts val="0"/>
                        </a:spcBef>
                        <a:spcAft>
                          <a:spcPts val="0"/>
                        </a:spcAft>
                      </a:pPr>
                      <a:r>
                        <a:rPr lang="ro-RO" sz="1500" b="1" dirty="0">
                          <a:solidFill>
                            <a:srgbClr val="00B050"/>
                          </a:solidFill>
                          <a:effectLst/>
                          <a:latin typeface="Times New Roman" pitchFamily="18" charset="0"/>
                          <a:cs typeface="Times New Roman" pitchFamily="18" charset="0"/>
                        </a:rPr>
                        <a:t>Argumente pro</a:t>
                      </a:r>
                      <a:endParaRPr lang="en-US" sz="1500" b="1" dirty="0">
                        <a:solidFill>
                          <a:srgbClr val="00B050"/>
                        </a:solidFill>
                        <a:effectLst/>
                        <a:latin typeface="Times New Roman" pitchFamily="18" charset="0"/>
                        <a:ea typeface="Calibri"/>
                        <a:cs typeface="Times New Roman" pitchFamily="18" charset="0"/>
                      </a:endParaRPr>
                    </a:p>
                  </a:txBody>
                  <a:tcPr marL="62077" marR="62077" marT="0" marB="0"/>
                </a:tc>
                <a:tc>
                  <a:txBody>
                    <a:bodyPr/>
                    <a:lstStyle/>
                    <a:p>
                      <a:pPr marL="0" marR="0" algn="just">
                        <a:spcBef>
                          <a:spcPts val="0"/>
                        </a:spcBef>
                        <a:spcAft>
                          <a:spcPts val="0"/>
                        </a:spcAft>
                      </a:pPr>
                      <a:r>
                        <a:rPr lang="ro-RO" sz="1500" b="1" dirty="0">
                          <a:solidFill>
                            <a:srgbClr val="FF0000"/>
                          </a:solidFill>
                          <a:effectLst/>
                          <a:latin typeface="Times New Roman" pitchFamily="18" charset="0"/>
                          <a:cs typeface="Times New Roman" pitchFamily="18" charset="0"/>
                        </a:rPr>
                        <a:t>Argumente contra</a:t>
                      </a:r>
                      <a:endParaRPr lang="en-US" sz="1500" b="1" dirty="0">
                        <a:solidFill>
                          <a:srgbClr val="FF0000"/>
                        </a:solidFill>
                        <a:effectLst/>
                        <a:latin typeface="Times New Roman" pitchFamily="18" charset="0"/>
                        <a:ea typeface="Calibri"/>
                        <a:cs typeface="Times New Roman" pitchFamily="18" charset="0"/>
                      </a:endParaRPr>
                    </a:p>
                  </a:txBody>
                  <a:tcPr marL="62077" marR="62077" marT="0" marB="0"/>
                </a:tc>
              </a:tr>
              <a:tr h="1846385">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Fiecare metodǎ este descrisǎ atât informal, cât şi formal, încercân-   du-se încadrarea perfectǎ a fiecǎrei tehnici într-un cadru tipic, într-o clasǎ de probleme.</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Se prezintǎ unele noţiuni care depǎşesc cu mult programa pentru clasa a XI-a (de exemplu paragraful „Generearea modelelor fractale”), care presupun cunoaşterea în prealabil a unor concepte nepredate, cum ar fi noţiuni de graficǎ în C++.</a:t>
                      </a:r>
                      <a:endParaRPr lang="en-US" sz="1500" dirty="0">
                        <a:effectLst/>
                        <a:latin typeface="Times New Roman" pitchFamily="18" charset="0"/>
                        <a:ea typeface="Calibri"/>
                        <a:cs typeface="Times New Roman" pitchFamily="18" charset="0"/>
                      </a:endParaRPr>
                    </a:p>
                  </a:txBody>
                  <a:tcPr marL="62077" marR="62077" marT="0" marB="0"/>
                </a:tc>
              </a:tr>
              <a:tr h="1846385">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Apar numeroase exemple de probleme clasice, rezolvate, iar fiecare algoritm este explicat în amǎnunt, specificându-se fiecare caz posibil şi detaliindu-se fiecare pas</a:t>
                      </a:r>
                      <a:r>
                        <a:rPr lang="ro-RO" sz="1500" dirty="0" smtClean="0">
                          <a:effectLst/>
                          <a:latin typeface="Times New Roman" pitchFamily="18" charset="0"/>
                          <a:cs typeface="Times New Roman" pitchFamily="18" charset="0"/>
                        </a:rPr>
                        <a:t>.</a:t>
                      </a:r>
                      <a:r>
                        <a:rPr lang="en-US" sz="1500" dirty="0" smtClean="0">
                          <a:effectLst/>
                          <a:latin typeface="Times New Roman" pitchFamily="18" charset="0"/>
                          <a:cs typeface="Times New Roman" pitchFamily="18" charset="0"/>
                        </a:rPr>
                        <a:t> </a:t>
                      </a:r>
                      <a:r>
                        <a:rPr lang="ro-RO" sz="1500" dirty="0" smtClean="0">
                          <a:effectLst/>
                          <a:latin typeface="Times New Roman" pitchFamily="18" charset="0"/>
                          <a:cs typeface="Times New Roman" pitchFamily="18" charset="0"/>
                        </a:rPr>
                        <a:t>Se </a:t>
                      </a:r>
                      <a:r>
                        <a:rPr lang="ro-RO" sz="1500" dirty="0">
                          <a:effectLst/>
                          <a:latin typeface="Times New Roman" pitchFamily="18" charset="0"/>
                          <a:cs typeface="Times New Roman" pitchFamily="18" charset="0"/>
                        </a:rPr>
                        <a:t>prezintǎ strategii de lucru pentru o înţelegere profundǎ a metodelor.</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Manualul este destul de sǎrǎcǎcios în probleme propuse spre rezolvare individual sau ca temǎ de laborator, iar nivelul unora propuse este destul de ridicat (subiecte de concursuri, olimpiade).  </a:t>
                      </a:r>
                      <a:endParaRPr lang="en-US" sz="1500" dirty="0">
                        <a:effectLst/>
                        <a:latin typeface="Times New Roman" pitchFamily="18" charset="0"/>
                        <a:ea typeface="Calibri"/>
                        <a:cs typeface="Times New Roman" pitchFamily="18" charset="0"/>
                      </a:endParaRPr>
                    </a:p>
                  </a:txBody>
                  <a:tcPr marL="62077" marR="62077" marT="0" marB="0"/>
                </a:tc>
              </a:tr>
              <a:tr h="1582615">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Se fac demonstraţii formale, matematice ale complexitǎţilor problemelor, ceea ce duce la aprofundarea însuşirii noţiunilor teoretice, prin analiza timpului de execuţie pentru fiecare pas.</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342900" marR="0" lvl="0" indent="-342900" algn="just">
                        <a:spcBef>
                          <a:spcPts val="0"/>
                        </a:spcBef>
                        <a:spcAft>
                          <a:spcPts val="0"/>
                        </a:spcAft>
                        <a:buFont typeface="Symbol"/>
                        <a:buChar char=""/>
                      </a:pPr>
                      <a:r>
                        <a:rPr lang="ro-RO" sz="1500" dirty="0">
                          <a:effectLst/>
                          <a:latin typeface="Times New Roman" pitchFamily="18" charset="0"/>
                          <a:cs typeface="Times New Roman" pitchFamily="18" charset="0"/>
                        </a:rPr>
                        <a:t>Manualul este mult prea dificil pentru copiii care poate nu sunt atât de motivaţi sau pasionaţi de informaticǎ. O ierarhizare mai bunǎ a problemelor, de la simplu la complex, ar fi fost beneficǎ.</a:t>
                      </a:r>
                      <a:endParaRPr lang="en-US" sz="1500" dirty="0">
                        <a:effectLst/>
                        <a:latin typeface="Times New Roman" pitchFamily="18" charset="0"/>
                        <a:ea typeface="Calibri"/>
                        <a:cs typeface="Times New Roman" pitchFamily="18" charset="0"/>
                      </a:endParaRPr>
                    </a:p>
                  </a:txBody>
                  <a:tcPr marL="62077" marR="62077" marT="0" marB="0"/>
                </a:tc>
              </a:tr>
              <a:tr h="1318846">
                <a:tc>
                  <a:txBody>
                    <a:bodyPr/>
                    <a:lstStyle/>
                    <a:p>
                      <a:pPr marL="342900" marR="0" lvl="0" indent="-342900" algn="just">
                        <a:spcBef>
                          <a:spcPts val="0"/>
                        </a:spcBef>
                        <a:spcAft>
                          <a:spcPts val="0"/>
                        </a:spcAft>
                        <a:buFont typeface="Symbol"/>
                        <a:buChar char=""/>
                      </a:pPr>
                      <a:r>
                        <a:rPr lang="ro-RO" sz="1500">
                          <a:effectLst/>
                          <a:latin typeface="Times New Roman" pitchFamily="18" charset="0"/>
                          <a:cs typeface="Times New Roman" pitchFamily="18" charset="0"/>
                        </a:rPr>
                        <a:t>Pentru unele probleme se dau mai multe versiuni de rezolvare (de exemplu „Quicksort”), împreunǎ cu explicaţii suplimentare pentru cei care vor sǎ înveţe mai mult.</a:t>
                      </a:r>
                      <a:endParaRPr lang="en-US" sz="1500" dirty="0">
                        <a:effectLst/>
                        <a:latin typeface="Times New Roman" pitchFamily="18" charset="0"/>
                        <a:ea typeface="Calibri"/>
                        <a:cs typeface="Times New Roman" pitchFamily="18" charset="0"/>
                      </a:endParaRPr>
                    </a:p>
                  </a:txBody>
                  <a:tcPr marL="62077" marR="62077" marT="0" marB="0"/>
                </a:tc>
                <a:tc>
                  <a:txBody>
                    <a:bodyPr/>
                    <a:lstStyle/>
                    <a:p>
                      <a:pPr marL="457200" marR="0" lvl="0" indent="0" algn="just" defTabSz="914400" rtl="0" eaLnBrk="1" fontAlgn="auto" latinLnBrk="0" hangingPunct="1">
                        <a:lnSpc>
                          <a:spcPct val="100000"/>
                        </a:lnSpc>
                        <a:spcBef>
                          <a:spcPts val="0"/>
                        </a:spcBef>
                        <a:spcAft>
                          <a:spcPts val="0"/>
                        </a:spcAft>
                        <a:buClrTx/>
                        <a:buSzTx/>
                        <a:buFontTx/>
                        <a:buNone/>
                        <a:tabLst/>
                        <a:defRPr/>
                      </a:pPr>
                      <a:r>
                        <a:rPr lang="ro-RO" sz="1500" dirty="0">
                          <a:effectLst/>
                          <a:latin typeface="Times New Roman" pitchFamily="18" charset="0"/>
                          <a:cs typeface="Times New Roman" pitchFamily="18" charset="0"/>
                        </a:rPr>
                        <a:t> </a:t>
                      </a:r>
                      <a:r>
                        <a:rPr lang="ro-RO" sz="1500" dirty="0" smtClean="0">
                          <a:effectLst/>
                          <a:latin typeface="Times New Roman" pitchFamily="18" charset="0"/>
                          <a:cs typeface="Times New Roman" pitchFamily="18" charset="0"/>
                        </a:rPr>
                        <a:t>Nu se realizeazǎ un feedback al cunoştinţelor elevilor, prin diferite tipuri de exerciţii (nu doar probleme) dupǎ fiecare tehnicǎ.</a:t>
                      </a:r>
                      <a:endParaRPr lang="en-US" sz="1500" dirty="0" smtClean="0">
                        <a:effectLst/>
                        <a:latin typeface="Times New Roman" pitchFamily="18" charset="0"/>
                        <a:ea typeface="Calibri"/>
                        <a:cs typeface="Times New Roman" pitchFamily="18" charset="0"/>
                      </a:endParaRPr>
                    </a:p>
                    <a:p>
                      <a:pPr marL="457200" marR="0" algn="just">
                        <a:spcBef>
                          <a:spcPts val="0"/>
                        </a:spcBef>
                        <a:spcAft>
                          <a:spcPts val="0"/>
                        </a:spcAft>
                      </a:pPr>
                      <a:endParaRPr lang="en-US" sz="1500" dirty="0">
                        <a:effectLst/>
                        <a:latin typeface="Times New Roman" pitchFamily="18" charset="0"/>
                        <a:ea typeface="Calibri"/>
                        <a:cs typeface="Times New Roman" pitchFamily="18" charset="0"/>
                      </a:endParaRPr>
                    </a:p>
                  </a:txBody>
                  <a:tcPr marL="62077" marR="62077" marT="0" marB="0"/>
                </a:tc>
              </a:tr>
            </a:tbl>
          </a:graphicData>
        </a:graphic>
      </p:graphicFrame>
    </p:spTree>
    <p:extLst>
      <p:ext uri="{BB962C8B-B14F-4D97-AF65-F5344CB8AC3E}">
        <p14:creationId xmlns="" xmlns:p14="http://schemas.microsoft.com/office/powerpoint/2010/main" val="263340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44274" y="1447800"/>
            <a:ext cx="2945874" cy="37784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600200" y="304800"/>
            <a:ext cx="6629400" cy="668740"/>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ro-RO" dirty="0" smtClean="0">
                <a:latin typeface="Times New Roman" pitchFamily="18" charset="0"/>
                <a:cs typeface="Times New Roman" pitchFamily="18" charset="0"/>
              </a:rPr>
              <a:t>Prezentare generală a surselor</a:t>
            </a:r>
            <a:endParaRPr lang="ro-RO" dirty="0">
              <a:latin typeface="Times New Roman" pitchFamily="18" charset="0"/>
              <a:cs typeface="Times New Roman" pitchFamily="18" charset="0"/>
            </a:endParaRPr>
          </a:p>
        </p:txBody>
      </p:sp>
      <p:sp>
        <p:nvSpPr>
          <p:cNvPr id="6" name="Rectangle 5"/>
          <p:cNvSpPr/>
          <p:nvPr/>
        </p:nvSpPr>
        <p:spPr>
          <a:xfrm>
            <a:off x="1447800" y="5410200"/>
            <a:ext cx="5638800" cy="923330"/>
          </a:xfrm>
          <a:prstGeom prst="rect">
            <a:avLst/>
          </a:prstGeom>
        </p:spPr>
        <p:txBody>
          <a:bodyPr wrap="square">
            <a:spAutoFit/>
          </a:bodyPr>
          <a:lstStyle/>
          <a:p>
            <a:pPr lvl="0"/>
            <a:r>
              <a:rPr lang="ro-RO" smtClean="0"/>
              <a:t>OPRESCU Daniela, </a:t>
            </a:r>
            <a:r>
              <a:rPr lang="ro-RO" cap="all" smtClean="0"/>
              <a:t>Bejan</a:t>
            </a:r>
            <a:r>
              <a:rPr lang="ro-RO" smtClean="0"/>
              <a:t> IENULESCU Liana</a:t>
            </a:r>
            <a:r>
              <a:rPr lang="en-US" smtClean="0"/>
              <a:t>:</a:t>
            </a:r>
            <a:r>
              <a:rPr lang="ro-RO" smtClean="0"/>
              <a:t> </a:t>
            </a:r>
            <a:endParaRPr lang="en-US" smtClean="0"/>
          </a:p>
          <a:p>
            <a:pPr lvl="0"/>
            <a:r>
              <a:rPr lang="ro-RO" smtClean="0"/>
              <a:t>„</a:t>
            </a:r>
            <a:r>
              <a:rPr lang="ro-RO" i="1" smtClean="0"/>
              <a:t>Manual pentru clasa a XI-a Informaticǎ - varianta Pascal</a:t>
            </a:r>
            <a:r>
              <a:rPr lang="ro-RO" smtClean="0"/>
              <a:t>”</a:t>
            </a:r>
            <a:endParaRPr lang="en-US" smtClean="0"/>
          </a:p>
          <a:p>
            <a:pPr lvl="0"/>
            <a:r>
              <a:rPr lang="ro-RO" smtClean="0"/>
              <a:t> Editura Niculescu, Bucureşti, 2006 </a:t>
            </a:r>
            <a:endParaRPr lang="en-US" smtClean="0"/>
          </a:p>
        </p:txBody>
      </p:sp>
    </p:spTree>
    <p:extLst>
      <p:ext uri="{BB962C8B-B14F-4D97-AF65-F5344CB8AC3E}">
        <p14:creationId xmlns="" xmlns:p14="http://schemas.microsoft.com/office/powerpoint/2010/main" val="3663785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172</TotalTime>
  <Words>2716</Words>
  <Application>Microsoft Office PowerPoint</Application>
  <PresentationFormat>On-screen Show (4:3)</PresentationFormat>
  <Paragraphs>235</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Definiţie</vt:lpstr>
      <vt:lpstr>Slide 18</vt:lpstr>
      <vt:lpstr>Analiza algoritmilor</vt:lpstr>
      <vt:lpstr>Slide 20</vt:lpstr>
      <vt:lpstr>Algoritm general</vt:lpstr>
      <vt:lpstr>Slide 22</vt:lpstr>
      <vt:lpstr>Probleme demonstrative  - Submulţimea de sumă maximă</vt:lpstr>
      <vt:lpstr>Probleme demonstrative  - Submulţimea de sumă maximă</vt:lpstr>
      <vt:lpstr>Probleme demonstrative  - Repartizarea unei resurse</vt:lpstr>
      <vt:lpstr>Probleme demonstrative  - Repartizarea unei resurse</vt:lpstr>
      <vt:lpstr>Probleme demonstrative  - Repartizarea unei resurse</vt:lpstr>
      <vt:lpstr>Probleme demonstrative  - Problema rucsacului</vt:lpstr>
      <vt:lpstr>Probleme demonstrative  - Problema rucsacului</vt:lpstr>
      <vt:lpstr>Probleme demonstrative  - Problema rucsacului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dc:creator>
  <cp:lastModifiedBy>monica</cp:lastModifiedBy>
  <cp:revision>24</cp:revision>
  <dcterms:created xsi:type="dcterms:W3CDTF">2012-04-25T17:35:44Z</dcterms:created>
  <dcterms:modified xsi:type="dcterms:W3CDTF">2020-04-29T16:28:03Z</dcterms:modified>
</cp:coreProperties>
</file>