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7" r:id="rId1"/>
  </p:sldMasterIdLst>
  <p:notesMasterIdLst>
    <p:notesMasterId r:id="rId24"/>
  </p:notesMasterIdLst>
  <p:sldIdLst>
    <p:sldId id="256" r:id="rId2"/>
    <p:sldId id="260" r:id="rId3"/>
    <p:sldId id="262" r:id="rId4"/>
    <p:sldId id="263" r:id="rId5"/>
    <p:sldId id="264" r:id="rId6"/>
    <p:sldId id="265" r:id="rId7"/>
    <p:sldId id="266" r:id="rId8"/>
    <p:sldId id="279" r:id="rId9"/>
    <p:sldId id="267" r:id="rId10"/>
    <p:sldId id="268" r:id="rId11"/>
    <p:sldId id="269" r:id="rId12"/>
    <p:sldId id="270" r:id="rId13"/>
    <p:sldId id="274" r:id="rId14"/>
    <p:sldId id="271" r:id="rId15"/>
    <p:sldId id="272" r:id="rId16"/>
    <p:sldId id="273" r:id="rId17"/>
    <p:sldId id="275" r:id="rId18"/>
    <p:sldId id="276" r:id="rId19"/>
    <p:sldId id="277" r:id="rId20"/>
    <p:sldId id="278" r:id="rId21"/>
    <p:sldId id="259" r:id="rId22"/>
    <p:sldId id="25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50618-1DBE-40B1-A912-533B7791F22A}" type="datetimeFigureOut">
              <a:rPr lang="ro-RO" smtClean="0"/>
              <a:t>10.02.2022</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E1632-326A-42EF-AB88-1DA646AE3E79}" type="slidenum">
              <a:rPr lang="ro-RO" smtClean="0"/>
              <a:t>‹#›</a:t>
            </a:fld>
            <a:endParaRPr lang="ro-RO"/>
          </a:p>
        </p:txBody>
      </p:sp>
    </p:spTree>
    <p:extLst>
      <p:ext uri="{BB962C8B-B14F-4D97-AF65-F5344CB8AC3E}">
        <p14:creationId xmlns:p14="http://schemas.microsoft.com/office/powerpoint/2010/main" val="282965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346E1632-326A-42EF-AB88-1DA646AE3E79}" type="slidenum">
              <a:rPr lang="ro-RO" smtClean="0"/>
              <a:t>2</a:t>
            </a:fld>
            <a:endParaRPr lang="ro-RO"/>
          </a:p>
        </p:txBody>
      </p:sp>
    </p:spTree>
    <p:extLst>
      <p:ext uri="{BB962C8B-B14F-4D97-AF65-F5344CB8AC3E}">
        <p14:creationId xmlns:p14="http://schemas.microsoft.com/office/powerpoint/2010/main" val="4111181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65076ED-C81C-48E1-B70F-DC3EF14800D3}" type="datetime1">
              <a:rPr lang="en-US" smtClean="0"/>
              <a:t>2/10/2022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90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6F71D-8A3A-497F-ADA6-1C9F3BFC8EEC}"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35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496423-14C9-4DA0-85CB-388D50F47204}" type="datetime1">
              <a:rPr lang="en-US" smtClean="0"/>
              <a:t>2/10/2022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73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3F3FC6-49AD-472A-A055-75ED91D02B3F}" type="datetime1">
              <a:rPr lang="en-US" smtClean="0"/>
              <a:t>2/10/2022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90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825379-0F96-45E0-B3C8-D0F0F0EB44A4}" type="datetime1">
              <a:rPr lang="en-US" smtClean="0"/>
              <a:t>2/10/2022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9681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7B7CC6-9F95-4A0B-A576-CC6DC06BA49D}"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7483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C8F57-7FBD-4EAB-AEAE-2938D9BDD93C}"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123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D1C69-682D-4549-B2CE-0806B1A70228}"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8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0C032F1-F54A-47CC-ABE7-3BDDD9A0F75C}" type="datetime1">
              <a:rPr lang="en-US" smtClean="0"/>
              <a:t>2/10/2022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084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95DAC-9DAE-483E-97C4-04DB65E571F2}"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159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EC7CC8C-589E-4237-8667-B6B56B6192D8}" type="datetime1">
              <a:rPr lang="en-US" smtClean="0"/>
              <a:t>2/10/2022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01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1420F-6E71-4E24-88AE-C69655B76ADF}"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76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97BF4-D3D6-49A9-8B6D-FBD639A5B2DB}"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2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E3BB4A-873A-4A52-9D62-FBFFE651A17A}"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94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7796A-2CC9-4F19-9F43-D04E801CA88D}"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519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CEED4-9636-4795-85BA-3049E64FA8B1}"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043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44FCC-18A6-4F06-A84B-1FB8C2775D72}"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94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4AA91E-1499-4804-ACF8-77065C18C685}" type="datetime1">
              <a:rPr lang="en-US" smtClean="0"/>
              <a:t>2/10/2022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08290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ruder.io/nlp-beyond-english/" TargetMode="External"/><Relationship Id="rId3" Type="http://schemas.openxmlformats.org/officeDocument/2006/relationships/hyperlink" Target="https://www.aclweb.org/anthology/2020.emnlp-main.484/" TargetMode="External"/><Relationship Id="rId7" Type="http://schemas.openxmlformats.org/officeDocument/2006/relationships/hyperlink" Target="https://www.aclweb.org/anthology/2020.coling-main.313/" TargetMode="External"/><Relationship Id="rId2" Type="http://schemas.openxmlformats.org/officeDocument/2006/relationships/hyperlink" Target="http://proceedings.mlr.press/v119/hu20b/hu20b.pdf" TargetMode="External"/><Relationship Id="rId1" Type="http://schemas.openxmlformats.org/officeDocument/2006/relationships/slideLayout" Target="../slideLayouts/slideLayout2.xml"/><Relationship Id="rId6" Type="http://schemas.openxmlformats.org/officeDocument/2006/relationships/hyperlink" Target="https://www.aclweb.org/anthology/2020.acl-main.560/" TargetMode="External"/><Relationship Id="rId5" Type="http://schemas.openxmlformats.org/officeDocument/2006/relationships/hyperlink" Target="https://www.aclweb.org/anthology/2020.findings-emnlp.445/" TargetMode="External"/><Relationship Id="rId4" Type="http://schemas.openxmlformats.org/officeDocument/2006/relationships/hyperlink" Target="https://www.aclweb.org/anthology/2020.aacl-main.85/"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transacl.org/ojs/index.php/tacl/article/view/2129/649" TargetMode="External"/><Relationship Id="rId3" Type="http://schemas.openxmlformats.org/officeDocument/2006/relationships/hyperlink" Target="https://www.aclweb.org/anthology/2020.acl-main.463/" TargetMode="External"/><Relationship Id="rId7" Type="http://schemas.openxmlformats.org/officeDocument/2006/relationships/hyperlink" Target="https://www.aclweb.org/anthology/2020.acl-main.441/" TargetMode="External"/><Relationship Id="rId12" Type="http://schemas.openxmlformats.org/officeDocument/2006/relationships/hyperlink" Target="https://www.aclweb.org/anthology/2020.emnlp-main.489/" TargetMode="External"/><Relationship Id="rId2" Type="http://schemas.openxmlformats.org/officeDocument/2006/relationships/hyperlink" Target="https://arxiv.org/abs/1901.11373" TargetMode="External"/><Relationship Id="rId1" Type="http://schemas.openxmlformats.org/officeDocument/2006/relationships/slideLayout" Target="../slideLayouts/slideLayout2.xml"/><Relationship Id="rId6" Type="http://schemas.openxmlformats.org/officeDocument/2006/relationships/hyperlink" Target="http://proceedings.mlr.press/v119/bras20a/bras20a.pdf" TargetMode="External"/><Relationship Id="rId11" Type="http://schemas.openxmlformats.org/officeDocument/2006/relationships/hyperlink" Target="https://transacl.org/ojs/index.php/tacl/article/view/2013/527" TargetMode="External"/><Relationship Id="rId5" Type="http://schemas.openxmlformats.org/officeDocument/2006/relationships/hyperlink" Target="https://ojs.aaai.org/index.php/AAAI/article/view/6399/6255" TargetMode="External"/><Relationship Id="rId10" Type="http://schemas.openxmlformats.org/officeDocument/2006/relationships/hyperlink" Target="https://arxiv.org/abs/2004.02709" TargetMode="External"/><Relationship Id="rId4" Type="http://schemas.openxmlformats.org/officeDocument/2006/relationships/hyperlink" Target="https://www.aclweb.org/anthology/D18-1009/" TargetMode="External"/><Relationship Id="rId9" Type="http://schemas.openxmlformats.org/officeDocument/2006/relationships/hyperlink" Target="https://openreview.net/forum?id=Sklgs0NFvr"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openreview.net/forum?id=Byl5NREFDr" TargetMode="External"/><Relationship Id="rId13" Type="http://schemas.openxmlformats.org/officeDocument/2006/relationships/image" Target="../media/image22.png"/><Relationship Id="rId3" Type="http://schemas.openxmlformats.org/officeDocument/2006/relationships/hyperlink" Target="https://www.mitpressjournals.org/doi/full/10.1162/tacl_a_00349" TargetMode="External"/><Relationship Id="rId7" Type="http://schemas.openxmlformats.org/officeDocument/2006/relationships/hyperlink" Target="https://arxiv.org/abs/2010.12563" TargetMode="External"/><Relationship Id="rId12" Type="http://schemas.openxmlformats.org/officeDocument/2006/relationships/hyperlink" Target="https://www.aclweb.org/anthology/P19-1159/" TargetMode="External"/><Relationship Id="rId2" Type="http://schemas.openxmlformats.org/officeDocument/2006/relationships/hyperlink" Target="https://ruder.io/research-highlights-2019/#10-more-reliable-analysis-methods" TargetMode="External"/><Relationship Id="rId1" Type="http://schemas.openxmlformats.org/officeDocument/2006/relationships/slideLayout" Target="../slideLayouts/slideLayout2.xml"/><Relationship Id="rId6" Type="http://schemas.openxmlformats.org/officeDocument/2006/relationships/hyperlink" Target="https://www.aclweb.org/anthology/2020.acl-main.249/" TargetMode="External"/><Relationship Id="rId11" Type="http://schemas.openxmlformats.org/officeDocument/2006/relationships/hyperlink" Target="https://arxiv.org/abs/2010.06032" TargetMode="External"/><Relationship Id="rId5" Type="http://schemas.openxmlformats.org/officeDocument/2006/relationships/hyperlink" Target="https://arxiv.org/abs/2004.00053" TargetMode="External"/><Relationship Id="rId10" Type="http://schemas.openxmlformats.org/officeDocument/2006/relationships/hyperlink" Target="https://arxiv.org/abs/1607.06520" TargetMode="External"/><Relationship Id="rId4" Type="http://schemas.openxmlformats.org/officeDocument/2006/relationships/hyperlink" Target="https://www.aclweb.org/anthology/2020.findings-emnlp.301/" TargetMode="External"/><Relationship Id="rId9" Type="http://schemas.openxmlformats.org/officeDocument/2006/relationships/hyperlink" Target="https://arxiv.org/abs/2012.0780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9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ML in NLP</a:t>
            </a:r>
          </a:p>
        </p:txBody>
      </p:sp>
      <p:sp>
        <p:nvSpPr>
          <p:cNvPr id="3" name="Subtitle 2"/>
          <p:cNvSpPr>
            <a:spLocks noGrp="1"/>
          </p:cNvSpPr>
          <p:nvPr>
            <p:ph type="subTitle" idx="1"/>
          </p:nvPr>
        </p:nvSpPr>
        <p:spPr/>
        <p:txBody>
          <a:bodyPr>
            <a:normAutofit fontScale="92500" lnSpcReduction="10000"/>
          </a:bodyPr>
          <a:lstStyle/>
          <a:p>
            <a:r>
              <a:rPr lang="ro-RO"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Nume Student</a:t>
            </a:r>
            <a:r>
              <a:rPr lang="ro-RO">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DLarisa</a:t>
            </a:r>
            <a:endParaRPr lang="ro-RO"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r>
              <a:rPr lang="ro-RO"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Grupa: 341</a:t>
            </a:r>
          </a:p>
        </p:txBody>
      </p:sp>
    </p:spTree>
    <p:extLst>
      <p:ext uri="{BB962C8B-B14F-4D97-AF65-F5344CB8AC3E}">
        <p14:creationId xmlns:p14="http://schemas.microsoft.com/office/powerpoint/2010/main" val="369530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ML in NLP</a:t>
            </a:r>
          </a:p>
        </p:txBody>
      </p:sp>
      <p:sp>
        <p:nvSpPr>
          <p:cNvPr id="3" name="Content Placeholder 2"/>
          <p:cNvSpPr>
            <a:spLocks noGrp="1"/>
          </p:cNvSpPr>
          <p:nvPr>
            <p:ph idx="1"/>
          </p:nvPr>
        </p:nvSpPr>
        <p:spPr>
          <a:xfrm>
            <a:off x="986828" y="2248881"/>
            <a:ext cx="4933383" cy="4024125"/>
          </a:xfrm>
        </p:spPr>
        <p:txBody>
          <a:bodyPr/>
          <a:lstStyle/>
          <a:p>
            <a:r>
              <a:rPr lang="ro-RO" dirty="0"/>
              <a:t>Când se vorbește despre analiza textului, </a:t>
            </a:r>
            <a:r>
              <a:rPr lang="ro-RO" b="1" dirty="0"/>
              <a:t>învățarea automată</a:t>
            </a:r>
            <a:r>
              <a:rPr lang="ro-RO" dirty="0"/>
              <a:t> este considerată o combinație de tehnici statistice care servește la detectarea tiparelor, sentimentelor din spatele cuvintelor (furie, ironie, fericire etc...), părților de vorbire și altor fenomene dintr-un text. </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6146" name="Picture 2" descr="Teacher guiding a class of student mach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911" y="2658325"/>
            <a:ext cx="4774289" cy="280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Ml in nlp</a:t>
            </a:r>
          </a:p>
        </p:txBody>
      </p:sp>
      <p:sp>
        <p:nvSpPr>
          <p:cNvPr id="3" name="Content Placeholder 2"/>
          <p:cNvSpPr>
            <a:spLocks noGrp="1"/>
          </p:cNvSpPr>
          <p:nvPr>
            <p:ph idx="1"/>
          </p:nvPr>
        </p:nvSpPr>
        <p:spPr>
          <a:xfrm>
            <a:off x="5748950" y="2194560"/>
            <a:ext cx="5757250" cy="4024125"/>
          </a:xfrm>
        </p:spPr>
        <p:txBody>
          <a:bodyPr>
            <a:normAutofit/>
          </a:bodyPr>
          <a:lstStyle/>
          <a:p>
            <a:pPr lvl="0"/>
            <a:r>
              <a:rPr lang="ro-RO" b="1" i="1" u="sng" dirty="0"/>
              <a:t>Învățarea Supravegheată</a:t>
            </a:r>
            <a:r>
              <a:rPr lang="ro-RO" dirty="0"/>
              <a:t>: În acest tip de învățare automată, o serie de documente text sunt etichetate sau adnotate cu exemple referitoare la ce ar trebui să caute mașina și cum ar trebui să interpreteze acel aspect. Aceste documente sunt utilizate pentru a antrena un model statistic, căruia i se oferă apoi un text neetichetat pentru a fi analizat. Cu cât setul de date este mai mare, cu atât rezultatele sunt mai bune: fiecare model poate fi instruit de mai multe ori pentru a-și îmbunătăți învățarea. Cei mai populari algoritmi din această categorie sunt: Support Vector Machines, Bayesian Networks, Maximum Entropy, Conditional Random Field, Neural Networks/Deep Learning. </a:t>
            </a: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7170" name="Picture 2" descr="[humanized computer sits at a desk working hard on an exercise 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98" y="1545880"/>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www.lexalytics.com/lexablog/wp-content/uploads/2019/03/baby-300x2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408" y="3927130"/>
            <a:ext cx="28575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1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Ml in nlp</a:t>
            </a:r>
          </a:p>
        </p:txBody>
      </p:sp>
      <p:sp>
        <p:nvSpPr>
          <p:cNvPr id="3" name="Content Placeholder 2"/>
          <p:cNvSpPr>
            <a:spLocks noGrp="1"/>
          </p:cNvSpPr>
          <p:nvPr>
            <p:ph idx="1"/>
          </p:nvPr>
        </p:nvSpPr>
        <p:spPr>
          <a:xfrm>
            <a:off x="99588" y="1439502"/>
            <a:ext cx="4227968" cy="5258570"/>
          </a:xfrm>
        </p:spPr>
        <p:txBody>
          <a:bodyPr>
            <a:normAutofit fontScale="85000" lnSpcReduction="20000"/>
          </a:bodyPr>
          <a:lstStyle/>
          <a:p>
            <a:pPr lvl="0"/>
            <a:r>
              <a:rPr lang="ro-RO" sz="2400" b="1" i="1" u="sng" dirty="0"/>
              <a:t>Învățarea Nesupravegheată</a:t>
            </a:r>
            <a:r>
              <a:rPr lang="ro-RO" sz="2400" dirty="0"/>
              <a:t>: Acest tip implică instruirea unui model fără etichetare prealabilă sau adnotare. Unele dintre aceste tehnici sunt surprinzător de ușor de înțeles:</a:t>
            </a:r>
            <a:endParaRPr lang="ro-RO" sz="1600" dirty="0"/>
          </a:p>
          <a:p>
            <a:pPr lvl="1"/>
            <a:r>
              <a:rPr lang="ro-RO" i="1" u="sng" dirty="0"/>
              <a:t>Clustering</a:t>
            </a:r>
            <a:r>
              <a:rPr lang="ro-RO" dirty="0"/>
              <a:t>: înseamnă gruparea documentelor similare în grupuri sau seturi. Aceste clustere sunt apoi sortate în funcție de importanță și relevanță (grupare ierarhică).</a:t>
            </a:r>
            <a:endParaRPr lang="ro-RO" sz="1400" dirty="0"/>
          </a:p>
          <a:p>
            <a:pPr lvl="1"/>
            <a:r>
              <a:rPr lang="ro-RO" i="1" u="sng" dirty="0"/>
              <a:t>Latent Semantic Indexing (LSI)</a:t>
            </a:r>
            <a:r>
              <a:rPr lang="ro-RO" dirty="0"/>
              <a:t>: e folosită pentru a obține acele cuvinte care apar adesea împreună în texte. Oamenii de știință utilizează LSI pentru căutări cu mai multe fațete sau pentru returnarea rezultatelor căutării care nu sunt termenul exact de căutare. Ex: dacă cuvintele „TV” și „canal” sunt corelate în multe texte, atunci veți primi foarte probabil documente care conțin „canal”, chiar dacă doar căutați „TV”.</a:t>
            </a:r>
            <a:endParaRPr lang="ro-RO" sz="1400" dirty="0"/>
          </a:p>
          <a:p>
            <a:pPr lvl="1"/>
            <a:r>
              <a:rPr lang="ro-RO" i="1" u="sng" dirty="0"/>
              <a:t>Matrix Factorization</a:t>
            </a:r>
            <a:r>
              <a:rPr lang="ro-RO" dirty="0"/>
              <a:t>: Această tehnică folosește „factori latenți” pentru a descompune o matrice mare în două matrici mai mici. Factorii latenți sunt asemănări între elemente. Ex: „Am aruncat mingea peste munte”. Cuvântul „aruncat” este asociat, mult mai probabil, cu „minge” decât cu „munte”.</a:t>
            </a:r>
            <a:endParaRPr lang="ro-RO" sz="1400"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8194" name="Picture 2" descr="[humanized computer sitting at a desk, taking no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493" y="871851"/>
            <a:ext cx="2286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Unsupervised Learning - Machine Learning Algorithms - TechVidv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252" y="3855076"/>
            <a:ext cx="7604156" cy="2842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48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ro-RO" dirty="0"/>
              <a:t>to</a:t>
            </a:r>
            <a:r>
              <a:rPr lang="en-US" dirty="0"/>
              <a:t> Enhance Machine learning through NLP</a:t>
            </a:r>
            <a:endParaRPr lang="ro-RO" dirty="0"/>
          </a:p>
        </p:txBody>
      </p:sp>
      <p:sp>
        <p:nvSpPr>
          <p:cNvPr id="3" name="Content Placeholder 2"/>
          <p:cNvSpPr>
            <a:spLocks noGrp="1"/>
          </p:cNvSpPr>
          <p:nvPr>
            <p:ph idx="1"/>
          </p:nvPr>
        </p:nvSpPr>
        <p:spPr/>
        <p:txBody>
          <a:bodyPr>
            <a:normAutofit lnSpcReduction="10000"/>
          </a:bodyPr>
          <a:lstStyle/>
          <a:p>
            <a:r>
              <a:rPr lang="ro-RO" b="1" dirty="0"/>
              <a:t>T</a:t>
            </a:r>
            <a:r>
              <a:rPr lang="en-US" b="1" dirty="0" err="1"/>
              <a:t>okenization</a:t>
            </a:r>
            <a:r>
              <a:rPr lang="ro-RO" b="1" dirty="0"/>
              <a:t> </a:t>
            </a:r>
            <a:r>
              <a:rPr lang="en-US" dirty="0"/>
              <a:t>– </a:t>
            </a:r>
            <a:r>
              <a:rPr lang="ro-RO" dirty="0"/>
              <a:t>Tokenizarea implică expresii regulate. În engleză, acest lucru se realizează ușor datorită spațiilor dintre cuvinte. În chineză, unde nu există spații, un algoritm adecvat și dicționare de înaltă calitate sunt cruciale pentru identificarea regulilor și tiparelor.</a:t>
            </a:r>
          </a:p>
          <a:p>
            <a:r>
              <a:rPr lang="en-US" b="1" dirty="0"/>
              <a:t>POS-Tagging</a:t>
            </a:r>
            <a:r>
              <a:rPr lang="ro-RO" b="1" dirty="0"/>
              <a:t> </a:t>
            </a:r>
            <a:r>
              <a:rPr lang="en-US" dirty="0"/>
              <a:t>-</a:t>
            </a:r>
            <a:r>
              <a:rPr lang="ro-RO" dirty="0"/>
              <a:t> </a:t>
            </a:r>
            <a:r>
              <a:rPr lang="en-US" dirty="0"/>
              <a:t>Part-of-Speech Tagging </a:t>
            </a:r>
            <a:r>
              <a:rPr lang="ro-RO" dirty="0"/>
              <a:t>e utilizat pentru mai multe sarcini NLP, cum ar fi extragerea subiectului unui text sau identificarea părților de vorbire. Cele mai moderne tehnici folosite au obținut acuratețe de 90% chiar și când sunt folosite texte cu limbaj de argou sau limbaj folosit în social media.</a:t>
            </a:r>
          </a:p>
          <a:p>
            <a:r>
              <a:rPr lang="en-US" b="1" dirty="0"/>
              <a:t>Entity Extraction</a:t>
            </a:r>
            <a:r>
              <a:rPr lang="ro-RO" b="1" dirty="0"/>
              <a:t> </a:t>
            </a:r>
            <a:r>
              <a:rPr lang="en-US" dirty="0"/>
              <a:t>– </a:t>
            </a:r>
            <a:r>
              <a:rPr lang="ro-RO" dirty="0"/>
              <a:t>După cum sugerează numele, aceasta este o tehnică de extragere a entităților (nume, locuri, numere de telefon etc...).</a:t>
            </a:r>
          </a:p>
          <a:p>
            <a:r>
              <a:rPr lang="en-US" b="1" dirty="0"/>
              <a:t>Sentiment Analysis</a:t>
            </a:r>
            <a:r>
              <a:rPr lang="ro-RO" b="1" dirty="0"/>
              <a:t> </a:t>
            </a:r>
            <a:r>
              <a:rPr lang="en-US" dirty="0"/>
              <a:t>–</a:t>
            </a:r>
            <a:r>
              <a:rPr lang="ro-RO" dirty="0"/>
              <a:t> Se bazează pe identificarea opiniilor și sentimentelor umane indiferent de sursă (sondaje, recenzii, conversații etc...). Cum se realizează acest lucru? Mai întâi este identificat subiectul principal al textului introdus și apoi se face o evaluare a opiniilor exprimate în cadrul inputului, primimnd o notă pe scala pozitiv-negativ.</a:t>
            </a:r>
          </a:p>
          <a:p>
            <a:r>
              <a:rPr lang="en-US" b="1" dirty="0"/>
              <a:t>Categorization</a:t>
            </a:r>
            <a:r>
              <a:rPr lang="ro-RO" b="1" dirty="0"/>
              <a:t> </a:t>
            </a:r>
            <a:r>
              <a:rPr lang="en-US" dirty="0"/>
              <a:t>–</a:t>
            </a:r>
            <a:r>
              <a:rPr lang="ro-RO" dirty="0"/>
              <a:t> Textele sunt clasificate în diferite categorii.</a:t>
            </a:r>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27687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Game changers in our daily life, examples for Businesses</a:t>
            </a:r>
            <a:endParaRPr lang="ro-RO"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pic>
        <p:nvPicPr>
          <p:cNvPr id="9218" name="Picture 2" descr="https://datascience.foundation/img/pdf_images/game_changers_in_our_daily_life_examples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3" y="1410887"/>
            <a:ext cx="5901193" cy="553275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atascience.foundation/img/pdf_images/game_changers_in_our_daily_life_examp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256" y="2402909"/>
            <a:ext cx="6163744" cy="368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Widely used NLP Libraries</a:t>
            </a: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pic>
        <p:nvPicPr>
          <p:cNvPr id="10242" name="Picture 2" descr="https://datascience.foundation/img/pdf_images/widely_used_NLP_libraries.png"/>
          <p:cNvPicPr>
            <a:picLocks noChangeAspect="1" noChangeArrowheads="1"/>
          </p:cNvPicPr>
          <p:nvPr/>
        </p:nvPicPr>
        <p:blipFill rotWithShape="1">
          <a:blip r:embed="rId2">
            <a:extLst>
              <a:ext uri="{28A0092B-C50C-407E-A947-70E740481C1C}">
                <a14:useLocalDpi xmlns:a14="http://schemas.microsoft.com/office/drawing/2010/main" val="0"/>
              </a:ext>
            </a:extLst>
          </a:blip>
          <a:srcRect r="5226"/>
          <a:stretch/>
        </p:blipFill>
        <p:spPr bwMode="auto">
          <a:xfrm>
            <a:off x="-190122" y="1892175"/>
            <a:ext cx="7523429" cy="51718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2555679"/>
            <a:ext cx="4762500" cy="4010025"/>
          </a:xfrm>
          <a:prstGeom prst="rect">
            <a:avLst/>
          </a:prstGeom>
        </p:spPr>
      </p:pic>
    </p:spTree>
    <p:extLst>
      <p:ext uri="{BB962C8B-B14F-4D97-AF65-F5344CB8AC3E}">
        <p14:creationId xmlns:p14="http://schemas.microsoft.com/office/powerpoint/2010/main" val="140036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4400" dirty="0"/>
              <a:t>Din punctul de vedere al unei companii...</a:t>
            </a:r>
          </a:p>
        </p:txBody>
      </p:sp>
      <p:sp>
        <p:nvSpPr>
          <p:cNvPr id="3" name="Content Placeholder 2"/>
          <p:cNvSpPr>
            <a:spLocks noGrp="1"/>
          </p:cNvSpPr>
          <p:nvPr>
            <p:ph idx="1"/>
          </p:nvPr>
        </p:nvSpPr>
        <p:spPr>
          <a:xfrm>
            <a:off x="6080911" y="2212668"/>
            <a:ext cx="5425289" cy="4024125"/>
          </a:xfrm>
        </p:spPr>
        <p:txBody>
          <a:bodyPr/>
          <a:lstStyle/>
          <a:p>
            <a:pPr algn="r"/>
            <a:r>
              <a:rPr lang="ro-RO" b="1" dirty="0"/>
              <a:t>Disadvantages of NLP:</a:t>
            </a:r>
          </a:p>
          <a:p>
            <a:pPr algn="r"/>
            <a:r>
              <a:rPr lang="en-US" b="1" dirty="0"/>
              <a:t>Training can be time-consuming.</a:t>
            </a:r>
            <a:r>
              <a:rPr lang="en-US" dirty="0"/>
              <a:t> If a new model needs to be developed without the use of a pre-trained model, it can take weeks before achieving a high level of performance.</a:t>
            </a:r>
          </a:p>
          <a:p>
            <a:pPr algn="r"/>
            <a:r>
              <a:rPr lang="en-US" dirty="0"/>
              <a:t>Another disadvantage of NLP is that ML is </a:t>
            </a:r>
            <a:r>
              <a:rPr lang="en-US" b="1" dirty="0"/>
              <a:t>not 100 percent reliable</a:t>
            </a:r>
            <a:r>
              <a:rPr lang="en-US" dirty="0"/>
              <a:t>. There is always a possibility of errors in predictions and results that need to be taken into account.</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Content Placeholder 2"/>
          <p:cNvSpPr txBox="1">
            <a:spLocks/>
          </p:cNvSpPr>
          <p:nvPr/>
        </p:nvSpPr>
        <p:spPr>
          <a:xfrm>
            <a:off x="539435" y="2212668"/>
            <a:ext cx="542528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ro-RO" b="1" dirty="0"/>
              <a:t>Advantages of NLP</a:t>
            </a:r>
            <a:r>
              <a:rPr lang="ro-RO" dirty="0"/>
              <a:t>:</a:t>
            </a:r>
          </a:p>
          <a:p>
            <a:r>
              <a:rPr lang="en-US" dirty="0"/>
              <a:t>Once implemented, using NLP is </a:t>
            </a:r>
            <a:r>
              <a:rPr lang="en-US" b="1" dirty="0"/>
              <a:t>less expensive</a:t>
            </a:r>
            <a:r>
              <a:rPr lang="en-US" dirty="0"/>
              <a:t> and more time-efficient than employing a person.</a:t>
            </a:r>
          </a:p>
          <a:p>
            <a:r>
              <a:rPr lang="en-US" dirty="0"/>
              <a:t>NLP can also help businesses offer </a:t>
            </a:r>
            <a:r>
              <a:rPr lang="en-US" b="1" dirty="0"/>
              <a:t>faster customer service response times</a:t>
            </a:r>
            <a:r>
              <a:rPr lang="en-US" dirty="0"/>
              <a:t>. No matter the time of day or day of the week, customers receive immediate answers to their questions.</a:t>
            </a:r>
          </a:p>
          <a:p>
            <a:r>
              <a:rPr lang="en-US" dirty="0"/>
              <a:t>Pre-trained machine learning models are widely available for developers to facilitate different applications of NLP, making them </a:t>
            </a:r>
            <a:r>
              <a:rPr lang="en-US" b="1" dirty="0"/>
              <a:t>easy to implement</a:t>
            </a:r>
            <a:r>
              <a:rPr lang="en-US" dirty="0"/>
              <a:t>.</a:t>
            </a:r>
          </a:p>
        </p:txBody>
      </p:sp>
    </p:spTree>
    <p:extLst>
      <p:ext uri="{BB962C8B-B14F-4D97-AF65-F5344CB8AC3E}">
        <p14:creationId xmlns:p14="http://schemas.microsoft.com/office/powerpoint/2010/main" val="280157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46125"/>
            <a:ext cx="8610600" cy="1293028"/>
          </a:xfrm>
        </p:spPr>
        <p:txBody>
          <a:bodyPr>
            <a:normAutofit/>
          </a:bodyPr>
          <a:lstStyle/>
          <a:p>
            <a:r>
              <a:rPr lang="ro-RO" sz="4400" dirty="0"/>
              <a:t>Ml and nlp research highlights of 2020</a:t>
            </a:r>
          </a:p>
        </p:txBody>
      </p:sp>
      <p:sp>
        <p:nvSpPr>
          <p:cNvPr id="3" name="Content Placeholder 2"/>
          <p:cNvSpPr>
            <a:spLocks noGrp="1"/>
          </p:cNvSpPr>
          <p:nvPr>
            <p:ph idx="1"/>
          </p:nvPr>
        </p:nvSpPr>
        <p:spPr/>
        <p:txBody>
          <a:bodyPr>
            <a:noAutofit/>
          </a:bodyPr>
          <a:lstStyle/>
          <a:p>
            <a:pPr fontAlgn="base"/>
            <a:r>
              <a:rPr lang="ro-RO" sz="3200" b="1" dirty="0"/>
              <a:t>Multilinguality</a:t>
            </a:r>
          </a:p>
          <a:p>
            <a:pPr fontAlgn="base"/>
            <a:r>
              <a:rPr lang="en-US" sz="2000" b="1" dirty="0"/>
              <a:t>What happened?</a:t>
            </a:r>
            <a:r>
              <a:rPr lang="en-US" sz="2000" dirty="0"/>
              <a:t>  2020 had many highlights in multilingual NLP.</a:t>
            </a:r>
            <a:r>
              <a:rPr lang="ro-RO" sz="2000" dirty="0"/>
              <a:t> New general-purpose benchmarks for other languages emerged including XTREME (</a:t>
            </a:r>
            <a:r>
              <a:rPr lang="ro-RO" sz="2000" dirty="0">
                <a:hlinkClick r:id="rId2"/>
              </a:rPr>
              <a:t>Hu et al., 2020</a:t>
            </a:r>
            <a:r>
              <a:rPr lang="ro-RO" sz="2000" dirty="0"/>
              <a:t>), XGLUE (</a:t>
            </a:r>
            <a:r>
              <a:rPr lang="ro-RO" sz="2000" dirty="0">
                <a:hlinkClick r:id="rId3"/>
              </a:rPr>
              <a:t>Liang et al., 2020</a:t>
            </a:r>
            <a:r>
              <a:rPr lang="ro-RO" sz="2000" dirty="0"/>
              <a:t>), IndoNLU (</a:t>
            </a:r>
            <a:r>
              <a:rPr lang="ro-RO" sz="2000" dirty="0">
                <a:hlinkClick r:id="rId4"/>
              </a:rPr>
              <a:t>Wilie et al., 2020</a:t>
            </a:r>
            <a:r>
              <a:rPr lang="ro-RO" sz="2000" dirty="0"/>
              <a:t>), IndicGLUE (</a:t>
            </a:r>
            <a:r>
              <a:rPr lang="ro-RO" sz="2000" dirty="0">
                <a:hlinkClick r:id="rId5"/>
              </a:rPr>
              <a:t>Kakwani et al., 2020</a:t>
            </a:r>
            <a:r>
              <a:rPr lang="ro-RO" sz="2000" dirty="0"/>
              <a:t>). </a:t>
            </a:r>
            <a:r>
              <a:rPr lang="en-US" sz="2000" dirty="0"/>
              <a:t>Finally, two position papers that inspired much thinking in this area this year are </a:t>
            </a:r>
            <a:r>
              <a:rPr lang="en-US" sz="2000" i="1" dirty="0"/>
              <a:t>The State and Fate of Linguistic Diversity and Inclusion in the NLP World</a:t>
            </a:r>
            <a:r>
              <a:rPr lang="en-US" sz="2000" dirty="0"/>
              <a:t> </a:t>
            </a:r>
            <a:r>
              <a:rPr lang="en-US" sz="2000" dirty="0">
                <a:hlinkClick r:id="rId6"/>
              </a:rPr>
              <a:t>(Joshi et al., 2020)</a:t>
            </a:r>
            <a:r>
              <a:rPr lang="en-US" sz="2000" dirty="0"/>
              <a:t> and </a:t>
            </a:r>
            <a:r>
              <a:rPr lang="en-US" sz="2000" i="1" dirty="0" err="1"/>
              <a:t>Decolonising</a:t>
            </a:r>
            <a:r>
              <a:rPr lang="en-US" sz="2000" i="1" dirty="0"/>
              <a:t> Speech and Language Technology</a:t>
            </a:r>
            <a:r>
              <a:rPr lang="en-US" sz="2000" dirty="0"/>
              <a:t> (</a:t>
            </a:r>
            <a:r>
              <a:rPr lang="en-US" sz="2000" dirty="0">
                <a:hlinkClick r:id="rId7"/>
              </a:rPr>
              <a:t>Bird, 2020</a:t>
            </a:r>
            <a:r>
              <a:rPr lang="en-US" sz="2000" dirty="0"/>
              <a:t>). While the first highlights the urgent importance of working on languages beyond English, the second one cautions against treating language communities and their data as a commodity.</a:t>
            </a:r>
          </a:p>
          <a:p>
            <a:pPr fontAlgn="base"/>
            <a:r>
              <a:rPr lang="en-US" sz="2000" b="1" dirty="0"/>
              <a:t>Why is it important?</a:t>
            </a:r>
            <a:r>
              <a:rPr lang="en-US" sz="2000" dirty="0"/>
              <a:t>  Working on NLP beyond English </a:t>
            </a:r>
            <a:r>
              <a:rPr lang="en-US" sz="2000" dirty="0">
                <a:hlinkClick r:id="rId8"/>
              </a:rPr>
              <a:t>has numerous benefits</a:t>
            </a:r>
            <a:r>
              <a:rPr lang="en-US" sz="2000" dirty="0"/>
              <a:t>: It poses interesting challenges for ML and NLP and enables having a large impact on society, among many others.</a:t>
            </a:r>
          </a:p>
          <a:p>
            <a:pPr fontAlgn="base"/>
            <a:r>
              <a:rPr lang="en-US" sz="2000" b="1" dirty="0"/>
              <a:t>What's next?</a:t>
            </a:r>
            <a:r>
              <a:rPr lang="en-US" sz="2000" dirty="0"/>
              <a:t>  Given the availability of data and models in different languages, the stage is set to make meaningful progress on languages beyond English. I am most excited about developing models that tackle the most challenging settings and identifying in which cases the assumptions that underlie our current models fail.</a:t>
            </a:r>
          </a:p>
          <a:p>
            <a:pPr fontAlgn="base"/>
            <a:endParaRPr lang="ro-RO" sz="2000" b="1"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35009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4400" dirty="0"/>
              <a:t>Ml and nlp research highlights of 2020</a:t>
            </a:r>
          </a:p>
        </p:txBody>
      </p:sp>
      <p:sp>
        <p:nvSpPr>
          <p:cNvPr id="3" name="Content Placeholder 2"/>
          <p:cNvSpPr>
            <a:spLocks noGrp="1"/>
          </p:cNvSpPr>
          <p:nvPr>
            <p:ph idx="1"/>
          </p:nvPr>
        </p:nvSpPr>
        <p:spPr>
          <a:xfrm>
            <a:off x="685800" y="1674892"/>
            <a:ext cx="10820400" cy="4543794"/>
          </a:xfrm>
        </p:spPr>
        <p:txBody>
          <a:bodyPr>
            <a:noAutofit/>
          </a:bodyPr>
          <a:lstStyle/>
          <a:p>
            <a:r>
              <a:rPr lang="ro-RO" sz="2400" b="1" dirty="0"/>
              <a:t>Evaluation beyond accuracy</a:t>
            </a:r>
          </a:p>
          <a:p>
            <a:r>
              <a:rPr lang="en-US" sz="1800" b="1" dirty="0"/>
              <a:t>What happened?</a:t>
            </a:r>
            <a:r>
              <a:rPr lang="en-US" sz="1800" dirty="0"/>
              <a:t>  State-of-the-art models in NLP have achieved superhuman performance across many tasks. Whether or not we believe that such models can achieve true natural language understanding (</a:t>
            </a:r>
            <a:r>
              <a:rPr lang="en-US" sz="1800" dirty="0" err="1">
                <a:hlinkClick r:id="rId2"/>
              </a:rPr>
              <a:t>Yogatama</a:t>
            </a:r>
            <a:r>
              <a:rPr lang="en-US" sz="1800" dirty="0">
                <a:hlinkClick r:id="rId2"/>
              </a:rPr>
              <a:t> et al., 2019</a:t>
            </a:r>
            <a:r>
              <a:rPr lang="en-US" sz="1800" dirty="0"/>
              <a:t>; </a:t>
            </a:r>
            <a:r>
              <a:rPr lang="en-US" sz="1800" dirty="0">
                <a:hlinkClick r:id="rId3"/>
              </a:rPr>
              <a:t>Bender and </a:t>
            </a:r>
            <a:r>
              <a:rPr lang="en-US" sz="1800" dirty="0" err="1">
                <a:hlinkClick r:id="rId3"/>
              </a:rPr>
              <a:t>Koller</a:t>
            </a:r>
            <a:r>
              <a:rPr lang="en-US" sz="1800" dirty="0">
                <a:hlinkClick r:id="rId3"/>
              </a:rPr>
              <a:t>, 2020</a:t>
            </a:r>
            <a:r>
              <a:rPr lang="en-US" sz="1800" dirty="0"/>
              <a:t>), we know that current models are not close to this elusive goal. However, the simple performance metrics of our tasks fail to capture the limitations of existing models. There are two key themes in this area: a) curating examples that are difficult for current models; and b) going beyond simple metrics such as accuracy towards more fine-grained evaluation.</a:t>
            </a:r>
            <a:r>
              <a:rPr lang="ro-RO" sz="1800" dirty="0"/>
              <a:t> </a:t>
            </a:r>
            <a:r>
              <a:rPr lang="en-US" sz="1800" dirty="0"/>
              <a:t>Regarding the former, the common methodology is to use adversarial filtering (</a:t>
            </a:r>
            <a:r>
              <a:rPr lang="en-US" sz="1800" dirty="0">
                <a:hlinkClick r:id="rId4"/>
              </a:rPr>
              <a:t>Zellers et al., 2018</a:t>
            </a:r>
            <a:r>
              <a:rPr lang="en-US" sz="1800" dirty="0"/>
              <a:t>) during dataset creation to filter out examples that are predicted correctly by current models. Recent work proposes more efficient adversarial filtering methods (</a:t>
            </a:r>
            <a:r>
              <a:rPr lang="en-US" sz="1800" dirty="0" err="1">
                <a:hlinkClick r:id="rId5"/>
              </a:rPr>
              <a:t>Sakaguchi</a:t>
            </a:r>
            <a:r>
              <a:rPr lang="en-US" sz="1800" dirty="0">
                <a:hlinkClick r:id="rId5"/>
              </a:rPr>
              <a:t> et al., 2020</a:t>
            </a:r>
            <a:r>
              <a:rPr lang="en-US" sz="1800" dirty="0"/>
              <a:t>; </a:t>
            </a:r>
            <a:r>
              <a:rPr lang="en-US" sz="1800" dirty="0">
                <a:hlinkClick r:id="rId6"/>
              </a:rPr>
              <a:t>Le Bras et al., 2020</a:t>
            </a:r>
            <a:r>
              <a:rPr lang="en-US" sz="1800" dirty="0"/>
              <a:t>) and an iterative dataset creation process (</a:t>
            </a:r>
            <a:r>
              <a:rPr lang="en-US" sz="1800" dirty="0" err="1">
                <a:hlinkClick r:id="rId7"/>
              </a:rPr>
              <a:t>Nie</a:t>
            </a:r>
            <a:r>
              <a:rPr lang="en-US" sz="1800" dirty="0">
                <a:hlinkClick r:id="rId7"/>
              </a:rPr>
              <a:t> et al., 2020</a:t>
            </a:r>
            <a:r>
              <a:rPr lang="en-US" sz="1800" dirty="0"/>
              <a:t>; </a:t>
            </a:r>
            <a:r>
              <a:rPr lang="en-US" sz="1800" dirty="0" err="1">
                <a:hlinkClick r:id="rId8"/>
              </a:rPr>
              <a:t>Bartolo</a:t>
            </a:r>
            <a:r>
              <a:rPr lang="en-US" sz="1800" dirty="0">
                <a:hlinkClick r:id="rId8"/>
              </a:rPr>
              <a:t> et al., 2020</a:t>
            </a:r>
            <a:r>
              <a:rPr lang="en-US" sz="1800" dirty="0"/>
              <a:t>) where examples are filtered and models are re-trained over multiple rounds.</a:t>
            </a:r>
            <a:r>
              <a:rPr lang="ro-RO" sz="1800" dirty="0"/>
              <a:t> </a:t>
            </a:r>
            <a:r>
              <a:rPr lang="en-US" sz="1800" dirty="0"/>
              <a:t>The methods that regard the second point are similar in spirit. However, rather than creating examples that target a specific model, examples are used to probe for phenomena common to a task of interest. Commonly, minimal pairs—also known as counterfactual examples or contrast sets—(</a:t>
            </a:r>
            <a:r>
              <a:rPr lang="en-US" sz="1800" dirty="0" err="1">
                <a:hlinkClick r:id="rId9"/>
              </a:rPr>
              <a:t>Kaushik</a:t>
            </a:r>
            <a:r>
              <a:rPr lang="en-US" sz="1800" dirty="0">
                <a:hlinkClick r:id="rId9"/>
              </a:rPr>
              <a:t> et al., 2020</a:t>
            </a:r>
            <a:r>
              <a:rPr lang="en-US" sz="1800" dirty="0"/>
              <a:t>;  </a:t>
            </a:r>
            <a:r>
              <a:rPr lang="en-US" sz="1800" dirty="0">
                <a:hlinkClick r:id="rId10"/>
              </a:rPr>
              <a:t>Gardner et al., 2020</a:t>
            </a:r>
            <a:r>
              <a:rPr lang="en-US" sz="1800" dirty="0"/>
              <a:t>; </a:t>
            </a:r>
            <a:r>
              <a:rPr lang="en-US" sz="1800" dirty="0" err="1">
                <a:hlinkClick r:id="rId11"/>
              </a:rPr>
              <a:t>Warstadt</a:t>
            </a:r>
            <a:r>
              <a:rPr lang="en-US" sz="1800" dirty="0">
                <a:hlinkClick r:id="rId11"/>
              </a:rPr>
              <a:t> et al., 2020</a:t>
            </a:r>
            <a:r>
              <a:rPr lang="en-US" sz="1800" dirty="0"/>
              <a:t>) are created, which perturb examples in a minimal way and often change the gold label. Alternatively, examples can be characterized based on different attributes, which allow a more fine-grained analysis of a model's strengths and weaknesses (</a:t>
            </a:r>
            <a:r>
              <a:rPr lang="en-US" sz="1800" dirty="0">
                <a:hlinkClick r:id="rId12"/>
              </a:rPr>
              <a:t>Fu et al., 2020</a:t>
            </a:r>
            <a:r>
              <a:rPr lang="en-US" sz="1800" dirty="0"/>
              <a:t>).</a:t>
            </a:r>
            <a:endParaRPr lang="ro-RO" sz="1800" dirty="0"/>
          </a:p>
          <a:p>
            <a:pPr fontAlgn="base"/>
            <a:r>
              <a:rPr lang="en-US" sz="1800" b="1" dirty="0"/>
              <a:t>Why is it important?</a:t>
            </a:r>
            <a:r>
              <a:rPr lang="en-US" sz="1800" dirty="0"/>
              <a:t>  In order to make meaningful progress towards building more capable models machine learning models, we need to understand not only if a model outperforms a previous system but what kind of errors it makes and which phenomena it fails to capture.</a:t>
            </a:r>
          </a:p>
          <a:p>
            <a:pPr fontAlgn="base"/>
            <a:r>
              <a:rPr lang="en-US" sz="1800" b="1" dirty="0"/>
              <a:t>What's next?</a:t>
            </a:r>
            <a:r>
              <a:rPr lang="en-US" sz="1800" dirty="0"/>
              <a:t>  By providing fine-grained diagnostics of model </a:t>
            </a:r>
            <a:r>
              <a:rPr lang="en-US" sz="1800" dirty="0" err="1"/>
              <a:t>behaviour</a:t>
            </a:r>
            <a:r>
              <a:rPr lang="en-US" sz="1800" dirty="0"/>
              <a:t>, it will be easier to identify a model's deficiencies and propose improvements that address them. Similarly, a fine-grained evaluation would allow a more nuanced comparison of the strengths and weaknesses of different methods.</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5970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5486"/>
            <a:ext cx="8610600" cy="1293028"/>
          </a:xfrm>
        </p:spPr>
        <p:txBody>
          <a:bodyPr>
            <a:normAutofit/>
          </a:bodyPr>
          <a:lstStyle/>
          <a:p>
            <a:r>
              <a:rPr lang="ro-RO" sz="4400" dirty="0"/>
              <a:t>Ml and nlp research highlights of 2020</a:t>
            </a:r>
          </a:p>
        </p:txBody>
      </p:sp>
      <p:sp>
        <p:nvSpPr>
          <p:cNvPr id="3" name="Content Placeholder 2"/>
          <p:cNvSpPr>
            <a:spLocks noGrp="1"/>
          </p:cNvSpPr>
          <p:nvPr>
            <p:ph idx="1"/>
          </p:nvPr>
        </p:nvSpPr>
        <p:spPr>
          <a:xfrm>
            <a:off x="685800" y="1204112"/>
            <a:ext cx="10820400" cy="5014574"/>
          </a:xfrm>
        </p:spPr>
        <p:txBody>
          <a:bodyPr>
            <a:normAutofit/>
          </a:bodyPr>
          <a:lstStyle/>
          <a:p>
            <a:r>
              <a:rPr lang="en-US" sz="2400" b="1" dirty="0"/>
              <a:t>Practical concerns of large LMs</a:t>
            </a:r>
          </a:p>
          <a:p>
            <a:pPr fontAlgn="base"/>
            <a:r>
              <a:rPr lang="en-US" sz="1600" b="1" dirty="0"/>
              <a:t>What happened?</a:t>
            </a:r>
            <a:r>
              <a:rPr lang="en-US" sz="1600" dirty="0"/>
              <a:t>  </a:t>
            </a:r>
            <a:r>
              <a:rPr lang="en-US" sz="1600" dirty="0">
                <a:hlinkClick r:id="rId2"/>
              </a:rPr>
              <a:t>Compared to 2019</a:t>
            </a:r>
            <a:r>
              <a:rPr lang="en-US" sz="1600" dirty="0"/>
              <a:t> where the analysis of language models (LMs) mainly focused on the syntactic, semantic, and world knowledge that such models capture—see </a:t>
            </a:r>
            <a:r>
              <a:rPr lang="en-US" sz="1600" dirty="0">
                <a:hlinkClick r:id="rId3"/>
              </a:rPr>
              <a:t>(Rogers et al., 2020)</a:t>
            </a:r>
            <a:r>
              <a:rPr lang="en-US" sz="1600" dirty="0"/>
              <a:t> for a great overview—recent analyses revealed a number of practical concerns. Pre-trained language models were found to be prone to generating toxic language (</a:t>
            </a:r>
            <a:r>
              <a:rPr lang="en-US" sz="1600" dirty="0" err="1">
                <a:hlinkClick r:id="rId4"/>
              </a:rPr>
              <a:t>Gehman</a:t>
            </a:r>
            <a:r>
              <a:rPr lang="en-US" sz="1600" dirty="0">
                <a:hlinkClick r:id="rId4"/>
              </a:rPr>
              <a:t> et al., 2020</a:t>
            </a:r>
            <a:r>
              <a:rPr lang="en-US" sz="1600" dirty="0"/>
              <a:t>) and leak information (</a:t>
            </a:r>
            <a:r>
              <a:rPr lang="en-US" sz="1600" dirty="0">
                <a:hlinkClick r:id="rId5"/>
              </a:rPr>
              <a:t>Song &amp; </a:t>
            </a:r>
            <a:r>
              <a:rPr lang="en-US" sz="1600" dirty="0" err="1">
                <a:hlinkClick r:id="rId5"/>
              </a:rPr>
              <a:t>Raghunathan</a:t>
            </a:r>
            <a:r>
              <a:rPr lang="en-US" sz="1600" dirty="0">
                <a:hlinkClick r:id="rId5"/>
              </a:rPr>
              <a:t>, 2020</a:t>
            </a:r>
            <a:r>
              <a:rPr lang="en-US" sz="1600" dirty="0"/>
              <a:t>), to be susceptible to backdoors after fine-tuning, which let an attacker manipulate the model prediction (</a:t>
            </a:r>
            <a:r>
              <a:rPr lang="en-US" sz="1600" dirty="0">
                <a:hlinkClick r:id="rId6"/>
              </a:rPr>
              <a:t>Kurita et al., 2020</a:t>
            </a:r>
            <a:r>
              <a:rPr lang="en-US" sz="1600" dirty="0"/>
              <a:t>; </a:t>
            </a:r>
            <a:r>
              <a:rPr lang="en-US" sz="1600" dirty="0">
                <a:hlinkClick r:id="rId7"/>
              </a:rPr>
              <a:t>Wallace et al., 2020</a:t>
            </a:r>
            <a:r>
              <a:rPr lang="en-US" sz="1600" dirty="0"/>
              <a:t>), and to be vulnerable to model and data extraction attacks (</a:t>
            </a:r>
            <a:r>
              <a:rPr lang="en-US" sz="1600" dirty="0">
                <a:hlinkClick r:id="rId8"/>
              </a:rPr>
              <a:t>Krishna et al., 2020</a:t>
            </a:r>
            <a:r>
              <a:rPr lang="en-US" sz="1600" dirty="0"/>
              <a:t>; </a:t>
            </a:r>
            <a:r>
              <a:rPr lang="en-US" sz="1600" dirty="0" err="1">
                <a:hlinkClick r:id="rId9"/>
              </a:rPr>
              <a:t>Carlini</a:t>
            </a:r>
            <a:r>
              <a:rPr lang="en-US" sz="1600" dirty="0">
                <a:hlinkClick r:id="rId9"/>
              </a:rPr>
              <a:t> et al., 2020</a:t>
            </a:r>
            <a:r>
              <a:rPr lang="en-US" sz="1600" dirty="0"/>
              <a:t>). In addition, pre-trained models are well known to capture biases with regard to protected attributes such as gender (</a:t>
            </a:r>
            <a:r>
              <a:rPr lang="en-US" sz="1600" dirty="0" err="1">
                <a:hlinkClick r:id="rId10"/>
              </a:rPr>
              <a:t>Bolukbasi</a:t>
            </a:r>
            <a:r>
              <a:rPr lang="en-US" sz="1600" dirty="0">
                <a:hlinkClick r:id="rId10"/>
              </a:rPr>
              <a:t> et al., 2016</a:t>
            </a:r>
            <a:r>
              <a:rPr lang="en-US" sz="1600" dirty="0"/>
              <a:t>; </a:t>
            </a:r>
            <a:r>
              <a:rPr lang="en-US" sz="1600" dirty="0">
                <a:hlinkClick r:id="rId11"/>
              </a:rPr>
              <a:t>Webster et al., 2020</a:t>
            </a:r>
            <a:r>
              <a:rPr lang="en-US" sz="1600" dirty="0"/>
              <a:t>)—see </a:t>
            </a:r>
            <a:r>
              <a:rPr lang="en-US" sz="1600" dirty="0">
                <a:hlinkClick r:id="rId12"/>
              </a:rPr>
              <a:t>(Sun et al., 2019)</a:t>
            </a:r>
            <a:r>
              <a:rPr lang="en-US" sz="1600" dirty="0"/>
              <a:t> for an excellent survey on mitigating gender bias.</a:t>
            </a:r>
          </a:p>
          <a:p>
            <a:pPr fontAlgn="base"/>
            <a:r>
              <a:rPr lang="en-US" sz="1600" b="1" dirty="0"/>
              <a:t>Why is it important?</a:t>
            </a:r>
            <a:r>
              <a:rPr lang="en-US" sz="1600" dirty="0"/>
              <a:t>  Large pre-trained models are trained by many institutions and are actively deployed in real-world scenarios. It is thus of practical importance that we are not only aware of their biases but what </a:t>
            </a:r>
            <a:r>
              <a:rPr lang="en-US" sz="1600" dirty="0" err="1"/>
              <a:t>behaviour</a:t>
            </a:r>
            <a:r>
              <a:rPr lang="en-US" sz="1600" dirty="0"/>
              <a:t> may have actually harmful consequences.</a:t>
            </a:r>
          </a:p>
          <a:p>
            <a:pPr fontAlgn="base"/>
            <a:r>
              <a:rPr lang="en-US" sz="1600" b="1" dirty="0"/>
              <a:t>What's next?</a:t>
            </a:r>
            <a:r>
              <a:rPr lang="en-US" sz="1600" dirty="0"/>
              <a:t>  As larger and more powerful models are developed, it is important that such practical concerns as well as issues around bias and fairness are part of the development process from the start.  </a:t>
            </a:r>
          </a:p>
          <a:p>
            <a:pPr marL="0" indent="0">
              <a:buNone/>
            </a:pPr>
            <a:endParaRPr lang="ro-RO"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12292" name="Picture 4" descr="https://ruder.io/content/images/2021/01/real_toxicity_prompts.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96268" y="3962719"/>
            <a:ext cx="7496144" cy="277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1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Introducere</a:t>
            </a:r>
          </a:p>
        </p:txBody>
      </p:sp>
      <p:pic>
        <p:nvPicPr>
          <p:cNvPr id="1026" name="Picture 2" descr="You are the last confused meme :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532" y="1718125"/>
            <a:ext cx="5136000" cy="48792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
        <p:nvSpPr>
          <p:cNvPr id="7" name="Title 1"/>
          <p:cNvSpPr txBox="1">
            <a:spLocks/>
          </p:cNvSpPr>
          <p:nvPr/>
        </p:nvSpPr>
        <p:spPr>
          <a:xfrm rot="18567813">
            <a:off x="1736310" y="2197457"/>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ML?</a:t>
            </a:r>
          </a:p>
        </p:txBody>
      </p:sp>
      <p:sp>
        <p:nvSpPr>
          <p:cNvPr id="8" name="Title 1"/>
          <p:cNvSpPr txBox="1">
            <a:spLocks/>
          </p:cNvSpPr>
          <p:nvPr/>
        </p:nvSpPr>
        <p:spPr>
          <a:xfrm rot="18678279">
            <a:off x="1880064" y="5168613"/>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DL?</a:t>
            </a:r>
          </a:p>
        </p:txBody>
      </p:sp>
      <p:sp>
        <p:nvSpPr>
          <p:cNvPr id="9" name="Title 1"/>
          <p:cNvSpPr txBox="1">
            <a:spLocks/>
          </p:cNvSpPr>
          <p:nvPr/>
        </p:nvSpPr>
        <p:spPr>
          <a:xfrm rot="2094041">
            <a:off x="10002288" y="5196806"/>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NLP?</a:t>
            </a:r>
          </a:p>
        </p:txBody>
      </p:sp>
      <p:sp>
        <p:nvSpPr>
          <p:cNvPr id="10" name="Title 1"/>
          <p:cNvSpPr txBox="1">
            <a:spLocks/>
          </p:cNvSpPr>
          <p:nvPr/>
        </p:nvSpPr>
        <p:spPr>
          <a:xfrm rot="19568486">
            <a:off x="-113810" y="1704956"/>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AI?</a:t>
            </a:r>
          </a:p>
        </p:txBody>
      </p:sp>
      <p:sp>
        <p:nvSpPr>
          <p:cNvPr id="11" name="Title 1"/>
          <p:cNvSpPr txBox="1">
            <a:spLocks/>
          </p:cNvSpPr>
          <p:nvPr/>
        </p:nvSpPr>
        <p:spPr>
          <a:xfrm rot="2061324">
            <a:off x="8947918" y="2433120"/>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DS?</a:t>
            </a:r>
          </a:p>
        </p:txBody>
      </p:sp>
      <p:sp>
        <p:nvSpPr>
          <p:cNvPr id="12" name="Title 1"/>
          <p:cNvSpPr txBox="1">
            <a:spLocks/>
          </p:cNvSpPr>
          <p:nvPr/>
        </p:nvSpPr>
        <p:spPr>
          <a:xfrm rot="3646101">
            <a:off x="8141334" y="4089549"/>
            <a:ext cx="2031073" cy="12832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PS?</a:t>
            </a:r>
          </a:p>
        </p:txBody>
      </p:sp>
      <p:sp>
        <p:nvSpPr>
          <p:cNvPr id="13" name="Title 1"/>
          <p:cNvSpPr txBox="1">
            <a:spLocks/>
          </p:cNvSpPr>
          <p:nvPr/>
        </p:nvSpPr>
        <p:spPr>
          <a:xfrm rot="20646734">
            <a:off x="468236" y="3874122"/>
            <a:ext cx="2495349" cy="1595000"/>
          </a:xfrm>
          <a:prstGeom prst="rect">
            <a:avLst/>
          </a:prstGeom>
        </p:spPr>
        <p:txBody>
          <a:bodyPr vert="horz" lIns="91440" tIns="45720" rIns="91440" bIns="45720" rtlCol="0" anchor="ctr">
            <a:normAutofit fontScale="7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ro-RO"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Oricare 2 litere alaturate?</a:t>
            </a:r>
          </a:p>
        </p:txBody>
      </p:sp>
    </p:spTree>
    <p:extLst>
      <p:ext uri="{BB962C8B-B14F-4D97-AF65-F5344CB8AC3E}">
        <p14:creationId xmlns:p14="http://schemas.microsoft.com/office/powerpoint/2010/main" val="338280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Concluzii</a:t>
            </a:r>
          </a:p>
        </p:txBody>
      </p:sp>
      <p:sp>
        <p:nvSpPr>
          <p:cNvPr id="3" name="Content Placeholder 2"/>
          <p:cNvSpPr>
            <a:spLocks noGrp="1"/>
          </p:cNvSpPr>
          <p:nvPr>
            <p:ph idx="1"/>
          </p:nvPr>
        </p:nvSpPr>
        <p:spPr>
          <a:xfrm>
            <a:off x="685800" y="2194560"/>
            <a:ext cx="10820400" cy="774977"/>
          </a:xfrm>
        </p:spPr>
        <p:txBody>
          <a:bodyPr>
            <a:normAutofit/>
          </a:bodyPr>
          <a:lstStyle/>
          <a:p>
            <a:r>
              <a:rPr lang="ro-RO" sz="3600" dirty="0"/>
              <a:t>NLP is no longer the future. It’s already here! And it will only grow.</a:t>
            </a: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13314" name="Picture 2" descr="I know NLP - i know kung fu | Meme Gen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924" y="285365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6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99611"/>
            <a:ext cx="10820400" cy="1293028"/>
          </a:xfrm>
        </p:spPr>
        <p:txBody>
          <a:bodyPr>
            <a:normAutofit/>
          </a:bodyPr>
          <a:lstStyle/>
          <a:p>
            <a:pPr algn="ctr"/>
            <a:r>
              <a:rPr lang="ro-RO"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Bibliografie</a:t>
            </a:r>
          </a:p>
        </p:txBody>
      </p:sp>
      <p:sp>
        <p:nvSpPr>
          <p:cNvPr id="6" name="Content Placeholder 5"/>
          <p:cNvSpPr>
            <a:spLocks noGrp="1"/>
          </p:cNvSpPr>
          <p:nvPr>
            <p:ph idx="1"/>
          </p:nvPr>
        </p:nvSpPr>
        <p:spPr>
          <a:xfrm>
            <a:off x="685800" y="1222218"/>
            <a:ext cx="10820400" cy="5486399"/>
          </a:xfrm>
        </p:spPr>
        <p:txBody>
          <a:bodyPr>
            <a:normAutofit fontScale="62500" lnSpcReduction="20000"/>
          </a:bodyPr>
          <a:lstStyle/>
          <a:p>
            <a:pPr marL="457200" indent="-457200">
              <a:buFont typeface="+mj-lt"/>
              <a:buAutoNum type="arabicPeriod"/>
            </a:pPr>
            <a:r>
              <a:rPr lang="en-US" sz="2600" dirty="0"/>
              <a:t>Lee, A. (2019, November 24). Why NLP is important and it’ll be the future — our future. Retrieved May 4, 2021, from Medium website: https://towardsdatascience.com/why-nlp-is-important-and-itll-be-the-future-our-future-59d7b1600dda</a:t>
            </a:r>
          </a:p>
          <a:p>
            <a:pPr marL="457200" indent="-457200">
              <a:buFont typeface="+mj-lt"/>
              <a:buAutoNum type="arabicPeriod"/>
            </a:pPr>
            <a:r>
              <a:rPr lang="en-US" sz="2600" dirty="0" err="1"/>
              <a:t>Starbridge</a:t>
            </a:r>
            <a:r>
              <a:rPr lang="en-US" sz="2600" dirty="0"/>
              <a:t> Partners. (2020, January 22). The Future of Natural Language Processing - </a:t>
            </a:r>
            <a:r>
              <a:rPr lang="en-US" sz="2600" dirty="0" err="1"/>
              <a:t>Starbridge</a:t>
            </a:r>
            <a:r>
              <a:rPr lang="en-US" sz="2600" dirty="0"/>
              <a:t> Partners. Retrieved May 4, 2021, from </a:t>
            </a:r>
            <a:r>
              <a:rPr lang="en-US" sz="2600" dirty="0" err="1"/>
              <a:t>Starbridge</a:t>
            </a:r>
            <a:r>
              <a:rPr lang="en-US" sz="2600" dirty="0"/>
              <a:t> Partners website: http://starbridgepartners.com/2020/01/the-future-of-natural-language-processing/</a:t>
            </a:r>
          </a:p>
          <a:p>
            <a:pPr marL="457200" indent="-457200">
              <a:buFont typeface="+mj-lt"/>
              <a:buAutoNum type="arabicPeriod"/>
            </a:pPr>
            <a:r>
              <a:rPr lang="en-US" sz="2600" dirty="0"/>
              <a:t>Ximena </a:t>
            </a:r>
            <a:r>
              <a:rPr lang="en-US" sz="2600" dirty="0" err="1"/>
              <a:t>Bolaños</a:t>
            </a:r>
            <a:r>
              <a:rPr lang="en-US" sz="2600" dirty="0"/>
              <a:t>. (2020, December 9). Natural Language Processing and Machine Learning. Retrieved May 4, 2021, from </a:t>
            </a:r>
            <a:r>
              <a:rPr lang="en-US" sz="2600" dirty="0" err="1"/>
              <a:t>Encora</a:t>
            </a:r>
            <a:r>
              <a:rPr lang="en-US" sz="2600" dirty="0"/>
              <a:t> website: https://www.encora.com/insights/natural-language-processing-and-machine-learning</a:t>
            </a:r>
          </a:p>
          <a:p>
            <a:pPr marL="457200" indent="-457200">
              <a:buFont typeface="+mj-lt"/>
              <a:buAutoNum type="arabicPeriod"/>
            </a:pPr>
            <a:r>
              <a:rPr lang="en-US" sz="2600" dirty="0"/>
              <a:t>Natural Language Processing (NLP) Simplified : A Step-by-step Guide. (2021). Retrieved May 4, 2021, from </a:t>
            </a:r>
            <a:r>
              <a:rPr lang="en-US" sz="2600" dirty="0" err="1"/>
              <a:t>Datascience.foundation</a:t>
            </a:r>
            <a:r>
              <a:rPr lang="en-US" sz="2600" dirty="0"/>
              <a:t> website: https://datascience.foundation/sciencewhitepaper/natural-language-processing-nlp-simplified-a-step-by-step-guide</a:t>
            </a:r>
          </a:p>
          <a:p>
            <a:pPr marL="457200" indent="-457200">
              <a:buFont typeface="+mj-lt"/>
              <a:buAutoNum type="arabicPeriod"/>
            </a:pPr>
            <a:r>
              <a:rPr lang="en-US" sz="2600" dirty="0"/>
              <a:t>Pistoia Alliance. (2019). NLP &amp; ML Webinar. Retrieved May 4, 2021, from Slideshare.net website: https://www.slideshare.net/pistoiaalliance/nlp-ml-webinar</a:t>
            </a:r>
          </a:p>
          <a:p>
            <a:pPr marL="457200" indent="-457200">
              <a:buFont typeface="+mj-lt"/>
              <a:buAutoNum type="arabicPeriod"/>
            </a:pPr>
            <a:r>
              <a:rPr lang="en-US" sz="2600" dirty="0" err="1"/>
              <a:t>Bitext</a:t>
            </a:r>
            <a:r>
              <a:rPr lang="en-US" sz="2600" dirty="0"/>
              <a:t>. (2019). Natural Language Processing (NLP) vs. Machine Learning. Retrieved May 4, 2021, from Bitext.com website: https://blog.bitext.com/natural-language-processing-vs-machine-learning#ML</a:t>
            </a:r>
          </a:p>
          <a:p>
            <a:pPr marL="457200" indent="-457200">
              <a:buFont typeface="+mj-lt"/>
              <a:buAutoNum type="arabicPeriod"/>
            </a:pPr>
            <a:r>
              <a:rPr lang="en-US" sz="2600" dirty="0"/>
              <a:t>NLP, AI, and Machine Learning: What’s The Difference? (2020, June 9). Retrieved May 4, 2021, from </a:t>
            </a:r>
            <a:r>
              <a:rPr lang="en-US" sz="2600" dirty="0" err="1"/>
              <a:t>MonkeyLearn</a:t>
            </a:r>
            <a:r>
              <a:rPr lang="en-US" sz="2600" dirty="0"/>
              <a:t> Blog website: https://monkeylearn.com/blog/nlp-ai/</a:t>
            </a:r>
          </a:p>
          <a:p>
            <a:pPr marL="457200" indent="-457200">
              <a:buFont typeface="+mj-lt"/>
              <a:buAutoNum type="arabicPeriod"/>
            </a:pPr>
            <a:r>
              <a:rPr lang="en-US" sz="2600" dirty="0"/>
              <a:t>Machine Learning (ML) for Natural Language Processing (NLP) - </a:t>
            </a:r>
            <a:r>
              <a:rPr lang="en-US" sz="2600" dirty="0" err="1"/>
              <a:t>Lexalytics</a:t>
            </a:r>
            <a:r>
              <a:rPr lang="en-US" sz="2600" dirty="0"/>
              <a:t>. (2020, September 29). Retrieved May 4, 2021, from </a:t>
            </a:r>
            <a:r>
              <a:rPr lang="en-US" sz="2600" dirty="0" err="1"/>
              <a:t>Lexalytics</a:t>
            </a:r>
            <a:r>
              <a:rPr lang="en-US" sz="2600" dirty="0"/>
              <a:t> website: https://www.lexalytics.com/lexablog/machine-learning-natural-language-processing#ml-vs-nlp</a:t>
            </a:r>
          </a:p>
          <a:p>
            <a:pPr marL="457200" indent="-457200">
              <a:buFont typeface="+mj-lt"/>
              <a:buAutoNum type="arabicPeriod"/>
            </a:pPr>
            <a:r>
              <a:rPr lang="en-US" sz="2600" dirty="0"/>
              <a:t>Five AI Technologies. (2021). Retrieved May 4, 2021, from Sas.com website: https://www.sas.com/en_us/insights/articles/analytics/five-ai-technologies.html</a:t>
            </a:r>
          </a:p>
          <a:p>
            <a:pPr marL="457200" indent="-457200">
              <a:buFont typeface="+mj-lt"/>
              <a:buAutoNum type="arabicPeriod"/>
            </a:pPr>
            <a:r>
              <a:rPr lang="en-US" sz="2600" dirty="0"/>
              <a:t>Artificial Intelligence – What it is and why it matters. (2021). Retrieved May 4, 2021, from Sas.com website: https://www.sas.com/en_us/insights/analytics/what-is-artificial-intelligence.html</a:t>
            </a:r>
          </a:p>
          <a:p>
            <a:pPr marL="457200" indent="-457200">
              <a:buFont typeface="+mj-lt"/>
              <a:buAutoNum type="arabicPeriod"/>
            </a:pPr>
            <a:r>
              <a:rPr lang="en-US" sz="2600" dirty="0" err="1"/>
              <a:t>Hira</a:t>
            </a:r>
            <a:r>
              <a:rPr lang="en-US" sz="2600" dirty="0"/>
              <a:t> Saeed. (2016, November 4). Developing a </a:t>
            </a:r>
            <a:r>
              <a:rPr lang="en-US" sz="2600" dirty="0" err="1"/>
              <a:t>Chatbot</a:t>
            </a:r>
            <a:r>
              <a:rPr lang="en-US" sz="2600" dirty="0"/>
              <a:t>? Learn the Difference between AI, Machine Learning, and NLP. Retrieved May 4, 2021, from Medium website: https://chatbotslife.com/developing-a-chatbot-learn-the-difference-between-ai-machine-learning-and-nlp-40a3f745aec4</a:t>
            </a:r>
          </a:p>
          <a:p>
            <a:pPr marL="457200" indent="-457200">
              <a:buFont typeface="+mj-lt"/>
              <a:buAutoNum type="arabicPeriod"/>
            </a:pPr>
            <a:r>
              <a:rPr lang="en-US" sz="2600" dirty="0" err="1"/>
              <a:t>Badreesh</a:t>
            </a:r>
            <a:r>
              <a:rPr lang="en-US" sz="2600" dirty="0"/>
              <a:t> Shetty. (2018, November 24). Natural Language Processing(NLP) for Machine Learning. Retrieved May 4, 2021, from Medium website: https://towardsdatascience.com/natural-language-processing-nlp-for-machine-learning-d44498845d5b</a:t>
            </a:r>
          </a:p>
          <a:p>
            <a:pPr marL="457200" indent="-45720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7951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2828563"/>
            <a:ext cx="8610600" cy="1293028"/>
          </a:xfrm>
        </p:spPr>
        <p:txBody>
          <a:bodyPr/>
          <a:lstStyle/>
          <a:p>
            <a:pPr algn="ctr"/>
            <a:r>
              <a:rPr lang="ro-RO"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Vă Mulțumesc pentru Atenție!</a:t>
            </a:r>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76314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AI </a:t>
            </a:r>
            <a:r>
              <a:rPr lang="ro-RO" sz="3200" dirty="0"/>
              <a:t>VS</a:t>
            </a:r>
            <a:r>
              <a:rPr lang="ro-RO" sz="6000" dirty="0"/>
              <a:t> ML </a:t>
            </a:r>
            <a:r>
              <a:rPr lang="ro-RO" sz="3200" dirty="0"/>
              <a:t>VS</a:t>
            </a:r>
            <a:r>
              <a:rPr lang="ro-RO" sz="6000" dirty="0"/>
              <a:t> DL: Scurt Istoric</a:t>
            </a:r>
          </a:p>
        </p:txBody>
      </p:sp>
      <p:sp>
        <p:nvSpPr>
          <p:cNvPr id="3" name="Content Placeholder 2"/>
          <p:cNvSpPr>
            <a:spLocks noGrp="1"/>
          </p:cNvSpPr>
          <p:nvPr>
            <p:ph idx="1"/>
          </p:nvPr>
        </p:nvSpPr>
        <p:spPr/>
        <p:txBody>
          <a:bodyPr/>
          <a:lstStyle/>
          <a:p>
            <a:endParaRPr lang="ro-RO"/>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https://datascience.foundation/img/pdf_images/timeline_view_about_when_these_jargons_were_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99" y="2075649"/>
            <a:ext cx="11932955" cy="454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6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9957"/>
            <a:ext cx="8610600" cy="1293028"/>
          </a:xfrm>
        </p:spPr>
        <p:txBody>
          <a:bodyPr>
            <a:normAutofit/>
          </a:bodyPr>
          <a:lstStyle/>
          <a:p>
            <a:r>
              <a:rPr lang="ro-RO" sz="6000" dirty="0"/>
              <a:t>AI </a:t>
            </a:r>
            <a:r>
              <a:rPr lang="ro-RO" sz="3200" dirty="0"/>
              <a:t>VS</a:t>
            </a:r>
            <a:r>
              <a:rPr lang="ro-RO" sz="6000" dirty="0"/>
              <a:t> ML </a:t>
            </a:r>
            <a:r>
              <a:rPr lang="ro-RO" sz="3200" dirty="0"/>
              <a:t>VS</a:t>
            </a:r>
            <a:r>
              <a:rPr lang="ro-RO" sz="6000" dirty="0"/>
              <a:t> DL: </a:t>
            </a:r>
            <a:r>
              <a:rPr lang="ro-RO" sz="5400" dirty="0">
                <a:latin typeface="Book Antiqua" panose="02040602050305030304" pitchFamily="18" charset="0"/>
              </a:rPr>
              <a:t>Diferențe</a:t>
            </a: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https://datascience.foundation/img/pdf_images/let_us_take_look_what_exactly_AI_ML_and_deep_learning.png"/>
          <p:cNvPicPr>
            <a:picLocks noChangeAspect="1" noChangeArrowheads="1"/>
          </p:cNvPicPr>
          <p:nvPr/>
        </p:nvPicPr>
        <p:blipFill rotWithShape="1">
          <a:blip r:embed="rId2">
            <a:extLst>
              <a:ext uri="{28A0092B-C50C-407E-A947-70E740481C1C}">
                <a14:useLocalDpi xmlns:a14="http://schemas.microsoft.com/office/drawing/2010/main" val="0"/>
              </a:ext>
            </a:extLst>
          </a:blip>
          <a:srcRect l="2227" r="2631" b="7351"/>
          <a:stretch/>
        </p:blipFill>
        <p:spPr bwMode="auto">
          <a:xfrm>
            <a:off x="1624111" y="1450031"/>
            <a:ext cx="8943779" cy="533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50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6000" dirty="0"/>
              <a:t>AI </a:t>
            </a:r>
            <a:r>
              <a:rPr lang="ro-RO" sz="3200" dirty="0"/>
              <a:t>VS</a:t>
            </a:r>
            <a:r>
              <a:rPr lang="ro-RO" sz="6000" dirty="0"/>
              <a:t> ML </a:t>
            </a:r>
            <a:r>
              <a:rPr lang="ro-RO" sz="3200" dirty="0"/>
              <a:t>VS</a:t>
            </a:r>
            <a:r>
              <a:rPr lang="ro-RO" sz="6000" dirty="0"/>
              <a:t> DL: </a:t>
            </a:r>
            <a:r>
              <a:rPr lang="ro-RO" sz="5400" dirty="0">
                <a:latin typeface="Book Antiqua" panose="02040602050305030304" pitchFamily="18" charset="0"/>
              </a:rPr>
              <a:t>Relații</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pic>
        <p:nvPicPr>
          <p:cNvPr id="1026" name="Picture 2" descr="https://datascience.foundation/img/pdf_images/the_relationship_of_AL_ML_and_DL_can_be_treated_as_be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92" y="2075648"/>
            <a:ext cx="11186217" cy="432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82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4550" y="764373"/>
            <a:ext cx="6671649" cy="1293028"/>
          </a:xfrm>
        </p:spPr>
        <p:txBody>
          <a:bodyPr/>
          <a:lstStyle/>
          <a:p>
            <a:r>
              <a:rPr lang="ro-RO" dirty="0">
                <a:latin typeface="Adobe Devanagari" panose="02040503050201020203" pitchFamily="18" charset="0"/>
                <a:cs typeface="Adobe Devanagari" panose="02040503050201020203" pitchFamily="18" charset="0"/>
              </a:rPr>
              <a:t>Domeniul Ai încă nu este suficient de... inteligent</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3074" name="Picture 2" descr="Yeah... game over - Album on Img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59" y="563562"/>
            <a:ext cx="4278628" cy="5750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Artificial 'Artificial Intelligence' Bubble and the Future of  Cybersecurity. | Nota Bene: Eugene Kaspersky's Official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434" y="2301845"/>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69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Nlp: ce este? </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1026" name="Picture 2" descr="The enormous potential of Natural Language Processing (NLP) in learning. |  Canopy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160" y="2057401"/>
            <a:ext cx="8202440" cy="41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1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Nlp: raportul cu ai</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descr="Circular graphic with Aritifical Intelligence, Machine Learning, Language Processing and Deep Learning relationship"/>
          <p:cNvPicPr>
            <a:picLocks noChangeAspect="1" noChangeArrowheads="1"/>
          </p:cNvPicPr>
          <p:nvPr/>
        </p:nvPicPr>
        <p:blipFill rotWithShape="1">
          <a:blip r:embed="rId2">
            <a:extLst>
              <a:ext uri="{28A0092B-C50C-407E-A947-70E740481C1C}">
                <a14:useLocalDpi xmlns:a14="http://schemas.microsoft.com/office/drawing/2010/main" val="0"/>
              </a:ext>
            </a:extLst>
          </a:blip>
          <a:srcRect r="48220"/>
          <a:stretch/>
        </p:blipFill>
        <p:spPr bwMode="auto">
          <a:xfrm>
            <a:off x="3197890" y="1940818"/>
            <a:ext cx="5565110" cy="474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5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6000" dirty="0"/>
              <a:t>NLP: Probleme</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rotWithShape="1">
          <a:blip r:embed="rId2"/>
          <a:srcRect l="6242" t="2279" r="8169" b="6215"/>
          <a:stretch/>
        </p:blipFill>
        <p:spPr>
          <a:xfrm>
            <a:off x="389299" y="2213686"/>
            <a:ext cx="6201625" cy="3443077"/>
          </a:xfrm>
          <a:prstGeom prst="rect">
            <a:avLst/>
          </a:prstGeom>
        </p:spPr>
      </p:pic>
      <p:pic>
        <p:nvPicPr>
          <p:cNvPr id="5126" name="Picture 6" descr="Give you 100 plus ebooks on neuro linguistic programming by Adityajtrip |  Five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339" y="2057401"/>
            <a:ext cx="3755648" cy="375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3116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287</TotalTime>
  <Words>2233</Words>
  <Application>Microsoft Office PowerPoint</Application>
  <PresentationFormat>Widescreen</PresentationFormat>
  <Paragraphs>96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Adobe Devanagari</vt:lpstr>
      <vt:lpstr>Arial</vt:lpstr>
      <vt:lpstr>Book Antiqua</vt:lpstr>
      <vt:lpstr>Calibri</vt:lpstr>
      <vt:lpstr>Century Gothic</vt:lpstr>
      <vt:lpstr>Vapor Trail</vt:lpstr>
      <vt:lpstr>ML in NLP</vt:lpstr>
      <vt:lpstr>Introducere</vt:lpstr>
      <vt:lpstr>AI VS ML VS DL: Scurt Istoric</vt:lpstr>
      <vt:lpstr>AI VS ML VS DL: Diferențe</vt:lpstr>
      <vt:lpstr>AI VS ML VS DL: Relații</vt:lpstr>
      <vt:lpstr>Domeniul Ai încă nu este suficient de... inteligent</vt:lpstr>
      <vt:lpstr>Nlp: ce este? </vt:lpstr>
      <vt:lpstr>Nlp: raportul cu ai</vt:lpstr>
      <vt:lpstr>NLP: Probleme</vt:lpstr>
      <vt:lpstr>ML in NLP</vt:lpstr>
      <vt:lpstr>Ml in nlp</vt:lpstr>
      <vt:lpstr>Ml in nlp</vt:lpstr>
      <vt:lpstr>How to Enhance Machine learning through NLP</vt:lpstr>
      <vt:lpstr>NLP: Game changers in our daily life, examples for Businesses</vt:lpstr>
      <vt:lpstr>Widely used NLP Libraries</vt:lpstr>
      <vt:lpstr>Din punctul de vedere al unei companii...</vt:lpstr>
      <vt:lpstr>Ml and nlp research highlights of 2020</vt:lpstr>
      <vt:lpstr>Ml and nlp research highlights of 2020</vt:lpstr>
      <vt:lpstr>Ml and nlp research highlights of 2020</vt:lpstr>
      <vt:lpstr>Concluzii</vt:lpstr>
      <vt:lpstr>Bibliografie</vt:lpstr>
      <vt:lpstr>Vă 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NLP</dc:title>
  <dc:creator>Microsoft account</dc:creator>
  <cp:lastModifiedBy>L. D.</cp:lastModifiedBy>
  <cp:revision>19</cp:revision>
  <dcterms:created xsi:type="dcterms:W3CDTF">2021-05-03T18:28:08Z</dcterms:created>
  <dcterms:modified xsi:type="dcterms:W3CDTF">2022-02-10T21:27:59Z</dcterms:modified>
</cp:coreProperties>
</file>