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15"/>
  </p:notesMasterIdLst>
  <p:handoutMasterIdLst>
    <p:handoutMasterId r:id="rId16"/>
  </p:handoutMasterIdLst>
  <p:sldIdLst>
    <p:sldId id="298" r:id="rId2"/>
    <p:sldId id="292" r:id="rId3"/>
    <p:sldId id="283" r:id="rId4"/>
    <p:sldId id="297" r:id="rId5"/>
    <p:sldId id="284" r:id="rId6"/>
    <p:sldId id="299" r:id="rId7"/>
    <p:sldId id="300" r:id="rId8"/>
    <p:sldId id="293" r:id="rId9"/>
    <p:sldId id="301" r:id="rId10"/>
    <p:sldId id="302" r:id="rId11"/>
    <p:sldId id="303" r:id="rId12"/>
    <p:sldId id="285"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74" autoAdjust="0"/>
  </p:normalViewPr>
  <p:slideViewPr>
    <p:cSldViewPr snapToGrid="0">
      <p:cViewPr varScale="1">
        <p:scale>
          <a:sx n="67" d="100"/>
          <a:sy n="67" d="100"/>
        </p:scale>
        <p:origin x="644" y="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88" d="100"/>
          <a:sy n="88" d="100"/>
        </p:scale>
        <p:origin x="288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2022/02/10</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ZA" smtClean="0"/>
              <a:t>2022/02/10</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ZA" smtClean="0"/>
              <a:t>‹#›</a:t>
            </a:fld>
            <a:endParaRPr lang="en-ZA"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Click to edit presentation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a:t>Click to edit Master subtitle style</a:t>
            </a: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ZA" dirty="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ZA"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ZA"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a:t>
            </a:r>
            <a:br>
              <a:rPr lang="en-ZA" dirty="0"/>
            </a:br>
            <a:r>
              <a:rPr lang="en-ZA"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ZA" dirty="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ZA" dirty="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ZA"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dirty="0"/>
              <a:t>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dirty="0"/>
              <a:t>Click to edit page title</a:t>
            </a:r>
            <a:endParaRPr lang="en-ZA" dirty="0"/>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ZA" dirty="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ZA"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ZA" smtClean="0"/>
              <a:pPr/>
              <a:t>‹#›</a:t>
            </a:fld>
            <a:endParaRPr lang="en-ZA"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Enter your caption</a:t>
            </a:r>
            <a:endParaRPr lang="en-ZA" dirty="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ZA"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ZA" smtClean="0"/>
              <a:pPr/>
              <a:t>‹#›</a:t>
            </a:fld>
            <a:endParaRPr lang="en-ZA"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ZA"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dirty="0"/>
              <a:t>Thank You</a:t>
            </a:r>
            <a:endParaRPr lang="en-ZA" dirty="0"/>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Full Name</a:t>
            </a:r>
            <a:endParaRPr lang="en-ZA" dirty="0"/>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 Number</a:t>
            </a:r>
            <a:endParaRPr lang="en-ZA" dirty="0"/>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Email or Social Media Handle</a:t>
            </a:r>
            <a:endParaRPr lang="en-ZA" dirty="0"/>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Company Website</a:t>
            </a:r>
            <a:endParaRPr lang="en-ZA"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ZA" dirty="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ZA"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ZA" smtClean="0"/>
              <a:pPr/>
              <a:t>‹#›</a:t>
            </a:fld>
            <a:endParaRPr lang="en-ZA"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dirty="0"/>
              <a:t>Click to edit page title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ZA"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ZA" smtClean="0"/>
              <a:pPr/>
              <a:t>‹#›</a:t>
            </a:fld>
            <a:endParaRPr lang="en-ZA"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ZA" sz="2500" b="1" i="0" spc="-100" baseline="0" dirty="0">
                <a:solidFill>
                  <a:schemeClr val="accent1"/>
                </a:solidFill>
                <a:latin typeface="+mj-lt"/>
              </a:rPr>
              <a:t>TREY</a:t>
            </a:r>
            <a:r>
              <a:rPr lang="en-ZA" sz="1600" b="1" i="0" spc="-100" baseline="0" dirty="0">
                <a:solidFill>
                  <a:schemeClr val="accent1"/>
                </a:solidFill>
                <a:latin typeface="+mj-lt"/>
              </a:rPr>
              <a:t> </a:t>
            </a:r>
            <a:br>
              <a:rPr lang="en-ZA" sz="1600" b="1" i="0" spc="-100" baseline="0" dirty="0">
                <a:solidFill>
                  <a:schemeClr val="accent1"/>
                </a:solidFill>
                <a:latin typeface="+mj-lt"/>
              </a:rPr>
            </a:br>
            <a:r>
              <a:rPr lang="en-ZA" sz="1200" b="0" i="0" spc="140" baseline="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2" r:id="rId22"/>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ro-RO" sz="4400" dirty="0"/>
              <a:t>Rolul Profesorului și Relația Profesor-Elev</a:t>
            </a:r>
            <a:endParaRPr lang="en-ZA" sz="44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ro-RO" sz="1400" dirty="0"/>
              <a:t>AB Mihaela, CVeronica, DLarisa, SAlexandra</a:t>
            </a:r>
            <a:endParaRPr lang="en-ZA" sz="1400" dirty="0"/>
          </a:p>
        </p:txBody>
      </p:sp>
      <p:sp>
        <p:nvSpPr>
          <p:cNvPr id="51" name="TextBox 50">
            <a:extLst>
              <a:ext uri="{FF2B5EF4-FFF2-40B4-BE49-F238E27FC236}">
                <a16:creationId xmlns:a16="http://schemas.microsoft.com/office/drawing/2014/main" id="{66C1DE0A-7865-466B-B5D7-781C92357026}"/>
              </a:ext>
            </a:extLst>
          </p:cNvPr>
          <p:cNvSpPr txBox="1"/>
          <p:nvPr/>
        </p:nvSpPr>
        <p:spPr>
          <a:xfrm>
            <a:off x="10284923" y="4552744"/>
            <a:ext cx="1683758" cy="365535"/>
          </a:xfrm>
          <a:prstGeom prst="rect">
            <a:avLst/>
          </a:prstGeom>
          <a:noFill/>
        </p:spPr>
        <p:txBody>
          <a:bodyPr wrap="square" tIns="108000" bIns="0" rtlCol="0" anchor="ctr">
            <a:spAutoFit/>
          </a:bodyPr>
          <a:lstStyle/>
          <a:p>
            <a:pPr algn="ctr">
              <a:lnSpc>
                <a:spcPts val="1000"/>
              </a:lnSpc>
            </a:pPr>
            <a:r>
              <a:rPr lang="ro-RO" b="0" i="0" spc="140" baseline="0" dirty="0">
                <a:solidFill>
                  <a:schemeClr val="tx1">
                    <a:lumMod val="75000"/>
                    <a:lumOff val="25000"/>
                  </a:schemeClr>
                </a:solidFill>
                <a:latin typeface="+mj-lt"/>
              </a:rPr>
              <a:t>4</a:t>
            </a:r>
            <a:r>
              <a:rPr lang="ro-RO" b="0" i="0" spc="140" dirty="0">
                <a:solidFill>
                  <a:schemeClr val="tx1">
                    <a:lumMod val="75000"/>
                    <a:lumOff val="25000"/>
                  </a:schemeClr>
                </a:solidFill>
                <a:latin typeface="+mj-lt"/>
              </a:rPr>
              <a:t> Aprilie  2019</a:t>
            </a:r>
            <a:endParaRPr lang="en-ZA" b="0" i="0" spc="140" baseline="0" dirty="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u="sng" dirty="0"/>
              <a:t>Relațiile Libere (laisser-faire) - fără constrângeri</a:t>
            </a:r>
            <a:endParaRPr lang="ro-RO" dirty="0"/>
          </a:p>
        </p:txBody>
      </p:sp>
      <p:sp>
        <p:nvSpPr>
          <p:cNvPr id="3" name="Text Placeholder 2"/>
          <p:cNvSpPr>
            <a:spLocks noGrp="1"/>
          </p:cNvSpPr>
          <p:nvPr>
            <p:ph type="body" sz="quarter" idx="32"/>
          </p:nvPr>
        </p:nvSpPr>
        <p:spPr/>
        <p:txBody>
          <a:bodyPr/>
          <a:lstStyle/>
          <a:p>
            <a:endParaRPr lang="ro-RO"/>
          </a:p>
        </p:txBody>
      </p:sp>
      <p:sp>
        <p:nvSpPr>
          <p:cNvPr id="4" name="Content Placeholder 3"/>
          <p:cNvSpPr>
            <a:spLocks noGrp="1"/>
          </p:cNvSpPr>
          <p:nvPr>
            <p:ph idx="1"/>
          </p:nvPr>
        </p:nvSpPr>
        <p:spPr/>
        <p:txBody>
          <a:bodyPr/>
          <a:lstStyle/>
          <a:p>
            <a:pPr lvl="0"/>
            <a:r>
              <a:rPr lang="ro-RO" dirty="0"/>
              <a:t>Asigurarea unei dezvoltari libere, bazate pe relatii libere intre profesor si tineret a facut obiectul conceptiilor multor pedagogi si oameni de seama ca: J. J. Rousseau, Lev Tolstoi, Montessori, Freinet, Decroly etc. Aceste relatii libere nu inseamna libertinaj. Acest tip de relatii urmareste sa dezvolte la elevi spiritul de initiativa si de independenta, spiritul de observatie, spiritul critic, dar si responsabil, si creativ, intr-un cuvant sa dovedeasca calitatile care sa-i asigure intr-o masura importanta autoeducatia, autocontrolul si autoaprecierea eficiente. Desigur, dezvoltarea (educatia) libera a elevului (si mai ales a studentului) este o directie importanta si valoroasa. Deoarece elevul este in formare si nu are experienta, trebuie ca aceasta educatie libera sa aiba in vedere respectarea catorva conditii: sa aiba la baza o conceptie educationala care sa inceapa printr-o indrumare supla si competenta, care, desigur, sa nu-l franeze pe elev, ci sa-i ofere modele flexibile, care sa-i deschida drumul cunoasterii, al autoinstruirii eficiente, invatandu-l cum sa invete singur, independent; sa-i dezvolte spiritul de raspundere, de autocontrol si autoapreciere, pentru ca nu cumva libertatea sa-l plafoneze, sa-i limiteze autoinstructia; sa se evite relatiile de libertinaj, in sensul ca elevul sa faca orice, fara nici o raspundere, pentru a nu se ajunge la ineficienta educationala; sa constientizeze si sa accepte de buna voie necesitatea indrumarii profesorului, a exigentei sale, ca unul care are calitatea de a evalua daca evolutia educationala a elevului este sau nu corespunzatoare si altele.</a:t>
            </a:r>
          </a:p>
          <a:p>
            <a:r>
              <a:rPr lang="ro-RO" dirty="0"/>
              <a:t>Relatiile libere (laisser-faire), stabilite si acceptate de buna voie de profesori si studenti, mai ales interindividuale, ar fi cele care ar putea actiona eficient mai ales in invatamantul superior.</a:t>
            </a:r>
          </a:p>
          <a:p>
            <a:endParaRPr lang="ro-RO" dirty="0"/>
          </a:p>
        </p:txBody>
      </p:sp>
      <p:sp>
        <p:nvSpPr>
          <p:cNvPr id="5" name="Footer Placeholder 4"/>
          <p:cNvSpPr>
            <a:spLocks noGrp="1"/>
          </p:cNvSpPr>
          <p:nvPr>
            <p:ph type="ftr" sz="quarter" idx="12"/>
          </p:nvPr>
        </p:nvSpPr>
        <p:spPr/>
        <p:txBody>
          <a:bodyPr/>
          <a:lstStyle/>
          <a:p>
            <a:r>
              <a:rPr lang="en-ZA"/>
              <a:t>Add a footer</a:t>
            </a:r>
            <a:endParaRPr lang="en-ZA" dirty="0"/>
          </a:p>
        </p:txBody>
      </p:sp>
      <p:sp>
        <p:nvSpPr>
          <p:cNvPr id="6" name="Slide Number Placeholder 5"/>
          <p:cNvSpPr>
            <a:spLocks noGrp="1"/>
          </p:cNvSpPr>
          <p:nvPr>
            <p:ph type="sldNum" sz="quarter" idx="33"/>
          </p:nvPr>
        </p:nvSpPr>
        <p:spPr/>
        <p:txBody>
          <a:bodyPr/>
          <a:lstStyle/>
          <a:p>
            <a:fld id="{19B51A1E-902D-48AF-9020-955120F399B6}" type="slidenum">
              <a:rPr lang="en-ZA" smtClean="0"/>
              <a:pPr/>
              <a:t>10</a:t>
            </a:fld>
            <a:endParaRPr lang="en-ZA" dirty="0"/>
          </a:p>
        </p:txBody>
      </p:sp>
    </p:spTree>
    <p:extLst>
      <p:ext uri="{BB962C8B-B14F-4D97-AF65-F5344CB8AC3E}">
        <p14:creationId xmlns:p14="http://schemas.microsoft.com/office/powerpoint/2010/main" val="4290478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Relațiile Democratice</a:t>
            </a:r>
          </a:p>
        </p:txBody>
      </p:sp>
      <p:sp>
        <p:nvSpPr>
          <p:cNvPr id="3" name="Text Placeholder 2"/>
          <p:cNvSpPr>
            <a:spLocks noGrp="1"/>
          </p:cNvSpPr>
          <p:nvPr>
            <p:ph type="body" sz="quarter" idx="32"/>
          </p:nvPr>
        </p:nvSpPr>
        <p:spPr/>
        <p:txBody>
          <a:bodyPr/>
          <a:lstStyle/>
          <a:p>
            <a:endParaRPr lang="ro-RO"/>
          </a:p>
        </p:txBody>
      </p:sp>
      <p:sp>
        <p:nvSpPr>
          <p:cNvPr id="4" name="Content Placeholder 3"/>
          <p:cNvSpPr>
            <a:spLocks noGrp="1"/>
          </p:cNvSpPr>
          <p:nvPr>
            <p:ph idx="1"/>
          </p:nvPr>
        </p:nvSpPr>
        <p:spPr/>
        <p:txBody>
          <a:bodyPr/>
          <a:lstStyle/>
          <a:p>
            <a:r>
              <a:rPr lang="ro-RO" dirty="0"/>
              <a:t>Relatiile democratice pornesc de la drepturile omului, de la respectul fata de om, ca si de la necesitatea ca omul tanar sa aiba o evolutie pozitiva ascendenta, in sensul de a se dezvolta ca o personalitate complexa, integrala, ca un profesionist competent si creativ, ca un cetatean loial si demn. Acest tip de relatii presupune urmatoarele caracteristici si conditii: intelegerea necesitatii obiective a stabilirii si manifestarii de relatii interumane si educationale democratice intre profesor si elev (student) si acceptarea constienta a rolului indrumator al profesorului; imbinarea exigentei constructive, mereu sporite cu respectul fata de elev (student) ca om, cetatean, ca personalitate in devenire, care va trebui sa dovedeasca spirit de independenta, de initiativa, spirit critic si creator; colaborare si ajutor reciproc, ca parteneri si factori responsabili ai aceluiasi proces, care sa aiba ca finalitate obtinerea unei temeinice si elevate pregatiri a elevului si studentului, in vederea integrarii lui socio-profesionale eficiente si creative.</a:t>
            </a:r>
          </a:p>
        </p:txBody>
      </p:sp>
      <p:sp>
        <p:nvSpPr>
          <p:cNvPr id="5" name="Footer Placeholder 4"/>
          <p:cNvSpPr>
            <a:spLocks noGrp="1"/>
          </p:cNvSpPr>
          <p:nvPr>
            <p:ph type="ftr" sz="quarter" idx="12"/>
          </p:nvPr>
        </p:nvSpPr>
        <p:spPr/>
        <p:txBody>
          <a:bodyPr/>
          <a:lstStyle/>
          <a:p>
            <a:r>
              <a:rPr lang="en-ZA"/>
              <a:t>Add a footer</a:t>
            </a:r>
            <a:endParaRPr lang="en-ZA" dirty="0"/>
          </a:p>
        </p:txBody>
      </p:sp>
      <p:sp>
        <p:nvSpPr>
          <p:cNvPr id="6" name="Slide Number Placeholder 5"/>
          <p:cNvSpPr>
            <a:spLocks noGrp="1"/>
          </p:cNvSpPr>
          <p:nvPr>
            <p:ph type="sldNum" sz="quarter" idx="33"/>
          </p:nvPr>
        </p:nvSpPr>
        <p:spPr/>
        <p:txBody>
          <a:bodyPr/>
          <a:lstStyle/>
          <a:p>
            <a:fld id="{19B51A1E-902D-48AF-9020-955120F399B6}" type="slidenum">
              <a:rPr lang="en-ZA" smtClean="0"/>
              <a:pPr/>
              <a:t>11</a:t>
            </a:fld>
            <a:endParaRPr lang="en-ZA" dirty="0"/>
          </a:p>
        </p:txBody>
      </p:sp>
    </p:spTree>
    <p:extLst>
      <p:ext uri="{BB962C8B-B14F-4D97-AF65-F5344CB8AC3E}">
        <p14:creationId xmlns:p14="http://schemas.microsoft.com/office/powerpoint/2010/main" val="1682240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8071104" y="5359400"/>
            <a:ext cx="3688896" cy="565899"/>
          </a:xfrm>
        </p:spPr>
        <p:txBody>
          <a:bodyPr/>
          <a:lstStyle/>
          <a:p>
            <a:r>
              <a:rPr lang="en-ZA" dirty="0"/>
              <a:t>Full screen image with caption lorem ipsum dolor sit amet </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ZA" smtClean="0"/>
              <a:pPr/>
              <a:t>12</a:t>
            </a:fld>
            <a:endParaRPr lang="en-ZA"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pic>
        <p:nvPicPr>
          <p:cNvPr id="3" name="Picture Placeholder 2"/>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82" t="20120" r="-82" b="-50"/>
          <a:stretch/>
        </p:blipFill>
        <p:spPr/>
      </p:pic>
    </p:spTree>
    <p:extLst>
      <p:ext uri="{BB962C8B-B14F-4D97-AF65-F5344CB8AC3E}">
        <p14:creationId xmlns:p14="http://schemas.microsoft.com/office/powerpoint/2010/main" val="665219316"/>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8338242" y="2798354"/>
            <a:ext cx="3853758" cy="1013684"/>
          </a:xfrm>
        </p:spPr>
        <p:txBody>
          <a:bodyPr/>
          <a:lstStyle/>
          <a:p>
            <a:r>
              <a:rPr lang="ro-RO" dirty="0"/>
              <a:t>Mulțumim!</a:t>
            </a:r>
            <a:endParaRPr lang="en-ZA" dirty="0"/>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lstStyle/>
          <a:p>
            <a:r>
              <a:rPr lang="ro-RO" dirty="0"/>
              <a:t>ABMihaela</a:t>
            </a:r>
            <a:endParaRPr lang="en-ZA" dirty="0"/>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p:txBody>
          <a:bodyPr/>
          <a:lstStyle/>
          <a:p>
            <a:r>
              <a:rPr lang="ro-RO" dirty="0"/>
              <a:t>CVeronica-Suzana</a:t>
            </a:r>
            <a:endParaRPr lang="en-ZA"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lstStyle/>
          <a:p>
            <a:r>
              <a:rPr lang="ro-RO" dirty="0"/>
              <a:t>DLarisa</a:t>
            </a:r>
            <a:endParaRPr lang="en-ZA" dirty="0"/>
          </a:p>
        </p:txBody>
      </p:sp>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p:txBody>
          <a:bodyPr/>
          <a:lstStyle/>
          <a:p>
            <a:r>
              <a:rPr lang="ro-RO"/>
              <a:t>SAlexandra</a:t>
            </a:r>
            <a:endParaRPr lang="en-ZA" dirty="0"/>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a:lstStyle/>
          <a:p>
            <a:fld id="{19B51A1E-902D-48AF-9020-955120F399B6}" type="slidenum">
              <a:rPr lang="en-ZA" smtClean="0"/>
              <a:pPr/>
              <a:t>13</a:t>
            </a:fld>
            <a:endParaRPr lang="en-ZA" dirty="0"/>
          </a:p>
        </p:txBody>
      </p:sp>
    </p:spTree>
    <p:extLst>
      <p:ext uri="{BB962C8B-B14F-4D97-AF65-F5344CB8AC3E}">
        <p14:creationId xmlns:p14="http://schemas.microsoft.com/office/powerpoint/2010/main" val="4153678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0" y="4114733"/>
            <a:ext cx="12192000" cy="2256618"/>
          </a:xfrm>
        </p:spPr>
        <p:txBody>
          <a:bodyPr/>
          <a:lstStyle/>
          <a:p>
            <a:r>
              <a:rPr lang="ro-RO" sz="4800" b="0" i="1" dirty="0"/>
              <a:t>„Cei mai buni profesori sunt cei care te învaţă încotro să te uiţi, dar nu îţi spun şi ce să vezi , lăsând libertatea fiecărui copil de a descoperi şi cunoaşte în stilul său propriu.”</a:t>
            </a:r>
            <a:endParaRPr lang="en-ZA" sz="4800"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4091674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r>
              <a:rPr lang="ro-RO" sz="2800" dirty="0"/>
              <a:t>„Educatorul este definit ca o persoană ce răspunde de exercitarea unor influențe educative de natură să conducă la dezvoltarea unor ființe umane.” (Dicționar </a:t>
            </a:r>
            <a:r>
              <a:rPr lang="ro-RO" sz="2800"/>
              <a:t>de Pedagogie</a:t>
            </a:r>
            <a:r>
              <a:rPr lang="ro-RO" sz="2800" dirty="0"/>
              <a:t>, 1979)</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descr="Accent block">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ro-RO" dirty="0"/>
              <a:t>Profesor</a:t>
            </a:r>
            <a:endParaRPr lang="en-ZA"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ro-RO" dirty="0"/>
              <a:t>„Persoană calificată care predă o materie de învățământ (în școală).” – Conform DEX 2009</a:t>
            </a:r>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132974669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Accent block">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785" y="1375542"/>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334" y="1502662"/>
            <a:ext cx="6641900" cy="1124345"/>
          </a:xfrm>
        </p:spPr>
        <p:txBody>
          <a:bodyPr/>
          <a:lstStyle/>
          <a:p>
            <a:r>
              <a:rPr lang="ro-RO" dirty="0"/>
              <a:t>Profesorul</a:t>
            </a:r>
            <a:endParaRPr lang="en-ZA"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118471" y="2643596"/>
            <a:ext cx="6641626" cy="590155"/>
          </a:xfrm>
        </p:spPr>
        <p:txBody>
          <a:bodyPr/>
          <a:lstStyle/>
          <a:p>
            <a:r>
              <a:rPr lang="ro-RO" dirty="0"/>
              <a:t>Citat din Elena Macavei</a:t>
            </a:r>
            <a:endParaRPr lang="en-ZA"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7960" y="3336256"/>
            <a:ext cx="5472000" cy="2428351"/>
          </a:xfrm>
        </p:spPr>
        <p:txBody>
          <a:bodyPr/>
          <a:lstStyle/>
          <a:p>
            <a:pPr marL="0" indent="0">
              <a:buNone/>
            </a:pPr>
            <a:r>
              <a:rPr lang="ro-RO" sz="2800" dirty="0"/>
              <a:t>“Este </a:t>
            </a:r>
            <a:r>
              <a:rPr lang="ro-RO" sz="2800" b="1" u="sng" dirty="0"/>
              <a:t>agent al instruirii și educației</a:t>
            </a:r>
            <a:r>
              <a:rPr lang="ro-RO" sz="2800" dirty="0"/>
              <a:t>, misionar al </a:t>
            </a:r>
            <a:r>
              <a:rPr lang="ro-RO" sz="2800" b="1" u="sng" dirty="0"/>
              <a:t>transmiterii valorilor culturii și civilizației</a:t>
            </a:r>
            <a:r>
              <a:rPr lang="ro-RO" sz="2800" dirty="0"/>
              <a:t>, răspunzător de calitatea umană a urmașilor, </a:t>
            </a:r>
            <a:r>
              <a:rPr lang="ro-RO" sz="2800" b="1" u="sng" dirty="0"/>
              <a:t>modelator al personalității</a:t>
            </a:r>
            <a:r>
              <a:rPr lang="ro-RO" sz="2800" dirty="0"/>
              <a:t>, </a:t>
            </a:r>
            <a:r>
              <a:rPr lang="ro-RO" sz="2800" b="1" u="sng" dirty="0"/>
              <a:t>îndrumător</a:t>
            </a:r>
            <a:r>
              <a:rPr lang="ro-RO" sz="2800" dirty="0"/>
              <a:t> al emancipării, socializării, co-autor al formării tinerei generații”</a:t>
            </a:r>
            <a:endParaRPr lang="en-ZA"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722098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ro-RO" dirty="0"/>
              <a:t>Rolul Profesorului</a:t>
            </a:r>
            <a:endParaRPr lang="en-ZA" dirty="0"/>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r>
              <a:rPr lang="ro-RO" dirty="0"/>
              <a:t>„Primul nostru profesor este propria inimă.”</a:t>
            </a:r>
            <a:endParaRPr lang="en-ZA" dirty="0"/>
          </a:p>
        </p:txBody>
      </p:sp>
      <p:sp>
        <p:nvSpPr>
          <p:cNvPr id="12" name="Rectangle 11" descr="Accent block left">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a:lstStyle/>
          <a:p>
            <a:r>
              <a:rPr lang="ro-RO" dirty="0"/>
              <a:t>1. Expert al actului de Învățare-Predare</a:t>
            </a:r>
            <a:endParaRPr lang="en-ZA" dirty="0"/>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50768"/>
            <a:ext cx="5472000" cy="2194694"/>
          </a:xfrm>
        </p:spPr>
        <p:txBody>
          <a:bodyPr/>
          <a:lstStyle/>
          <a:p>
            <a:r>
              <a:rPr lang="ro-RO" dirty="0"/>
              <a:t>Profesorul nu impune informații științifice, ci construiește dispozitive de învățare personalizate la fiecare clasă de elevi.</a:t>
            </a:r>
          </a:p>
          <a:p>
            <a:r>
              <a:rPr lang="ro-RO" dirty="0"/>
              <a:t>Trebuie să dea dovadă de creativitate ca să se facă înțeles de către elevi.</a:t>
            </a:r>
            <a:endParaRPr lang="en-ZA" dirty="0"/>
          </a:p>
        </p:txBody>
      </p:sp>
      <p:cxnSp>
        <p:nvCxnSpPr>
          <p:cNvPr id="11" name="Straight Connector 10" descr="Slide divider">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descr="Accent bar right&#10;">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ZA"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r>
              <a:rPr lang="ro-RO" dirty="0"/>
              <a:t>2. Agent Motivator</a:t>
            </a:r>
            <a:endParaRPr lang="en-ZA" dirty="0"/>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2196041"/>
          </a:xfrm>
        </p:spPr>
        <p:txBody>
          <a:bodyPr/>
          <a:lstStyle/>
          <a:p>
            <a:r>
              <a:rPr lang="ro-RO" dirty="0"/>
              <a:t>Stimulează și întreține curiozitatea, interesul și dorința elevilor în procesul instructiv-educativ.</a:t>
            </a:r>
          </a:p>
          <a:p>
            <a:r>
              <a:rPr lang="ro-RO" dirty="0"/>
              <a:t>Dacă elevul este puternic motivat, acesta se va perfecționa din punct de vedere al abilităților intelectuale și practice. </a:t>
            </a:r>
            <a:endParaRPr lang="en-ZA"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318883787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Rolul Profesorului</a:t>
            </a:r>
          </a:p>
        </p:txBody>
      </p:sp>
      <p:sp>
        <p:nvSpPr>
          <p:cNvPr id="3" name="Text Placeholder 2"/>
          <p:cNvSpPr>
            <a:spLocks noGrp="1"/>
          </p:cNvSpPr>
          <p:nvPr>
            <p:ph type="body" sz="quarter" idx="32"/>
          </p:nvPr>
        </p:nvSpPr>
        <p:spPr/>
        <p:txBody>
          <a:bodyPr/>
          <a:lstStyle/>
          <a:p>
            <a:r>
              <a:rPr lang="ro-RO" dirty="0"/>
              <a:t>„Primul nostru profesor este propria inimă.”</a:t>
            </a:r>
            <a:endParaRPr lang="en-ZA" dirty="0"/>
          </a:p>
          <a:p>
            <a:endParaRPr lang="ro-RO" dirty="0"/>
          </a:p>
        </p:txBody>
      </p:sp>
      <p:sp>
        <p:nvSpPr>
          <p:cNvPr id="4" name="Text Placeholder 3"/>
          <p:cNvSpPr>
            <a:spLocks noGrp="1"/>
          </p:cNvSpPr>
          <p:nvPr>
            <p:ph type="body" idx="1"/>
          </p:nvPr>
        </p:nvSpPr>
        <p:spPr/>
        <p:txBody>
          <a:bodyPr/>
          <a:lstStyle/>
          <a:p>
            <a:r>
              <a:rPr lang="ro-RO" dirty="0"/>
              <a:t>3. Lider</a:t>
            </a:r>
          </a:p>
        </p:txBody>
      </p:sp>
      <p:sp>
        <p:nvSpPr>
          <p:cNvPr id="5" name="Content Placeholder 4"/>
          <p:cNvSpPr>
            <a:spLocks noGrp="1"/>
          </p:cNvSpPr>
          <p:nvPr>
            <p:ph sz="half" idx="2"/>
          </p:nvPr>
        </p:nvSpPr>
        <p:spPr/>
        <p:txBody>
          <a:bodyPr/>
          <a:lstStyle/>
          <a:p>
            <a:r>
              <a:rPr lang="ro-RO" dirty="0"/>
              <a:t>Educatorul influențează, acționează asupra personalității în devenire – individual și în grup – prin activitatea didactică și extradidactică, cea extrașcolară (vizite, excursii, concursuri, olimpiade), prin activitatea culturală (propagator al științei, tehnicii, artei).</a:t>
            </a:r>
          </a:p>
        </p:txBody>
      </p:sp>
      <p:sp>
        <p:nvSpPr>
          <p:cNvPr id="6" name="Text Placeholder 5"/>
          <p:cNvSpPr>
            <a:spLocks noGrp="1"/>
          </p:cNvSpPr>
          <p:nvPr>
            <p:ph type="body" sz="quarter" idx="13"/>
          </p:nvPr>
        </p:nvSpPr>
        <p:spPr/>
        <p:txBody>
          <a:bodyPr/>
          <a:lstStyle/>
          <a:p>
            <a:r>
              <a:rPr lang="ro-RO" dirty="0"/>
              <a:t>4. Model</a:t>
            </a:r>
          </a:p>
        </p:txBody>
      </p:sp>
      <p:sp>
        <p:nvSpPr>
          <p:cNvPr id="7" name="Text Placeholder 6"/>
          <p:cNvSpPr>
            <a:spLocks noGrp="1"/>
          </p:cNvSpPr>
          <p:nvPr>
            <p:ph type="body" sz="quarter" idx="12"/>
          </p:nvPr>
        </p:nvSpPr>
        <p:spPr/>
        <p:txBody>
          <a:bodyPr/>
          <a:lstStyle/>
          <a:p>
            <a:r>
              <a:rPr lang="ro-RO" dirty="0"/>
              <a:t>În toate timpurile, profesorul a constituit un exemplu pozitiv pentru elevi, prin activitatea si comportamentul sau in cadrul procesului instructiv-educativ.</a:t>
            </a:r>
          </a:p>
          <a:p>
            <a:r>
              <a:rPr lang="ro-RO" dirty="0"/>
              <a:t>De remarcat faptul că modelele masculine sunt mai des întâlnite decât cele feminine.</a:t>
            </a:r>
          </a:p>
        </p:txBody>
      </p:sp>
      <p:sp>
        <p:nvSpPr>
          <p:cNvPr id="8" name="Footer Placeholder 7"/>
          <p:cNvSpPr>
            <a:spLocks noGrp="1"/>
          </p:cNvSpPr>
          <p:nvPr>
            <p:ph type="ftr" sz="quarter" idx="14"/>
          </p:nvPr>
        </p:nvSpPr>
        <p:spPr/>
        <p:txBody>
          <a:bodyPr/>
          <a:lstStyle/>
          <a:p>
            <a:r>
              <a:rPr lang="en-ZA"/>
              <a:t>Add a footer</a:t>
            </a:r>
            <a:endParaRPr lang="en-ZA" dirty="0"/>
          </a:p>
        </p:txBody>
      </p:sp>
      <p:sp>
        <p:nvSpPr>
          <p:cNvPr id="9" name="Slide Number Placeholder 8"/>
          <p:cNvSpPr>
            <a:spLocks noGrp="1"/>
          </p:cNvSpPr>
          <p:nvPr>
            <p:ph type="sldNum" sz="quarter" idx="33"/>
          </p:nvPr>
        </p:nvSpPr>
        <p:spPr/>
        <p:txBody>
          <a:bodyPr/>
          <a:lstStyle/>
          <a:p>
            <a:fld id="{19B51A1E-902D-48AF-9020-955120F399B6}" type="slidenum">
              <a:rPr lang="en-ZA" smtClean="0"/>
              <a:pPr/>
              <a:t>6</a:t>
            </a:fld>
            <a:endParaRPr lang="en-ZA" dirty="0"/>
          </a:p>
        </p:txBody>
      </p:sp>
    </p:spTree>
    <p:extLst>
      <p:ext uri="{BB962C8B-B14F-4D97-AF65-F5344CB8AC3E}">
        <p14:creationId xmlns:p14="http://schemas.microsoft.com/office/powerpoint/2010/main" val="78717464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Rolul Profesorului</a:t>
            </a:r>
          </a:p>
        </p:txBody>
      </p:sp>
      <p:sp>
        <p:nvSpPr>
          <p:cNvPr id="3" name="Text Placeholder 2"/>
          <p:cNvSpPr>
            <a:spLocks noGrp="1"/>
          </p:cNvSpPr>
          <p:nvPr>
            <p:ph type="body" sz="quarter" idx="32"/>
          </p:nvPr>
        </p:nvSpPr>
        <p:spPr/>
        <p:txBody>
          <a:bodyPr/>
          <a:lstStyle/>
          <a:p>
            <a:r>
              <a:rPr lang="ro-RO" dirty="0"/>
              <a:t>„Primul nostru profesor este propria inimă.”</a:t>
            </a:r>
            <a:endParaRPr lang="en-ZA" dirty="0"/>
          </a:p>
          <a:p>
            <a:endParaRPr lang="ro-RO" dirty="0"/>
          </a:p>
        </p:txBody>
      </p:sp>
      <p:sp>
        <p:nvSpPr>
          <p:cNvPr id="4" name="Text Placeholder 3"/>
          <p:cNvSpPr>
            <a:spLocks noGrp="1"/>
          </p:cNvSpPr>
          <p:nvPr>
            <p:ph type="body" idx="1"/>
          </p:nvPr>
        </p:nvSpPr>
        <p:spPr/>
        <p:txBody>
          <a:bodyPr/>
          <a:lstStyle/>
          <a:p>
            <a:r>
              <a:rPr lang="ro-RO" dirty="0"/>
              <a:t>5. Consilier</a:t>
            </a:r>
          </a:p>
        </p:txBody>
      </p:sp>
      <p:sp>
        <p:nvSpPr>
          <p:cNvPr id="5" name="Content Placeholder 4"/>
          <p:cNvSpPr>
            <a:spLocks noGrp="1"/>
          </p:cNvSpPr>
          <p:nvPr>
            <p:ph sz="half" idx="2"/>
          </p:nvPr>
        </p:nvSpPr>
        <p:spPr/>
        <p:txBody>
          <a:bodyPr/>
          <a:lstStyle/>
          <a:p>
            <a:r>
              <a:rPr lang="ro-RO" dirty="0"/>
              <a:t>Facilitează și intermediază învățarea.</a:t>
            </a:r>
          </a:p>
          <a:p>
            <a:r>
              <a:rPr lang="ro-RO" dirty="0"/>
              <a:t>Ajută elevii să înțeleagă și să își creeze puncte de vedere proprii.</a:t>
            </a:r>
          </a:p>
          <a:p>
            <a:r>
              <a:rPr lang="ro-RO" dirty="0"/>
              <a:t>Este partener de învățare.</a:t>
            </a:r>
          </a:p>
          <a:p>
            <a:r>
              <a:rPr lang="ro-RO" dirty="0"/>
              <a:t>„Profesorul este un observator sensibil al comportamentului elevilor, un îndrumător persuasiv și un sfătuitor al acestora” (I. Nicola, 2000).</a:t>
            </a:r>
          </a:p>
        </p:txBody>
      </p:sp>
      <p:sp>
        <p:nvSpPr>
          <p:cNvPr id="6" name="Text Placeholder 5"/>
          <p:cNvSpPr>
            <a:spLocks noGrp="1"/>
          </p:cNvSpPr>
          <p:nvPr>
            <p:ph type="body" sz="quarter" idx="13"/>
          </p:nvPr>
        </p:nvSpPr>
        <p:spPr/>
        <p:txBody>
          <a:bodyPr/>
          <a:lstStyle/>
          <a:p>
            <a:r>
              <a:rPr lang="ro-RO" dirty="0"/>
              <a:t>6.Evaluator</a:t>
            </a:r>
          </a:p>
        </p:txBody>
      </p:sp>
      <p:sp>
        <p:nvSpPr>
          <p:cNvPr id="7" name="Text Placeholder 6"/>
          <p:cNvSpPr>
            <a:spLocks noGrp="1"/>
          </p:cNvSpPr>
          <p:nvPr>
            <p:ph type="body" sz="quarter" idx="12"/>
          </p:nvPr>
        </p:nvSpPr>
        <p:spPr/>
        <p:txBody>
          <a:bodyPr/>
          <a:lstStyle/>
          <a:p>
            <a:endParaRPr lang="ro-RO" dirty="0"/>
          </a:p>
        </p:txBody>
      </p:sp>
      <p:sp>
        <p:nvSpPr>
          <p:cNvPr id="8" name="Footer Placeholder 7"/>
          <p:cNvSpPr>
            <a:spLocks noGrp="1"/>
          </p:cNvSpPr>
          <p:nvPr>
            <p:ph type="ftr" sz="quarter" idx="14"/>
          </p:nvPr>
        </p:nvSpPr>
        <p:spPr/>
        <p:txBody>
          <a:bodyPr/>
          <a:lstStyle/>
          <a:p>
            <a:r>
              <a:rPr lang="en-ZA"/>
              <a:t>Add a footer</a:t>
            </a:r>
            <a:endParaRPr lang="en-ZA" dirty="0"/>
          </a:p>
        </p:txBody>
      </p:sp>
      <p:sp>
        <p:nvSpPr>
          <p:cNvPr id="9" name="Slide Number Placeholder 8"/>
          <p:cNvSpPr>
            <a:spLocks noGrp="1"/>
          </p:cNvSpPr>
          <p:nvPr>
            <p:ph type="sldNum" sz="quarter" idx="33"/>
          </p:nvPr>
        </p:nvSpPr>
        <p:spPr/>
        <p:txBody>
          <a:bodyPr/>
          <a:lstStyle/>
          <a:p>
            <a:fld id="{19B51A1E-902D-48AF-9020-955120F399B6}" type="slidenum">
              <a:rPr lang="en-ZA" smtClean="0"/>
              <a:pPr/>
              <a:t>7</a:t>
            </a:fld>
            <a:endParaRPr lang="en-ZA" dirty="0"/>
          </a:p>
        </p:txBody>
      </p:sp>
      <p:pic>
        <p:nvPicPr>
          <p:cNvPr id="1029" name="Picture 5" descr="Imagini pentru evalu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887" y="2812214"/>
            <a:ext cx="4509951" cy="3382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9751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a:lstStyle/>
          <a:p>
            <a:r>
              <a:rPr lang="ro-RO" dirty="0"/>
              <a:t>Relația Profesor-Elev</a:t>
            </a:r>
            <a:endParaRPr lang="en-ZA" dirty="0"/>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ro-RO" dirty="0"/>
              <a:t>„Cel mai greu pentru un profesor de matematică este să-i înveţe pe elevi înmulţirea adevărului...”</a:t>
            </a:r>
            <a:endParaRPr lang="en-ZA"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a:lstStyle/>
          <a:p>
            <a:fld id="{19B51A1E-902D-48AF-9020-955120F399B6}" type="slidenum">
              <a:rPr lang="en-ZA" smtClean="0"/>
              <a:pPr/>
              <a:t>8</a:t>
            </a:fld>
            <a:endParaRPr lang="en-ZA" dirty="0"/>
          </a:p>
        </p:txBody>
      </p:sp>
    </p:spTree>
    <p:extLst>
      <p:ext uri="{BB962C8B-B14F-4D97-AF65-F5344CB8AC3E}">
        <p14:creationId xmlns:p14="http://schemas.microsoft.com/office/powerpoint/2010/main" val="2117695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Relațiile Autoritariste</a:t>
            </a:r>
          </a:p>
        </p:txBody>
      </p:sp>
      <p:sp>
        <p:nvSpPr>
          <p:cNvPr id="3" name="Text Placeholder 2"/>
          <p:cNvSpPr>
            <a:spLocks noGrp="1"/>
          </p:cNvSpPr>
          <p:nvPr>
            <p:ph type="body" sz="quarter" idx="32"/>
          </p:nvPr>
        </p:nvSpPr>
        <p:spPr/>
        <p:txBody>
          <a:bodyPr/>
          <a:lstStyle/>
          <a:p>
            <a:endParaRPr lang="ro-RO"/>
          </a:p>
        </p:txBody>
      </p:sp>
      <p:sp>
        <p:nvSpPr>
          <p:cNvPr id="4" name="Content Placeholder 3"/>
          <p:cNvSpPr>
            <a:spLocks noGrp="1"/>
          </p:cNvSpPr>
          <p:nvPr>
            <p:ph idx="1"/>
          </p:nvPr>
        </p:nvSpPr>
        <p:spPr/>
        <p:txBody>
          <a:bodyPr/>
          <a:lstStyle/>
          <a:p>
            <a:pPr lvl="0"/>
            <a:r>
              <a:rPr lang="ro-RO" b="1" u="sng" dirty="0"/>
              <a:t>Relațiile Autoritariste</a:t>
            </a:r>
            <a:r>
              <a:rPr lang="ro-RO" dirty="0"/>
              <a:t>: Din greceste autos ( lui insusi); kratos -putere. Relatiile autoritariste (autocrate) fac din profesor factorul dominator al procesului instructiv-educativ, el dirijand si hotarand totul; acest tip de relatie inabusa orice spirit de initiativa, de independenta, de creativitate, de actiune si raspundere personala ale elevului (studentului). Ele sunt o frana in dezvoltarea personalitatii. Ele formeaza „roboti" si nu oameni adevarati. Formula „magis-ter dixit" - maestrul a spus - defineste tipul de relatii didactice autoritariste (autocrate). Astfel de tip de relatii a fost determinat de specificul societatii si statului autoritarist, autocrat, totalitar. Ca atare, ele trebuie abandonate din invatamant.</a:t>
            </a:r>
          </a:p>
          <a:p>
            <a:endParaRPr lang="ro-RO" dirty="0"/>
          </a:p>
        </p:txBody>
      </p:sp>
      <p:sp>
        <p:nvSpPr>
          <p:cNvPr id="5" name="Footer Placeholder 4"/>
          <p:cNvSpPr>
            <a:spLocks noGrp="1"/>
          </p:cNvSpPr>
          <p:nvPr>
            <p:ph type="ftr" sz="quarter" idx="12"/>
          </p:nvPr>
        </p:nvSpPr>
        <p:spPr/>
        <p:txBody>
          <a:bodyPr/>
          <a:lstStyle/>
          <a:p>
            <a:r>
              <a:rPr lang="en-ZA"/>
              <a:t>Add a footer</a:t>
            </a:r>
            <a:endParaRPr lang="en-ZA" dirty="0"/>
          </a:p>
        </p:txBody>
      </p:sp>
      <p:sp>
        <p:nvSpPr>
          <p:cNvPr id="6" name="Slide Number Placeholder 5"/>
          <p:cNvSpPr>
            <a:spLocks noGrp="1"/>
          </p:cNvSpPr>
          <p:nvPr>
            <p:ph type="sldNum" sz="quarter" idx="33"/>
          </p:nvPr>
        </p:nvSpPr>
        <p:spPr/>
        <p:txBody>
          <a:bodyPr/>
          <a:lstStyle/>
          <a:p>
            <a:fld id="{19B51A1E-902D-48AF-9020-955120F399B6}" type="slidenum">
              <a:rPr lang="en-ZA" smtClean="0"/>
              <a:pPr/>
              <a:t>9</a:t>
            </a:fld>
            <a:endParaRPr lang="en-ZA" dirty="0"/>
          </a:p>
        </p:txBody>
      </p:sp>
      <p:pic>
        <p:nvPicPr>
          <p:cNvPr id="2050" name="Picture 2" descr="Imagini pentru authoritarian teac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3238499"/>
            <a:ext cx="247650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06663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echnical Presentation Layout_SB - v4.potx" id="{410D3EFA-FA20-475F-9696-CD1A7DDB5DC5}" vid="{222B8127-F9F2-4FAA-9A8E-5AB7CC0C35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Bright business presentation</Template>
  <TotalTime>0</TotalTime>
  <Words>1086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Candara</vt:lpstr>
      <vt:lpstr>Corbel</vt:lpstr>
      <vt:lpstr>Times New Roman</vt:lpstr>
      <vt:lpstr>Office Theme</vt:lpstr>
      <vt:lpstr>Rolul Profesorului și Relația Profesor-Elev</vt:lpstr>
      <vt:lpstr>„Cei mai buni profesori sunt cei care te învaţă încotro să te uiţi, dar nu îţi spun şi ce să vezi , lăsând libertatea fiecărui copil de a descoperi şi cunoaşte în stilul său propriu.”</vt:lpstr>
      <vt:lpstr>Profesor</vt:lpstr>
      <vt:lpstr>Profesorul</vt:lpstr>
      <vt:lpstr>Rolul Profesorului</vt:lpstr>
      <vt:lpstr>Rolul Profesorului</vt:lpstr>
      <vt:lpstr>Rolul Profesorului</vt:lpstr>
      <vt:lpstr>Relația Profesor-Elev</vt:lpstr>
      <vt:lpstr>Relațiile Autoritariste</vt:lpstr>
      <vt:lpstr>Relațiile Libere (laisser-faire) - fără constrângeri</vt:lpstr>
      <vt:lpstr>Relațiile Democratice</vt:lpstr>
      <vt:lpstr>Large image</vt:lpstr>
      <vt:lpstr>Mulțumim!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2019-03-31T17:25:28Z</dcterms:created>
  <dcterms:modified xsi:type="dcterms:W3CDTF">2022-02-10T19:11:02Z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2018-08-01T18:59:51.9197316Z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