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7" r:id="rId3"/>
    <p:sldId id="258" r:id="rId4"/>
    <p:sldId id="265" r:id="rId5"/>
    <p:sldId id="259" r:id="rId6"/>
    <p:sldId id="260" r:id="rId7"/>
    <p:sldId id="261" r:id="rId8"/>
    <p:sldId id="262" r:id="rId9"/>
    <p:sldId id="263" r:id="rId10"/>
    <p:sldId id="266" r:id="rId11"/>
    <p:sldId id="264" r:id="rId12"/>
    <p:sldId id="267" r:id="rId13"/>
    <p:sldId id="268" r:id="rId14"/>
    <p:sldId id="269" r:id="rId15"/>
    <p:sldId id="274" r:id="rId16"/>
    <p:sldId id="271" r:id="rId17"/>
    <p:sldId id="275" r:id="rId18"/>
    <p:sldId id="272" r:id="rId19"/>
    <p:sldId id="273" r:id="rId20"/>
    <p:sldId id="270" r:id="rId21"/>
    <p:sldId id="276" r:id="rId22"/>
    <p:sldId id="280" r:id="rId23"/>
    <p:sldId id="277" r:id="rId24"/>
    <p:sldId id="278" r:id="rId25"/>
    <p:sldId id="279"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ela" initials="M" lastIdx="1" clrIdx="0">
    <p:extLst>
      <p:ext uri="{19B8F6BF-5375-455C-9EA6-DF929625EA0E}">
        <p15:presenceInfo xmlns:p15="http://schemas.microsoft.com/office/powerpoint/2012/main" userId="Mihae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F07DD8F-F56B-41EB-A19F-202BC63B6791}" type="datetimeFigureOut">
              <a:rPr lang="en-US" smtClean="0"/>
              <a:t>2/10/2022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5DEB96A-F47C-46B0-9584-5C0A72474DB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42507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7DD8F-F56B-41EB-A19F-202BC63B6791}"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EB96A-F47C-46B0-9584-5C0A72474DBC}" type="slidenum">
              <a:rPr lang="en-US" smtClean="0"/>
              <a:t>‹#›</a:t>
            </a:fld>
            <a:endParaRPr lang="en-US"/>
          </a:p>
        </p:txBody>
      </p:sp>
    </p:spTree>
    <p:extLst>
      <p:ext uri="{BB962C8B-B14F-4D97-AF65-F5344CB8AC3E}">
        <p14:creationId xmlns:p14="http://schemas.microsoft.com/office/powerpoint/2010/main" val="155244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7DD8F-F56B-41EB-A19F-202BC63B6791}"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EB96A-F47C-46B0-9584-5C0A72474DBC}" type="slidenum">
              <a:rPr lang="en-US" smtClean="0"/>
              <a:t>‹#›</a:t>
            </a:fld>
            <a:endParaRPr lang="en-US"/>
          </a:p>
        </p:txBody>
      </p:sp>
    </p:spTree>
    <p:extLst>
      <p:ext uri="{BB962C8B-B14F-4D97-AF65-F5344CB8AC3E}">
        <p14:creationId xmlns:p14="http://schemas.microsoft.com/office/powerpoint/2010/main" val="15541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7DD8F-F56B-41EB-A19F-202BC63B6791}"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EB96A-F47C-46B0-9584-5C0A72474DBC}" type="slidenum">
              <a:rPr lang="en-US" smtClean="0"/>
              <a:t>‹#›</a:t>
            </a:fld>
            <a:endParaRPr lang="en-US"/>
          </a:p>
        </p:txBody>
      </p:sp>
    </p:spTree>
    <p:extLst>
      <p:ext uri="{BB962C8B-B14F-4D97-AF65-F5344CB8AC3E}">
        <p14:creationId xmlns:p14="http://schemas.microsoft.com/office/powerpoint/2010/main" val="28682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F07DD8F-F56B-41EB-A19F-202BC63B6791}" type="datetimeFigureOut">
              <a:rPr lang="en-US" smtClean="0"/>
              <a:t>2/10/2022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5DEB96A-F47C-46B0-9584-5C0A72474DB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197078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7DD8F-F56B-41EB-A19F-202BC63B6791}"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EB96A-F47C-46B0-9584-5C0A72474DBC}" type="slidenum">
              <a:rPr lang="en-US" smtClean="0"/>
              <a:t>‹#›</a:t>
            </a:fld>
            <a:endParaRPr lang="en-US"/>
          </a:p>
        </p:txBody>
      </p:sp>
    </p:spTree>
    <p:extLst>
      <p:ext uri="{BB962C8B-B14F-4D97-AF65-F5344CB8AC3E}">
        <p14:creationId xmlns:p14="http://schemas.microsoft.com/office/powerpoint/2010/main" val="385830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07DD8F-F56B-41EB-A19F-202BC63B6791}" type="datetimeFigureOut">
              <a:rPr lang="en-US" smtClean="0"/>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EB96A-F47C-46B0-9584-5C0A72474DBC}" type="slidenum">
              <a:rPr lang="en-US" smtClean="0"/>
              <a:t>‹#›</a:t>
            </a:fld>
            <a:endParaRPr lang="en-US"/>
          </a:p>
        </p:txBody>
      </p:sp>
    </p:spTree>
    <p:extLst>
      <p:ext uri="{BB962C8B-B14F-4D97-AF65-F5344CB8AC3E}">
        <p14:creationId xmlns:p14="http://schemas.microsoft.com/office/powerpoint/2010/main" val="165653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07DD8F-F56B-41EB-A19F-202BC63B6791}" type="datetimeFigureOut">
              <a:rPr lang="en-US" smtClean="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EB96A-F47C-46B0-9584-5C0A72474DBC}" type="slidenum">
              <a:rPr lang="en-US" smtClean="0"/>
              <a:t>‹#›</a:t>
            </a:fld>
            <a:endParaRPr lang="en-US"/>
          </a:p>
        </p:txBody>
      </p:sp>
    </p:spTree>
    <p:extLst>
      <p:ext uri="{BB962C8B-B14F-4D97-AF65-F5344CB8AC3E}">
        <p14:creationId xmlns:p14="http://schemas.microsoft.com/office/powerpoint/2010/main" val="258070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7DD8F-F56B-41EB-A19F-202BC63B6791}" type="datetimeFigureOut">
              <a:rPr lang="en-US" smtClean="0"/>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EB96A-F47C-46B0-9584-5C0A72474DBC}" type="slidenum">
              <a:rPr lang="en-US" smtClean="0"/>
              <a:t>‹#›</a:t>
            </a:fld>
            <a:endParaRPr lang="en-US"/>
          </a:p>
        </p:txBody>
      </p:sp>
    </p:spTree>
    <p:extLst>
      <p:ext uri="{BB962C8B-B14F-4D97-AF65-F5344CB8AC3E}">
        <p14:creationId xmlns:p14="http://schemas.microsoft.com/office/powerpoint/2010/main" val="38948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F07DD8F-F56B-41EB-A19F-202BC63B6791}" type="datetimeFigureOut">
              <a:rPr lang="en-US" smtClean="0"/>
              <a:t>2/10/2022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5DEB96A-F47C-46B0-9584-5C0A72474DB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284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F07DD8F-F56B-41EB-A19F-202BC63B6791}" type="datetimeFigureOut">
              <a:rPr lang="en-US" smtClean="0"/>
              <a:t>2/10/2022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5DEB96A-F47C-46B0-9584-5C0A72474DB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477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F07DD8F-F56B-41EB-A19F-202BC63B6791}" type="datetimeFigureOut">
              <a:rPr lang="en-US" smtClean="0"/>
              <a:t>2/10/2022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5DEB96A-F47C-46B0-9584-5C0A72474DB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4605235"/>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99E616B-3C96-49D7-9BFF-9ED28B70DFAC}"/>
              </a:ext>
            </a:extLst>
          </p:cNvPr>
          <p:cNvSpPr txBox="1"/>
          <p:nvPr/>
        </p:nvSpPr>
        <p:spPr>
          <a:xfrm>
            <a:off x="2422358" y="1319463"/>
            <a:ext cx="7347284" cy="1415772"/>
          </a:xfrm>
          <a:prstGeom prst="rect">
            <a:avLst/>
          </a:prstGeom>
          <a:noFill/>
        </p:spPr>
        <p:txBody>
          <a:bodyPr wrap="square" rtlCol="0">
            <a:spAutoFit/>
          </a:bodyPr>
          <a:lstStyle/>
          <a:p>
            <a:pPr algn="ctr"/>
            <a:r>
              <a:rPr lang="ro-RO" sz="3600" dirty="0">
                <a:latin typeface="Times New Roman" pitchFamily="18" charset="0"/>
                <a:cs typeface="Times New Roman" pitchFamily="18" charset="0"/>
              </a:rPr>
              <a:t>Didactica specialităţii</a:t>
            </a:r>
            <a:endParaRPr lang="en-US" sz="3600" dirty="0">
              <a:latin typeface="Times New Roman" pitchFamily="18" charset="0"/>
              <a:cs typeface="Times New Roman" pitchFamily="18" charset="0"/>
            </a:endParaRPr>
          </a:p>
          <a:p>
            <a:pPr algn="ctr"/>
            <a:r>
              <a:rPr lang="ro-RO" sz="3200" dirty="0">
                <a:latin typeface="Times New Roman" pitchFamily="18" charset="0"/>
                <a:cs typeface="Times New Roman" pitchFamily="18" charset="0"/>
              </a:rPr>
              <a:t>Proiect de grup </a:t>
            </a:r>
            <a:endParaRPr lang="en-US" sz="3200" dirty="0">
              <a:latin typeface="Times New Roman" pitchFamily="18" charset="0"/>
              <a:cs typeface="Times New Roman" pitchFamily="18" charset="0"/>
            </a:endParaRPr>
          </a:p>
          <a:p>
            <a:endParaRPr lang="en-US" dirty="0"/>
          </a:p>
        </p:txBody>
      </p:sp>
      <p:sp>
        <p:nvSpPr>
          <p:cNvPr id="8" name="TextBox 7">
            <a:extLst>
              <a:ext uri="{FF2B5EF4-FFF2-40B4-BE49-F238E27FC236}">
                <a16:creationId xmlns:a16="http://schemas.microsoft.com/office/drawing/2014/main" id="{37B1354E-017D-4207-AF5C-57E146FB9F03}"/>
              </a:ext>
            </a:extLst>
          </p:cNvPr>
          <p:cNvSpPr txBox="1"/>
          <p:nvPr/>
        </p:nvSpPr>
        <p:spPr>
          <a:xfrm>
            <a:off x="2029326" y="2919901"/>
            <a:ext cx="8133348" cy="2616101"/>
          </a:xfrm>
          <a:prstGeom prst="rect">
            <a:avLst/>
          </a:prstGeom>
          <a:noFill/>
        </p:spPr>
        <p:txBody>
          <a:bodyPr wrap="square" rtlCol="0">
            <a:spAutoFit/>
          </a:bodyPr>
          <a:lstStyle/>
          <a:p>
            <a:pPr algn="ctr"/>
            <a:r>
              <a:rPr lang="ro-RO" sz="2800" b="1" dirty="0"/>
              <a:t>Grafuri Orientate</a:t>
            </a:r>
            <a:endParaRPr lang="en-US" sz="2800" b="1" dirty="0"/>
          </a:p>
          <a:p>
            <a:pPr algn="r"/>
            <a:endParaRPr lang="en-US" dirty="0"/>
          </a:p>
          <a:p>
            <a:r>
              <a:rPr lang="en-US" sz="2000" dirty="0"/>
              <a:t>		 </a:t>
            </a:r>
            <a:r>
              <a:rPr lang="en-US" sz="2000" dirty="0" err="1"/>
              <a:t>Realizat</a:t>
            </a:r>
            <a:r>
              <a:rPr lang="en-US" sz="2000" dirty="0"/>
              <a:t> de:</a:t>
            </a:r>
          </a:p>
          <a:p>
            <a:pPr marL="342900" indent="-342900" algn="r">
              <a:buFont typeface="Arial" panose="020B0604020202020204" pitchFamily="34" charset="0"/>
              <a:buChar char="•"/>
            </a:pPr>
            <a:r>
              <a:rPr lang="en-US" sz="2000" dirty="0"/>
              <a:t>AB Mihaela, 241</a:t>
            </a:r>
            <a:endParaRPr lang="ro-RO" sz="2000" dirty="0"/>
          </a:p>
          <a:p>
            <a:pPr marL="342900" indent="-342900" algn="r">
              <a:buFont typeface="Arial" panose="020B0604020202020204" pitchFamily="34" charset="0"/>
              <a:buChar char="•"/>
            </a:pPr>
            <a:r>
              <a:rPr lang="en-US" sz="2000" dirty="0" err="1"/>
              <a:t>DLarisa</a:t>
            </a:r>
            <a:r>
              <a:rPr lang="en-US" sz="2000" dirty="0"/>
              <a:t>,</a:t>
            </a:r>
            <a:r>
              <a:rPr lang="ro-RO" sz="2000" dirty="0"/>
              <a:t> 241</a:t>
            </a:r>
            <a:endParaRPr lang="en-US" sz="2000" dirty="0"/>
          </a:p>
          <a:p>
            <a:pPr algn="ctr"/>
            <a:endParaRPr lang="en-US" sz="2000" dirty="0"/>
          </a:p>
          <a:p>
            <a:pPr algn="ctr"/>
            <a:r>
              <a:rPr lang="en-US" sz="2000" b="1" dirty="0"/>
              <a:t>2019 - 2020</a:t>
            </a:r>
          </a:p>
          <a:p>
            <a:endParaRPr lang="en-US" dirty="0"/>
          </a:p>
        </p:txBody>
      </p:sp>
    </p:spTree>
    <p:extLst>
      <p:ext uri="{BB962C8B-B14F-4D97-AF65-F5344CB8AC3E}">
        <p14:creationId xmlns:p14="http://schemas.microsoft.com/office/powerpoint/2010/main" val="977451731"/>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7DDEC-CA7B-4B59-8918-395AB736C362}"/>
              </a:ext>
            </a:extLst>
          </p:cNvPr>
          <p:cNvSpPr>
            <a:spLocks noGrp="1"/>
          </p:cNvSpPr>
          <p:nvPr>
            <p:ph idx="1"/>
          </p:nvPr>
        </p:nvSpPr>
        <p:spPr>
          <a:xfrm>
            <a:off x="1106905" y="834189"/>
            <a:ext cx="9789695" cy="5534527"/>
          </a:xfrm>
        </p:spPr>
        <p:txBody>
          <a:bodyPr>
            <a:normAutofit fontScale="92500" lnSpcReduction="20000"/>
          </a:bodyPr>
          <a:lstStyle/>
          <a:p>
            <a:pPr algn="just">
              <a:buFont typeface="Wingdings" panose="05000000000000000000" pitchFamily="2" charset="2"/>
              <a:buChar char="v"/>
            </a:pPr>
            <a:r>
              <a:rPr lang="ro-RO" sz="2800" dirty="0"/>
              <a:t>Manualul conceput sub îndrumarea doamnei Mariana Miloşescu este unul de filierǎ </a:t>
            </a:r>
            <a:r>
              <a:rPr lang="ro-RO" sz="2800" i="1" dirty="0"/>
              <a:t>teoreticǎ</a:t>
            </a:r>
            <a:r>
              <a:rPr lang="ro-RO" sz="2800" dirty="0"/>
              <a:t>, profil </a:t>
            </a:r>
            <a:r>
              <a:rPr lang="ro-RO" sz="2800" i="1" dirty="0"/>
              <a:t>real</a:t>
            </a:r>
            <a:r>
              <a:rPr lang="ro-RO" sz="2800" dirty="0"/>
              <a:t>, specializare </a:t>
            </a:r>
            <a:r>
              <a:rPr lang="ro-RO" sz="2800" i="1" dirty="0"/>
              <a:t>matematicǎ- informaticǎ, intensiv informaticǎ</a:t>
            </a:r>
            <a:r>
              <a:rPr lang="ro-RO" sz="2800" dirty="0"/>
              <a:t>, </a:t>
            </a:r>
            <a:r>
              <a:rPr lang="ro-RO" sz="2800" i="1" dirty="0"/>
              <a:t>aprobat </a:t>
            </a:r>
            <a:r>
              <a:rPr lang="ro-RO" sz="2800" dirty="0"/>
              <a:t>prin Ordinul Ministrului Educaţiei şi Cercetǎrii. Acesta prezintă toate noțiunile legate de grafuri, respectând programa școlară: grafuri neorientate, orientate, speciale, derivate dintr-un graf, ponderat, cât și noțiuni legate de arbori (liber, parțial, cu rădăcină, binar, ansamblul Heap). </a:t>
            </a:r>
          </a:p>
          <a:p>
            <a:pPr algn="just">
              <a:buFont typeface="Wingdings" panose="05000000000000000000" pitchFamily="2" charset="2"/>
              <a:buChar char="v"/>
            </a:pPr>
            <a:endParaRPr lang="ro-RO" sz="2800" dirty="0"/>
          </a:p>
          <a:p>
            <a:pPr algn="just">
              <a:buFont typeface="Wingdings" panose="05000000000000000000" pitchFamily="2" charset="2"/>
              <a:buChar char="v"/>
            </a:pPr>
            <a:r>
              <a:rPr lang="ro-RO" sz="2800" dirty="0"/>
              <a:t>Manualul curprinde foarte multe </a:t>
            </a:r>
            <a:r>
              <a:rPr lang="ro-RO" sz="2800" i="1" dirty="0"/>
              <a:t>studii de caz</a:t>
            </a:r>
            <a:r>
              <a:rPr lang="ro-RO" sz="2800" dirty="0"/>
              <a:t>, în care se prezintǎ </a:t>
            </a:r>
            <a:r>
              <a:rPr lang="ro-RO" sz="2800" i="1" dirty="0"/>
              <a:t>scopul general</a:t>
            </a:r>
            <a:r>
              <a:rPr lang="ro-RO" sz="2800" dirty="0"/>
              <a:t> al pǎrţii de capitol sau al capitolului, urmat de probleme care sǎ îl ilustreze cât mai bine cu putinţǎ. De asemenea, apar şi probleme date la concursurile şi olimpiadele de informaticǎ, dovadǎ cǎ materialul didactic nu este potrivit decât pentru elevii pasionaţi de aceastǎ disciplinǎ. Prezentăm, în continuare, argumente pro și contra referitoare la modul de abordare a grafurilor orientate în această carte.</a:t>
            </a:r>
            <a:endParaRPr lang="en-US" sz="2800" dirty="0"/>
          </a:p>
          <a:p>
            <a:endParaRPr lang="en-US" dirty="0"/>
          </a:p>
        </p:txBody>
      </p:sp>
    </p:spTree>
    <p:extLst>
      <p:ext uri="{BB962C8B-B14F-4D97-AF65-F5344CB8AC3E}">
        <p14:creationId xmlns:p14="http://schemas.microsoft.com/office/powerpoint/2010/main" val="2767967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9">
            <a:extLst>
              <a:ext uri="{FF2B5EF4-FFF2-40B4-BE49-F238E27FC236}">
                <a16:creationId xmlns:a16="http://schemas.microsoft.com/office/drawing/2014/main" id="{76966AD9-1BFC-4B4C-A989-48D5C706C563}"/>
              </a:ext>
            </a:extLst>
          </p:cNvPr>
          <p:cNvGraphicFramePr>
            <a:graphicFrameLocks noGrp="1"/>
          </p:cNvGraphicFramePr>
          <p:nvPr>
            <p:ph idx="1"/>
            <p:extLst>
              <p:ext uri="{D42A27DB-BD31-4B8C-83A1-F6EECF244321}">
                <p14:modId xmlns:p14="http://schemas.microsoft.com/office/powerpoint/2010/main" val="823756449"/>
              </p:ext>
            </p:extLst>
          </p:nvPr>
        </p:nvGraphicFramePr>
        <p:xfrm>
          <a:off x="1147009" y="48957"/>
          <a:ext cx="10627896" cy="6760086"/>
        </p:xfrm>
        <a:graphic>
          <a:graphicData uri="http://schemas.openxmlformats.org/drawingml/2006/table">
            <a:tbl>
              <a:tblPr firstRow="1" bandRow="1">
                <a:tableStyleId>{5C22544A-7EE6-4342-B048-85BDC9FD1C3A}</a:tableStyleId>
              </a:tblPr>
              <a:tblGrid>
                <a:gridCol w="4916907">
                  <a:extLst>
                    <a:ext uri="{9D8B030D-6E8A-4147-A177-3AD203B41FA5}">
                      <a16:colId xmlns:a16="http://schemas.microsoft.com/office/drawing/2014/main" val="1413320800"/>
                    </a:ext>
                  </a:extLst>
                </a:gridCol>
                <a:gridCol w="5710989">
                  <a:extLst>
                    <a:ext uri="{9D8B030D-6E8A-4147-A177-3AD203B41FA5}">
                      <a16:colId xmlns:a16="http://schemas.microsoft.com/office/drawing/2014/main" val="977055939"/>
                    </a:ext>
                  </a:extLst>
                </a:gridCol>
              </a:tblGrid>
              <a:tr h="405385">
                <a:tc>
                  <a:txBody>
                    <a:bodyPr/>
                    <a:lstStyle/>
                    <a:p>
                      <a:pPr algn="ctr"/>
                      <a:r>
                        <a:rPr lang="ro-RO" sz="2800" dirty="0"/>
                        <a:t>Argumente pro</a:t>
                      </a:r>
                      <a:endParaRPr lang="en-US" sz="2800" dirty="0"/>
                    </a:p>
                  </a:txBody>
                  <a:tcPr/>
                </a:tc>
                <a:tc>
                  <a:txBody>
                    <a:bodyPr/>
                    <a:lstStyle/>
                    <a:p>
                      <a:pPr algn="ctr"/>
                      <a:r>
                        <a:rPr lang="ro-RO" sz="2800" dirty="0"/>
                        <a:t>Argumente contra</a:t>
                      </a:r>
                      <a:endParaRPr lang="en-US" sz="2800" dirty="0"/>
                    </a:p>
                  </a:txBody>
                  <a:tcPr/>
                </a:tc>
                <a:extLst>
                  <a:ext uri="{0D108BD9-81ED-4DB2-BD59-A6C34878D82A}">
                    <a16:rowId xmlns:a16="http://schemas.microsoft.com/office/drawing/2014/main" val="1902428972"/>
                  </a:ext>
                </a:extLst>
              </a:tr>
              <a:tr h="1528925">
                <a:tc>
                  <a:txBody>
                    <a:bodyPr/>
                    <a:lstStyle/>
                    <a:p>
                      <a:pPr algn="just"/>
                      <a:r>
                        <a:rPr lang="ro-RO" sz="2000" kern="1200" dirty="0">
                          <a:solidFill>
                            <a:schemeClr val="dk1"/>
                          </a:solidFill>
                          <a:effectLst/>
                          <a:latin typeface="+mn-lt"/>
                          <a:ea typeface="+mn-ea"/>
                          <a:cs typeface="+mn-cs"/>
                        </a:rPr>
                        <a:t>Fiecare capitol prezintă fragmente de cod, folosite pentru reprezentarea grafurilor sau pentru rezolvarea problemelor. Aceste fragmente sunt însoțite și de explicații amănunțite.</a:t>
                      </a:r>
                      <a:endParaRPr lang="en-US" sz="2000" dirty="0"/>
                    </a:p>
                  </a:txBody>
                  <a:tcPr/>
                </a:tc>
                <a:tc>
                  <a:txBody>
                    <a:bodyPr/>
                    <a:lstStyle/>
                    <a:p>
                      <a:pPr algn="just"/>
                      <a:r>
                        <a:rPr lang="ro-RO" sz="2000" kern="1200" dirty="0">
                          <a:solidFill>
                            <a:schemeClr val="dk1"/>
                          </a:solidFill>
                          <a:effectLst/>
                          <a:latin typeface="+mn-lt"/>
                          <a:ea typeface="+mn-ea"/>
                          <a:cs typeface="+mn-cs"/>
                        </a:rPr>
                        <a:t>Limbajul utilizat este doar C++, nepermițând celor care studiază Pascal să înțeleagă exemplele propuse de algoritmi.</a:t>
                      </a:r>
                      <a:endParaRPr lang="en-US" sz="2000" dirty="0"/>
                    </a:p>
                  </a:txBody>
                  <a:tcPr/>
                </a:tc>
                <a:extLst>
                  <a:ext uri="{0D108BD9-81ED-4DB2-BD59-A6C34878D82A}">
                    <a16:rowId xmlns:a16="http://schemas.microsoft.com/office/drawing/2014/main" val="3760274137"/>
                  </a:ext>
                </a:extLst>
              </a:tr>
              <a:tr h="1817401">
                <a:tc>
                  <a:txBody>
                    <a:bodyPr/>
                    <a:lstStyle/>
                    <a:p>
                      <a:pPr lvl="0"/>
                      <a:r>
                        <a:rPr lang="ro-RO" sz="2000" kern="1200" dirty="0">
                          <a:solidFill>
                            <a:schemeClr val="dk1"/>
                          </a:solidFill>
                          <a:effectLst/>
                          <a:latin typeface="+mn-lt"/>
                          <a:ea typeface="+mn-ea"/>
                          <a:cs typeface="+mn-cs"/>
                        </a:rPr>
                        <a:t>Aproape toate teoremele sunt însoțite de demonstrații amănunțite. </a:t>
                      </a:r>
                      <a:endParaRPr lang="en-US" sz="2000" kern="1200" dirty="0">
                        <a:solidFill>
                          <a:schemeClr val="dk1"/>
                        </a:solidFill>
                        <a:effectLst/>
                        <a:latin typeface="+mn-lt"/>
                        <a:ea typeface="+mn-ea"/>
                        <a:cs typeface="+mn-cs"/>
                      </a:endParaRPr>
                    </a:p>
                    <a:p>
                      <a:endParaRPr lang="en-US" dirty="0"/>
                    </a:p>
                  </a:txBody>
                  <a:tcPr/>
                </a:tc>
                <a:tc>
                  <a:txBody>
                    <a:bodyPr/>
                    <a:lstStyle/>
                    <a:p>
                      <a:r>
                        <a:rPr lang="ro-RO" sz="2000" kern="1200" dirty="0">
                          <a:solidFill>
                            <a:schemeClr val="dk1"/>
                          </a:solidFill>
                          <a:effectLst/>
                          <a:latin typeface="+mn-lt"/>
                          <a:ea typeface="+mn-ea"/>
                          <a:cs typeface="+mn-cs"/>
                        </a:rPr>
                        <a:t>Manualul are puține probleme sugerate spre rezolvare, iar acestea au un caracter destul de dificil (nivel de olimpiadă, de cele mai multe ori). De asemenea, nici un exercițiu din manual nu prezintă rezolvări sau indicații propuse.</a:t>
                      </a:r>
                      <a:endParaRPr lang="en-US" sz="2000" dirty="0"/>
                    </a:p>
                  </a:txBody>
                  <a:tcPr/>
                </a:tc>
                <a:extLst>
                  <a:ext uri="{0D108BD9-81ED-4DB2-BD59-A6C34878D82A}">
                    <a16:rowId xmlns:a16="http://schemas.microsoft.com/office/drawing/2014/main" val="632260596"/>
                  </a:ext>
                </a:extLst>
              </a:tr>
              <a:tr h="1211601">
                <a:tc>
                  <a:txBody>
                    <a:bodyPr/>
                    <a:lstStyle/>
                    <a:p>
                      <a:pPr lvl="0"/>
                      <a:r>
                        <a:rPr lang="ro-RO" sz="2000" kern="1200" dirty="0">
                          <a:solidFill>
                            <a:schemeClr val="dk1"/>
                          </a:solidFill>
                          <a:effectLst/>
                          <a:latin typeface="+mn-lt"/>
                          <a:ea typeface="+mn-ea"/>
                          <a:cs typeface="+mn-cs"/>
                        </a:rPr>
                        <a:t>Pe parcursul manualului, autorii recurg la desene, scheme, tabele etc.. pentru o înțelegere clară a detaliilor prezentate.</a:t>
                      </a:r>
                      <a:endParaRPr lang="en-US" sz="20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2000" kern="1200" dirty="0">
                          <a:solidFill>
                            <a:schemeClr val="dk1"/>
                          </a:solidFill>
                          <a:effectLst/>
                          <a:latin typeface="+mn-lt"/>
                          <a:ea typeface="+mn-ea"/>
                          <a:cs typeface="+mn-cs"/>
                        </a:rPr>
                        <a:t>Manualul este mult prea dificil pentru copiii care poate nu sunt atât de motivaţi sau pasionaţi de informaticǎ.</a:t>
                      </a:r>
                      <a:endParaRPr lang="en-US" sz="2000" kern="1200" dirty="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2618338738"/>
                  </a:ext>
                </a:extLst>
              </a:tr>
              <a:tr h="152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2000" kern="1200" dirty="0">
                          <a:solidFill>
                            <a:schemeClr val="dk1"/>
                          </a:solidFill>
                          <a:effectLst/>
                          <a:latin typeface="+mn-lt"/>
                          <a:ea typeface="+mn-ea"/>
                          <a:cs typeface="+mn-cs"/>
                        </a:rPr>
                        <a:t>Manualul conține multe </a:t>
                      </a:r>
                      <a:r>
                        <a:rPr lang="ro-RO" sz="2000" i="1" kern="1200" dirty="0">
                          <a:solidFill>
                            <a:schemeClr val="dk1"/>
                          </a:solidFill>
                          <a:effectLst/>
                          <a:latin typeface="+mn-lt"/>
                          <a:ea typeface="+mn-ea"/>
                          <a:cs typeface="+mn-cs"/>
                        </a:rPr>
                        <a:t>studii de caz </a:t>
                      </a:r>
                      <a:r>
                        <a:rPr lang="ro-RO" sz="2000" kern="1200" dirty="0">
                          <a:solidFill>
                            <a:schemeClr val="dk1"/>
                          </a:solidFill>
                          <a:effectLst/>
                          <a:latin typeface="+mn-lt"/>
                          <a:ea typeface="+mn-ea"/>
                          <a:cs typeface="+mn-cs"/>
                        </a:rPr>
                        <a:t>care facilitează aprofundarea noțiunilor prezentate și este util celor care vor să se pregătească pentru o facultate de profil.</a:t>
                      </a:r>
                      <a:endParaRPr lang="en-US" sz="20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2625033731"/>
                  </a:ext>
                </a:extLst>
              </a:tr>
            </a:tbl>
          </a:graphicData>
        </a:graphic>
      </p:graphicFrame>
    </p:spTree>
    <p:extLst>
      <p:ext uri="{BB962C8B-B14F-4D97-AF65-F5344CB8AC3E}">
        <p14:creationId xmlns:p14="http://schemas.microsoft.com/office/powerpoint/2010/main" val="247942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0387-709C-421A-9EF7-8C2A75894E21}"/>
              </a:ext>
            </a:extLst>
          </p:cNvPr>
          <p:cNvSpPr>
            <a:spLocks noGrp="1"/>
          </p:cNvSpPr>
          <p:nvPr>
            <p:ph type="title"/>
          </p:nvPr>
        </p:nvSpPr>
        <p:spPr/>
        <p:txBody>
          <a:bodyPr/>
          <a:lstStyle/>
          <a:p>
            <a:r>
              <a:rPr lang="ro-RO" dirty="0"/>
              <a:t>Prezentare generală a surselor</a:t>
            </a:r>
            <a:endParaRPr lang="en-US" dirty="0"/>
          </a:p>
        </p:txBody>
      </p:sp>
      <p:pic>
        <p:nvPicPr>
          <p:cNvPr id="5" name="Content Placeholder 4">
            <a:extLst>
              <a:ext uri="{FF2B5EF4-FFF2-40B4-BE49-F238E27FC236}">
                <a16:creationId xmlns:a16="http://schemas.microsoft.com/office/drawing/2014/main" id="{CB36355E-9345-4DD7-BF3A-C2EBF590887B}"/>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4892"/>
          <a:stretch/>
        </p:blipFill>
        <p:spPr>
          <a:xfrm>
            <a:off x="1371600" y="1764631"/>
            <a:ext cx="3960395" cy="4653398"/>
          </a:xfrm>
        </p:spPr>
      </p:pic>
      <p:sp>
        <p:nvSpPr>
          <p:cNvPr id="6" name="TextBox 5">
            <a:extLst>
              <a:ext uri="{FF2B5EF4-FFF2-40B4-BE49-F238E27FC236}">
                <a16:creationId xmlns:a16="http://schemas.microsoft.com/office/drawing/2014/main" id="{6C0C5A9F-4FA2-42DF-BCBE-CE714BF6D8A8}"/>
              </a:ext>
            </a:extLst>
          </p:cNvPr>
          <p:cNvSpPr txBox="1"/>
          <p:nvPr/>
        </p:nvSpPr>
        <p:spPr>
          <a:xfrm>
            <a:off x="6096000" y="2422357"/>
            <a:ext cx="5037221" cy="3108543"/>
          </a:xfrm>
          <a:prstGeom prst="rect">
            <a:avLst/>
          </a:prstGeom>
          <a:noFill/>
        </p:spPr>
        <p:txBody>
          <a:bodyPr wrap="square" rtlCol="0">
            <a:spAutoFit/>
          </a:bodyPr>
          <a:lstStyle/>
          <a:p>
            <a:r>
              <a:rPr lang="ro-RO" sz="2800" dirty="0"/>
              <a:t>GHEORGHE Mioara, TĂTĂRÂM Monica, ACHINCA Corina, NĂSTASE Constanța – „</a:t>
            </a:r>
            <a:r>
              <a:rPr lang="ro-RO" sz="2800" i="1" dirty="0"/>
              <a:t>Informatică, Manual pentru clasa a XI-a</a:t>
            </a:r>
            <a:r>
              <a:rPr lang="ro-RO" sz="2800" dirty="0"/>
              <a:t>” – Editura Corint Educațional, București, 2006</a:t>
            </a:r>
            <a:endParaRPr lang="en-US" sz="2800" dirty="0"/>
          </a:p>
          <a:p>
            <a:endParaRPr lang="en-US" sz="2800" dirty="0"/>
          </a:p>
        </p:txBody>
      </p:sp>
    </p:spTree>
    <p:extLst>
      <p:ext uri="{BB962C8B-B14F-4D97-AF65-F5344CB8AC3E}">
        <p14:creationId xmlns:p14="http://schemas.microsoft.com/office/powerpoint/2010/main" val="153743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F3AFB5-10BB-4B47-B4AF-7615F124054F}"/>
              </a:ext>
            </a:extLst>
          </p:cNvPr>
          <p:cNvSpPr>
            <a:spLocks noGrp="1"/>
          </p:cNvSpPr>
          <p:nvPr>
            <p:ph idx="1"/>
          </p:nvPr>
        </p:nvSpPr>
        <p:spPr>
          <a:xfrm>
            <a:off x="1226218" y="723899"/>
            <a:ext cx="9739563" cy="5708985"/>
          </a:xfrm>
        </p:spPr>
        <p:txBody>
          <a:bodyPr>
            <a:noAutofit/>
          </a:bodyPr>
          <a:lstStyle/>
          <a:p>
            <a:pPr algn="just">
              <a:buFont typeface="Wingdings" panose="05000000000000000000" pitchFamily="2" charset="2"/>
              <a:buChar char="v"/>
            </a:pPr>
            <a:r>
              <a:rPr lang="ro-RO" sz="2400" dirty="0"/>
              <a:t>Manualul conceput sub îndrumarea doamnei Mioara Gheorghe este unul de filierǎ </a:t>
            </a:r>
            <a:r>
              <a:rPr lang="ro-RO" sz="2400" i="1" dirty="0"/>
              <a:t>teoreticǎ</a:t>
            </a:r>
            <a:r>
              <a:rPr lang="ro-RO" sz="2400" dirty="0"/>
              <a:t>, profil </a:t>
            </a:r>
            <a:r>
              <a:rPr lang="ro-RO" sz="2400" i="1" dirty="0"/>
              <a:t>real</a:t>
            </a:r>
            <a:r>
              <a:rPr lang="ro-RO" sz="2400" dirty="0"/>
              <a:t>, specializare </a:t>
            </a:r>
            <a:r>
              <a:rPr lang="ro-RO" sz="2400" i="1" dirty="0"/>
              <a:t>matematicǎ- informaticǎ</a:t>
            </a:r>
            <a:r>
              <a:rPr lang="ro-RO" sz="2400" dirty="0"/>
              <a:t>, </a:t>
            </a:r>
            <a:r>
              <a:rPr lang="ro-RO" sz="2400" i="1" dirty="0"/>
              <a:t>aprobat </a:t>
            </a:r>
            <a:r>
              <a:rPr lang="ro-RO" sz="2400" dirty="0"/>
              <a:t>prin Ordinul Ministrului Educaţiei şi Cercetǎrii. Acesta prezintă toate noțiunile legate de grafuri, respectând programa școlară: grafuri neorientate, orientate, complete, parțiale, subgrafuri, arbori. </a:t>
            </a:r>
          </a:p>
          <a:p>
            <a:pPr algn="just">
              <a:buFont typeface="Wingdings" panose="05000000000000000000" pitchFamily="2" charset="2"/>
              <a:buChar char="v"/>
            </a:pPr>
            <a:r>
              <a:rPr lang="ro-RO" sz="2400" dirty="0"/>
              <a:t>Capitolele sunt abordate amănunțit, cuprinzând definiții, teoreme, exemple concrete, dar și o abordare vizuală atractivă cu scopul de a capta atenția elevilor.</a:t>
            </a:r>
          </a:p>
          <a:p>
            <a:pPr algn="just">
              <a:buFont typeface="Wingdings" panose="05000000000000000000" pitchFamily="2" charset="2"/>
              <a:buChar char="v"/>
            </a:pPr>
            <a:r>
              <a:rPr lang="ro-RO" sz="2400" dirty="0"/>
              <a:t>Manualul conține foarte multe </a:t>
            </a:r>
            <a:r>
              <a:rPr lang="ro-RO" sz="2400" i="1" dirty="0"/>
              <a:t>studii de caz</a:t>
            </a:r>
            <a:r>
              <a:rPr lang="ro-RO" sz="2400" dirty="0"/>
              <a:t>, în care se prezintǎ </a:t>
            </a:r>
            <a:r>
              <a:rPr lang="ro-RO" sz="2400" i="1" dirty="0"/>
              <a:t>scopul general</a:t>
            </a:r>
            <a:r>
              <a:rPr lang="ro-RO" sz="2400" dirty="0"/>
              <a:t> al pǎrţii de capitol sau al capitolului, urmat de exemple, observații și teme pentru însușirea noțiunilor studiate. Aceasta carte este potrivită pentru toți studenții care își doresc să învețe bazele informaticii, abordând un nivel mediu de dificultate în exercițiile propuse spre rezolvare. </a:t>
            </a:r>
            <a:endParaRPr lang="en-US" sz="2400" dirty="0"/>
          </a:p>
        </p:txBody>
      </p:sp>
    </p:spTree>
    <p:extLst>
      <p:ext uri="{BB962C8B-B14F-4D97-AF65-F5344CB8AC3E}">
        <p14:creationId xmlns:p14="http://schemas.microsoft.com/office/powerpoint/2010/main" val="417745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7F2CB-BF8D-4A20-A3D4-676EB504FCEF}"/>
              </a:ext>
            </a:extLst>
          </p:cNvPr>
          <p:cNvSpPr>
            <a:spLocks noGrp="1"/>
          </p:cNvSpPr>
          <p:nvPr>
            <p:ph idx="1"/>
          </p:nvPr>
        </p:nvSpPr>
        <p:spPr/>
        <p:txBody>
          <a:bodyPr/>
          <a:lstStyle/>
          <a:p>
            <a:endParaRPr lang="en-US"/>
          </a:p>
        </p:txBody>
      </p:sp>
      <p:graphicFrame>
        <p:nvGraphicFramePr>
          <p:cNvPr id="4" name="Table 9">
            <a:extLst>
              <a:ext uri="{FF2B5EF4-FFF2-40B4-BE49-F238E27FC236}">
                <a16:creationId xmlns:a16="http://schemas.microsoft.com/office/drawing/2014/main" id="{C9B6B261-B72B-4D92-9ACE-1DCEEFC6C770}"/>
              </a:ext>
            </a:extLst>
          </p:cNvPr>
          <p:cNvGraphicFramePr>
            <a:graphicFrameLocks/>
          </p:cNvGraphicFramePr>
          <p:nvPr>
            <p:extLst>
              <p:ext uri="{D42A27DB-BD31-4B8C-83A1-F6EECF244321}">
                <p14:modId xmlns:p14="http://schemas.microsoft.com/office/powerpoint/2010/main" val="966473161"/>
              </p:ext>
            </p:extLst>
          </p:nvPr>
        </p:nvGraphicFramePr>
        <p:xfrm>
          <a:off x="1147009" y="412709"/>
          <a:ext cx="9897982" cy="6063062"/>
        </p:xfrm>
        <a:graphic>
          <a:graphicData uri="http://schemas.openxmlformats.org/drawingml/2006/table">
            <a:tbl>
              <a:tblPr firstRow="1" bandRow="1">
                <a:tableStyleId>{5C22544A-7EE6-4342-B048-85BDC9FD1C3A}</a:tableStyleId>
              </a:tblPr>
              <a:tblGrid>
                <a:gridCol w="4948991">
                  <a:extLst>
                    <a:ext uri="{9D8B030D-6E8A-4147-A177-3AD203B41FA5}">
                      <a16:colId xmlns:a16="http://schemas.microsoft.com/office/drawing/2014/main" val="1413320800"/>
                    </a:ext>
                  </a:extLst>
                </a:gridCol>
                <a:gridCol w="4948991">
                  <a:extLst>
                    <a:ext uri="{9D8B030D-6E8A-4147-A177-3AD203B41FA5}">
                      <a16:colId xmlns:a16="http://schemas.microsoft.com/office/drawing/2014/main" val="977055939"/>
                    </a:ext>
                  </a:extLst>
                </a:gridCol>
              </a:tblGrid>
              <a:tr h="547324">
                <a:tc>
                  <a:txBody>
                    <a:bodyPr/>
                    <a:lstStyle/>
                    <a:p>
                      <a:pPr algn="ctr"/>
                      <a:r>
                        <a:rPr lang="ro-RO" sz="2800" dirty="0"/>
                        <a:t>Argumente pro</a:t>
                      </a:r>
                      <a:endParaRPr lang="en-US" sz="2800" dirty="0"/>
                    </a:p>
                  </a:txBody>
                  <a:tcPr/>
                </a:tc>
                <a:tc>
                  <a:txBody>
                    <a:bodyPr/>
                    <a:lstStyle/>
                    <a:p>
                      <a:pPr algn="ctr"/>
                      <a:r>
                        <a:rPr lang="ro-RO" sz="2800" dirty="0"/>
                        <a:t>Argumente contra</a:t>
                      </a:r>
                      <a:endParaRPr lang="en-US" sz="2800" dirty="0"/>
                    </a:p>
                  </a:txBody>
                  <a:tcPr/>
                </a:tc>
                <a:extLst>
                  <a:ext uri="{0D108BD9-81ED-4DB2-BD59-A6C34878D82A}">
                    <a16:rowId xmlns:a16="http://schemas.microsoft.com/office/drawing/2014/main" val="1902428972"/>
                  </a:ext>
                </a:extLst>
              </a:tr>
              <a:tr h="1950149">
                <a:tc>
                  <a:txBody>
                    <a:bodyPr/>
                    <a:lstStyle/>
                    <a:p>
                      <a:pPr algn="just"/>
                      <a:r>
                        <a:rPr lang="ro-RO" sz="2000" kern="1200" dirty="0">
                          <a:solidFill>
                            <a:schemeClr val="dk1"/>
                          </a:solidFill>
                          <a:effectLst/>
                          <a:latin typeface="+mn-lt"/>
                          <a:ea typeface="+mn-ea"/>
                          <a:cs typeface="+mn-cs"/>
                        </a:rPr>
                        <a:t>Manualul atrage prin aspectul vizual plăcut. Fiecare capitol este însoțit de scheme, tabele, desene etc… pentru o înțelegere clară a noțiunilor prezentate.</a:t>
                      </a:r>
                      <a:endParaRPr lang="en-US" sz="2000" dirty="0"/>
                    </a:p>
                  </a:txBody>
                  <a:tcPr/>
                </a:tc>
                <a:tc>
                  <a:txBody>
                    <a:bodyPr/>
                    <a:lstStyle/>
                    <a:p>
                      <a:pPr algn="just"/>
                      <a:r>
                        <a:rPr lang="ro-RO" sz="2000" kern="1200" dirty="0">
                          <a:solidFill>
                            <a:schemeClr val="dk1"/>
                          </a:solidFill>
                          <a:effectLst/>
                          <a:latin typeface="+mn-lt"/>
                          <a:ea typeface="+mn-ea"/>
                          <a:cs typeface="+mn-cs"/>
                        </a:rPr>
                        <a:t>Nu există fragmente de cod, în Pascal sau C++, pentru a exemplifica modul de implemenatre pentru noțiunile studiate.</a:t>
                      </a:r>
                      <a:endParaRPr lang="en-US" sz="2000" dirty="0"/>
                    </a:p>
                  </a:txBody>
                  <a:tcPr/>
                </a:tc>
                <a:extLst>
                  <a:ext uri="{0D108BD9-81ED-4DB2-BD59-A6C34878D82A}">
                    <a16:rowId xmlns:a16="http://schemas.microsoft.com/office/drawing/2014/main" val="3760274137"/>
                  </a:ext>
                </a:extLst>
              </a:tr>
              <a:tr h="1584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2000" kern="1200" dirty="0">
                          <a:solidFill>
                            <a:schemeClr val="dk1"/>
                          </a:solidFill>
                          <a:effectLst/>
                          <a:latin typeface="+mn-lt"/>
                          <a:ea typeface="+mn-ea"/>
                          <a:cs typeface="+mn-cs"/>
                        </a:rPr>
                        <a:t>Manualul conține multe </a:t>
                      </a:r>
                      <a:r>
                        <a:rPr lang="ro-RO" sz="2000" i="1" kern="1200" dirty="0">
                          <a:solidFill>
                            <a:schemeClr val="dk1"/>
                          </a:solidFill>
                          <a:effectLst/>
                          <a:latin typeface="+mn-lt"/>
                          <a:ea typeface="+mn-ea"/>
                          <a:cs typeface="+mn-cs"/>
                        </a:rPr>
                        <a:t>studii de caz </a:t>
                      </a:r>
                      <a:r>
                        <a:rPr lang="ro-RO" sz="2000" kern="1200" dirty="0">
                          <a:solidFill>
                            <a:schemeClr val="dk1"/>
                          </a:solidFill>
                          <a:effectLst/>
                          <a:latin typeface="+mn-lt"/>
                          <a:ea typeface="+mn-ea"/>
                          <a:cs typeface="+mn-cs"/>
                        </a:rPr>
                        <a:t>care facilitează aprofundarea noțiunilor prezentate și este foarte util celor care vor să se pregătească serios pentru examenul de Bacalureat.</a:t>
                      </a:r>
                      <a:endParaRPr lang="en-US" sz="2000" dirty="0"/>
                    </a:p>
                  </a:txBody>
                  <a:tcPr/>
                </a:tc>
                <a:tc>
                  <a:txBody>
                    <a:bodyPr/>
                    <a:lstStyle/>
                    <a:p>
                      <a:r>
                        <a:rPr lang="ro-RO" sz="2000" kern="1200" dirty="0">
                          <a:solidFill>
                            <a:schemeClr val="dk1"/>
                          </a:solidFill>
                          <a:effectLst/>
                          <a:latin typeface="+mn-lt"/>
                          <a:ea typeface="+mn-ea"/>
                          <a:cs typeface="+mn-cs"/>
                        </a:rPr>
                        <a:t>Manualul nu are probleme complet sau parțial rezolvate și nici indicații pentru abordarea acestora.</a:t>
                      </a:r>
                      <a:endParaRPr lang="en-US" sz="2000" dirty="0"/>
                    </a:p>
                  </a:txBody>
                  <a:tcPr/>
                </a:tc>
                <a:extLst>
                  <a:ext uri="{0D108BD9-81ED-4DB2-BD59-A6C34878D82A}">
                    <a16:rowId xmlns:a16="http://schemas.microsoft.com/office/drawing/2014/main" val="632260596"/>
                  </a:ext>
                </a:extLst>
              </a:tr>
              <a:tr h="1950149">
                <a:tc>
                  <a:txBody>
                    <a:bodyPr/>
                    <a:lstStyle/>
                    <a:p>
                      <a:pPr lvl="0"/>
                      <a:r>
                        <a:rPr lang="ro-RO" sz="2000" kern="1200" dirty="0">
                          <a:solidFill>
                            <a:schemeClr val="dk1"/>
                          </a:solidFill>
                          <a:effectLst/>
                          <a:latin typeface="+mn-lt"/>
                          <a:ea typeface="+mn-ea"/>
                          <a:cs typeface="+mn-cs"/>
                        </a:rPr>
                        <a:t>Multe dintre enunţurile problemelor sunt descrise printr-o situaţie din mediul înconjurǎtor, permițăndu-le elevilor să aplice noțiunile învățate în viața reală și să înțeleagă efectiv utilitatea algoritmilor studiați.</a:t>
                      </a:r>
                      <a:endParaRPr lang="en-US" sz="2000" kern="1200" dirty="0">
                        <a:solidFill>
                          <a:schemeClr val="dk1"/>
                        </a:solidFill>
                        <a:effectLst/>
                        <a:latin typeface="+mn-lt"/>
                        <a:ea typeface="+mn-ea"/>
                        <a:cs typeface="+mn-cs"/>
                      </a:endParaRPr>
                    </a:p>
                  </a:txBody>
                  <a:tcPr/>
                </a:tc>
                <a:tc>
                  <a:txBody>
                    <a:bodyPr/>
                    <a:lstStyle/>
                    <a:p>
                      <a:r>
                        <a:rPr lang="ro-RO" sz="2000" kern="1200" dirty="0">
                          <a:solidFill>
                            <a:schemeClr val="dk1"/>
                          </a:solidFill>
                          <a:effectLst/>
                          <a:latin typeface="+mn-lt"/>
                          <a:ea typeface="+mn-ea"/>
                          <a:cs typeface="+mn-cs"/>
                        </a:rPr>
                        <a:t>Problemele propuse sunt de un nivel ușor spre mediu; astfel, cei care doresc să lucreze suplimentar sau să își testeze cunoștințele, nu au parte de exerciții mai dificile (de olimpiadă, spre exemplu).</a:t>
                      </a:r>
                      <a:endParaRPr lang="en-US" sz="2000" dirty="0"/>
                    </a:p>
                  </a:txBody>
                  <a:tcPr/>
                </a:tc>
                <a:extLst>
                  <a:ext uri="{0D108BD9-81ED-4DB2-BD59-A6C34878D82A}">
                    <a16:rowId xmlns:a16="http://schemas.microsoft.com/office/drawing/2014/main" val="2618338738"/>
                  </a:ext>
                </a:extLst>
              </a:tr>
            </a:tbl>
          </a:graphicData>
        </a:graphic>
      </p:graphicFrame>
    </p:spTree>
    <p:extLst>
      <p:ext uri="{BB962C8B-B14F-4D97-AF65-F5344CB8AC3E}">
        <p14:creationId xmlns:p14="http://schemas.microsoft.com/office/powerpoint/2010/main" val="391064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4FC21-E732-47AD-8B92-7A172B834814}"/>
              </a:ext>
            </a:extLst>
          </p:cNvPr>
          <p:cNvSpPr>
            <a:spLocks noGrp="1"/>
          </p:cNvSpPr>
          <p:nvPr>
            <p:ph idx="1"/>
          </p:nvPr>
        </p:nvSpPr>
        <p:spPr>
          <a:xfrm>
            <a:off x="1227221" y="1463842"/>
            <a:ext cx="9737558" cy="3930316"/>
          </a:xfrm>
        </p:spPr>
        <p:txBody>
          <a:bodyPr>
            <a:normAutofit/>
          </a:bodyPr>
          <a:lstStyle/>
          <a:p>
            <a:pPr marL="514350" indent="-514350">
              <a:buFont typeface="+mj-lt"/>
              <a:buAutoNum type="romanUcPeriod"/>
            </a:pPr>
            <a:r>
              <a:rPr lang="en-US" sz="3200" dirty="0" err="1">
                <a:solidFill>
                  <a:srgbClr val="0070C0"/>
                </a:solidFill>
              </a:rPr>
              <a:t>Compararea</a:t>
            </a:r>
            <a:r>
              <a:rPr lang="en-US" sz="3200" dirty="0">
                <a:solidFill>
                  <a:srgbClr val="0070C0"/>
                </a:solidFill>
              </a:rPr>
              <a:t> </a:t>
            </a:r>
            <a:r>
              <a:rPr lang="en-US" sz="3200" dirty="0" err="1">
                <a:solidFill>
                  <a:srgbClr val="0070C0"/>
                </a:solidFill>
              </a:rPr>
              <a:t>Manualelor</a:t>
            </a:r>
            <a:endParaRPr lang="en-US" sz="3200" dirty="0">
              <a:solidFill>
                <a:srgbClr val="0070C0"/>
              </a:solidFill>
            </a:endParaRPr>
          </a:p>
          <a:p>
            <a:pPr marL="0" indent="0">
              <a:buNone/>
            </a:pPr>
            <a:r>
              <a:rPr lang="en-US" sz="2400" dirty="0"/>
              <a:t>	</a:t>
            </a:r>
            <a:r>
              <a:rPr lang="en-US" sz="2800" dirty="0">
                <a:solidFill>
                  <a:schemeClr val="tx1"/>
                </a:solidFill>
              </a:rPr>
              <a:t>1. </a:t>
            </a:r>
            <a:r>
              <a:rPr lang="en-US" sz="2800" dirty="0" err="1">
                <a:solidFill>
                  <a:schemeClr val="tx1"/>
                </a:solidFill>
              </a:rPr>
              <a:t>Surse</a:t>
            </a:r>
            <a:r>
              <a:rPr lang="en-US" sz="2800" dirty="0">
                <a:solidFill>
                  <a:schemeClr val="tx1"/>
                </a:solidFill>
              </a:rPr>
              <a:t> </a:t>
            </a:r>
            <a:r>
              <a:rPr lang="en-US" sz="2800" dirty="0" err="1">
                <a:solidFill>
                  <a:schemeClr val="tx1"/>
                </a:solidFill>
              </a:rPr>
              <a:t>bibliografice</a:t>
            </a:r>
            <a:endParaRPr lang="en-US" sz="2800" dirty="0">
              <a:solidFill>
                <a:schemeClr val="tx1"/>
              </a:solidFill>
            </a:endParaRPr>
          </a:p>
          <a:p>
            <a:pPr marL="0" indent="0">
              <a:buNone/>
            </a:pPr>
            <a:r>
              <a:rPr lang="en-US" sz="2800" dirty="0"/>
              <a:t>	</a:t>
            </a:r>
            <a:r>
              <a:rPr lang="en-US" sz="2800" dirty="0">
                <a:solidFill>
                  <a:schemeClr val="tx1"/>
                </a:solidFill>
              </a:rPr>
              <a:t>2. </a:t>
            </a:r>
            <a:r>
              <a:rPr lang="en-US" sz="2800" dirty="0" err="1">
                <a:solidFill>
                  <a:schemeClr val="tx1"/>
                </a:solidFill>
              </a:rPr>
              <a:t>Prezentarea</a:t>
            </a:r>
            <a:r>
              <a:rPr lang="en-US" sz="2800" dirty="0">
                <a:solidFill>
                  <a:schemeClr val="tx1"/>
                </a:solidFill>
              </a:rPr>
              <a:t> general</a:t>
            </a:r>
            <a:r>
              <a:rPr lang="ro-RO" sz="2800" dirty="0">
                <a:solidFill>
                  <a:schemeClr val="tx1"/>
                </a:solidFill>
              </a:rPr>
              <a:t>ă a surselor</a:t>
            </a:r>
            <a:endParaRPr lang="en-US" sz="2800" dirty="0">
              <a:solidFill>
                <a:schemeClr val="tx1"/>
              </a:solidFill>
            </a:endParaRPr>
          </a:p>
          <a:p>
            <a:pPr marL="0" indent="0">
              <a:buNone/>
            </a:pPr>
            <a:r>
              <a:rPr lang="en-US" sz="2800" dirty="0"/>
              <a:t>	</a:t>
            </a:r>
            <a:r>
              <a:rPr lang="en-US" sz="2800" dirty="0">
                <a:solidFill>
                  <a:srgbClr val="FF0000"/>
                </a:solidFill>
              </a:rPr>
              <a:t>3. </a:t>
            </a:r>
            <a:r>
              <a:rPr lang="ro-RO" sz="2800" dirty="0">
                <a:solidFill>
                  <a:srgbClr val="FF0000"/>
                </a:solidFill>
              </a:rPr>
              <a:t> Concluzii</a:t>
            </a:r>
            <a:endParaRPr lang="en-US" sz="2800" dirty="0">
              <a:solidFill>
                <a:srgbClr val="FF0000"/>
              </a:solidFill>
            </a:endParaRPr>
          </a:p>
          <a:p>
            <a:pPr marL="0" indent="0">
              <a:buNone/>
            </a:pPr>
            <a:r>
              <a:rPr lang="en-US" sz="2800" dirty="0"/>
              <a:t>II.   </a:t>
            </a:r>
            <a:r>
              <a:rPr lang="en-US" sz="3200" dirty="0" err="1"/>
              <a:t>Grafuri</a:t>
            </a:r>
            <a:r>
              <a:rPr lang="en-US" sz="3200" dirty="0"/>
              <a:t> Orientate</a:t>
            </a:r>
          </a:p>
          <a:p>
            <a:pPr marL="0" indent="0">
              <a:buNone/>
            </a:pPr>
            <a:r>
              <a:rPr lang="ro-RO" sz="2400" dirty="0"/>
              <a:t>	</a:t>
            </a:r>
            <a:r>
              <a:rPr lang="ro-RO" sz="2800" dirty="0"/>
              <a:t>1. </a:t>
            </a:r>
            <a:r>
              <a:rPr lang="en-US" sz="2800" dirty="0"/>
              <a:t>Test de </a:t>
            </a:r>
            <a:r>
              <a:rPr lang="en-US" sz="2800" dirty="0" err="1"/>
              <a:t>evaluare</a:t>
            </a:r>
            <a:endParaRPr lang="ro-RO" sz="2800" dirty="0"/>
          </a:p>
          <a:p>
            <a:pPr marL="0" indent="0">
              <a:buNone/>
            </a:pPr>
            <a:r>
              <a:rPr lang="ro-RO" sz="2800" dirty="0"/>
              <a:t>	2. </a:t>
            </a:r>
            <a:r>
              <a:rPr lang="en-US" sz="2800" dirty="0" err="1"/>
              <a:t>Barem</a:t>
            </a:r>
            <a:endParaRPr lang="ro-RO" sz="2800" dirty="0"/>
          </a:p>
        </p:txBody>
      </p:sp>
    </p:spTree>
    <p:extLst>
      <p:ext uri="{BB962C8B-B14F-4D97-AF65-F5344CB8AC3E}">
        <p14:creationId xmlns:p14="http://schemas.microsoft.com/office/powerpoint/2010/main" val="343967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E982-E703-42C4-B981-D639B05A3617}"/>
              </a:ext>
            </a:extLst>
          </p:cNvPr>
          <p:cNvSpPr>
            <a:spLocks noGrp="1"/>
          </p:cNvSpPr>
          <p:nvPr>
            <p:ph type="title"/>
          </p:nvPr>
        </p:nvSpPr>
        <p:spPr>
          <a:xfrm>
            <a:off x="1295400" y="69516"/>
            <a:ext cx="9601200" cy="757989"/>
          </a:xfrm>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605D5E3E-E733-4281-886C-FE52C0772B79}"/>
              </a:ext>
            </a:extLst>
          </p:cNvPr>
          <p:cNvSpPr>
            <a:spLocks noGrp="1"/>
          </p:cNvSpPr>
          <p:nvPr>
            <p:ph idx="1"/>
          </p:nvPr>
        </p:nvSpPr>
        <p:spPr/>
        <p:txBody>
          <a:bodyPr/>
          <a:lstStyle/>
          <a:p>
            <a:endParaRPr lang="en-US"/>
          </a:p>
        </p:txBody>
      </p:sp>
      <p:graphicFrame>
        <p:nvGraphicFramePr>
          <p:cNvPr id="4" name="Table 9">
            <a:extLst>
              <a:ext uri="{FF2B5EF4-FFF2-40B4-BE49-F238E27FC236}">
                <a16:creationId xmlns:a16="http://schemas.microsoft.com/office/drawing/2014/main" id="{58C16519-F571-4DE5-A054-EBB2CFA77360}"/>
              </a:ext>
            </a:extLst>
          </p:cNvPr>
          <p:cNvGraphicFramePr>
            <a:graphicFrameLocks/>
          </p:cNvGraphicFramePr>
          <p:nvPr>
            <p:extLst>
              <p:ext uri="{D42A27DB-BD31-4B8C-83A1-F6EECF244321}">
                <p14:modId xmlns:p14="http://schemas.microsoft.com/office/powerpoint/2010/main" val="3516613978"/>
              </p:ext>
            </p:extLst>
          </p:nvPr>
        </p:nvGraphicFramePr>
        <p:xfrm>
          <a:off x="1147009" y="974558"/>
          <a:ext cx="9897982" cy="5833980"/>
        </p:xfrm>
        <a:graphic>
          <a:graphicData uri="http://schemas.openxmlformats.org/drawingml/2006/table">
            <a:tbl>
              <a:tblPr firstRow="1" bandRow="1">
                <a:tableStyleId>{5C22544A-7EE6-4342-B048-85BDC9FD1C3A}</a:tableStyleId>
              </a:tblPr>
              <a:tblGrid>
                <a:gridCol w="3729791">
                  <a:extLst>
                    <a:ext uri="{9D8B030D-6E8A-4147-A177-3AD203B41FA5}">
                      <a16:colId xmlns:a16="http://schemas.microsoft.com/office/drawing/2014/main" val="1413320800"/>
                    </a:ext>
                  </a:extLst>
                </a:gridCol>
                <a:gridCol w="6168191">
                  <a:extLst>
                    <a:ext uri="{9D8B030D-6E8A-4147-A177-3AD203B41FA5}">
                      <a16:colId xmlns:a16="http://schemas.microsoft.com/office/drawing/2014/main" val="977055939"/>
                    </a:ext>
                  </a:extLst>
                </a:gridCol>
              </a:tblGrid>
              <a:tr h="484341">
                <a:tc>
                  <a:txBody>
                    <a:bodyPr/>
                    <a:lstStyle/>
                    <a:p>
                      <a:pPr algn="ctr"/>
                      <a:endParaRPr lang="en-US" sz="1600" dirty="0"/>
                    </a:p>
                  </a:txBody>
                  <a:tcPr/>
                </a:tc>
                <a:tc>
                  <a:txBody>
                    <a:bodyPr/>
                    <a:lstStyle/>
                    <a:p>
                      <a:pPr marL="414020" marR="0" algn="ctr">
                        <a:lnSpc>
                          <a:spcPts val="1290"/>
                        </a:lnSpc>
                        <a:spcBef>
                          <a:spcPts val="0"/>
                        </a:spcBef>
                        <a:spcAft>
                          <a:spcPts val="0"/>
                        </a:spcAft>
                      </a:pPr>
                      <a:r>
                        <a:rPr lang="ro-RO" sz="1800" b="1" i="1" dirty="0">
                          <a:effectLst/>
                          <a:latin typeface="Times New Roman" panose="02020603050405020304" pitchFamily="18" charset="0"/>
                          <a:ea typeface="Times New Roman" panose="02020603050405020304" pitchFamily="18" charset="0"/>
                          <a:cs typeface="Times New Roman" panose="02020603050405020304" pitchFamily="18" charset="0"/>
                        </a:rPr>
                        <a:t>Grafuri Orientate, Neorientate, Arbori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02428972"/>
                  </a:ext>
                </a:extLst>
              </a:tr>
              <a:tr h="1725737">
                <a:tc>
                  <a:txBody>
                    <a:bodyPr/>
                    <a:lstStyle/>
                    <a:p>
                      <a:pPr algn="ctr"/>
                      <a:r>
                        <a:rPr lang="ro-RO" sz="1600" kern="1200" dirty="0">
                          <a:solidFill>
                            <a:schemeClr val="dk1"/>
                          </a:solidFill>
                          <a:effectLst/>
                          <a:latin typeface="+mn-lt"/>
                          <a:ea typeface="+mn-ea"/>
                          <a:cs typeface="+mn-cs"/>
                        </a:rPr>
                        <a:t>LICA Dana, PAŞOI Mircea - „</a:t>
                      </a:r>
                      <a:r>
                        <a:rPr lang="ro-RO" sz="1600" i="1" kern="1200" dirty="0">
                          <a:solidFill>
                            <a:schemeClr val="dk1"/>
                          </a:solidFill>
                          <a:effectLst/>
                          <a:latin typeface="+mn-lt"/>
                          <a:ea typeface="+mn-ea"/>
                          <a:cs typeface="+mn-cs"/>
                        </a:rPr>
                        <a:t>Fundamentele programǎrii; Culegere de probleme</a:t>
                      </a:r>
                      <a:endParaRPr lang="en-US" sz="1600" kern="1200" dirty="0">
                        <a:solidFill>
                          <a:schemeClr val="dk1"/>
                        </a:solidFill>
                        <a:effectLst/>
                        <a:latin typeface="+mn-lt"/>
                        <a:ea typeface="+mn-ea"/>
                        <a:cs typeface="+mn-cs"/>
                      </a:endParaRPr>
                    </a:p>
                    <a:p>
                      <a:pPr algn="ctr"/>
                      <a:r>
                        <a:rPr lang="ro-RO" sz="1600" i="1" kern="1200" dirty="0">
                          <a:solidFill>
                            <a:schemeClr val="dk1"/>
                          </a:solidFill>
                          <a:effectLst/>
                          <a:latin typeface="+mn-lt"/>
                          <a:ea typeface="+mn-ea"/>
                          <a:cs typeface="+mn-cs"/>
                        </a:rPr>
                        <a:t>– Pascal şi C++ pentru clasa a XI-a</a:t>
                      </a:r>
                      <a:r>
                        <a:rPr lang="ro-RO" sz="1600" kern="1200" dirty="0">
                          <a:solidFill>
                            <a:schemeClr val="dk1"/>
                          </a:solidFill>
                          <a:effectLst/>
                          <a:latin typeface="+mn-lt"/>
                          <a:ea typeface="+mn-ea"/>
                          <a:cs typeface="+mn-cs"/>
                        </a:rPr>
                        <a:t>”</a:t>
                      </a:r>
                      <a:endParaRPr lang="en-US" sz="1600" kern="1200" dirty="0">
                        <a:solidFill>
                          <a:schemeClr val="dk1"/>
                        </a:solidFill>
                        <a:effectLst/>
                        <a:latin typeface="+mn-lt"/>
                        <a:ea typeface="+mn-ea"/>
                        <a:cs typeface="+mn-cs"/>
                      </a:endParaRPr>
                    </a:p>
                    <a:p>
                      <a:pPr algn="ctr"/>
                      <a:r>
                        <a:rPr lang="ro-RO" sz="1600" kern="1200" dirty="0">
                          <a:solidFill>
                            <a:schemeClr val="dk1"/>
                          </a:solidFill>
                          <a:effectLst/>
                          <a:latin typeface="+mn-lt"/>
                          <a:ea typeface="+mn-ea"/>
                          <a:cs typeface="+mn-cs"/>
                        </a:rPr>
                        <a:t>– Editura L&amp;S Soft, Bucureşti, 2006;</a:t>
                      </a:r>
                      <a:endParaRPr lang="en-US" sz="1600" dirty="0"/>
                    </a:p>
                  </a:txBody>
                  <a:tcPr/>
                </a:tc>
                <a:tc>
                  <a:txBody>
                    <a:bodyPr/>
                    <a:lstStyle/>
                    <a:p>
                      <a:pPr marL="0" marR="0" algn="ctr">
                        <a:lnSpc>
                          <a:spcPct val="107000"/>
                        </a:lnSpc>
                        <a:spcBef>
                          <a:spcPts val="0"/>
                        </a:spcBef>
                        <a:spcAft>
                          <a:spcPts val="0"/>
                        </a:spcAft>
                      </a:pPr>
                      <a:r>
                        <a:rPr lang="ro-RO" sz="1600" dirty="0">
                          <a:effectLst/>
                          <a:latin typeface="Times New Roman" panose="02020603050405020304" pitchFamily="18" charset="0"/>
                          <a:ea typeface="Times New Roman" panose="02020603050405020304" pitchFamily="18" charset="0"/>
                          <a:cs typeface="Times New Roman" panose="02020603050405020304" pitchFamily="18" charset="0"/>
                        </a:rPr>
                        <a:t> Poate materialul cel </a:t>
                      </a:r>
                      <a:r>
                        <a:rPr lang="ro-RO" sz="1600" spc="-15" dirty="0">
                          <a:effectLst/>
                          <a:latin typeface="Times New Roman" panose="02020603050405020304" pitchFamily="18" charset="0"/>
                          <a:ea typeface="Times New Roman" panose="02020603050405020304" pitchFamily="18" charset="0"/>
                          <a:cs typeface="Times New Roman" panose="02020603050405020304" pitchFamily="18" charset="0"/>
                        </a:rPr>
                        <a:t>mai </a:t>
                      </a:r>
                      <a:r>
                        <a:rPr lang="ro-RO" sz="1600" dirty="0">
                          <a:effectLst/>
                          <a:latin typeface="Times New Roman" panose="02020603050405020304" pitchFamily="18" charset="0"/>
                          <a:ea typeface="Times New Roman" panose="02020603050405020304" pitchFamily="18" charset="0"/>
                          <a:cs typeface="Times New Roman" panose="02020603050405020304" pitchFamily="18" charset="0"/>
                        </a:rPr>
                        <a:t>complet din punctul de vedere al diversitǎţii problemelor, atât rezolvate, cât şi propuse. Conține un mic breviar cu noțiunile elementare și fragmente de cod (scrise și în Pascal, și în C++) necesare pentru implementarea noțiunilor prezentate. Recomandat atât profilului matematică-informatică simplu, dar și intensiv.</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760274137"/>
                  </a:ext>
                </a:extLst>
              </a:tr>
              <a:tr h="1402572">
                <a:tc>
                  <a:txBody>
                    <a:bodyPr/>
                    <a:lstStyle/>
                    <a:p>
                      <a:pPr algn="ctr"/>
                      <a:r>
                        <a:rPr lang="ro-RO" sz="1600" kern="1200" dirty="0">
                          <a:solidFill>
                            <a:schemeClr val="dk1"/>
                          </a:solidFill>
                          <a:effectLst/>
                          <a:latin typeface="+mn-lt"/>
                          <a:ea typeface="+mn-ea"/>
                          <a:cs typeface="+mn-cs"/>
                        </a:rPr>
                        <a:t>MILOŞESCU</a:t>
                      </a:r>
                      <a:endParaRPr lang="en-US" sz="1600" kern="1200" dirty="0">
                        <a:solidFill>
                          <a:schemeClr val="dk1"/>
                        </a:solidFill>
                        <a:effectLst/>
                        <a:latin typeface="+mn-lt"/>
                        <a:ea typeface="+mn-ea"/>
                        <a:cs typeface="+mn-cs"/>
                      </a:endParaRPr>
                    </a:p>
                    <a:p>
                      <a:pPr algn="ctr"/>
                      <a:r>
                        <a:rPr lang="ro-RO" sz="1600" kern="1200" dirty="0">
                          <a:solidFill>
                            <a:schemeClr val="dk1"/>
                          </a:solidFill>
                          <a:effectLst/>
                          <a:latin typeface="+mn-lt"/>
                          <a:ea typeface="+mn-ea"/>
                          <a:cs typeface="+mn-cs"/>
                        </a:rPr>
                        <a:t>Mariana – „</a:t>
                      </a:r>
                      <a:r>
                        <a:rPr lang="ro-RO" sz="1600" i="1" kern="1200" dirty="0">
                          <a:solidFill>
                            <a:schemeClr val="dk1"/>
                          </a:solidFill>
                          <a:effectLst/>
                          <a:latin typeface="+mn-lt"/>
                          <a:ea typeface="+mn-ea"/>
                          <a:cs typeface="+mn-cs"/>
                        </a:rPr>
                        <a:t>Manual pentru clasa a XI-a Informaticǎ – varianta C++</a:t>
                      </a:r>
                      <a:r>
                        <a:rPr lang="ro-RO" sz="1600" kern="1200" dirty="0">
                          <a:solidFill>
                            <a:schemeClr val="dk1"/>
                          </a:solidFill>
                          <a:effectLst/>
                          <a:latin typeface="+mn-lt"/>
                          <a:ea typeface="+mn-ea"/>
                          <a:cs typeface="+mn-cs"/>
                        </a:rPr>
                        <a:t>” – Editura Didacticǎ şi Pedagogicǎ, Bucureşti, 2006</a:t>
                      </a:r>
                      <a:endParaRPr lang="en-US" sz="1600" dirty="0"/>
                    </a:p>
                  </a:txBody>
                  <a:tcPr/>
                </a:tc>
                <a:tc>
                  <a:txBody>
                    <a:bodyPr/>
                    <a:lstStyle/>
                    <a:p>
                      <a:pPr algn="ctr"/>
                      <a:r>
                        <a:rPr lang="ro-RO" sz="1600" kern="1200" dirty="0">
                          <a:solidFill>
                            <a:schemeClr val="dk1"/>
                          </a:solidFill>
                          <a:effectLst/>
                          <a:latin typeface="+mn-lt"/>
                          <a:ea typeface="+mn-ea"/>
                          <a:cs typeface="+mn-cs"/>
                        </a:rPr>
                        <a:t>Explicații deosebit de amǎnunţite, destulǎ teorie (și teoreme demonstrate), fragmente de cod (scrise doar în C++) necesare implementării grafurilor, dar puţine probleme propuse. De asemenea, problemele propuse au un nivel ridicat de dificultate și nu conțin sugestii sau indicații pentru rezolvarea lor. Recomandat profilului matematică-informatică intensiv și celor care vor să se pregătească pentru olimpiade și admitere la facultate de profil.</a:t>
                      </a:r>
                      <a:endParaRPr lang="en-US" sz="1600" dirty="0"/>
                    </a:p>
                  </a:txBody>
                  <a:tcPr/>
                </a:tc>
                <a:extLst>
                  <a:ext uri="{0D108BD9-81ED-4DB2-BD59-A6C34878D82A}">
                    <a16:rowId xmlns:a16="http://schemas.microsoft.com/office/drawing/2014/main" val="632260596"/>
                  </a:ext>
                </a:extLst>
              </a:tr>
              <a:tr h="1825582">
                <a:tc>
                  <a:txBody>
                    <a:bodyPr/>
                    <a:lstStyle/>
                    <a:p>
                      <a:pPr marL="68580" marR="64135" algn="ctr">
                        <a:lnSpc>
                          <a:spcPct val="115000"/>
                        </a:lnSpc>
                        <a:spcBef>
                          <a:spcPts val="205"/>
                        </a:spcBef>
                        <a:spcAft>
                          <a:spcPts val="0"/>
                        </a:spcAft>
                      </a:pPr>
                      <a:r>
                        <a:rPr lang="ro-RO" sz="1600" dirty="0">
                          <a:effectLst/>
                          <a:latin typeface="Times New Roman" panose="02020603050405020304" pitchFamily="18" charset="0"/>
                          <a:ea typeface="Times New Roman" panose="02020603050405020304" pitchFamily="18" charset="0"/>
                          <a:cs typeface="Times New Roman" panose="02020603050405020304" pitchFamily="18" charset="0"/>
                        </a:rPr>
                        <a:t>GHEORGHE Mioara, TĂTĂRÂM Monica, ACHINCA Corina, NĂSTASE Constanța – „</a:t>
                      </a:r>
                      <a:r>
                        <a:rPr lang="ro-RO" sz="1600" i="1" dirty="0">
                          <a:effectLst/>
                          <a:latin typeface="Times New Roman" panose="02020603050405020304" pitchFamily="18" charset="0"/>
                          <a:ea typeface="Times New Roman" panose="02020603050405020304" pitchFamily="18" charset="0"/>
                          <a:cs typeface="Times New Roman" panose="02020603050405020304" pitchFamily="18" charset="0"/>
                        </a:rPr>
                        <a:t>Informatică, Manual pentru clasa a XI-a</a:t>
                      </a:r>
                      <a:r>
                        <a:rPr lang="ro-RO" sz="1600" dirty="0">
                          <a:effectLst/>
                          <a:latin typeface="Times New Roman" panose="02020603050405020304" pitchFamily="18" charset="0"/>
                          <a:ea typeface="Times New Roman" panose="02020603050405020304" pitchFamily="18" charset="0"/>
                          <a:cs typeface="Times New Roman" panose="02020603050405020304" pitchFamily="18" charset="0"/>
                        </a:rPr>
                        <a:t>” – Editura Corint Educațional, București, 2006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ro-RO" sz="1600" kern="1200" dirty="0">
                          <a:solidFill>
                            <a:schemeClr val="dk1"/>
                          </a:solidFill>
                          <a:effectLst/>
                          <a:latin typeface="+mn-lt"/>
                          <a:ea typeface="+mn-ea"/>
                          <a:cs typeface="+mn-cs"/>
                        </a:rPr>
                        <a:t>Explicații clare, concise, cu un aspect vizual plăcut, care atrage imediat atenția și menține curiozitatea elevilor. Exemple, diagrame și tabele care ajută la înțelegerea materialului. Puține probleme propuse (de nivel ușor spre mediu), dar fără rezolvări. Spre deosebire de celelate două materiale, nu conține fragmente de cod care să ajute la implementarea structurilor prezentate.</a:t>
                      </a:r>
                      <a:endParaRPr lang="en-US" sz="1600" dirty="0"/>
                    </a:p>
                  </a:txBody>
                  <a:tcPr/>
                </a:tc>
                <a:extLst>
                  <a:ext uri="{0D108BD9-81ED-4DB2-BD59-A6C34878D82A}">
                    <a16:rowId xmlns:a16="http://schemas.microsoft.com/office/drawing/2014/main" val="2618338738"/>
                  </a:ext>
                </a:extLst>
              </a:tr>
            </a:tbl>
          </a:graphicData>
        </a:graphic>
      </p:graphicFrame>
    </p:spTree>
    <p:extLst>
      <p:ext uri="{BB962C8B-B14F-4D97-AF65-F5344CB8AC3E}">
        <p14:creationId xmlns:p14="http://schemas.microsoft.com/office/powerpoint/2010/main" val="24622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4FC21-E732-47AD-8B92-7A172B834814}"/>
              </a:ext>
            </a:extLst>
          </p:cNvPr>
          <p:cNvSpPr>
            <a:spLocks noGrp="1"/>
          </p:cNvSpPr>
          <p:nvPr>
            <p:ph idx="1"/>
          </p:nvPr>
        </p:nvSpPr>
        <p:spPr>
          <a:xfrm>
            <a:off x="1227221" y="1463842"/>
            <a:ext cx="9737558" cy="4327358"/>
          </a:xfrm>
        </p:spPr>
        <p:txBody>
          <a:bodyPr>
            <a:normAutofit/>
          </a:bodyPr>
          <a:lstStyle/>
          <a:p>
            <a:pPr marL="514350" indent="-514350">
              <a:buFont typeface="+mj-lt"/>
              <a:buAutoNum type="romanUcPeriod"/>
            </a:pPr>
            <a:r>
              <a:rPr lang="en-US" sz="3200" dirty="0" err="1"/>
              <a:t>Compararea</a:t>
            </a:r>
            <a:r>
              <a:rPr lang="en-US" sz="3200" dirty="0"/>
              <a:t> </a:t>
            </a:r>
            <a:r>
              <a:rPr lang="en-US" sz="3200" dirty="0" err="1"/>
              <a:t>Manualelor</a:t>
            </a:r>
            <a:endParaRPr lang="en-US" sz="3200" dirty="0"/>
          </a:p>
          <a:p>
            <a:pPr marL="0" indent="0">
              <a:buNone/>
            </a:pPr>
            <a:r>
              <a:rPr lang="en-US" sz="2400" dirty="0"/>
              <a:t>	</a:t>
            </a:r>
            <a:r>
              <a:rPr lang="en-US" sz="2800" dirty="0">
                <a:solidFill>
                  <a:schemeClr val="tx1"/>
                </a:solidFill>
              </a:rPr>
              <a:t>1. </a:t>
            </a:r>
            <a:r>
              <a:rPr lang="en-US" sz="2800" dirty="0" err="1">
                <a:solidFill>
                  <a:schemeClr val="tx1"/>
                </a:solidFill>
              </a:rPr>
              <a:t>Surse</a:t>
            </a:r>
            <a:r>
              <a:rPr lang="en-US" sz="2800" dirty="0">
                <a:solidFill>
                  <a:schemeClr val="tx1"/>
                </a:solidFill>
              </a:rPr>
              <a:t> </a:t>
            </a:r>
            <a:r>
              <a:rPr lang="en-US" sz="2800" dirty="0" err="1">
                <a:solidFill>
                  <a:schemeClr val="tx1"/>
                </a:solidFill>
              </a:rPr>
              <a:t>bibliografice</a:t>
            </a:r>
            <a:endParaRPr lang="en-US" sz="2800" dirty="0">
              <a:solidFill>
                <a:schemeClr val="tx1"/>
              </a:solidFill>
            </a:endParaRPr>
          </a:p>
          <a:p>
            <a:pPr marL="0" indent="0">
              <a:buNone/>
            </a:pPr>
            <a:r>
              <a:rPr lang="en-US" sz="2800" dirty="0"/>
              <a:t>	</a:t>
            </a:r>
            <a:r>
              <a:rPr lang="en-US" sz="2800" dirty="0">
                <a:solidFill>
                  <a:schemeClr val="tx1"/>
                </a:solidFill>
              </a:rPr>
              <a:t>2. </a:t>
            </a:r>
            <a:r>
              <a:rPr lang="en-US" sz="2800" dirty="0" err="1">
                <a:solidFill>
                  <a:schemeClr val="tx1"/>
                </a:solidFill>
              </a:rPr>
              <a:t>Prezentarea</a:t>
            </a:r>
            <a:r>
              <a:rPr lang="en-US" sz="2800" dirty="0">
                <a:solidFill>
                  <a:schemeClr val="tx1"/>
                </a:solidFill>
              </a:rPr>
              <a:t> general</a:t>
            </a:r>
            <a:r>
              <a:rPr lang="ro-RO" sz="2800" dirty="0">
                <a:solidFill>
                  <a:schemeClr val="tx1"/>
                </a:solidFill>
              </a:rPr>
              <a:t>ă a surselor</a:t>
            </a:r>
            <a:endParaRPr lang="en-US" sz="2800" dirty="0">
              <a:solidFill>
                <a:schemeClr val="tx1"/>
              </a:solidFill>
            </a:endParaRPr>
          </a:p>
          <a:p>
            <a:pPr marL="0" indent="0">
              <a:buNone/>
            </a:pPr>
            <a:r>
              <a:rPr lang="en-US" sz="2800" dirty="0"/>
              <a:t>	</a:t>
            </a:r>
            <a:r>
              <a:rPr lang="en-US" sz="2800" dirty="0">
                <a:solidFill>
                  <a:schemeClr val="tx1"/>
                </a:solidFill>
              </a:rPr>
              <a:t>3. </a:t>
            </a:r>
            <a:r>
              <a:rPr lang="ro-RO" sz="2800" dirty="0">
                <a:solidFill>
                  <a:schemeClr val="tx1"/>
                </a:solidFill>
              </a:rPr>
              <a:t> Concluzii</a:t>
            </a:r>
            <a:endParaRPr lang="en-US" sz="2800" dirty="0">
              <a:solidFill>
                <a:schemeClr val="tx1"/>
              </a:solidFill>
            </a:endParaRPr>
          </a:p>
          <a:p>
            <a:pPr marL="0" indent="0">
              <a:buNone/>
            </a:pPr>
            <a:r>
              <a:rPr lang="en-US" sz="2800" dirty="0">
                <a:solidFill>
                  <a:srgbClr val="0070C0"/>
                </a:solidFill>
              </a:rPr>
              <a:t>II.   </a:t>
            </a:r>
            <a:r>
              <a:rPr lang="en-US" sz="3200" dirty="0" err="1">
                <a:solidFill>
                  <a:srgbClr val="0070C0"/>
                </a:solidFill>
              </a:rPr>
              <a:t>Grafuri</a:t>
            </a:r>
            <a:r>
              <a:rPr lang="en-US" sz="3200" dirty="0">
                <a:solidFill>
                  <a:srgbClr val="0070C0"/>
                </a:solidFill>
              </a:rPr>
              <a:t> Orientate</a:t>
            </a:r>
          </a:p>
          <a:p>
            <a:pPr marL="0" indent="0">
              <a:buNone/>
            </a:pPr>
            <a:r>
              <a:rPr lang="ro-RO" sz="2400" dirty="0"/>
              <a:t>	</a:t>
            </a:r>
            <a:r>
              <a:rPr lang="ro-RO" sz="2800" dirty="0">
                <a:solidFill>
                  <a:srgbClr val="FF0000"/>
                </a:solidFill>
              </a:rPr>
              <a:t>1. </a:t>
            </a:r>
            <a:r>
              <a:rPr lang="en-US" sz="2800" dirty="0">
                <a:solidFill>
                  <a:srgbClr val="FF0000"/>
                </a:solidFill>
              </a:rPr>
              <a:t>Test de </a:t>
            </a:r>
            <a:r>
              <a:rPr lang="en-US" sz="2800" dirty="0" err="1">
                <a:solidFill>
                  <a:srgbClr val="FF0000"/>
                </a:solidFill>
              </a:rPr>
              <a:t>evaluare</a:t>
            </a:r>
            <a:endParaRPr lang="ro-RO" sz="2800" dirty="0">
              <a:solidFill>
                <a:srgbClr val="FF0000"/>
              </a:solidFill>
            </a:endParaRPr>
          </a:p>
          <a:p>
            <a:pPr marL="0" indent="0">
              <a:buNone/>
            </a:pPr>
            <a:r>
              <a:rPr lang="ro-RO" sz="2800" dirty="0"/>
              <a:t>	2. </a:t>
            </a:r>
            <a:r>
              <a:rPr lang="en-US" sz="2800" dirty="0" err="1"/>
              <a:t>Barem</a:t>
            </a:r>
            <a:endParaRPr lang="ro-RO" sz="2800" dirty="0"/>
          </a:p>
        </p:txBody>
      </p:sp>
    </p:spTree>
    <p:extLst>
      <p:ext uri="{BB962C8B-B14F-4D97-AF65-F5344CB8AC3E}">
        <p14:creationId xmlns:p14="http://schemas.microsoft.com/office/powerpoint/2010/main" val="164255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AE74-4E58-4998-BEF2-6F06B07ED6A8}"/>
              </a:ext>
            </a:extLst>
          </p:cNvPr>
          <p:cNvSpPr>
            <a:spLocks noGrp="1"/>
          </p:cNvSpPr>
          <p:nvPr>
            <p:ph type="title"/>
          </p:nvPr>
        </p:nvSpPr>
        <p:spPr/>
        <p:txBody>
          <a:bodyPr>
            <a:normAutofit/>
          </a:bodyPr>
          <a:lstStyle/>
          <a:p>
            <a:r>
              <a:rPr lang="it-IT" sz="4000" b="1" dirty="0"/>
              <a:t>Test de evaluare la Informatică</a:t>
            </a:r>
            <a:r>
              <a:rPr lang="ro-RO" sz="4000" b="1" dirty="0"/>
              <a:t> </a:t>
            </a:r>
            <a:r>
              <a:rPr lang="it-IT" sz="4000" b="1" dirty="0"/>
              <a:t>- clasa a XI-a</a:t>
            </a:r>
            <a:endParaRPr lang="en-US" sz="4000" dirty="0"/>
          </a:p>
        </p:txBody>
      </p:sp>
      <p:sp>
        <p:nvSpPr>
          <p:cNvPr id="3" name="Content Placeholder 2">
            <a:extLst>
              <a:ext uri="{FF2B5EF4-FFF2-40B4-BE49-F238E27FC236}">
                <a16:creationId xmlns:a16="http://schemas.microsoft.com/office/drawing/2014/main" id="{FC13D0F5-4225-4422-9AE0-5ED5FEEDC64D}"/>
              </a:ext>
            </a:extLst>
          </p:cNvPr>
          <p:cNvSpPr>
            <a:spLocks noGrp="1"/>
          </p:cNvSpPr>
          <p:nvPr>
            <p:ph idx="1"/>
          </p:nvPr>
        </p:nvSpPr>
        <p:spPr>
          <a:xfrm>
            <a:off x="1371600" y="1884947"/>
            <a:ext cx="9601200" cy="3581400"/>
          </a:xfrm>
        </p:spPr>
        <p:txBody>
          <a:bodyPr/>
          <a:lstStyle/>
          <a:p>
            <a:pPr lvl="0"/>
            <a:endParaRPr lang="ro-RO" dirty="0"/>
          </a:p>
          <a:p>
            <a:pPr marL="0" lvl="0" indent="0">
              <a:lnSpc>
                <a:spcPct val="150000"/>
              </a:lnSpc>
              <a:buNone/>
            </a:pPr>
            <a:r>
              <a:rPr lang="ro-RO" sz="2800" dirty="0"/>
              <a:t>Detalii de desfășurare</a:t>
            </a:r>
          </a:p>
          <a:p>
            <a:pPr lvl="0">
              <a:buFont typeface="Wingdings" panose="05000000000000000000" pitchFamily="2" charset="2"/>
              <a:buChar char="v"/>
            </a:pPr>
            <a:r>
              <a:rPr lang="it-IT" sz="2400" dirty="0"/>
              <a:t>Se acordă 1 punct din oficiu</a:t>
            </a:r>
            <a:endParaRPr lang="en-US" sz="2400" dirty="0"/>
          </a:p>
          <a:p>
            <a:pPr lvl="0">
              <a:buFont typeface="Wingdings" panose="05000000000000000000" pitchFamily="2" charset="2"/>
              <a:buChar char="v"/>
            </a:pPr>
            <a:r>
              <a:rPr lang="it-IT" sz="2400" dirty="0"/>
              <a:t>Timp de rezolvare 40 min</a:t>
            </a:r>
            <a:endParaRPr lang="ro-RO" sz="2400" dirty="0"/>
          </a:p>
          <a:p>
            <a:pPr lvl="0">
              <a:buFont typeface="Wingdings" panose="05000000000000000000" pitchFamily="2" charset="2"/>
              <a:buChar char="v"/>
            </a:pPr>
            <a:r>
              <a:rPr lang="ro-RO" sz="2400" dirty="0"/>
              <a:t>Cinci subiecte obligatorii</a:t>
            </a:r>
            <a:endParaRPr lang="en-US" sz="2400" dirty="0"/>
          </a:p>
          <a:p>
            <a:pPr lvl="0">
              <a:buFont typeface="Wingdings" panose="05000000000000000000" pitchFamily="2" charset="2"/>
              <a:buChar char="v"/>
            </a:pPr>
            <a:r>
              <a:rPr lang="it-IT" sz="2400" dirty="0"/>
              <a:t>Pentru punctul V se acordă punctaje intermediare</a:t>
            </a:r>
            <a:endParaRPr lang="en-US" sz="2400" dirty="0"/>
          </a:p>
          <a:p>
            <a:endParaRPr lang="en-US" dirty="0"/>
          </a:p>
        </p:txBody>
      </p:sp>
    </p:spTree>
    <p:extLst>
      <p:ext uri="{BB962C8B-B14F-4D97-AF65-F5344CB8AC3E}">
        <p14:creationId xmlns:p14="http://schemas.microsoft.com/office/powerpoint/2010/main" val="3472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DECB2-F0C4-466F-8AA4-C5371971006A}"/>
              </a:ext>
            </a:extLst>
          </p:cNvPr>
          <p:cNvSpPr>
            <a:spLocks noGrp="1"/>
          </p:cNvSpPr>
          <p:nvPr>
            <p:ph idx="1"/>
          </p:nvPr>
        </p:nvSpPr>
        <p:spPr>
          <a:xfrm>
            <a:off x="1363579" y="770021"/>
            <a:ext cx="9609221" cy="5097379"/>
          </a:xfrm>
        </p:spPr>
        <p:txBody>
          <a:bodyPr>
            <a:normAutofit/>
          </a:bodyPr>
          <a:lstStyle/>
          <a:p>
            <a:pPr marL="0" lvl="0" indent="0">
              <a:buNone/>
            </a:pPr>
            <a:r>
              <a:rPr lang="ro-RO" sz="2800" dirty="0"/>
              <a:t>Subiectul I</a:t>
            </a:r>
          </a:p>
          <a:p>
            <a:pPr marL="0" lvl="0" indent="0">
              <a:buNone/>
            </a:pPr>
            <a:endParaRPr lang="ro-RO" dirty="0"/>
          </a:p>
          <a:p>
            <a:pPr marL="0" lvl="0" indent="0">
              <a:buNone/>
            </a:pPr>
            <a:r>
              <a:rPr lang="it-IT" dirty="0"/>
              <a:t>(2p)  Să se completeze spațiile libere:</a:t>
            </a:r>
            <a:endParaRPr lang="en-US" dirty="0"/>
          </a:p>
          <a:p>
            <a:pPr marL="530352" lvl="1" indent="0">
              <a:buNone/>
            </a:pPr>
            <a:r>
              <a:rPr lang="it-IT" dirty="0"/>
              <a:t>(0,5p) Într-un graf orientat, gradul exterior se noteaza cu .......... și reprezintă numărul arcelor care....... din nodul x.</a:t>
            </a:r>
            <a:endParaRPr lang="en-US" dirty="0"/>
          </a:p>
          <a:p>
            <a:pPr marL="530352" lvl="1" indent="0">
              <a:buNone/>
            </a:pPr>
            <a:r>
              <a:rPr lang="it-IT" dirty="0"/>
              <a:t>(0,5p) Într-un arc de forma u=(x, y) nodurile sunt ..................., nodul y se numește................... nodului x, iar nodul x se numește......................... nodului y.</a:t>
            </a:r>
            <a:endParaRPr lang="en-US" dirty="0"/>
          </a:p>
          <a:p>
            <a:pPr marL="530352" lvl="1" indent="0">
              <a:buNone/>
            </a:pPr>
            <a:r>
              <a:rPr lang="it-IT" dirty="0"/>
              <a:t>(0,5p) Se numește lanț într-un graf orientat...............................................................</a:t>
            </a:r>
            <a:endParaRPr lang="en-US" dirty="0"/>
          </a:p>
          <a:p>
            <a:pPr marL="0" indent="0">
              <a:buNone/>
            </a:pPr>
            <a:r>
              <a:rPr lang="ro-RO" dirty="0"/>
              <a:t>         </a:t>
            </a:r>
            <a:r>
              <a:rPr lang="it-IT" dirty="0"/>
              <a:t>............................................................................................................................... .</a:t>
            </a:r>
            <a:endParaRPr lang="en-US" dirty="0"/>
          </a:p>
          <a:p>
            <a:pPr marL="530352" lvl="1" indent="0">
              <a:buNone/>
            </a:pPr>
            <a:r>
              <a:rPr lang="it-IT" dirty="0"/>
              <a:t>(0,5p) Se numește graf parțial al unui graf G=(X, U)................................................</a:t>
            </a:r>
            <a:endParaRPr lang="en-US" dirty="0"/>
          </a:p>
          <a:p>
            <a:pPr marL="0" indent="0">
              <a:buNone/>
            </a:pPr>
            <a:r>
              <a:rPr lang="ro-RO" dirty="0"/>
              <a:t>         </a:t>
            </a:r>
            <a:r>
              <a:rPr lang="it-IT" dirty="0"/>
              <a:t>................................................................................................................................. .</a:t>
            </a:r>
            <a:endParaRPr lang="en-US" dirty="0"/>
          </a:p>
          <a:p>
            <a:endParaRPr lang="en-US" dirty="0"/>
          </a:p>
        </p:txBody>
      </p:sp>
    </p:spTree>
    <p:extLst>
      <p:ext uri="{BB962C8B-B14F-4D97-AF65-F5344CB8AC3E}">
        <p14:creationId xmlns:p14="http://schemas.microsoft.com/office/powerpoint/2010/main" val="44719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4FC21-E732-47AD-8B92-7A172B834814}"/>
              </a:ext>
            </a:extLst>
          </p:cNvPr>
          <p:cNvSpPr>
            <a:spLocks noGrp="1"/>
          </p:cNvSpPr>
          <p:nvPr>
            <p:ph idx="1"/>
          </p:nvPr>
        </p:nvSpPr>
        <p:spPr>
          <a:xfrm>
            <a:off x="1227221" y="1463842"/>
            <a:ext cx="9737558" cy="3930316"/>
          </a:xfrm>
        </p:spPr>
        <p:txBody>
          <a:bodyPr>
            <a:normAutofit/>
          </a:bodyPr>
          <a:lstStyle/>
          <a:p>
            <a:pPr marL="514350" indent="-514350">
              <a:buFont typeface="+mj-lt"/>
              <a:buAutoNum type="romanUcPeriod"/>
            </a:pPr>
            <a:r>
              <a:rPr lang="en-US" sz="3200" dirty="0" err="1">
                <a:solidFill>
                  <a:srgbClr val="0070C0"/>
                </a:solidFill>
              </a:rPr>
              <a:t>Compararea</a:t>
            </a:r>
            <a:r>
              <a:rPr lang="en-US" sz="3200" dirty="0">
                <a:solidFill>
                  <a:srgbClr val="0070C0"/>
                </a:solidFill>
              </a:rPr>
              <a:t> </a:t>
            </a:r>
            <a:r>
              <a:rPr lang="en-US" sz="3200" dirty="0" err="1">
                <a:solidFill>
                  <a:srgbClr val="0070C0"/>
                </a:solidFill>
              </a:rPr>
              <a:t>Manualelor</a:t>
            </a:r>
            <a:endParaRPr lang="en-US" sz="3200" dirty="0">
              <a:solidFill>
                <a:srgbClr val="0070C0"/>
              </a:solidFill>
            </a:endParaRPr>
          </a:p>
          <a:p>
            <a:pPr marL="0" indent="0">
              <a:buNone/>
            </a:pPr>
            <a:r>
              <a:rPr lang="en-US" sz="2400" dirty="0"/>
              <a:t>	</a:t>
            </a:r>
            <a:r>
              <a:rPr lang="en-US" sz="2800" dirty="0">
                <a:solidFill>
                  <a:srgbClr val="FF0000"/>
                </a:solidFill>
              </a:rPr>
              <a:t>1. </a:t>
            </a:r>
            <a:r>
              <a:rPr lang="en-US" sz="2800" dirty="0" err="1">
                <a:solidFill>
                  <a:srgbClr val="FF0000"/>
                </a:solidFill>
              </a:rPr>
              <a:t>Surse</a:t>
            </a:r>
            <a:r>
              <a:rPr lang="en-US" sz="2800" dirty="0">
                <a:solidFill>
                  <a:srgbClr val="FF0000"/>
                </a:solidFill>
              </a:rPr>
              <a:t> </a:t>
            </a:r>
            <a:r>
              <a:rPr lang="en-US" sz="2800" dirty="0" err="1">
                <a:solidFill>
                  <a:srgbClr val="FF0000"/>
                </a:solidFill>
              </a:rPr>
              <a:t>bibliografice</a:t>
            </a:r>
            <a:endParaRPr lang="en-US" sz="2800" dirty="0">
              <a:solidFill>
                <a:srgbClr val="FF0000"/>
              </a:solidFill>
            </a:endParaRPr>
          </a:p>
          <a:p>
            <a:pPr marL="0" indent="0">
              <a:buNone/>
            </a:pPr>
            <a:r>
              <a:rPr lang="en-US" sz="2800" dirty="0"/>
              <a:t>	2. </a:t>
            </a:r>
            <a:r>
              <a:rPr lang="en-US" sz="2800" dirty="0" err="1"/>
              <a:t>Prezentarea</a:t>
            </a:r>
            <a:r>
              <a:rPr lang="en-US" sz="2800" dirty="0"/>
              <a:t> general</a:t>
            </a:r>
            <a:r>
              <a:rPr lang="ro-RO" sz="2800" dirty="0"/>
              <a:t>ă a s</a:t>
            </a:r>
            <a:r>
              <a:rPr lang="en-US" sz="2800" dirty="0"/>
              <a:t>u</a:t>
            </a:r>
            <a:r>
              <a:rPr lang="ro-RO" sz="2800" dirty="0"/>
              <a:t>rselor</a:t>
            </a:r>
            <a:endParaRPr lang="en-US" sz="2800" dirty="0"/>
          </a:p>
          <a:p>
            <a:pPr marL="0" indent="0">
              <a:buNone/>
            </a:pPr>
            <a:r>
              <a:rPr lang="en-US" sz="2800" dirty="0"/>
              <a:t>	3. </a:t>
            </a:r>
            <a:r>
              <a:rPr lang="ro-RO" sz="2800" dirty="0"/>
              <a:t> Concluzii</a:t>
            </a:r>
            <a:endParaRPr lang="en-US" sz="2800" dirty="0"/>
          </a:p>
          <a:p>
            <a:pPr marL="0" indent="0">
              <a:buNone/>
            </a:pPr>
            <a:r>
              <a:rPr lang="en-US" sz="2800" dirty="0"/>
              <a:t>II.   </a:t>
            </a:r>
            <a:r>
              <a:rPr lang="en-US" sz="3200" dirty="0" err="1"/>
              <a:t>Grafuri</a:t>
            </a:r>
            <a:r>
              <a:rPr lang="en-US" sz="3200" dirty="0"/>
              <a:t> Orientate</a:t>
            </a:r>
          </a:p>
          <a:p>
            <a:pPr marL="0" indent="0">
              <a:buNone/>
            </a:pPr>
            <a:r>
              <a:rPr lang="ro-RO" sz="2400" dirty="0"/>
              <a:t>	</a:t>
            </a:r>
            <a:r>
              <a:rPr lang="ro-RO" sz="2800" dirty="0"/>
              <a:t>1. </a:t>
            </a:r>
            <a:r>
              <a:rPr lang="en-US" sz="2800" dirty="0"/>
              <a:t>Test de </a:t>
            </a:r>
            <a:r>
              <a:rPr lang="en-US" sz="2800" dirty="0" err="1"/>
              <a:t>evaluare</a:t>
            </a:r>
            <a:endParaRPr lang="ro-RO" sz="2800" dirty="0"/>
          </a:p>
          <a:p>
            <a:pPr marL="0" indent="0">
              <a:buNone/>
            </a:pPr>
            <a:r>
              <a:rPr lang="ro-RO" sz="2800" dirty="0"/>
              <a:t>	2. </a:t>
            </a:r>
            <a:r>
              <a:rPr lang="en-US" sz="2800" dirty="0" err="1"/>
              <a:t>Barem</a:t>
            </a:r>
            <a:endParaRPr lang="ro-RO" sz="2800" dirty="0"/>
          </a:p>
        </p:txBody>
      </p:sp>
    </p:spTree>
    <p:extLst>
      <p:ext uri="{BB962C8B-B14F-4D97-AF65-F5344CB8AC3E}">
        <p14:creationId xmlns:p14="http://schemas.microsoft.com/office/powerpoint/2010/main" val="423315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C9FEE-8730-462C-9DAB-DCEDE4306A7E}"/>
              </a:ext>
            </a:extLst>
          </p:cNvPr>
          <p:cNvSpPr>
            <a:spLocks noGrp="1"/>
          </p:cNvSpPr>
          <p:nvPr>
            <p:ph idx="1"/>
          </p:nvPr>
        </p:nvSpPr>
        <p:spPr>
          <a:xfrm>
            <a:off x="1295400" y="923763"/>
            <a:ext cx="9601200" cy="2625407"/>
          </a:xfrm>
        </p:spPr>
        <p:txBody>
          <a:bodyPr>
            <a:noAutofit/>
          </a:bodyPr>
          <a:lstStyle/>
          <a:p>
            <a:pPr>
              <a:buFont typeface="Wingdings" panose="05000000000000000000" pitchFamily="2" charset="2"/>
              <a:buChar char="v"/>
            </a:pPr>
            <a:r>
              <a:rPr lang="ro-RO" sz="2400" dirty="0"/>
              <a:t>Subiectul al II-lea</a:t>
            </a:r>
          </a:p>
          <a:p>
            <a:pPr marL="0" indent="0">
              <a:buNone/>
            </a:pPr>
            <a:r>
              <a:rPr lang="it-IT" sz="2400" dirty="0"/>
              <a:t>(1p)   Fie graful orientat cu 5 vârfuri și arcele: u</a:t>
            </a:r>
            <a:r>
              <a:rPr lang="it-IT" sz="2400" baseline="-25000" dirty="0"/>
              <a:t>1</a:t>
            </a:r>
            <a:r>
              <a:rPr lang="it-IT" sz="2400" dirty="0"/>
              <a:t>=(1, 2), u</a:t>
            </a:r>
            <a:r>
              <a:rPr lang="it-IT" sz="2400" baseline="-25000" dirty="0"/>
              <a:t>2</a:t>
            </a:r>
            <a:r>
              <a:rPr lang="it-IT" sz="2400" dirty="0"/>
              <a:t>=(1, 3), u</a:t>
            </a:r>
            <a:r>
              <a:rPr lang="it-IT" sz="2400" baseline="-25000" dirty="0"/>
              <a:t>3</a:t>
            </a:r>
            <a:r>
              <a:rPr lang="it-IT" sz="2400" dirty="0"/>
              <a:t>=(1, 5), u</a:t>
            </a:r>
            <a:r>
              <a:rPr lang="it-IT" sz="2400" baseline="-25000" dirty="0"/>
              <a:t>4</a:t>
            </a:r>
            <a:r>
              <a:rPr lang="it-IT" sz="2400" dirty="0"/>
              <a:t>=(2, 4), u</a:t>
            </a:r>
            <a:r>
              <a:rPr lang="it-IT" sz="2400" baseline="-25000" dirty="0"/>
              <a:t>5</a:t>
            </a:r>
            <a:r>
              <a:rPr lang="it-IT" sz="2400" dirty="0"/>
              <a:t>=(3, 5), u</a:t>
            </a:r>
            <a:r>
              <a:rPr lang="it-IT" sz="2400" baseline="-25000" dirty="0"/>
              <a:t>6</a:t>
            </a:r>
            <a:r>
              <a:rPr lang="it-IT" sz="2400" dirty="0"/>
              <a:t>=(4, 5). Să se construiască matricea de adiacență și matricea vârfuri-arce pentru acest graf.</a:t>
            </a:r>
            <a:endParaRPr lang="ro-RO" sz="2400" dirty="0"/>
          </a:p>
          <a:p>
            <a:pPr marL="0" indent="0">
              <a:buNone/>
            </a:pPr>
            <a:endParaRPr lang="en-US" sz="2400" dirty="0"/>
          </a:p>
          <a:p>
            <a:pPr>
              <a:buFont typeface="Wingdings" panose="05000000000000000000" pitchFamily="2" charset="2"/>
              <a:buChar char="v"/>
            </a:pPr>
            <a:r>
              <a:rPr lang="ro-RO" sz="2400" dirty="0"/>
              <a:t>Subiectul al III-lea</a:t>
            </a:r>
          </a:p>
          <a:p>
            <a:pPr marL="0" indent="0">
              <a:buNone/>
            </a:pPr>
            <a:endParaRPr lang="ro-RO" sz="2400" dirty="0"/>
          </a:p>
          <a:p>
            <a:pPr marL="0" indent="0">
              <a:buNone/>
            </a:pPr>
            <a:endParaRPr lang="en-US" sz="2400" dirty="0"/>
          </a:p>
        </p:txBody>
      </p:sp>
      <p:grpSp>
        <p:nvGrpSpPr>
          <p:cNvPr id="4" name="Group 3">
            <a:extLst>
              <a:ext uri="{FF2B5EF4-FFF2-40B4-BE49-F238E27FC236}">
                <a16:creationId xmlns:a16="http://schemas.microsoft.com/office/drawing/2014/main" id="{A2D6278F-3F3E-4922-B251-5924A57DAE6D}"/>
              </a:ext>
            </a:extLst>
          </p:cNvPr>
          <p:cNvGrpSpPr>
            <a:grpSpLocks/>
          </p:cNvGrpSpPr>
          <p:nvPr/>
        </p:nvGrpSpPr>
        <p:grpSpPr bwMode="auto">
          <a:xfrm>
            <a:off x="1435768" y="3828600"/>
            <a:ext cx="2604136" cy="1639570"/>
            <a:chOff x="1868" y="1829"/>
            <a:chExt cx="3921" cy="2570"/>
          </a:xfrm>
        </p:grpSpPr>
        <p:cxnSp>
          <p:nvCxnSpPr>
            <p:cNvPr id="5" name="Line 3">
              <a:extLst>
                <a:ext uri="{FF2B5EF4-FFF2-40B4-BE49-F238E27FC236}">
                  <a16:creationId xmlns:a16="http://schemas.microsoft.com/office/drawing/2014/main" id="{1A511765-8354-4F3E-93AB-C5781395109F}"/>
                </a:ext>
              </a:extLst>
            </p:cNvPr>
            <p:cNvCxnSpPr>
              <a:cxnSpLocks noChangeShapeType="1"/>
            </p:cNvCxnSpPr>
            <p:nvPr/>
          </p:nvCxnSpPr>
          <p:spPr bwMode="auto">
            <a:xfrm flipV="1">
              <a:off x="2137" y="2137"/>
              <a:ext cx="144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 name="Line 4">
              <a:extLst>
                <a:ext uri="{FF2B5EF4-FFF2-40B4-BE49-F238E27FC236}">
                  <a16:creationId xmlns:a16="http://schemas.microsoft.com/office/drawing/2014/main" id="{3F8B81D3-8995-43A3-BA25-2D214B9671E8}"/>
                </a:ext>
              </a:extLst>
            </p:cNvPr>
            <p:cNvCxnSpPr>
              <a:cxnSpLocks noChangeShapeType="1"/>
            </p:cNvCxnSpPr>
            <p:nvPr/>
          </p:nvCxnSpPr>
          <p:spPr bwMode="auto">
            <a:xfrm>
              <a:off x="2137" y="3217"/>
              <a:ext cx="126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Line 5">
              <a:extLst>
                <a:ext uri="{FF2B5EF4-FFF2-40B4-BE49-F238E27FC236}">
                  <a16:creationId xmlns:a16="http://schemas.microsoft.com/office/drawing/2014/main" id="{C4E0C572-C089-4DB4-8F7F-7FB54A61786D}"/>
                </a:ext>
              </a:extLst>
            </p:cNvPr>
            <p:cNvCxnSpPr>
              <a:cxnSpLocks noChangeShapeType="1"/>
            </p:cNvCxnSpPr>
            <p:nvPr/>
          </p:nvCxnSpPr>
          <p:spPr bwMode="auto">
            <a:xfrm>
              <a:off x="3577" y="2137"/>
              <a:ext cx="90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 name="Line 6">
              <a:extLst>
                <a:ext uri="{FF2B5EF4-FFF2-40B4-BE49-F238E27FC236}">
                  <a16:creationId xmlns:a16="http://schemas.microsoft.com/office/drawing/2014/main" id="{A304D258-ABC3-4D92-B89F-72027D93A43B}"/>
                </a:ext>
              </a:extLst>
            </p:cNvPr>
            <p:cNvCxnSpPr>
              <a:cxnSpLocks noChangeShapeType="1"/>
            </p:cNvCxnSpPr>
            <p:nvPr/>
          </p:nvCxnSpPr>
          <p:spPr bwMode="auto">
            <a:xfrm>
              <a:off x="3577" y="2137"/>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Line 7">
              <a:extLst>
                <a:ext uri="{FF2B5EF4-FFF2-40B4-BE49-F238E27FC236}">
                  <a16:creationId xmlns:a16="http://schemas.microsoft.com/office/drawing/2014/main" id="{4A205D4B-E30E-456A-91E2-6CB6A5A761A4}"/>
                </a:ext>
              </a:extLst>
            </p:cNvPr>
            <p:cNvCxnSpPr>
              <a:cxnSpLocks noChangeShapeType="1"/>
            </p:cNvCxnSpPr>
            <p:nvPr/>
          </p:nvCxnSpPr>
          <p:spPr bwMode="auto">
            <a:xfrm flipH="1">
              <a:off x="3397" y="3037"/>
              <a:ext cx="108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Line 8">
              <a:extLst>
                <a:ext uri="{FF2B5EF4-FFF2-40B4-BE49-F238E27FC236}">
                  <a16:creationId xmlns:a16="http://schemas.microsoft.com/office/drawing/2014/main" id="{E77C0DF2-85B4-48AA-A92F-B78BFAEF361F}"/>
                </a:ext>
              </a:extLst>
            </p:cNvPr>
            <p:cNvCxnSpPr>
              <a:cxnSpLocks noChangeShapeType="1"/>
            </p:cNvCxnSpPr>
            <p:nvPr/>
          </p:nvCxnSpPr>
          <p:spPr bwMode="auto">
            <a:xfrm>
              <a:off x="3397" y="4117"/>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Line 9">
              <a:extLst>
                <a:ext uri="{FF2B5EF4-FFF2-40B4-BE49-F238E27FC236}">
                  <a16:creationId xmlns:a16="http://schemas.microsoft.com/office/drawing/2014/main" id="{0E44A914-E49B-4820-910E-3BB16CADE2AA}"/>
                </a:ext>
              </a:extLst>
            </p:cNvPr>
            <p:cNvCxnSpPr>
              <a:cxnSpLocks noChangeShapeType="1"/>
            </p:cNvCxnSpPr>
            <p:nvPr/>
          </p:nvCxnSpPr>
          <p:spPr bwMode="auto">
            <a:xfrm>
              <a:off x="4477" y="3037"/>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0">
              <a:extLst>
                <a:ext uri="{FF2B5EF4-FFF2-40B4-BE49-F238E27FC236}">
                  <a16:creationId xmlns:a16="http://schemas.microsoft.com/office/drawing/2014/main" id="{2C22C6B6-6DCE-4FD1-BBAA-3AB5EDF10D10}"/>
                </a:ext>
              </a:extLst>
            </p:cNvPr>
            <p:cNvCxnSpPr>
              <a:cxnSpLocks noChangeShapeType="1"/>
            </p:cNvCxnSpPr>
            <p:nvPr/>
          </p:nvCxnSpPr>
          <p:spPr bwMode="auto">
            <a:xfrm flipH="1" flipV="1">
              <a:off x="4657" y="2137"/>
              <a:ext cx="90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1">
              <a:extLst>
                <a:ext uri="{FF2B5EF4-FFF2-40B4-BE49-F238E27FC236}">
                  <a16:creationId xmlns:a16="http://schemas.microsoft.com/office/drawing/2014/main" id="{AFA67A8E-5FBB-444E-82FD-07A6596173E3}"/>
                </a:ext>
              </a:extLst>
            </p:cNvPr>
            <p:cNvCxnSpPr>
              <a:cxnSpLocks noChangeShapeType="1"/>
            </p:cNvCxnSpPr>
            <p:nvPr/>
          </p:nvCxnSpPr>
          <p:spPr bwMode="auto">
            <a:xfrm flipH="1">
              <a:off x="4477" y="3037"/>
              <a:ext cx="108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Line 12">
              <a:extLst>
                <a:ext uri="{FF2B5EF4-FFF2-40B4-BE49-F238E27FC236}">
                  <a16:creationId xmlns:a16="http://schemas.microsoft.com/office/drawing/2014/main" id="{97D4C21A-3182-4D6C-A463-A794297366EE}"/>
                </a:ext>
              </a:extLst>
            </p:cNvPr>
            <p:cNvCxnSpPr>
              <a:cxnSpLocks noChangeShapeType="1"/>
            </p:cNvCxnSpPr>
            <p:nvPr/>
          </p:nvCxnSpPr>
          <p:spPr bwMode="auto">
            <a:xfrm flipH="1">
              <a:off x="2137" y="3037"/>
              <a:ext cx="126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Line 13">
              <a:extLst>
                <a:ext uri="{FF2B5EF4-FFF2-40B4-BE49-F238E27FC236}">
                  <a16:creationId xmlns:a16="http://schemas.microsoft.com/office/drawing/2014/main" id="{83C3E5F6-9926-4D2D-9E4F-EAE8D0D42D65}"/>
                </a:ext>
              </a:extLst>
            </p:cNvPr>
            <p:cNvCxnSpPr>
              <a:cxnSpLocks noChangeShapeType="1"/>
            </p:cNvCxnSpPr>
            <p:nvPr/>
          </p:nvCxnSpPr>
          <p:spPr bwMode="auto">
            <a:xfrm flipV="1">
              <a:off x="3397" y="3037"/>
              <a:ext cx="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 name="Text Box 14">
              <a:extLst>
                <a:ext uri="{FF2B5EF4-FFF2-40B4-BE49-F238E27FC236}">
                  <a16:creationId xmlns:a16="http://schemas.microsoft.com/office/drawing/2014/main" id="{343A0819-E35A-4E78-9DDF-3ABC79E142B1}"/>
                </a:ext>
              </a:extLst>
            </p:cNvPr>
            <p:cNvSpPr txBox="1">
              <a:spLocks noChangeArrowheads="1"/>
            </p:cNvSpPr>
            <p:nvPr/>
          </p:nvSpPr>
          <p:spPr bwMode="auto">
            <a:xfrm>
              <a:off x="1868" y="3037"/>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ro-RO" sz="1100">
                  <a:effectLst/>
                  <a:latin typeface="Times New Roman" panose="02020603050405020304" pitchFamily="18" charset="0"/>
                  <a:ea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endParaRPr>
            </a:p>
          </p:txBody>
        </p:sp>
        <p:sp>
          <p:nvSpPr>
            <p:cNvPr id="17" name="Text Box 15">
              <a:extLst>
                <a:ext uri="{FF2B5EF4-FFF2-40B4-BE49-F238E27FC236}">
                  <a16:creationId xmlns:a16="http://schemas.microsoft.com/office/drawing/2014/main" id="{219C6122-691F-4134-B562-D206CEBD35A1}"/>
                </a:ext>
              </a:extLst>
            </p:cNvPr>
            <p:cNvSpPr txBox="1">
              <a:spLocks noChangeArrowheads="1"/>
            </p:cNvSpPr>
            <p:nvPr/>
          </p:nvSpPr>
          <p:spPr bwMode="auto">
            <a:xfrm>
              <a:off x="3037" y="4015"/>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ro-RO" sz="1100">
                  <a:effectLst/>
                  <a:latin typeface="Times New Roman" panose="02020603050405020304" pitchFamily="18" charset="0"/>
                  <a:ea typeface="Times New Roman" panose="02020603050405020304" pitchFamily="18" charset="0"/>
                </a:rPr>
                <a:t>2</a:t>
              </a:r>
              <a:endParaRPr lang="en-US" sz="1100">
                <a:effectLst/>
                <a:latin typeface="Times New Roman" panose="02020603050405020304" pitchFamily="18" charset="0"/>
                <a:ea typeface="Times New Roman" panose="02020603050405020304" pitchFamily="18" charset="0"/>
              </a:endParaRPr>
            </a:p>
          </p:txBody>
        </p:sp>
        <p:sp>
          <p:nvSpPr>
            <p:cNvPr id="18" name="Text Box 16">
              <a:extLst>
                <a:ext uri="{FF2B5EF4-FFF2-40B4-BE49-F238E27FC236}">
                  <a16:creationId xmlns:a16="http://schemas.microsoft.com/office/drawing/2014/main" id="{540B6CDC-078A-4B51-8B07-982553C1BFEE}"/>
                </a:ext>
              </a:extLst>
            </p:cNvPr>
            <p:cNvSpPr txBox="1">
              <a:spLocks noChangeArrowheads="1"/>
            </p:cNvSpPr>
            <p:nvPr/>
          </p:nvSpPr>
          <p:spPr bwMode="auto">
            <a:xfrm>
              <a:off x="4297" y="4039"/>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ro-RO" sz="1100">
                  <a:effectLst/>
                  <a:latin typeface="Times New Roman" panose="02020603050405020304" pitchFamily="18" charset="0"/>
                  <a:ea typeface="Times New Roman" panose="02020603050405020304" pitchFamily="18" charset="0"/>
                </a:rPr>
                <a:t>3</a:t>
              </a:r>
              <a:endParaRPr lang="en-US" sz="1100">
                <a:effectLst/>
                <a:latin typeface="Times New Roman" panose="02020603050405020304" pitchFamily="18" charset="0"/>
                <a:ea typeface="Times New Roman" panose="02020603050405020304" pitchFamily="18" charset="0"/>
              </a:endParaRPr>
            </a:p>
          </p:txBody>
        </p:sp>
        <p:sp>
          <p:nvSpPr>
            <p:cNvPr id="19" name="Text Box 17">
              <a:extLst>
                <a:ext uri="{FF2B5EF4-FFF2-40B4-BE49-F238E27FC236}">
                  <a16:creationId xmlns:a16="http://schemas.microsoft.com/office/drawing/2014/main" id="{FA3C266A-9B08-45F6-9094-35FEDB8F50B1}"/>
                </a:ext>
              </a:extLst>
            </p:cNvPr>
            <p:cNvSpPr txBox="1">
              <a:spLocks noChangeArrowheads="1"/>
            </p:cNvSpPr>
            <p:nvPr/>
          </p:nvSpPr>
          <p:spPr bwMode="auto">
            <a:xfrm>
              <a:off x="5429" y="2857"/>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ro-RO" sz="1100">
                  <a:effectLst/>
                  <a:latin typeface="Times New Roman" panose="02020603050405020304" pitchFamily="18" charset="0"/>
                  <a:ea typeface="Times New Roman" panose="02020603050405020304" pitchFamily="18" charset="0"/>
                </a:rPr>
                <a:t>4</a:t>
              </a:r>
              <a:endParaRPr lang="en-US" sz="1100">
                <a:effectLst/>
                <a:latin typeface="Times New Roman" panose="02020603050405020304" pitchFamily="18" charset="0"/>
                <a:ea typeface="Times New Roman" panose="02020603050405020304" pitchFamily="18" charset="0"/>
              </a:endParaRPr>
            </a:p>
          </p:txBody>
        </p:sp>
        <p:sp>
          <p:nvSpPr>
            <p:cNvPr id="20" name="Text Box 18">
              <a:extLst>
                <a:ext uri="{FF2B5EF4-FFF2-40B4-BE49-F238E27FC236}">
                  <a16:creationId xmlns:a16="http://schemas.microsoft.com/office/drawing/2014/main" id="{9AC17046-284F-4A45-914C-3DB0884F4D5B}"/>
                </a:ext>
              </a:extLst>
            </p:cNvPr>
            <p:cNvSpPr txBox="1">
              <a:spLocks noChangeArrowheads="1"/>
            </p:cNvSpPr>
            <p:nvPr/>
          </p:nvSpPr>
          <p:spPr bwMode="auto">
            <a:xfrm>
              <a:off x="4297" y="2985"/>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ro-RO" sz="1100">
                  <a:effectLst/>
                  <a:latin typeface="Times New Roman" panose="02020603050405020304" pitchFamily="18" charset="0"/>
                  <a:ea typeface="Times New Roman" panose="02020603050405020304" pitchFamily="18" charset="0"/>
                </a:rPr>
                <a:t>5</a:t>
              </a:r>
              <a:endParaRPr lang="en-US" sz="1100">
                <a:effectLst/>
                <a:latin typeface="Times New Roman" panose="02020603050405020304" pitchFamily="18" charset="0"/>
                <a:ea typeface="Times New Roman" panose="02020603050405020304" pitchFamily="18" charset="0"/>
              </a:endParaRPr>
            </a:p>
          </p:txBody>
        </p:sp>
        <p:sp>
          <p:nvSpPr>
            <p:cNvPr id="21" name="Text Box 19">
              <a:extLst>
                <a:ext uri="{FF2B5EF4-FFF2-40B4-BE49-F238E27FC236}">
                  <a16:creationId xmlns:a16="http://schemas.microsoft.com/office/drawing/2014/main" id="{FBE611FF-D9C5-44B6-97A1-ED74B37A6BE3}"/>
                </a:ext>
              </a:extLst>
            </p:cNvPr>
            <p:cNvSpPr txBox="1">
              <a:spLocks noChangeArrowheads="1"/>
            </p:cNvSpPr>
            <p:nvPr/>
          </p:nvSpPr>
          <p:spPr bwMode="auto">
            <a:xfrm>
              <a:off x="4501" y="1842"/>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ro-RO" sz="1100">
                  <a:effectLst/>
                  <a:latin typeface="Times New Roman" panose="02020603050405020304" pitchFamily="18" charset="0"/>
                  <a:ea typeface="Times New Roman" panose="02020603050405020304" pitchFamily="18" charset="0"/>
                </a:rPr>
                <a:t>6</a:t>
              </a:r>
              <a:endParaRPr lang="en-US" sz="1100">
                <a:effectLst/>
                <a:latin typeface="Times New Roman" panose="02020603050405020304" pitchFamily="18" charset="0"/>
                <a:ea typeface="Times New Roman" panose="02020603050405020304" pitchFamily="18" charset="0"/>
              </a:endParaRPr>
            </a:p>
          </p:txBody>
        </p:sp>
        <p:sp>
          <p:nvSpPr>
            <p:cNvPr id="22" name="Text Box 20">
              <a:extLst>
                <a:ext uri="{FF2B5EF4-FFF2-40B4-BE49-F238E27FC236}">
                  <a16:creationId xmlns:a16="http://schemas.microsoft.com/office/drawing/2014/main" id="{488025E5-3728-4A61-B8EE-47BDBA43AEDE}"/>
                </a:ext>
              </a:extLst>
            </p:cNvPr>
            <p:cNvSpPr txBox="1">
              <a:spLocks noChangeArrowheads="1"/>
            </p:cNvSpPr>
            <p:nvPr/>
          </p:nvSpPr>
          <p:spPr bwMode="auto">
            <a:xfrm>
              <a:off x="3269" y="2779"/>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ro-RO" sz="1100">
                  <a:effectLst/>
                  <a:latin typeface="Times New Roman" panose="02020603050405020304" pitchFamily="18" charset="0"/>
                  <a:ea typeface="Times New Roman" panose="02020603050405020304" pitchFamily="18" charset="0"/>
                </a:rPr>
                <a:t>7</a:t>
              </a:r>
              <a:endParaRPr lang="en-US" sz="1100">
                <a:effectLst/>
                <a:latin typeface="Times New Roman" panose="02020603050405020304" pitchFamily="18" charset="0"/>
                <a:ea typeface="Times New Roman" panose="02020603050405020304" pitchFamily="18" charset="0"/>
              </a:endParaRPr>
            </a:p>
          </p:txBody>
        </p:sp>
        <p:sp>
          <p:nvSpPr>
            <p:cNvPr id="23" name="Text Box 21">
              <a:extLst>
                <a:ext uri="{FF2B5EF4-FFF2-40B4-BE49-F238E27FC236}">
                  <a16:creationId xmlns:a16="http://schemas.microsoft.com/office/drawing/2014/main" id="{1751576B-8DED-4A92-BA5A-E2F43183AB20}"/>
                </a:ext>
              </a:extLst>
            </p:cNvPr>
            <p:cNvSpPr txBox="1">
              <a:spLocks noChangeArrowheads="1"/>
            </p:cNvSpPr>
            <p:nvPr/>
          </p:nvSpPr>
          <p:spPr bwMode="auto">
            <a:xfrm>
              <a:off x="3332" y="1829"/>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ro-RO" sz="1100">
                  <a:effectLst/>
                  <a:latin typeface="Times New Roman" panose="02020603050405020304" pitchFamily="18" charset="0"/>
                  <a:ea typeface="Times New Roman" panose="02020603050405020304" pitchFamily="18" charset="0"/>
                </a:rPr>
                <a:t>8</a:t>
              </a:r>
              <a:endParaRPr lang="en-US" sz="1100">
                <a:effectLst/>
                <a:latin typeface="Times New Roman" panose="02020603050405020304" pitchFamily="18" charset="0"/>
                <a:ea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ECCB6F-2C5F-4DAD-B6AF-4AD4FE71FF45}"/>
                  </a:ext>
                </a:extLst>
              </p:cNvPr>
              <p:cNvSpPr txBox="1"/>
              <p:nvPr/>
            </p:nvSpPr>
            <p:spPr>
              <a:xfrm>
                <a:off x="4450338" y="3598932"/>
                <a:ext cx="6613847" cy="2677656"/>
              </a:xfrm>
              <a:prstGeom prst="rect">
                <a:avLst/>
              </a:prstGeom>
              <a:noFill/>
            </p:spPr>
            <p:txBody>
              <a:bodyPr wrap="square" rtlCol="0">
                <a:spAutoFit/>
              </a:bodyPr>
              <a:lstStyle/>
              <a:p>
                <a:r>
                  <a:rPr lang="pt-BR" sz="2400" dirty="0"/>
                  <a:t>(0,4p) Să se dea exemplu de circuit elementar</a:t>
                </a:r>
                <a:endParaRPr lang="ro-RO" sz="2400" dirty="0"/>
              </a:p>
              <a:p>
                <a:r>
                  <a:rPr lang="it-IT" sz="2400" dirty="0"/>
                  <a:t>(0,4p) Să se scrie listele vecinilor.</a:t>
                </a:r>
                <a:endParaRPr lang="en-US" sz="2400" dirty="0"/>
              </a:p>
              <a:p>
                <a:r>
                  <a:rPr lang="it-IT" sz="2400" dirty="0"/>
                  <a:t>(0,4p) </a:t>
                </a:r>
                <a:r>
                  <a:rPr lang="ro-RO" sz="2400" dirty="0"/>
                  <a:t>Să se precizeze mulţimile </a:t>
                </a:r>
                <a14:m>
                  <m:oMath xmlns:m="http://schemas.openxmlformats.org/officeDocument/2006/math">
                    <m:sSup>
                      <m:sSupPr>
                        <m:ctrlPr>
                          <a:rPr lang="ro-RO" sz="2400" i="1" smtClean="0">
                            <a:latin typeface="Cambria Math" panose="02040503050406030204" pitchFamily="18" charset="0"/>
                          </a:rPr>
                        </m:ctrlPr>
                      </m:sSupPr>
                      <m:e>
                        <m:r>
                          <m:rPr>
                            <m:sty m:val="p"/>
                          </m:rPr>
                          <a:rPr lang="en-US" sz="2400" i="1">
                            <a:latin typeface="Cambria Math" panose="02040503050406030204" pitchFamily="18" charset="0"/>
                          </a:rPr>
                          <m:t>Γ</m:t>
                        </m:r>
                      </m:e>
                      <m:sup>
                        <m:r>
                          <a:rPr lang="ro-RO" sz="2400" b="0" i="1" smtClean="0">
                            <a:latin typeface="Cambria Math" panose="02040503050406030204" pitchFamily="18" charset="0"/>
                          </a:rPr>
                          <m:t>+</m:t>
                        </m:r>
                      </m:sup>
                    </m:sSup>
                  </m:oMath>
                </a14:m>
                <a:r>
                  <a:rPr lang="ro-RO" sz="2400" b="0" dirty="0"/>
                  <a:t>și </a:t>
                </a:r>
                <a14:m>
                  <m:oMath xmlns:m="http://schemas.openxmlformats.org/officeDocument/2006/math">
                    <m:sSup>
                      <m:sSupPr>
                        <m:ctrlPr>
                          <a:rPr lang="ro-RO" sz="2400" i="1">
                            <a:latin typeface="Cambria Math" panose="02040503050406030204" pitchFamily="18" charset="0"/>
                          </a:rPr>
                        </m:ctrlPr>
                      </m:sSupPr>
                      <m:e>
                        <m:r>
                          <m:rPr>
                            <m:sty m:val="p"/>
                          </m:rPr>
                          <a:rPr lang="en-US" sz="2400" i="1">
                            <a:latin typeface="Cambria Math" panose="02040503050406030204" pitchFamily="18" charset="0"/>
                          </a:rPr>
                          <m:t>Γ</m:t>
                        </m:r>
                      </m:e>
                      <m:sup>
                        <m:r>
                          <a:rPr lang="ro-RO" sz="2400" b="0" i="1" smtClean="0">
                            <a:latin typeface="Cambria Math" panose="02040503050406030204" pitchFamily="18" charset="0"/>
                          </a:rPr>
                          <m:t>−</m:t>
                        </m:r>
                      </m:sup>
                    </m:sSup>
                  </m:oMath>
                </a14:m>
                <a:r>
                  <a:rPr lang="ro-RO" sz="2400" b="0" dirty="0"/>
                  <a:t> pentru nodul 2.</a:t>
                </a:r>
              </a:p>
              <a:p>
                <a:r>
                  <a:rPr lang="it-IT" sz="2400" dirty="0"/>
                  <a:t>(0,4p) Să se construiască un subgraf al grafului dat.</a:t>
                </a:r>
                <a:endParaRPr lang="en-US" sz="2400" dirty="0"/>
              </a:p>
              <a:p>
                <a:r>
                  <a:rPr lang="it-IT" sz="2400" dirty="0"/>
                  <a:t>(0,4p) </a:t>
                </a:r>
                <a:r>
                  <a:rPr lang="ro-RO" sz="2400" dirty="0"/>
                  <a:t>Să se determine </a:t>
                </a:r>
                <a14:m>
                  <m:oMath xmlns:m="http://schemas.openxmlformats.org/officeDocument/2006/math">
                    <m:sSup>
                      <m:sSupPr>
                        <m:ctrlPr>
                          <a:rPr lang="ro-RO" sz="2400" i="1" smtClean="0">
                            <a:latin typeface="Cambria Math" panose="02040503050406030204" pitchFamily="18" charset="0"/>
                          </a:rPr>
                        </m:ctrlPr>
                      </m:sSupPr>
                      <m:e>
                        <m:r>
                          <a:rPr lang="ro-RO" sz="2400" b="0" i="1" smtClean="0">
                            <a:latin typeface="Cambria Math" panose="02040503050406030204" pitchFamily="18" charset="0"/>
                          </a:rPr>
                          <m:t>𝑑</m:t>
                        </m:r>
                      </m:e>
                      <m:sup>
                        <m:r>
                          <a:rPr lang="ro-RO" sz="2400" b="0" i="1" smtClean="0">
                            <a:latin typeface="Cambria Math" panose="02040503050406030204" pitchFamily="18" charset="0"/>
                          </a:rPr>
                          <m:t>+</m:t>
                        </m:r>
                      </m:sup>
                    </m:sSup>
                    <m:r>
                      <a:rPr lang="ro-RO" sz="2400" b="0" i="1" smtClean="0">
                        <a:latin typeface="Cambria Math" panose="02040503050406030204" pitchFamily="18" charset="0"/>
                      </a:rPr>
                      <m:t>(4)</m:t>
                    </m:r>
                  </m:oMath>
                </a14:m>
                <a:r>
                  <a:rPr lang="ro-RO" sz="2400" b="0" dirty="0"/>
                  <a:t> și </a:t>
                </a:r>
                <a14:m>
                  <m:oMath xmlns:m="http://schemas.openxmlformats.org/officeDocument/2006/math">
                    <m:sSup>
                      <m:sSupPr>
                        <m:ctrlPr>
                          <a:rPr lang="ro-RO" sz="2400" i="1">
                            <a:latin typeface="Cambria Math" panose="02040503050406030204" pitchFamily="18" charset="0"/>
                          </a:rPr>
                        </m:ctrlPr>
                      </m:sSupPr>
                      <m:e>
                        <m:r>
                          <a:rPr lang="ro-RO" sz="2400" i="1">
                            <a:latin typeface="Cambria Math" panose="02040503050406030204" pitchFamily="18" charset="0"/>
                          </a:rPr>
                          <m:t>𝑑</m:t>
                        </m:r>
                      </m:e>
                      <m:sup>
                        <m:r>
                          <a:rPr lang="ro-RO" sz="2400" b="0" i="1" smtClean="0">
                            <a:latin typeface="Cambria Math" panose="02040503050406030204" pitchFamily="18" charset="0"/>
                          </a:rPr>
                          <m:t>−</m:t>
                        </m:r>
                      </m:sup>
                    </m:sSup>
                  </m:oMath>
                </a14:m>
                <a:r>
                  <a:rPr lang="ro-RO" sz="2400" b="0" dirty="0"/>
                  <a:t>(6) .</a:t>
                </a:r>
                <a:endParaRPr lang="en-US" sz="2400" b="0" dirty="0"/>
              </a:p>
            </p:txBody>
          </p:sp>
        </mc:Choice>
        <mc:Fallback xmlns="">
          <p:sp>
            <p:nvSpPr>
              <p:cNvPr id="24" name="TextBox 23">
                <a:extLst>
                  <a:ext uri="{FF2B5EF4-FFF2-40B4-BE49-F238E27FC236}">
                    <a16:creationId xmlns:a16="http://schemas.microsoft.com/office/drawing/2014/main" id="{D6ECCB6F-2C5F-4DAD-B6AF-4AD4FE71FF45}"/>
                  </a:ext>
                </a:extLst>
              </p:cNvPr>
              <p:cNvSpPr txBox="1">
                <a:spLocks noRot="1" noChangeAspect="1" noMove="1" noResize="1" noEditPoints="1" noAdjustHandles="1" noChangeArrowheads="1" noChangeShapeType="1" noTextEdit="1"/>
              </p:cNvSpPr>
              <p:nvPr/>
            </p:nvSpPr>
            <p:spPr>
              <a:xfrm>
                <a:off x="4450338" y="3598932"/>
                <a:ext cx="6613847" cy="2677656"/>
              </a:xfrm>
              <a:prstGeom prst="rect">
                <a:avLst/>
              </a:prstGeom>
              <a:blipFill>
                <a:blip r:embed="rId2"/>
                <a:stretch>
                  <a:fillRect l="-1382" t="-1591" b="-4091"/>
                </a:stretch>
              </a:blipFill>
            </p:spPr>
            <p:txBody>
              <a:bodyPr/>
              <a:lstStyle/>
              <a:p>
                <a:r>
                  <a:rPr lang="en-US">
                    <a:noFill/>
                  </a:rPr>
                  <a:t> </a:t>
                </a:r>
              </a:p>
            </p:txBody>
          </p:sp>
        </mc:Fallback>
      </mc:AlternateContent>
    </p:spTree>
    <p:extLst>
      <p:ext uri="{BB962C8B-B14F-4D97-AF65-F5344CB8AC3E}">
        <p14:creationId xmlns:p14="http://schemas.microsoft.com/office/powerpoint/2010/main" val="183086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8DFDE-2098-463C-A385-64776A5FBC3A}"/>
                  </a:ext>
                </a:extLst>
              </p:cNvPr>
              <p:cNvSpPr>
                <a:spLocks noGrp="1"/>
              </p:cNvSpPr>
              <p:nvPr>
                <p:ph idx="1"/>
              </p:nvPr>
            </p:nvSpPr>
            <p:spPr>
              <a:xfrm>
                <a:off x="1295400" y="681789"/>
                <a:ext cx="9601200" cy="5478379"/>
              </a:xfrm>
            </p:spPr>
            <p:txBody>
              <a:bodyPr>
                <a:normAutofit lnSpcReduction="10000"/>
              </a:bodyPr>
              <a:lstStyle/>
              <a:p>
                <a:pPr>
                  <a:buFont typeface="Wingdings" panose="05000000000000000000" pitchFamily="2" charset="2"/>
                  <a:buChar char="v"/>
                </a:pPr>
                <a:r>
                  <a:rPr lang="ro-RO" sz="2600" dirty="0"/>
                  <a:t>Subiectul al IV-lea </a:t>
                </a:r>
              </a:p>
              <a:p>
                <a:pPr marL="0" indent="0">
                  <a:buNone/>
                </a:pPr>
                <a:r>
                  <a:rPr lang="it-IT" sz="2600" dirty="0"/>
                  <a:t>(1p)   Pentru graful orientat de mai sus să se construiască matricea drumurilor. </a:t>
                </a:r>
              </a:p>
              <a:p>
                <a:pPr marL="0" indent="0">
                  <a:buNone/>
                </a:pPr>
                <a:endParaRPr lang="en-US" sz="2600" dirty="0"/>
              </a:p>
              <a:p>
                <a:pPr>
                  <a:buFont typeface="Wingdings" panose="05000000000000000000" pitchFamily="2" charset="2"/>
                  <a:buChar char="v"/>
                </a:pPr>
                <a:r>
                  <a:rPr lang="ro-RO" sz="2600" dirty="0"/>
                  <a:t>Subiectul al V-lea</a:t>
                </a:r>
              </a:p>
              <a:p>
                <a:pPr marL="0" indent="0" algn="just">
                  <a:buNone/>
                </a:pPr>
                <a:r>
                  <a:rPr lang="it-IT" sz="2600" dirty="0"/>
                  <a:t>(3p)   Să se scrie un program care citește de la tastatură arcele unui graf orientat a,  construiește și afișează matricea de adiacență a acestuia și determină mulţimea</a:t>
                </a:r>
                <a:r>
                  <a:rPr lang="ro-RO" sz="2600" dirty="0"/>
                  <a:t> </a:t>
                </a:r>
                <a14:m>
                  <m:oMath xmlns:m="http://schemas.openxmlformats.org/officeDocument/2006/math">
                    <m:sSup>
                      <m:sSupPr>
                        <m:ctrlPr>
                          <a:rPr lang="ro-RO" sz="2600" i="1" smtClean="0">
                            <a:latin typeface="Cambria Math" panose="02040503050406030204" pitchFamily="18" charset="0"/>
                          </a:rPr>
                        </m:ctrlPr>
                      </m:sSupPr>
                      <m:e>
                        <m:r>
                          <a:rPr lang="en-US" sz="2600" i="1">
                            <a:latin typeface="Cambria Math" panose="02040503050406030204" pitchFamily="18" charset="0"/>
                          </a:rPr>
                          <m:t>ɷ</m:t>
                        </m:r>
                      </m:e>
                      <m:sup>
                        <m:r>
                          <a:rPr lang="en-US" sz="2600" b="0" i="1" smtClean="0">
                            <a:latin typeface="Cambria Math" panose="02040503050406030204" pitchFamily="18" charset="0"/>
                          </a:rPr>
                          <m:t>+</m:t>
                        </m:r>
                      </m:sup>
                    </m:sSup>
                  </m:oMath>
                </a14:m>
                <a:r>
                  <a:rPr lang="it-IT" sz="2600" dirty="0"/>
                  <a:t> pentru un nod oarecare x citit.</a:t>
                </a:r>
              </a:p>
              <a:p>
                <a:pPr marL="0" indent="0" algn="just">
                  <a:buNone/>
                </a:pPr>
                <a:r>
                  <a:rPr lang="it-IT" sz="2600" b="1" dirty="0"/>
                  <a:t>Observatie</a:t>
                </a:r>
                <a:r>
                  <a:rPr lang="it-IT" sz="2600" dirty="0"/>
                  <a:t>: Pentru citire, afișare și determinarea mulțimii se va folosi câte o procedură care va fi apelată în programul principal, iar procedura de determinare a mulțimii va primi ca și parametru nodul x citit în programul principal.</a:t>
                </a:r>
                <a:endParaRPr lang="en-US" sz="26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93B8DFDE-2098-463C-A385-64776A5FBC3A}"/>
                  </a:ext>
                </a:extLst>
              </p:cNvPr>
              <p:cNvSpPr>
                <a:spLocks noGrp="1" noRot="1" noChangeAspect="1" noMove="1" noResize="1" noEditPoints="1" noAdjustHandles="1" noChangeArrowheads="1" noChangeShapeType="1" noTextEdit="1"/>
              </p:cNvSpPr>
              <p:nvPr>
                <p:ph idx="1"/>
              </p:nvPr>
            </p:nvSpPr>
            <p:spPr>
              <a:xfrm>
                <a:off x="1295400" y="681789"/>
                <a:ext cx="9601200" cy="5478379"/>
              </a:xfrm>
              <a:blipFill rotWithShape="0">
                <a:blip r:embed="rId2"/>
                <a:stretch>
                  <a:fillRect l="-1143" t="-2113" r="-1460"/>
                </a:stretch>
              </a:blipFill>
            </p:spPr>
            <p:txBody>
              <a:bodyPr/>
              <a:lstStyle/>
              <a:p>
                <a:r>
                  <a:rPr lang="ro-RO">
                    <a:noFill/>
                  </a:rPr>
                  <a:t> </a:t>
                </a:r>
              </a:p>
            </p:txBody>
          </p:sp>
        </mc:Fallback>
      </mc:AlternateContent>
    </p:spTree>
    <p:extLst>
      <p:ext uri="{BB962C8B-B14F-4D97-AF65-F5344CB8AC3E}">
        <p14:creationId xmlns:p14="http://schemas.microsoft.com/office/powerpoint/2010/main" val="360045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4FC21-E732-47AD-8B92-7A172B834814}"/>
              </a:ext>
            </a:extLst>
          </p:cNvPr>
          <p:cNvSpPr>
            <a:spLocks noGrp="1"/>
          </p:cNvSpPr>
          <p:nvPr>
            <p:ph idx="1"/>
          </p:nvPr>
        </p:nvSpPr>
        <p:spPr>
          <a:xfrm>
            <a:off x="1227221" y="1463842"/>
            <a:ext cx="9737558" cy="4327358"/>
          </a:xfrm>
        </p:spPr>
        <p:txBody>
          <a:bodyPr>
            <a:normAutofit/>
          </a:bodyPr>
          <a:lstStyle/>
          <a:p>
            <a:pPr marL="514350" indent="-514350">
              <a:buFont typeface="+mj-lt"/>
              <a:buAutoNum type="romanUcPeriod"/>
            </a:pPr>
            <a:r>
              <a:rPr lang="en-US" sz="3200" dirty="0" err="1"/>
              <a:t>Compararea</a:t>
            </a:r>
            <a:r>
              <a:rPr lang="en-US" sz="3200" dirty="0"/>
              <a:t> </a:t>
            </a:r>
            <a:r>
              <a:rPr lang="en-US" sz="3200" dirty="0" err="1"/>
              <a:t>Manualelor</a:t>
            </a:r>
            <a:endParaRPr lang="en-US" sz="3200" dirty="0"/>
          </a:p>
          <a:p>
            <a:pPr marL="0" indent="0">
              <a:buNone/>
            </a:pPr>
            <a:r>
              <a:rPr lang="en-US" sz="2400" dirty="0"/>
              <a:t>	</a:t>
            </a:r>
            <a:r>
              <a:rPr lang="en-US" sz="2800" dirty="0">
                <a:solidFill>
                  <a:schemeClr val="tx1"/>
                </a:solidFill>
              </a:rPr>
              <a:t>1. </a:t>
            </a:r>
            <a:r>
              <a:rPr lang="en-US" sz="2800" dirty="0" err="1">
                <a:solidFill>
                  <a:schemeClr val="tx1"/>
                </a:solidFill>
              </a:rPr>
              <a:t>Surse</a:t>
            </a:r>
            <a:r>
              <a:rPr lang="en-US" sz="2800" dirty="0">
                <a:solidFill>
                  <a:schemeClr val="tx1"/>
                </a:solidFill>
              </a:rPr>
              <a:t> </a:t>
            </a:r>
            <a:r>
              <a:rPr lang="en-US" sz="2800" dirty="0" err="1">
                <a:solidFill>
                  <a:schemeClr val="tx1"/>
                </a:solidFill>
              </a:rPr>
              <a:t>bibliografice</a:t>
            </a:r>
            <a:endParaRPr lang="en-US" sz="2800" dirty="0">
              <a:solidFill>
                <a:schemeClr val="tx1"/>
              </a:solidFill>
            </a:endParaRPr>
          </a:p>
          <a:p>
            <a:pPr marL="0" indent="0">
              <a:buNone/>
            </a:pPr>
            <a:r>
              <a:rPr lang="en-US" sz="2800" dirty="0"/>
              <a:t>	</a:t>
            </a:r>
            <a:r>
              <a:rPr lang="en-US" sz="2800" dirty="0">
                <a:solidFill>
                  <a:schemeClr val="tx1"/>
                </a:solidFill>
              </a:rPr>
              <a:t>2. </a:t>
            </a:r>
            <a:r>
              <a:rPr lang="en-US" sz="2800" dirty="0" err="1">
                <a:solidFill>
                  <a:schemeClr val="tx1"/>
                </a:solidFill>
              </a:rPr>
              <a:t>Prezentarea</a:t>
            </a:r>
            <a:r>
              <a:rPr lang="en-US" sz="2800" dirty="0">
                <a:solidFill>
                  <a:schemeClr val="tx1"/>
                </a:solidFill>
              </a:rPr>
              <a:t> general</a:t>
            </a:r>
            <a:r>
              <a:rPr lang="ro-RO" sz="2800" dirty="0">
                <a:solidFill>
                  <a:schemeClr val="tx1"/>
                </a:solidFill>
              </a:rPr>
              <a:t>ă a surselor</a:t>
            </a:r>
            <a:endParaRPr lang="en-US" sz="2800" dirty="0">
              <a:solidFill>
                <a:schemeClr val="tx1"/>
              </a:solidFill>
            </a:endParaRPr>
          </a:p>
          <a:p>
            <a:pPr marL="0" indent="0">
              <a:buNone/>
            </a:pPr>
            <a:r>
              <a:rPr lang="en-US" sz="2800" dirty="0"/>
              <a:t>	</a:t>
            </a:r>
            <a:r>
              <a:rPr lang="en-US" sz="2800" dirty="0">
                <a:solidFill>
                  <a:schemeClr val="tx1"/>
                </a:solidFill>
              </a:rPr>
              <a:t>3. </a:t>
            </a:r>
            <a:r>
              <a:rPr lang="ro-RO" sz="2800" dirty="0">
                <a:solidFill>
                  <a:schemeClr val="tx1"/>
                </a:solidFill>
              </a:rPr>
              <a:t> Concluzii</a:t>
            </a:r>
            <a:endParaRPr lang="en-US" sz="2800" dirty="0">
              <a:solidFill>
                <a:schemeClr val="tx1"/>
              </a:solidFill>
            </a:endParaRPr>
          </a:p>
          <a:p>
            <a:pPr marL="0" indent="0">
              <a:buNone/>
            </a:pPr>
            <a:r>
              <a:rPr lang="en-US" sz="2800" dirty="0">
                <a:solidFill>
                  <a:srgbClr val="0070C0"/>
                </a:solidFill>
              </a:rPr>
              <a:t>II.   </a:t>
            </a:r>
            <a:r>
              <a:rPr lang="en-US" sz="3200" dirty="0" err="1">
                <a:solidFill>
                  <a:srgbClr val="0070C0"/>
                </a:solidFill>
              </a:rPr>
              <a:t>Grafuri</a:t>
            </a:r>
            <a:r>
              <a:rPr lang="en-US" sz="3200" dirty="0">
                <a:solidFill>
                  <a:srgbClr val="0070C0"/>
                </a:solidFill>
              </a:rPr>
              <a:t> Orientate</a:t>
            </a:r>
          </a:p>
          <a:p>
            <a:pPr marL="0" indent="0">
              <a:buNone/>
            </a:pPr>
            <a:r>
              <a:rPr lang="ro-RO" sz="2400" dirty="0"/>
              <a:t>	</a:t>
            </a:r>
            <a:r>
              <a:rPr lang="ro-RO" sz="2800" dirty="0">
                <a:solidFill>
                  <a:schemeClr val="tx1"/>
                </a:solidFill>
              </a:rPr>
              <a:t>1. </a:t>
            </a:r>
            <a:r>
              <a:rPr lang="en-US" sz="2800" dirty="0">
                <a:solidFill>
                  <a:schemeClr val="tx1"/>
                </a:solidFill>
              </a:rPr>
              <a:t>Test de </a:t>
            </a:r>
            <a:r>
              <a:rPr lang="en-US" sz="2800" dirty="0" err="1">
                <a:solidFill>
                  <a:schemeClr val="tx1"/>
                </a:solidFill>
              </a:rPr>
              <a:t>evaluare</a:t>
            </a:r>
            <a:endParaRPr lang="ro-RO" sz="2800" dirty="0">
              <a:solidFill>
                <a:schemeClr val="tx1"/>
              </a:solidFill>
            </a:endParaRPr>
          </a:p>
          <a:p>
            <a:pPr marL="0" indent="0">
              <a:buNone/>
            </a:pPr>
            <a:r>
              <a:rPr lang="ro-RO" sz="2800" dirty="0"/>
              <a:t>	</a:t>
            </a:r>
            <a:r>
              <a:rPr lang="ro-RO" sz="2800" dirty="0">
                <a:solidFill>
                  <a:srgbClr val="FF0000"/>
                </a:solidFill>
              </a:rPr>
              <a:t>2. </a:t>
            </a:r>
            <a:r>
              <a:rPr lang="en-US" sz="2800" dirty="0" err="1">
                <a:solidFill>
                  <a:srgbClr val="FF0000"/>
                </a:solidFill>
              </a:rPr>
              <a:t>Barem</a:t>
            </a:r>
            <a:endParaRPr lang="ro-RO" sz="2800" dirty="0">
              <a:solidFill>
                <a:srgbClr val="FF0000"/>
              </a:solidFill>
            </a:endParaRPr>
          </a:p>
        </p:txBody>
      </p:sp>
    </p:spTree>
    <p:extLst>
      <p:ext uri="{BB962C8B-B14F-4D97-AF65-F5344CB8AC3E}">
        <p14:creationId xmlns:p14="http://schemas.microsoft.com/office/powerpoint/2010/main" val="18474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6044-D060-42EB-A7CD-CC123F9729BC}"/>
              </a:ext>
            </a:extLst>
          </p:cNvPr>
          <p:cNvSpPr>
            <a:spLocks noGrp="1"/>
          </p:cNvSpPr>
          <p:nvPr>
            <p:ph type="title"/>
          </p:nvPr>
        </p:nvSpPr>
        <p:spPr>
          <a:xfrm>
            <a:off x="1371600" y="685800"/>
            <a:ext cx="9601200" cy="902368"/>
          </a:xfrm>
        </p:spPr>
        <p:txBody>
          <a:bodyPr/>
          <a:lstStyle/>
          <a:p>
            <a:r>
              <a:rPr lang="en-US" dirty="0" err="1"/>
              <a:t>Barem</a:t>
            </a:r>
            <a:endParaRPr lang="en-US" dirty="0"/>
          </a:p>
        </p:txBody>
      </p:sp>
      <p:sp>
        <p:nvSpPr>
          <p:cNvPr id="3" name="Content Placeholder 2">
            <a:extLst>
              <a:ext uri="{FF2B5EF4-FFF2-40B4-BE49-F238E27FC236}">
                <a16:creationId xmlns:a16="http://schemas.microsoft.com/office/drawing/2014/main" id="{6852472C-618E-4852-B334-0031F74CF65F}"/>
              </a:ext>
            </a:extLst>
          </p:cNvPr>
          <p:cNvSpPr>
            <a:spLocks noGrp="1"/>
          </p:cNvSpPr>
          <p:nvPr>
            <p:ph idx="1"/>
          </p:nvPr>
        </p:nvSpPr>
        <p:spPr>
          <a:xfrm>
            <a:off x="1371600" y="1588168"/>
            <a:ext cx="9601200" cy="4279232"/>
          </a:xfrm>
        </p:spPr>
        <p:txBody>
          <a:bodyPr>
            <a:normAutofit fontScale="85000" lnSpcReduction="10000"/>
          </a:bodyPr>
          <a:lstStyle/>
          <a:p>
            <a:pPr marL="0" indent="0">
              <a:buNone/>
            </a:pPr>
            <a:r>
              <a:rPr lang="it-IT" sz="2200" b="1" dirty="0"/>
              <a:t>Oficiu</a:t>
            </a:r>
            <a:r>
              <a:rPr lang="it-IT" sz="2200" dirty="0"/>
              <a:t>: 1 punct</a:t>
            </a:r>
          </a:p>
          <a:p>
            <a:pPr marL="0" indent="0">
              <a:buNone/>
            </a:pPr>
            <a:r>
              <a:rPr lang="en-US" sz="2200" b="1" dirty="0"/>
              <a:t>I.</a:t>
            </a:r>
          </a:p>
          <a:p>
            <a:pPr marL="0" lvl="0" indent="0">
              <a:buNone/>
            </a:pPr>
            <a:r>
              <a:rPr lang="it-IT" sz="2200" dirty="0"/>
              <a:t>1.   d</a:t>
            </a:r>
            <a:r>
              <a:rPr lang="it-IT" sz="2200" baseline="30000" dirty="0"/>
              <a:t>+</a:t>
            </a:r>
            <a:r>
              <a:rPr lang="it-IT" sz="2200" dirty="0"/>
              <a:t> ,  ies ..............................................................................................................................0,5 p   2. adicente, succesorul, predecesorul...................................................................................0,5 p</a:t>
            </a:r>
          </a:p>
          <a:p>
            <a:pPr marL="0" lvl="0" indent="0">
              <a:buNone/>
            </a:pPr>
            <a:r>
              <a:rPr lang="it-IT" sz="2200" dirty="0"/>
              <a:t>3. Se numește lanț într-un graf orientat o mulțime de arce L={u</a:t>
            </a:r>
            <a:r>
              <a:rPr lang="it-IT" sz="2200" baseline="-25000" dirty="0"/>
              <a:t>1</a:t>
            </a:r>
            <a:r>
              <a:rPr lang="it-IT" sz="2200" dirty="0"/>
              <a:t>, u</a:t>
            </a:r>
            <a:r>
              <a:rPr lang="it-IT" sz="2200" baseline="-25000" dirty="0"/>
              <a:t>2</a:t>
            </a:r>
            <a:r>
              <a:rPr lang="it-IT" sz="2200" dirty="0"/>
              <a:t>,..., u</a:t>
            </a:r>
            <a:r>
              <a:rPr lang="it-IT" sz="2200" baseline="-25000" dirty="0"/>
              <a:t>k</a:t>
            </a:r>
            <a:r>
              <a:rPr lang="it-IT" sz="2200" dirty="0"/>
              <a:t>} cu proprietatea că    oricare două arce vecine au o extremitate comună.............................................................0,5 p </a:t>
            </a:r>
            <a:endParaRPr lang="en-US" sz="2200" dirty="0"/>
          </a:p>
          <a:p>
            <a:pPr marL="457200" indent="-457200">
              <a:buAutoNum type="arabicPeriod" startAt="4"/>
            </a:pPr>
            <a:r>
              <a:rPr lang="it-IT" sz="2200" dirty="0"/>
              <a:t>Se numește graf parțial al unui graf G=(X, U) un graf G</a:t>
            </a:r>
            <a:r>
              <a:rPr lang="it-IT" sz="2200" baseline="-25000" dirty="0"/>
              <a:t>1</a:t>
            </a:r>
            <a:r>
              <a:rPr lang="it-IT" sz="2200" dirty="0"/>
              <a:t>=(X, V), cu proprietatea că V e inclus în U, iar G</a:t>
            </a:r>
            <a:r>
              <a:rPr lang="it-IT" sz="2200" baseline="-25000" dirty="0"/>
              <a:t>1</a:t>
            </a:r>
            <a:r>
              <a:rPr lang="it-IT" sz="2200" dirty="0"/>
              <a:t> se obține din G păstrând toate vârfurile și suprimând unele muchii</a:t>
            </a:r>
          </a:p>
          <a:p>
            <a:pPr marL="0" indent="0">
              <a:buNone/>
            </a:pPr>
            <a:r>
              <a:rPr lang="it-IT" sz="2200" dirty="0"/>
              <a:t>.................................................................................................................................................0,5 p</a:t>
            </a:r>
            <a:endParaRPr lang="en-US" sz="2200" dirty="0"/>
          </a:p>
          <a:p>
            <a:pPr marL="0" indent="0">
              <a:buNone/>
            </a:pPr>
            <a:r>
              <a:rPr lang="ro-RO" sz="2200" dirty="0"/>
              <a:t> </a:t>
            </a:r>
            <a:endParaRPr lang="en-US" sz="2200" dirty="0"/>
          </a:p>
          <a:p>
            <a:pPr marL="0" indent="0">
              <a:buNone/>
            </a:pPr>
            <a:r>
              <a:rPr lang="ro-RO" sz="2200" dirty="0"/>
              <a:t>Total I: 4 * 0,5p = 2p</a:t>
            </a:r>
            <a:endParaRPr lang="en-US" sz="2200" dirty="0"/>
          </a:p>
          <a:p>
            <a:endParaRPr lang="en-US" dirty="0"/>
          </a:p>
        </p:txBody>
      </p:sp>
    </p:spTree>
    <p:extLst>
      <p:ext uri="{BB962C8B-B14F-4D97-AF65-F5344CB8AC3E}">
        <p14:creationId xmlns:p14="http://schemas.microsoft.com/office/powerpoint/2010/main" val="403330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5113E-E065-45F6-AF41-142E404A86C8}"/>
              </a:ext>
            </a:extLst>
          </p:cNvPr>
          <p:cNvSpPr>
            <a:spLocks noGrp="1"/>
          </p:cNvSpPr>
          <p:nvPr>
            <p:ph idx="1"/>
          </p:nvPr>
        </p:nvSpPr>
        <p:spPr>
          <a:xfrm>
            <a:off x="1251284" y="657726"/>
            <a:ext cx="9721516" cy="5209674"/>
          </a:xfrm>
        </p:spPr>
        <p:txBody>
          <a:bodyPr>
            <a:normAutofit fontScale="92500" lnSpcReduction="20000"/>
          </a:bodyPr>
          <a:lstStyle/>
          <a:p>
            <a:pPr marL="0" indent="0">
              <a:buNone/>
            </a:pPr>
            <a:r>
              <a:rPr lang="en-US" sz="2600" b="1" dirty="0"/>
              <a:t>II.  </a:t>
            </a:r>
            <a:r>
              <a:rPr lang="pt-BR" sz="2200" dirty="0"/>
              <a:t>Matricea de adiacență:      0 1 1 0 1                 (0,5 p)</a:t>
            </a:r>
            <a:endParaRPr lang="en-US" sz="2200" dirty="0"/>
          </a:p>
          <a:p>
            <a:pPr marL="0" indent="0">
              <a:buNone/>
            </a:pPr>
            <a:r>
              <a:rPr lang="pt-BR" sz="2200" dirty="0"/>
              <a:t>                                                   </a:t>
            </a:r>
            <a:r>
              <a:rPr lang="ro-RO" sz="2200" dirty="0"/>
              <a:t>0 0 0 1 0 </a:t>
            </a:r>
            <a:endParaRPr lang="en-US" sz="2200" dirty="0"/>
          </a:p>
          <a:p>
            <a:pPr marL="0" indent="0">
              <a:buNone/>
            </a:pPr>
            <a:r>
              <a:rPr lang="ro-RO" sz="2200" dirty="0"/>
              <a:t>                                                   0 0 0 1 0</a:t>
            </a:r>
            <a:endParaRPr lang="en-US" sz="2200" dirty="0"/>
          </a:p>
          <a:p>
            <a:pPr marL="0" indent="0">
              <a:buNone/>
            </a:pPr>
            <a:r>
              <a:rPr lang="ro-RO" sz="2200" dirty="0"/>
              <a:t>                                                   0 0 0 0 1</a:t>
            </a:r>
            <a:endParaRPr lang="en-US" sz="2200" dirty="0"/>
          </a:p>
          <a:p>
            <a:pPr marL="0" indent="0">
              <a:buNone/>
            </a:pPr>
            <a:r>
              <a:rPr lang="ro-RO" sz="2200" dirty="0"/>
              <a:t>                                                   0 0 0 0 0  </a:t>
            </a:r>
            <a:endParaRPr lang="en-US" sz="2200" dirty="0"/>
          </a:p>
          <a:p>
            <a:pPr marL="0" indent="0">
              <a:buNone/>
            </a:pPr>
            <a:r>
              <a:rPr lang="ro-RO" sz="2200" dirty="0"/>
              <a:t>         </a:t>
            </a:r>
            <a:endParaRPr lang="en-US" sz="2200" dirty="0"/>
          </a:p>
          <a:p>
            <a:pPr marL="0" indent="0">
              <a:buNone/>
            </a:pPr>
            <a:r>
              <a:rPr lang="en-US" sz="2200" dirty="0"/>
              <a:t>   </a:t>
            </a:r>
            <a:r>
              <a:rPr lang="ro-RO" sz="2200" dirty="0"/>
              <a:t>Matricea vârfuri-arce:       1  1  1  0  0  0         (0,5 p)</a:t>
            </a:r>
            <a:endParaRPr lang="en-US" sz="2200" dirty="0"/>
          </a:p>
          <a:p>
            <a:pPr marL="0" indent="0">
              <a:buNone/>
            </a:pPr>
            <a:r>
              <a:rPr lang="ro-RO" sz="2200" dirty="0"/>
              <a:t>                                              -1  0  0  1  0  0</a:t>
            </a:r>
            <a:endParaRPr lang="en-US" sz="2200" dirty="0"/>
          </a:p>
          <a:p>
            <a:pPr marL="0" indent="0">
              <a:buNone/>
            </a:pPr>
            <a:r>
              <a:rPr lang="ro-RO" sz="2200" dirty="0"/>
              <a:t>                                              </a:t>
            </a:r>
            <a:r>
              <a:rPr lang="en-US" sz="2200" dirty="0"/>
              <a:t> </a:t>
            </a:r>
            <a:r>
              <a:rPr lang="ro-RO" sz="2200" dirty="0"/>
              <a:t>0 -1  0  0  1  0</a:t>
            </a:r>
            <a:endParaRPr lang="en-US" sz="2200" dirty="0"/>
          </a:p>
          <a:p>
            <a:pPr marL="0" indent="0">
              <a:buNone/>
            </a:pPr>
            <a:r>
              <a:rPr lang="ro-RO" sz="2200" dirty="0"/>
              <a:t>                                               0  0  0 -1  0  1</a:t>
            </a:r>
            <a:endParaRPr lang="en-US" sz="2200" dirty="0"/>
          </a:p>
          <a:p>
            <a:pPr marL="0" indent="0">
              <a:buNone/>
            </a:pPr>
            <a:r>
              <a:rPr lang="ro-RO" sz="2200" dirty="0"/>
              <a:t>                                               0  0 -1  0 -1 -1    </a:t>
            </a:r>
            <a:endParaRPr lang="en-US" sz="2200" dirty="0"/>
          </a:p>
          <a:p>
            <a:pPr marL="0" indent="0">
              <a:buNone/>
            </a:pPr>
            <a:r>
              <a:rPr lang="ro-RO" sz="2200" dirty="0"/>
              <a:t>        </a:t>
            </a:r>
            <a:endParaRPr lang="en-US" sz="2200" dirty="0"/>
          </a:p>
          <a:p>
            <a:pPr marL="0" indent="0">
              <a:buNone/>
            </a:pPr>
            <a:r>
              <a:rPr lang="ro-RO" sz="2200" dirty="0"/>
              <a:t>Total II: 0,5 p + 0,5p = 1p </a:t>
            </a:r>
            <a:endParaRPr lang="en-US" sz="22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8419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DFF82-E7DA-423E-8ACA-F504B80803CD}"/>
              </a:ext>
            </a:extLst>
          </p:cNvPr>
          <p:cNvSpPr>
            <a:spLocks noGrp="1"/>
          </p:cNvSpPr>
          <p:nvPr>
            <p:ph idx="1"/>
          </p:nvPr>
        </p:nvSpPr>
        <p:spPr>
          <a:xfrm>
            <a:off x="1106903" y="0"/>
            <a:ext cx="9922044" cy="4844717"/>
          </a:xfrm>
        </p:spPr>
        <p:txBody>
          <a:bodyPr/>
          <a:lstStyle/>
          <a:p>
            <a:pPr marL="457200" indent="-457200">
              <a:buAutoNum type="alphaLcParenR"/>
            </a:pPr>
            <a:r>
              <a:rPr lang="ro-RO" sz="1800" dirty="0"/>
              <a:t>C = (1, 8, 5, 2, 7, 1)……………………………………………………………..0,4p</a:t>
            </a:r>
            <a:endParaRPr lang="en-US" sz="1800" dirty="0"/>
          </a:p>
          <a:p>
            <a:pPr marL="0" indent="0">
              <a:buNone/>
            </a:pPr>
            <a:r>
              <a:rPr lang="en-US" dirty="0"/>
              <a:t>b) </a:t>
            </a:r>
          </a:p>
          <a:p>
            <a:pPr marL="457200" indent="-457200">
              <a:buAutoNum type="alphaLcParenR"/>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7F9AB91F-486B-4E83-BBCE-5D4290CE9226}"/>
              </a:ext>
            </a:extLst>
          </p:cNvPr>
          <p:cNvGraphicFramePr>
            <a:graphicFrameLocks noGrp="1"/>
          </p:cNvGraphicFramePr>
          <p:nvPr>
            <p:extLst>
              <p:ext uri="{D42A27DB-BD31-4B8C-83A1-F6EECF244321}">
                <p14:modId xmlns:p14="http://schemas.microsoft.com/office/powerpoint/2010/main" val="1905193121"/>
              </p:ext>
            </p:extLst>
          </p:nvPr>
        </p:nvGraphicFramePr>
        <p:xfrm>
          <a:off x="1532019" y="561473"/>
          <a:ext cx="8622634" cy="3291840"/>
        </p:xfrm>
        <a:graphic>
          <a:graphicData uri="http://schemas.openxmlformats.org/drawingml/2006/table">
            <a:tbl>
              <a:tblPr firstRow="1" firstCol="1" lastRow="1" lastCol="1" bandRow="1" bandCol="1">
                <a:tableStyleId>{5C22544A-7EE6-4342-B048-85BDC9FD1C3A}</a:tableStyleId>
              </a:tblPr>
              <a:tblGrid>
                <a:gridCol w="2686762">
                  <a:extLst>
                    <a:ext uri="{9D8B030D-6E8A-4147-A177-3AD203B41FA5}">
                      <a16:colId xmlns:a16="http://schemas.microsoft.com/office/drawing/2014/main" val="3387546105"/>
                    </a:ext>
                  </a:extLst>
                </a:gridCol>
                <a:gridCol w="3124143">
                  <a:extLst>
                    <a:ext uri="{9D8B030D-6E8A-4147-A177-3AD203B41FA5}">
                      <a16:colId xmlns:a16="http://schemas.microsoft.com/office/drawing/2014/main" val="3685877256"/>
                    </a:ext>
                  </a:extLst>
                </a:gridCol>
                <a:gridCol w="2811729">
                  <a:extLst>
                    <a:ext uri="{9D8B030D-6E8A-4147-A177-3AD203B41FA5}">
                      <a16:colId xmlns:a16="http://schemas.microsoft.com/office/drawing/2014/main" val="495339846"/>
                    </a:ext>
                  </a:extLst>
                </a:gridCol>
              </a:tblGrid>
              <a:tr h="349361">
                <a:tc>
                  <a:txBody>
                    <a:bodyPr/>
                    <a:lstStyle/>
                    <a:p>
                      <a:pPr marL="0" marR="0" algn="ctr">
                        <a:spcBef>
                          <a:spcPts val="0"/>
                        </a:spcBef>
                        <a:spcAft>
                          <a:spcPts val="0"/>
                        </a:spcAft>
                      </a:pPr>
                      <a:r>
                        <a:rPr lang="ro-RO" sz="2400" dirty="0">
                          <a:effectLst/>
                        </a:rPr>
                        <a:t>Nodul x</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2400">
                          <a:effectLst/>
                        </a:rPr>
                        <a:t>L</a:t>
                      </a:r>
                      <a:r>
                        <a:rPr lang="ro-RO" sz="2400" baseline="30000">
                          <a:effectLst/>
                        </a:rPr>
                        <a:t>+</a:t>
                      </a:r>
                      <a:r>
                        <a:rPr lang="ro-RO" sz="2400">
                          <a:effectLst/>
                        </a:rPr>
                        <a:t>(x)</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2400">
                          <a:effectLst/>
                        </a:rPr>
                        <a:t>L</a:t>
                      </a:r>
                      <a:r>
                        <a:rPr lang="ro-RO" sz="2400" baseline="30000">
                          <a:effectLst/>
                        </a:rPr>
                        <a:t>-</a:t>
                      </a:r>
                      <a:r>
                        <a:rPr lang="ro-RO" sz="2400">
                          <a:effectLst/>
                        </a:rPr>
                        <a:t>(x)</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35208424"/>
                  </a:ext>
                </a:extLst>
              </a:tr>
              <a:tr h="349361">
                <a:tc>
                  <a:txBody>
                    <a:bodyPr/>
                    <a:lstStyle/>
                    <a:p>
                      <a:pPr marL="0" marR="0" algn="ctr">
                        <a:spcBef>
                          <a:spcPts val="0"/>
                        </a:spcBef>
                        <a:spcAft>
                          <a:spcPts val="0"/>
                        </a:spcAft>
                      </a:pPr>
                      <a:r>
                        <a:rPr lang="ro-RO" sz="2400">
                          <a:effectLst/>
                        </a:rPr>
                        <a:t>1</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2400">
                          <a:solidFill>
                            <a:schemeClr val="bg1"/>
                          </a:solidFill>
                          <a:effectLst/>
                        </a:rPr>
                        <a:t>8, 2</a:t>
                      </a:r>
                      <a:endParaRPr lang="en-US" sz="2400">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1"/>
                    </a:solidFill>
                  </a:tcPr>
                </a:tc>
                <a:tc>
                  <a:txBody>
                    <a:bodyPr/>
                    <a:lstStyle/>
                    <a:p>
                      <a:pPr marL="0" marR="0" algn="ctr">
                        <a:spcBef>
                          <a:spcPts val="0"/>
                        </a:spcBef>
                        <a:spcAft>
                          <a:spcPts val="0"/>
                        </a:spcAft>
                      </a:pPr>
                      <a:r>
                        <a:rPr lang="ro-RO" sz="2400">
                          <a:effectLst/>
                        </a:rPr>
                        <a:t>7</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0118169"/>
                  </a:ext>
                </a:extLst>
              </a:tr>
              <a:tr h="349361">
                <a:tc>
                  <a:txBody>
                    <a:bodyPr/>
                    <a:lstStyle/>
                    <a:p>
                      <a:pPr marL="0" marR="0" algn="ctr">
                        <a:spcBef>
                          <a:spcPts val="0"/>
                        </a:spcBef>
                        <a:spcAft>
                          <a:spcPts val="0"/>
                        </a:spcAft>
                      </a:pPr>
                      <a:r>
                        <a:rPr lang="ro-RO" sz="2400" dirty="0">
                          <a:effectLst/>
                        </a:rPr>
                        <a:t>2</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2400">
                          <a:solidFill>
                            <a:schemeClr val="bg1"/>
                          </a:solidFill>
                          <a:effectLst/>
                        </a:rPr>
                        <a:t>7, 3</a:t>
                      </a:r>
                      <a:endParaRPr lang="en-US" sz="2400">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1"/>
                    </a:solidFill>
                  </a:tcPr>
                </a:tc>
                <a:tc>
                  <a:txBody>
                    <a:bodyPr/>
                    <a:lstStyle/>
                    <a:p>
                      <a:pPr marL="0" marR="0" algn="ctr">
                        <a:spcBef>
                          <a:spcPts val="0"/>
                        </a:spcBef>
                        <a:spcAft>
                          <a:spcPts val="0"/>
                        </a:spcAft>
                      </a:pPr>
                      <a:r>
                        <a:rPr lang="ro-RO" sz="2400">
                          <a:effectLst/>
                        </a:rPr>
                        <a:t>1, 5</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8397521"/>
                  </a:ext>
                </a:extLst>
              </a:tr>
              <a:tr h="349361">
                <a:tc>
                  <a:txBody>
                    <a:bodyPr/>
                    <a:lstStyle/>
                    <a:p>
                      <a:pPr marL="0" marR="0" algn="ctr">
                        <a:spcBef>
                          <a:spcPts val="0"/>
                        </a:spcBef>
                        <a:spcAft>
                          <a:spcPts val="0"/>
                        </a:spcAft>
                      </a:pPr>
                      <a:r>
                        <a:rPr lang="ro-RO" sz="2400">
                          <a:effectLst/>
                        </a:rPr>
                        <a:t>3</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2400">
                          <a:solidFill>
                            <a:schemeClr val="bg1"/>
                          </a:solidFill>
                          <a:effectLst/>
                        </a:rPr>
                        <a:t>-</a:t>
                      </a:r>
                      <a:endParaRPr lang="en-US" sz="2400">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1"/>
                    </a:solidFill>
                  </a:tcPr>
                </a:tc>
                <a:tc>
                  <a:txBody>
                    <a:bodyPr/>
                    <a:lstStyle/>
                    <a:p>
                      <a:pPr marL="0" marR="0" algn="ctr">
                        <a:spcBef>
                          <a:spcPts val="0"/>
                        </a:spcBef>
                        <a:spcAft>
                          <a:spcPts val="0"/>
                        </a:spcAft>
                      </a:pPr>
                      <a:r>
                        <a:rPr lang="ro-RO" sz="2400">
                          <a:effectLst/>
                        </a:rPr>
                        <a:t>2, 4</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1826587"/>
                  </a:ext>
                </a:extLst>
              </a:tr>
              <a:tr h="349361">
                <a:tc>
                  <a:txBody>
                    <a:bodyPr/>
                    <a:lstStyle/>
                    <a:p>
                      <a:pPr marL="0" marR="0" algn="ctr">
                        <a:spcBef>
                          <a:spcPts val="0"/>
                        </a:spcBef>
                        <a:spcAft>
                          <a:spcPts val="0"/>
                        </a:spcAft>
                      </a:pPr>
                      <a:r>
                        <a:rPr lang="ro-RO" sz="2400" dirty="0">
                          <a:effectLst/>
                        </a:rPr>
                        <a:t>4</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2400" dirty="0">
                          <a:solidFill>
                            <a:schemeClr val="bg1"/>
                          </a:solidFill>
                          <a:effectLst/>
                        </a:rPr>
                        <a:t>6, 3</a:t>
                      </a:r>
                      <a:endParaRPr lang="en-US"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1"/>
                    </a:solidFill>
                  </a:tcPr>
                </a:tc>
                <a:tc>
                  <a:txBody>
                    <a:bodyPr/>
                    <a:lstStyle/>
                    <a:p>
                      <a:pPr marL="0" marR="0" algn="ctr">
                        <a:spcBef>
                          <a:spcPts val="0"/>
                        </a:spcBef>
                        <a:spcAft>
                          <a:spcPts val="0"/>
                        </a:spcAft>
                      </a:pPr>
                      <a:r>
                        <a:rPr lang="ro-RO" sz="2400">
                          <a:effectLst/>
                        </a:rPr>
                        <a:t>5</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9969417"/>
                  </a:ext>
                </a:extLst>
              </a:tr>
              <a:tr h="349361">
                <a:tc>
                  <a:txBody>
                    <a:bodyPr/>
                    <a:lstStyle/>
                    <a:p>
                      <a:pPr marL="0" marR="0" algn="ctr">
                        <a:spcBef>
                          <a:spcPts val="0"/>
                        </a:spcBef>
                        <a:spcAft>
                          <a:spcPts val="0"/>
                        </a:spcAft>
                      </a:pPr>
                      <a:r>
                        <a:rPr lang="ro-RO" sz="2400">
                          <a:effectLst/>
                        </a:rPr>
                        <a:t>5</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2400" dirty="0">
                          <a:solidFill>
                            <a:schemeClr val="bg1"/>
                          </a:solidFill>
                          <a:effectLst/>
                        </a:rPr>
                        <a:t>2, 4</a:t>
                      </a:r>
                      <a:endParaRPr lang="en-US"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1"/>
                    </a:solidFill>
                  </a:tcPr>
                </a:tc>
                <a:tc>
                  <a:txBody>
                    <a:bodyPr/>
                    <a:lstStyle/>
                    <a:p>
                      <a:pPr marL="0" marR="0" algn="ctr">
                        <a:spcBef>
                          <a:spcPts val="0"/>
                        </a:spcBef>
                        <a:spcAft>
                          <a:spcPts val="0"/>
                        </a:spcAft>
                      </a:pPr>
                      <a:r>
                        <a:rPr lang="ro-RO" sz="2400" dirty="0">
                          <a:effectLst/>
                        </a:rPr>
                        <a:t>8</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12200245"/>
                  </a:ext>
                </a:extLst>
              </a:tr>
              <a:tr h="349361">
                <a:tc>
                  <a:txBody>
                    <a:bodyPr/>
                    <a:lstStyle/>
                    <a:p>
                      <a:pPr marL="0" marR="0" algn="ctr">
                        <a:spcBef>
                          <a:spcPts val="0"/>
                        </a:spcBef>
                        <a:spcAft>
                          <a:spcPts val="0"/>
                        </a:spcAft>
                      </a:pPr>
                      <a:r>
                        <a:rPr lang="ro-RO" sz="2400">
                          <a:effectLst/>
                        </a:rPr>
                        <a:t>6</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2400">
                          <a:solidFill>
                            <a:schemeClr val="bg1"/>
                          </a:solidFill>
                          <a:effectLst/>
                        </a:rPr>
                        <a:t>-</a:t>
                      </a:r>
                      <a:endParaRPr lang="en-US" sz="2400">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1"/>
                    </a:solidFill>
                  </a:tcPr>
                </a:tc>
                <a:tc>
                  <a:txBody>
                    <a:bodyPr/>
                    <a:lstStyle/>
                    <a:p>
                      <a:pPr marL="0" marR="0" algn="ctr">
                        <a:spcBef>
                          <a:spcPts val="0"/>
                        </a:spcBef>
                        <a:spcAft>
                          <a:spcPts val="0"/>
                        </a:spcAft>
                      </a:pPr>
                      <a:r>
                        <a:rPr lang="ro-RO" sz="2400" dirty="0">
                          <a:effectLst/>
                        </a:rPr>
                        <a:t>8, 4</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33749769"/>
                  </a:ext>
                </a:extLst>
              </a:tr>
              <a:tr h="349361">
                <a:tc>
                  <a:txBody>
                    <a:bodyPr/>
                    <a:lstStyle/>
                    <a:p>
                      <a:pPr marL="0" marR="0" algn="ctr">
                        <a:spcBef>
                          <a:spcPts val="0"/>
                        </a:spcBef>
                        <a:spcAft>
                          <a:spcPts val="0"/>
                        </a:spcAft>
                      </a:pPr>
                      <a:r>
                        <a:rPr lang="ro-RO" sz="2400">
                          <a:effectLst/>
                        </a:rPr>
                        <a:t>7</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2400" dirty="0">
                          <a:solidFill>
                            <a:schemeClr val="bg1"/>
                          </a:solidFill>
                          <a:effectLst/>
                        </a:rPr>
                        <a:t>1</a:t>
                      </a:r>
                      <a:endParaRPr lang="en-US"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1"/>
                    </a:solidFill>
                  </a:tcPr>
                </a:tc>
                <a:tc>
                  <a:txBody>
                    <a:bodyPr/>
                    <a:lstStyle/>
                    <a:p>
                      <a:pPr marL="0" marR="0" algn="ctr">
                        <a:spcBef>
                          <a:spcPts val="0"/>
                        </a:spcBef>
                        <a:spcAft>
                          <a:spcPts val="0"/>
                        </a:spcAft>
                      </a:pPr>
                      <a:r>
                        <a:rPr lang="ro-RO" sz="2400">
                          <a:effectLst/>
                        </a:rPr>
                        <a:t>2</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96430203"/>
                  </a:ext>
                </a:extLst>
              </a:tr>
              <a:tr h="349361">
                <a:tc>
                  <a:txBody>
                    <a:bodyPr/>
                    <a:lstStyle/>
                    <a:p>
                      <a:pPr marL="0" marR="0" algn="ctr">
                        <a:spcBef>
                          <a:spcPts val="0"/>
                        </a:spcBef>
                        <a:spcAft>
                          <a:spcPts val="0"/>
                        </a:spcAft>
                      </a:pPr>
                      <a:r>
                        <a:rPr lang="ro-RO" sz="2400" dirty="0">
                          <a:effectLst/>
                        </a:rPr>
                        <a:t>8</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2400" dirty="0">
                          <a:effectLst/>
                        </a:rPr>
                        <a:t>5, 6</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2400" dirty="0">
                          <a:effectLst/>
                        </a:rPr>
                        <a:t>1</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65009249"/>
                  </a:ext>
                </a:extLst>
              </a:tr>
            </a:tbl>
          </a:graphicData>
        </a:graphic>
      </p:graphicFrame>
      <p:sp>
        <p:nvSpPr>
          <p:cNvPr id="5" name="TextBox 4">
            <a:extLst>
              <a:ext uri="{FF2B5EF4-FFF2-40B4-BE49-F238E27FC236}">
                <a16:creationId xmlns:a16="http://schemas.microsoft.com/office/drawing/2014/main" id="{2BA6A973-7C16-4535-9A4A-F2D644019950}"/>
              </a:ext>
            </a:extLst>
          </p:cNvPr>
          <p:cNvSpPr txBox="1"/>
          <p:nvPr/>
        </p:nvSpPr>
        <p:spPr>
          <a:xfrm>
            <a:off x="1134977" y="3853313"/>
            <a:ext cx="9865895" cy="3416320"/>
          </a:xfrm>
          <a:prstGeom prst="rect">
            <a:avLst/>
          </a:prstGeom>
          <a:noFill/>
        </p:spPr>
        <p:txBody>
          <a:bodyPr wrap="square" rtlCol="0">
            <a:spAutoFit/>
          </a:bodyPr>
          <a:lstStyle/>
          <a:p>
            <a:r>
              <a:rPr lang="en-US" dirty="0"/>
              <a:t>c) </a:t>
            </a:r>
          </a:p>
          <a:p>
            <a:r>
              <a:rPr lang="ro-RO" dirty="0"/>
              <a:t>{3, 7}………………………………………</a:t>
            </a:r>
            <a:r>
              <a:rPr lang="en-US" dirty="0"/>
              <a:t>…………………………..</a:t>
            </a:r>
            <a:r>
              <a:rPr lang="ro-RO" dirty="0"/>
              <a:t>………………………..0,2p</a:t>
            </a:r>
            <a:endParaRPr lang="en-US" dirty="0"/>
          </a:p>
          <a:p>
            <a:r>
              <a:rPr lang="ro-RO" dirty="0"/>
              <a:t>{1, 5}…………………………………………….……</a:t>
            </a:r>
            <a:r>
              <a:rPr lang="en-US" dirty="0"/>
              <a:t>…………………………..</a:t>
            </a:r>
            <a:r>
              <a:rPr lang="ro-RO" dirty="0"/>
              <a:t>…………….0,2p</a:t>
            </a:r>
            <a:endParaRPr lang="en-US" dirty="0"/>
          </a:p>
          <a:p>
            <a:r>
              <a:rPr lang="ro-RO" dirty="0"/>
              <a:t>d) Se acceptă orice subgraf construit corect prin eliminarea unuia sau mai multor vârfuri și a muchiilor care nu au ambele extremități în mulțimea vârfurilor rămase……..0,4p</a:t>
            </a:r>
            <a:endParaRPr lang="en-US" dirty="0"/>
          </a:p>
          <a:p>
            <a:r>
              <a:rPr lang="en-US" dirty="0"/>
              <a:t>e)</a:t>
            </a:r>
          </a:p>
          <a:p>
            <a:r>
              <a:rPr lang="ro-RO" dirty="0"/>
              <a:t>2…………………………………………</a:t>
            </a:r>
            <a:r>
              <a:rPr lang="en-US" dirty="0"/>
              <a:t>………………………………………..</a:t>
            </a:r>
            <a:r>
              <a:rPr lang="ro-RO" dirty="0"/>
              <a:t>…………………………0,2p</a:t>
            </a:r>
            <a:endParaRPr lang="en-US" dirty="0"/>
          </a:p>
          <a:p>
            <a:r>
              <a:rPr lang="ro-RO" dirty="0"/>
              <a:t>2…………………………………………</a:t>
            </a:r>
            <a:r>
              <a:rPr lang="en-US" dirty="0"/>
              <a:t>………………………………………..</a:t>
            </a:r>
            <a:r>
              <a:rPr lang="ro-RO" dirty="0"/>
              <a:t>…………………………0,2p</a:t>
            </a:r>
            <a:endParaRPr lang="en-US" dirty="0"/>
          </a:p>
          <a:p>
            <a:r>
              <a:rPr lang="en-US" dirty="0"/>
              <a:t>														    </a:t>
            </a:r>
            <a:r>
              <a:rPr lang="ro-RO" dirty="0"/>
              <a:t> Total: 0,4p</a:t>
            </a:r>
            <a:endParaRPr lang="en-US" dirty="0"/>
          </a:p>
          <a:p>
            <a:r>
              <a:rPr lang="ro-RO" dirty="0"/>
              <a:t>Total III: 5 * 0,4p = 2p</a:t>
            </a:r>
            <a:endParaRPr lang="en-US" dirty="0"/>
          </a:p>
          <a:p>
            <a:endParaRPr lang="en-US" dirty="0"/>
          </a:p>
          <a:p>
            <a:endParaRPr lang="en-US" dirty="0"/>
          </a:p>
        </p:txBody>
      </p:sp>
    </p:spTree>
    <p:extLst>
      <p:ext uri="{BB962C8B-B14F-4D97-AF65-F5344CB8AC3E}">
        <p14:creationId xmlns:p14="http://schemas.microsoft.com/office/powerpoint/2010/main" val="169409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63D235-F0EE-4924-9BB3-914DBB14E592}"/>
              </a:ext>
            </a:extLst>
          </p:cNvPr>
          <p:cNvSpPr>
            <a:spLocks noGrp="1"/>
          </p:cNvSpPr>
          <p:nvPr>
            <p:ph idx="1"/>
          </p:nvPr>
        </p:nvSpPr>
        <p:spPr>
          <a:xfrm>
            <a:off x="1331494" y="673769"/>
            <a:ext cx="9529011" cy="5743073"/>
          </a:xfrm>
        </p:spPr>
        <p:txBody>
          <a:bodyPr/>
          <a:lstStyle/>
          <a:p>
            <a:pPr marL="0" indent="0">
              <a:buNone/>
            </a:pPr>
            <a:r>
              <a:rPr lang="en-US" sz="2400" b="1" dirty="0"/>
              <a:t>IV.</a:t>
            </a:r>
          </a:p>
          <a:p>
            <a:pPr marL="0" lvl="0" indent="0">
              <a:buNone/>
            </a:pPr>
            <a:r>
              <a:rPr lang="ro-RO" sz="2200" dirty="0"/>
              <a:t>Matricea drumurilor:  </a:t>
            </a:r>
            <a:r>
              <a:rPr lang="en-US" dirty="0"/>
              <a:t>	        </a:t>
            </a:r>
            <a:r>
              <a:rPr lang="ro-RO" dirty="0"/>
              <a:t>1 1 1 1 1 1 1 1  ………………………………………….1p</a:t>
            </a:r>
            <a:endParaRPr lang="en-US" dirty="0"/>
          </a:p>
          <a:p>
            <a:pPr marL="0" indent="0">
              <a:buNone/>
            </a:pPr>
            <a:r>
              <a:rPr lang="ro-RO" dirty="0"/>
              <a:t>                                                    1 1 1 1 1 1 1 1</a:t>
            </a:r>
            <a:endParaRPr lang="en-US" dirty="0"/>
          </a:p>
          <a:p>
            <a:pPr marL="0" indent="0">
              <a:buNone/>
            </a:pPr>
            <a:r>
              <a:rPr lang="ro-RO" dirty="0"/>
              <a:t>                                                    0 0 0 0 0 0 0 0</a:t>
            </a:r>
            <a:endParaRPr lang="en-US" dirty="0"/>
          </a:p>
          <a:p>
            <a:pPr marL="0" indent="0">
              <a:buNone/>
            </a:pPr>
            <a:r>
              <a:rPr lang="ro-RO" dirty="0"/>
              <a:t>                                                    0 0 1 0 0 1 0 0</a:t>
            </a:r>
            <a:endParaRPr lang="en-US" dirty="0"/>
          </a:p>
          <a:p>
            <a:pPr marL="0" indent="0">
              <a:buNone/>
            </a:pPr>
            <a:r>
              <a:rPr lang="ro-RO" dirty="0"/>
              <a:t>                                                    1 1 1 1 1 1 1 1</a:t>
            </a:r>
            <a:endParaRPr lang="en-US" dirty="0"/>
          </a:p>
          <a:p>
            <a:pPr marL="0" indent="0">
              <a:buNone/>
            </a:pPr>
            <a:r>
              <a:rPr lang="ro-RO" dirty="0"/>
              <a:t>                                                    0 0 0 0 0 0 0 0</a:t>
            </a:r>
            <a:endParaRPr lang="en-US" dirty="0"/>
          </a:p>
          <a:p>
            <a:pPr marL="0" indent="0">
              <a:buNone/>
            </a:pPr>
            <a:r>
              <a:rPr lang="ro-RO" dirty="0"/>
              <a:t>                                                    1 1 1 1 1 1 1 1</a:t>
            </a:r>
            <a:endParaRPr lang="en-US" dirty="0"/>
          </a:p>
          <a:p>
            <a:pPr marL="0" indent="0">
              <a:buNone/>
            </a:pPr>
            <a:r>
              <a:rPr lang="ro-RO" dirty="0"/>
              <a:t>                                                    1 1 1 1 1 1 1 1</a:t>
            </a:r>
            <a:endParaRPr lang="en-US" dirty="0"/>
          </a:p>
          <a:p>
            <a:pPr marL="0" indent="0">
              <a:buNone/>
            </a:pPr>
            <a:r>
              <a:rPr lang="en-US" b="1" dirty="0"/>
              <a:t>V. </a:t>
            </a:r>
            <a:r>
              <a:rPr lang="it-IT" sz="2200" dirty="0"/>
              <a:t>Se acordă câte 1 punct pentru fiecare procedură corect scrisă și apelată, dar se pot acorda și punctaje intermediare pentru rezolvări parțiale.</a:t>
            </a:r>
            <a:endParaRPr lang="en-US" sz="2200" dirty="0"/>
          </a:p>
          <a:p>
            <a:pPr marL="0" indent="0">
              <a:buNone/>
            </a:pPr>
            <a:r>
              <a:rPr lang="pt-BR" dirty="0"/>
              <a:t>Total V: 3 * 1p = 3p</a:t>
            </a:r>
            <a:endParaRPr lang="en-US" dirty="0"/>
          </a:p>
          <a:p>
            <a:pPr marL="0" indent="0">
              <a:buNone/>
            </a:pPr>
            <a:endParaRPr lang="en-US" sz="2400" b="1" dirty="0"/>
          </a:p>
          <a:p>
            <a:pPr marL="0" indent="0">
              <a:buNone/>
            </a:pPr>
            <a:endParaRPr lang="en-US" sz="2400" b="1" dirty="0"/>
          </a:p>
        </p:txBody>
      </p:sp>
    </p:spTree>
    <p:extLst>
      <p:ext uri="{BB962C8B-B14F-4D97-AF65-F5344CB8AC3E}">
        <p14:creationId xmlns:p14="http://schemas.microsoft.com/office/powerpoint/2010/main" val="366743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17498-3409-4C53-B04C-CF434C7EF4DD}"/>
              </a:ext>
            </a:extLst>
          </p:cNvPr>
          <p:cNvSpPr>
            <a:spLocks noGrp="1"/>
          </p:cNvSpPr>
          <p:nvPr>
            <p:ph idx="1"/>
          </p:nvPr>
        </p:nvSpPr>
        <p:spPr>
          <a:xfrm>
            <a:off x="906379" y="181957"/>
            <a:ext cx="5189621" cy="6858000"/>
          </a:xfrm>
        </p:spPr>
        <p:txBody>
          <a:bodyPr>
            <a:noAutofit/>
          </a:bodyPr>
          <a:lstStyle/>
          <a:p>
            <a:pPr marL="0" indent="0">
              <a:buNone/>
            </a:pPr>
            <a:r>
              <a:rPr lang="en-US" sz="1600" dirty="0">
                <a:latin typeface="Courier New" panose="02070309020205020404" pitchFamily="49" charset="0"/>
                <a:cs typeface="Courier New" panose="02070309020205020404" pitchFamily="49" charset="0"/>
              </a:rPr>
              <a:t>procedure </a:t>
            </a:r>
            <a:r>
              <a:rPr lang="en-US" sz="1600" dirty="0" err="1">
                <a:latin typeface="Courier New" panose="02070309020205020404" pitchFamily="49" charset="0"/>
                <a:cs typeface="Courier New" panose="02070309020205020404" pitchFamily="49" charset="0"/>
              </a:rPr>
              <a:t>citiregraf</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var </a:t>
            </a:r>
            <a:r>
              <a:rPr lang="en-US" sz="1600" dirty="0" err="1">
                <a:latin typeface="Courier New" panose="02070309020205020404" pitchFamily="49" charset="0"/>
                <a:cs typeface="Courier New" panose="02070309020205020404" pitchFamily="49" charset="0"/>
              </a:rPr>
              <a:t>i,x,y:integer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begin</a:t>
            </a:r>
          </a:p>
          <a:p>
            <a:pPr marL="0" indent="0">
              <a:buNone/>
            </a:pPr>
            <a:r>
              <a:rPr lang="pt-BR" sz="1600" dirty="0">
                <a:latin typeface="Courier New" panose="02070309020205020404" pitchFamily="49" charset="0"/>
                <a:cs typeface="Courier New" panose="02070309020205020404" pitchFamily="49" charset="0"/>
              </a:rPr>
              <a:t>write('Dati numarul de varfuri');readln(n);</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write('</a:t>
            </a:r>
            <a:r>
              <a:rPr lang="en-US" sz="1600" dirty="0" err="1">
                <a:latin typeface="Courier New" panose="02070309020205020404" pitchFamily="49" charset="0"/>
                <a:cs typeface="Courier New" panose="02070309020205020404" pitchFamily="49" charset="0"/>
              </a:rPr>
              <a:t>Dati</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numarul</a:t>
            </a:r>
            <a:r>
              <a:rPr lang="en-US" sz="1600" dirty="0">
                <a:latin typeface="Courier New" panose="02070309020205020404" pitchFamily="49" charset="0"/>
                <a:cs typeface="Courier New" panose="02070309020205020404" pitchFamily="49" charset="0"/>
              </a:rPr>
              <a:t> de </a:t>
            </a:r>
            <a:r>
              <a:rPr lang="en-US" sz="1600" dirty="0" err="1">
                <a:latin typeface="Courier New" panose="02070309020205020404" pitchFamily="49" charset="0"/>
                <a:cs typeface="Courier New" panose="02070309020205020404" pitchFamily="49" charset="0"/>
              </a:rPr>
              <a:t>muchii</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readln</a:t>
            </a:r>
            <a:r>
              <a:rPr lang="en-US" sz="1600" dirty="0">
                <a:latin typeface="Courier New" panose="02070309020205020404" pitchFamily="49" charset="0"/>
                <a:cs typeface="Courier New" panose="02070309020205020404" pitchFamily="49" charset="0"/>
              </a:rPr>
              <a:t>(m);</a:t>
            </a:r>
          </a:p>
          <a:p>
            <a:pPr marL="0" indent="0">
              <a:buNone/>
            </a:pPr>
            <a:r>
              <a:rPr lang="en-US" sz="1600" dirty="0">
                <a:latin typeface="Courier New" panose="02070309020205020404" pitchFamily="49" charset="0"/>
                <a:cs typeface="Courier New" panose="02070309020205020404" pitchFamily="49" charset="0"/>
              </a:rPr>
              <a:t>for i:=1 to m do</a:t>
            </a:r>
          </a:p>
          <a:p>
            <a:pPr marL="0" indent="0">
              <a:buNone/>
            </a:pPr>
            <a:r>
              <a:rPr lang="en-US" sz="1600" dirty="0">
                <a:latin typeface="Courier New" panose="02070309020205020404" pitchFamily="49" charset="0"/>
                <a:cs typeface="Courier New" panose="02070309020205020404" pitchFamily="49" charset="0"/>
              </a:rPr>
              <a:t> begin</a:t>
            </a:r>
          </a:p>
          <a:p>
            <a:pPr marL="0" indent="0">
              <a:buNone/>
            </a:pPr>
            <a:r>
              <a:rPr lang="en-US" sz="1600" dirty="0">
                <a:latin typeface="Courier New" panose="02070309020205020404" pitchFamily="49" charset="0"/>
                <a:cs typeface="Courier New" panose="02070309020205020404" pitchFamily="49" charset="0"/>
              </a:rPr>
              <a:t>  </a:t>
            </a:r>
            <a:r>
              <a:rPr lang="it-IT" sz="1600" dirty="0">
                <a:latin typeface="Courier New" panose="02070309020205020404" pitchFamily="49" charset="0"/>
                <a:cs typeface="Courier New" panose="02070309020205020404" pitchFamily="49" charset="0"/>
              </a:rPr>
              <a:t>writeln('Dati muchia cu numarul',i);</a:t>
            </a:r>
            <a:endParaRPr lang="en-US" sz="1600" dirty="0">
              <a:latin typeface="Courier New" panose="02070309020205020404" pitchFamily="49" charset="0"/>
              <a:cs typeface="Courier New" panose="02070309020205020404" pitchFamily="49" charset="0"/>
            </a:endParaRPr>
          </a:p>
          <a:p>
            <a:pPr marL="0" indent="0">
              <a:buNone/>
            </a:pPr>
            <a:r>
              <a:rPr lang="it-IT"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repeat</a:t>
            </a:r>
          </a:p>
          <a:p>
            <a:pPr marL="0" indent="0">
              <a:buNone/>
            </a:pPr>
            <a:r>
              <a:rPr lang="en-US" sz="1600" dirty="0">
                <a:latin typeface="Courier New" panose="02070309020205020404" pitchFamily="49" charset="0"/>
                <a:cs typeface="Courier New" panose="02070309020205020404" pitchFamily="49" charset="0"/>
              </a:rPr>
              <a:t>  write('x=');</a:t>
            </a:r>
            <a:r>
              <a:rPr lang="en-US" sz="1600" dirty="0" err="1">
                <a:latin typeface="Courier New" panose="02070309020205020404" pitchFamily="49" charset="0"/>
                <a:cs typeface="Courier New" panose="02070309020205020404" pitchFamily="49" charset="0"/>
              </a:rPr>
              <a:t>readln</a:t>
            </a:r>
            <a:r>
              <a:rPr lang="en-US" sz="1600" dirty="0">
                <a:latin typeface="Courier New" panose="02070309020205020404" pitchFamily="49" charset="0"/>
                <a:cs typeface="Courier New" panose="02070309020205020404" pitchFamily="49" charset="0"/>
              </a:rPr>
              <a:t>(x);</a:t>
            </a:r>
          </a:p>
          <a:p>
            <a:pPr marL="0" indent="0">
              <a:buNone/>
            </a:pPr>
            <a:r>
              <a:rPr lang="en-US" sz="1600" dirty="0">
                <a:latin typeface="Courier New" panose="02070309020205020404" pitchFamily="49" charset="0"/>
                <a:cs typeface="Courier New" panose="02070309020205020404" pitchFamily="49" charset="0"/>
              </a:rPr>
              <a:t>  write('y=');</a:t>
            </a:r>
            <a:r>
              <a:rPr lang="en-US" sz="1600" dirty="0" err="1">
                <a:latin typeface="Courier New" panose="02070309020205020404" pitchFamily="49" charset="0"/>
                <a:cs typeface="Courier New" panose="02070309020205020404" pitchFamily="49" charset="0"/>
              </a:rPr>
              <a:t>readln</a:t>
            </a:r>
            <a:r>
              <a:rPr lang="en-US" sz="1600" dirty="0">
                <a:latin typeface="Courier New" panose="02070309020205020404" pitchFamily="49" charset="0"/>
                <a:cs typeface="Courier New" panose="02070309020205020404" pitchFamily="49" charset="0"/>
              </a:rPr>
              <a:t>(y);</a:t>
            </a:r>
          </a:p>
          <a:p>
            <a:pPr marL="0" indent="0">
              <a:buNone/>
            </a:pPr>
            <a:r>
              <a:rPr lang="en-US" sz="1600" dirty="0">
                <a:latin typeface="Courier New" panose="02070309020205020404" pitchFamily="49" charset="0"/>
                <a:cs typeface="Courier New" panose="02070309020205020404" pitchFamily="49" charset="0"/>
              </a:rPr>
              <a:t>  until(x&gt;=1)and(x&lt;=n)and(y&gt;=1)and(y&lt;=n);</a:t>
            </a:r>
          </a:p>
          <a:p>
            <a:pPr marL="0" indent="0">
              <a:buNone/>
            </a:pPr>
            <a:r>
              <a:rPr lang="en-US" sz="1600" dirty="0">
                <a:latin typeface="Courier New" panose="02070309020205020404" pitchFamily="49" charset="0"/>
                <a:cs typeface="Courier New" panose="02070309020205020404" pitchFamily="49" charset="0"/>
              </a:rPr>
              <a:t>  a[</a:t>
            </a:r>
            <a:r>
              <a:rPr lang="en-US" sz="1600" dirty="0" err="1">
                <a:latin typeface="Courier New" panose="02070309020205020404" pitchFamily="49" charset="0"/>
                <a:cs typeface="Courier New" panose="02070309020205020404" pitchFamily="49" charset="0"/>
              </a:rPr>
              <a:t>x,y</a:t>
            </a:r>
            <a:r>
              <a:rPr lang="en-US" sz="1600" dirty="0">
                <a:latin typeface="Courier New" panose="02070309020205020404" pitchFamily="49" charset="0"/>
                <a:cs typeface="Courier New" panose="02070309020205020404" pitchFamily="49" charset="0"/>
              </a:rPr>
              <a:t>]:=1;</a:t>
            </a:r>
          </a:p>
          <a:p>
            <a:pPr marL="0" indent="0">
              <a:buNone/>
            </a:pPr>
            <a:r>
              <a:rPr lang="en-US" sz="1600" dirty="0">
                <a:latin typeface="Courier New" panose="02070309020205020404" pitchFamily="49" charset="0"/>
                <a:cs typeface="Courier New" panose="02070309020205020404" pitchFamily="49" charset="0"/>
              </a:rPr>
              <a:t> end;</a:t>
            </a:r>
          </a:p>
          <a:p>
            <a:pPr marL="0" indent="0">
              <a:buNone/>
            </a:pPr>
            <a:r>
              <a:rPr lang="en-US" sz="1600" dirty="0">
                <a:latin typeface="Courier New" panose="02070309020205020404" pitchFamily="49" charset="0"/>
                <a:cs typeface="Courier New" panose="02070309020205020404" pitchFamily="49" charset="0"/>
              </a:rPr>
              <a:t>end;</a:t>
            </a:r>
          </a:p>
          <a:p>
            <a:pPr marL="0" indent="0">
              <a:buNone/>
            </a:pPr>
            <a:r>
              <a:rPr lang="en-US" sz="1600"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C45B4F84-7B25-4AEC-A33C-8679C3C4C3E0}"/>
              </a:ext>
            </a:extLst>
          </p:cNvPr>
          <p:cNvSpPr txBox="1"/>
          <p:nvPr/>
        </p:nvSpPr>
        <p:spPr>
          <a:xfrm>
            <a:off x="6256420" y="181957"/>
            <a:ext cx="5935580" cy="6740307"/>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procedure </a:t>
            </a:r>
            <a:r>
              <a:rPr lang="en-US" sz="1600" dirty="0" err="1">
                <a:latin typeface="Courier New" panose="02070309020205020404" pitchFamily="49" charset="0"/>
                <a:cs typeface="Courier New" panose="02070309020205020404" pitchFamily="49" charset="0"/>
              </a:rPr>
              <a:t>afisaregraf</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var </a:t>
            </a:r>
            <a:r>
              <a:rPr lang="en-US" sz="1600" dirty="0" err="1">
                <a:latin typeface="Courier New" panose="02070309020205020404" pitchFamily="49" charset="0"/>
                <a:cs typeface="Courier New" panose="02070309020205020404" pitchFamily="49" charset="0"/>
              </a:rPr>
              <a:t>i,j:integer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begin</a:t>
            </a:r>
          </a:p>
          <a:p>
            <a:r>
              <a:rPr lang="en-US" sz="1600" dirty="0" err="1">
                <a:latin typeface="Courier New" panose="02070309020205020404" pitchFamily="49" charset="0"/>
                <a:cs typeface="Courier New" panose="02070309020205020404" pitchFamily="49" charset="0"/>
              </a:rPr>
              <a:t>writeln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Muchiile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grafului</a:t>
            </a:r>
            <a:r>
              <a:rPr lang="en-US" sz="1600" dirty="0">
                <a:latin typeface="Courier New" panose="02070309020205020404" pitchFamily="49" charset="0"/>
                <a:cs typeface="Courier New" panose="02070309020205020404" pitchFamily="49" charset="0"/>
              </a:rPr>
              <a:t> sunt:');</a:t>
            </a:r>
          </a:p>
          <a:p>
            <a:r>
              <a:rPr lang="en-US" sz="1600" dirty="0">
                <a:latin typeface="Courier New" panose="02070309020205020404" pitchFamily="49" charset="0"/>
                <a:cs typeface="Courier New" panose="02070309020205020404" pitchFamily="49" charset="0"/>
              </a:rPr>
              <a:t>for i:=1 to n do</a:t>
            </a:r>
          </a:p>
          <a:p>
            <a:r>
              <a:rPr lang="en-US" sz="1600" dirty="0">
                <a:latin typeface="Courier New" panose="02070309020205020404" pitchFamily="49" charset="0"/>
                <a:cs typeface="Courier New" panose="02070309020205020404" pitchFamily="49" charset="0"/>
              </a:rPr>
              <a:t> for j:=1 to n do</a:t>
            </a:r>
          </a:p>
          <a:p>
            <a:r>
              <a:rPr lang="en-US" sz="1600" dirty="0">
                <a:latin typeface="Courier New" panose="02070309020205020404" pitchFamily="49" charset="0"/>
                <a:cs typeface="Courier New" panose="02070309020205020404" pitchFamily="49" charset="0"/>
              </a:rPr>
              <a:t>  if a[</a:t>
            </a:r>
            <a:r>
              <a:rPr lang="en-US" sz="1600" dirty="0" err="1">
                <a:latin typeface="Courier New" panose="02070309020205020404" pitchFamily="49" charset="0"/>
                <a:cs typeface="Courier New" panose="02070309020205020404" pitchFamily="49" charset="0"/>
              </a:rPr>
              <a:t>i,j</a:t>
            </a:r>
            <a:r>
              <a:rPr lang="en-US" sz="1600" dirty="0">
                <a:latin typeface="Courier New" panose="02070309020205020404" pitchFamily="49" charset="0"/>
                <a:cs typeface="Courier New" panose="02070309020205020404" pitchFamily="49" charset="0"/>
              </a:rPr>
              <a:t>]=1 then </a:t>
            </a:r>
            <a:r>
              <a:rPr lang="en-US" sz="1600" dirty="0" err="1">
                <a:latin typeface="Courier New" panose="02070309020205020404" pitchFamily="49" charset="0"/>
                <a:cs typeface="Courier New" panose="02070309020205020404" pitchFamily="49" charset="0"/>
              </a:rPr>
              <a:t>writeln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',j);</a:t>
            </a:r>
          </a:p>
          <a:p>
            <a:r>
              <a:rPr lang="en-US" sz="1600" dirty="0">
                <a:latin typeface="Courier New" panose="02070309020205020404" pitchFamily="49" charset="0"/>
                <a:cs typeface="Courier New" panose="02070309020205020404" pitchFamily="49" charset="0"/>
              </a:rPr>
              <a:t>end;</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procedure </a:t>
            </a:r>
            <a:r>
              <a:rPr lang="en-US" sz="1600" dirty="0" err="1">
                <a:latin typeface="Courier New" panose="02070309020205020404" pitchFamily="49" charset="0"/>
                <a:cs typeface="Courier New" panose="02070309020205020404" pitchFamily="49" charset="0"/>
              </a:rPr>
              <a:t>omega_p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x:integer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var i:integer;</a:t>
            </a:r>
          </a:p>
          <a:p>
            <a:r>
              <a:rPr lang="en-US" sz="1600"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for i:=1 to n do</a:t>
            </a:r>
          </a:p>
          <a:p>
            <a:r>
              <a:rPr lang="en-US" sz="1600" dirty="0">
                <a:latin typeface="Courier New" panose="02070309020205020404" pitchFamily="49" charset="0"/>
                <a:cs typeface="Courier New" panose="02070309020205020404" pitchFamily="49" charset="0"/>
              </a:rPr>
              <a:t>  if a[</a:t>
            </a:r>
            <a:r>
              <a:rPr lang="en-US" sz="1600" dirty="0" err="1">
                <a:latin typeface="Courier New" panose="02070309020205020404" pitchFamily="49" charset="0"/>
                <a:cs typeface="Courier New" panose="02070309020205020404" pitchFamily="49" charset="0"/>
              </a:rPr>
              <a:t>x,i</a:t>
            </a:r>
            <a:r>
              <a:rPr lang="en-US" sz="1600" dirty="0">
                <a:latin typeface="Courier New" panose="02070309020205020404" pitchFamily="49" charset="0"/>
                <a:cs typeface="Courier New" panose="02070309020205020404" pitchFamily="49" charset="0"/>
              </a:rPr>
              <a:t>]=1 then write('(',x,',',</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r>
              <a:rPr lang="it-IT" sz="1600" dirty="0">
                <a:latin typeface="Courier New" panose="02070309020205020404" pitchFamily="49" charset="0"/>
                <a:cs typeface="Courier New" panose="02070309020205020404" pitchFamily="49" charset="0"/>
              </a:rPr>
              <a:t>end;</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begin</a:t>
            </a:r>
            <a:endParaRPr lang="en-US"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citiregraf;</a:t>
            </a:r>
            <a:endParaRPr lang="en-US"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afisaregraf;</a:t>
            </a:r>
            <a:endParaRPr lang="en-US"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write('Dati varful caruia trebuia sa i se determine mutimea omega+');readln(x);</a:t>
            </a:r>
            <a:endParaRPr lang="en-US"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writeln('Pentru varful ',x,' multimea omega+ e');omega_p(x);</a:t>
            </a:r>
            <a:endParaRPr lang="en-US"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readln;</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end.</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921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3FB1A-A2D5-4BAE-87AA-E3A6377F8E9F}"/>
              </a:ext>
            </a:extLst>
          </p:cNvPr>
          <p:cNvSpPr>
            <a:spLocks noGrp="1"/>
          </p:cNvSpPr>
          <p:nvPr>
            <p:ph type="title"/>
          </p:nvPr>
        </p:nvSpPr>
        <p:spPr/>
        <p:txBody>
          <a:bodyPr/>
          <a:lstStyle/>
          <a:p>
            <a:pPr algn="ctr"/>
            <a:r>
              <a:rPr lang="en-US" dirty="0" err="1"/>
              <a:t>Surse</a:t>
            </a:r>
            <a:r>
              <a:rPr lang="en-US" dirty="0"/>
              <a:t> </a:t>
            </a:r>
            <a:r>
              <a:rPr lang="en-US" dirty="0" err="1"/>
              <a:t>bibliografice</a:t>
            </a:r>
            <a:endParaRPr lang="en-US" dirty="0"/>
          </a:p>
        </p:txBody>
      </p:sp>
      <p:sp>
        <p:nvSpPr>
          <p:cNvPr id="3" name="Content Placeholder 2">
            <a:extLst>
              <a:ext uri="{FF2B5EF4-FFF2-40B4-BE49-F238E27FC236}">
                <a16:creationId xmlns:a16="http://schemas.microsoft.com/office/drawing/2014/main" id="{04E6D0F6-2960-4AF0-8AB1-35276D8B9E3B}"/>
              </a:ext>
            </a:extLst>
          </p:cNvPr>
          <p:cNvSpPr>
            <a:spLocks noGrp="1"/>
          </p:cNvSpPr>
          <p:nvPr>
            <p:ph idx="1"/>
          </p:nvPr>
        </p:nvSpPr>
        <p:spPr>
          <a:xfrm>
            <a:off x="1371600" y="1909011"/>
            <a:ext cx="9601200" cy="3958389"/>
          </a:xfrm>
        </p:spPr>
        <p:txBody>
          <a:bodyPr>
            <a:normAutofit/>
          </a:bodyPr>
          <a:lstStyle/>
          <a:p>
            <a:pPr>
              <a:buFont typeface="Wingdings" panose="05000000000000000000" pitchFamily="2" charset="2"/>
              <a:buChar char="v"/>
            </a:pPr>
            <a:r>
              <a:rPr lang="ro-RO" sz="2400" dirty="0"/>
              <a:t>LICA Dana, PAŞOI Mircea - „</a:t>
            </a:r>
            <a:r>
              <a:rPr lang="ro-RO" sz="2400" i="1" dirty="0"/>
              <a:t>Fundamentele programǎrii; Culegere de probleme – Pascal şi C++ pentru clasa a XI-a</a:t>
            </a:r>
            <a:r>
              <a:rPr lang="ro-RO" sz="2400" dirty="0"/>
              <a:t>” – Editura L&amp;S Soft, Bucureşti, 2006;</a:t>
            </a:r>
            <a:endParaRPr lang="en-US" sz="2400" dirty="0"/>
          </a:p>
          <a:p>
            <a:pPr>
              <a:buFont typeface="Wingdings" panose="05000000000000000000" pitchFamily="2" charset="2"/>
              <a:buChar char="v"/>
            </a:pPr>
            <a:r>
              <a:rPr lang="ro-RO" sz="2400" dirty="0"/>
              <a:t>MILOŞESCU Mariana – „</a:t>
            </a:r>
            <a:r>
              <a:rPr lang="ro-RO" sz="2400" i="1" dirty="0"/>
              <a:t>Manual pentru clasa a XI-a Informaticǎ Intensiv – varianta C++</a:t>
            </a:r>
            <a:r>
              <a:rPr lang="ro-RO" sz="2400" dirty="0"/>
              <a:t>” – Editura Didacticǎ şi Pedagogicǎ, Bucureşti, 2006;</a:t>
            </a:r>
            <a:endParaRPr lang="en-US" sz="2400" dirty="0"/>
          </a:p>
          <a:p>
            <a:pPr>
              <a:buFont typeface="Wingdings" panose="05000000000000000000" pitchFamily="2" charset="2"/>
              <a:buChar char="v"/>
            </a:pPr>
            <a:r>
              <a:rPr lang="ro-RO" sz="2400" dirty="0"/>
              <a:t>GHEORGHE Mioara, TĂTĂRÂM Monica, ACHINCA Corina, NĂSTASE Constanța – „</a:t>
            </a:r>
            <a:r>
              <a:rPr lang="ro-RO" sz="2400" i="1" dirty="0"/>
              <a:t>Informatică, Manual pentru clasa a XI-a</a:t>
            </a:r>
            <a:r>
              <a:rPr lang="ro-RO" sz="2400" dirty="0"/>
              <a:t>” – Editura Corint Educațional, București, 2006</a:t>
            </a:r>
            <a:endParaRPr lang="en-US" sz="2400" dirty="0"/>
          </a:p>
        </p:txBody>
      </p:sp>
    </p:spTree>
    <p:extLst>
      <p:ext uri="{BB962C8B-B14F-4D97-AF65-F5344CB8AC3E}">
        <p14:creationId xmlns:p14="http://schemas.microsoft.com/office/powerpoint/2010/main" val="67417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4FC21-E732-47AD-8B92-7A172B834814}"/>
              </a:ext>
            </a:extLst>
          </p:cNvPr>
          <p:cNvSpPr>
            <a:spLocks noGrp="1"/>
          </p:cNvSpPr>
          <p:nvPr>
            <p:ph idx="1"/>
          </p:nvPr>
        </p:nvSpPr>
        <p:spPr>
          <a:xfrm>
            <a:off x="1227221" y="1463842"/>
            <a:ext cx="9737558" cy="3930316"/>
          </a:xfrm>
        </p:spPr>
        <p:txBody>
          <a:bodyPr>
            <a:normAutofit/>
          </a:bodyPr>
          <a:lstStyle/>
          <a:p>
            <a:pPr marL="514350" indent="-514350">
              <a:buFont typeface="+mj-lt"/>
              <a:buAutoNum type="romanUcPeriod"/>
            </a:pPr>
            <a:r>
              <a:rPr lang="en-US" sz="3200" dirty="0" err="1">
                <a:solidFill>
                  <a:srgbClr val="0070C0"/>
                </a:solidFill>
              </a:rPr>
              <a:t>Compararea</a:t>
            </a:r>
            <a:r>
              <a:rPr lang="en-US" sz="3200" dirty="0">
                <a:solidFill>
                  <a:srgbClr val="0070C0"/>
                </a:solidFill>
              </a:rPr>
              <a:t> </a:t>
            </a:r>
            <a:r>
              <a:rPr lang="en-US" sz="3200" dirty="0" err="1">
                <a:solidFill>
                  <a:srgbClr val="0070C0"/>
                </a:solidFill>
              </a:rPr>
              <a:t>Manualelor</a:t>
            </a:r>
            <a:endParaRPr lang="en-US" sz="3200" dirty="0">
              <a:solidFill>
                <a:srgbClr val="0070C0"/>
              </a:solidFill>
            </a:endParaRPr>
          </a:p>
          <a:p>
            <a:pPr marL="0" indent="0">
              <a:buNone/>
            </a:pPr>
            <a:r>
              <a:rPr lang="en-US" sz="2400" dirty="0"/>
              <a:t>	</a:t>
            </a:r>
            <a:r>
              <a:rPr lang="en-US" sz="2800" dirty="0">
                <a:solidFill>
                  <a:schemeClr val="tx1"/>
                </a:solidFill>
              </a:rPr>
              <a:t>1. </a:t>
            </a:r>
            <a:r>
              <a:rPr lang="en-US" sz="2800" dirty="0" err="1">
                <a:solidFill>
                  <a:schemeClr val="tx1"/>
                </a:solidFill>
              </a:rPr>
              <a:t>Surse</a:t>
            </a:r>
            <a:r>
              <a:rPr lang="en-US" sz="2800" dirty="0">
                <a:solidFill>
                  <a:schemeClr val="tx1"/>
                </a:solidFill>
              </a:rPr>
              <a:t> </a:t>
            </a:r>
            <a:r>
              <a:rPr lang="en-US" sz="2800" dirty="0" err="1">
                <a:solidFill>
                  <a:schemeClr val="tx1"/>
                </a:solidFill>
              </a:rPr>
              <a:t>bibliografice</a:t>
            </a:r>
            <a:endParaRPr lang="en-US" sz="2800" dirty="0">
              <a:solidFill>
                <a:schemeClr val="tx1"/>
              </a:solidFill>
            </a:endParaRPr>
          </a:p>
          <a:p>
            <a:pPr marL="0" indent="0">
              <a:buNone/>
            </a:pPr>
            <a:r>
              <a:rPr lang="en-US" sz="2800" dirty="0"/>
              <a:t>	</a:t>
            </a:r>
            <a:r>
              <a:rPr lang="en-US" sz="2800" dirty="0">
                <a:solidFill>
                  <a:srgbClr val="FF0000"/>
                </a:solidFill>
              </a:rPr>
              <a:t>2. </a:t>
            </a:r>
            <a:r>
              <a:rPr lang="en-US" sz="2800" dirty="0" err="1">
                <a:solidFill>
                  <a:srgbClr val="FF0000"/>
                </a:solidFill>
              </a:rPr>
              <a:t>Prezentarea</a:t>
            </a:r>
            <a:r>
              <a:rPr lang="en-US" sz="2800" dirty="0">
                <a:solidFill>
                  <a:srgbClr val="FF0000"/>
                </a:solidFill>
              </a:rPr>
              <a:t> general</a:t>
            </a:r>
            <a:r>
              <a:rPr lang="ro-RO" sz="2800" dirty="0">
                <a:solidFill>
                  <a:srgbClr val="FF0000"/>
                </a:solidFill>
              </a:rPr>
              <a:t>ă a s</a:t>
            </a:r>
            <a:r>
              <a:rPr lang="en-US" sz="2800" dirty="0">
                <a:solidFill>
                  <a:srgbClr val="FF0000"/>
                </a:solidFill>
              </a:rPr>
              <a:t>u</a:t>
            </a:r>
            <a:r>
              <a:rPr lang="ro-RO" sz="2800" dirty="0">
                <a:solidFill>
                  <a:srgbClr val="FF0000"/>
                </a:solidFill>
              </a:rPr>
              <a:t>rselor</a:t>
            </a:r>
            <a:endParaRPr lang="en-US" sz="2800" dirty="0">
              <a:solidFill>
                <a:srgbClr val="FF0000"/>
              </a:solidFill>
            </a:endParaRPr>
          </a:p>
          <a:p>
            <a:pPr marL="0" indent="0">
              <a:buNone/>
            </a:pPr>
            <a:r>
              <a:rPr lang="en-US" sz="2800" dirty="0"/>
              <a:t>	3. </a:t>
            </a:r>
            <a:r>
              <a:rPr lang="ro-RO" sz="2800" dirty="0"/>
              <a:t> Concluzii</a:t>
            </a:r>
            <a:endParaRPr lang="en-US" sz="2800" dirty="0"/>
          </a:p>
          <a:p>
            <a:pPr marL="0" indent="0">
              <a:buNone/>
            </a:pPr>
            <a:r>
              <a:rPr lang="en-US" sz="2800" dirty="0"/>
              <a:t>II.   </a:t>
            </a:r>
            <a:r>
              <a:rPr lang="en-US" sz="3200" dirty="0" err="1"/>
              <a:t>Grafuri</a:t>
            </a:r>
            <a:r>
              <a:rPr lang="en-US" sz="3200" dirty="0"/>
              <a:t> Orientate</a:t>
            </a:r>
          </a:p>
          <a:p>
            <a:pPr marL="0" indent="0">
              <a:buNone/>
            </a:pPr>
            <a:r>
              <a:rPr lang="ro-RO" sz="2400" dirty="0"/>
              <a:t>	</a:t>
            </a:r>
            <a:r>
              <a:rPr lang="ro-RO" sz="2800" dirty="0"/>
              <a:t>1. </a:t>
            </a:r>
            <a:r>
              <a:rPr lang="en-US" sz="2800" dirty="0"/>
              <a:t>Test de </a:t>
            </a:r>
            <a:r>
              <a:rPr lang="en-US" sz="2800" dirty="0" err="1"/>
              <a:t>evaluare</a:t>
            </a:r>
            <a:endParaRPr lang="ro-RO" sz="2800" dirty="0"/>
          </a:p>
          <a:p>
            <a:pPr marL="0" indent="0">
              <a:buNone/>
            </a:pPr>
            <a:r>
              <a:rPr lang="ro-RO" sz="2800" dirty="0"/>
              <a:t>	2. </a:t>
            </a:r>
            <a:r>
              <a:rPr lang="en-US" sz="2800" dirty="0" err="1"/>
              <a:t>Barem</a:t>
            </a:r>
            <a:endParaRPr lang="ro-RO" sz="2800" dirty="0"/>
          </a:p>
        </p:txBody>
      </p:sp>
    </p:spTree>
    <p:extLst>
      <p:ext uri="{BB962C8B-B14F-4D97-AF65-F5344CB8AC3E}">
        <p14:creationId xmlns:p14="http://schemas.microsoft.com/office/powerpoint/2010/main" val="189726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9E5B-C221-484F-B8C6-2CC27219AC0C}"/>
              </a:ext>
            </a:extLst>
          </p:cNvPr>
          <p:cNvSpPr>
            <a:spLocks noGrp="1"/>
          </p:cNvSpPr>
          <p:nvPr>
            <p:ph type="title"/>
          </p:nvPr>
        </p:nvSpPr>
        <p:spPr/>
        <p:txBody>
          <a:bodyPr/>
          <a:lstStyle/>
          <a:p>
            <a:r>
              <a:rPr lang="en-US" dirty="0" err="1"/>
              <a:t>Prezentarea</a:t>
            </a:r>
            <a:r>
              <a:rPr lang="en-US" dirty="0"/>
              <a:t> general</a:t>
            </a:r>
            <a:r>
              <a:rPr lang="ro-RO" dirty="0"/>
              <a:t>ă a surselor</a:t>
            </a:r>
            <a:endParaRPr lang="en-US" dirty="0"/>
          </a:p>
        </p:txBody>
      </p:sp>
      <p:pic>
        <p:nvPicPr>
          <p:cNvPr id="4" name="Picture 4">
            <a:extLst>
              <a:ext uri="{FF2B5EF4-FFF2-40B4-BE49-F238E27FC236}">
                <a16:creationId xmlns:a16="http://schemas.microsoft.com/office/drawing/2014/main" id="{DE31E193-25D3-4D86-AC75-11584368A13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793435"/>
            <a:ext cx="2803632" cy="40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5A90A23F-1893-4BF1-8CFA-24E4177666AF}"/>
              </a:ext>
            </a:extLst>
          </p:cNvPr>
          <p:cNvSpPr txBox="1"/>
          <p:nvPr/>
        </p:nvSpPr>
        <p:spPr>
          <a:xfrm>
            <a:off x="5342021" y="2715053"/>
            <a:ext cx="6047873" cy="2246769"/>
          </a:xfrm>
          <a:prstGeom prst="rect">
            <a:avLst/>
          </a:prstGeom>
          <a:noFill/>
        </p:spPr>
        <p:txBody>
          <a:bodyPr wrap="square" rtlCol="0">
            <a:spAutoFit/>
          </a:bodyPr>
          <a:lstStyle/>
          <a:p>
            <a:pPr lvl="0"/>
            <a:r>
              <a:rPr lang="ro-RO" sz="2800" dirty="0"/>
              <a:t>LICA Dana, PAŞOI Mircea - „</a:t>
            </a:r>
            <a:r>
              <a:rPr lang="ro-RO" sz="2800" i="1" dirty="0"/>
              <a:t>Fundamentele programǎrii; Culegere de probleme – Pascal şi C++ pentru clasa a XI-a</a:t>
            </a:r>
            <a:r>
              <a:rPr lang="ro-RO" sz="2800" dirty="0"/>
              <a:t>” – Editura L&amp;S Soft, Bucureşti, 2006;</a:t>
            </a:r>
            <a:endParaRPr lang="en-US" sz="2800" dirty="0"/>
          </a:p>
        </p:txBody>
      </p:sp>
    </p:spTree>
    <p:extLst>
      <p:ext uri="{BB962C8B-B14F-4D97-AF65-F5344CB8AC3E}">
        <p14:creationId xmlns:p14="http://schemas.microsoft.com/office/powerpoint/2010/main" val="343417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3DE170-B76E-4008-8AE4-B8563A495DA3}"/>
              </a:ext>
            </a:extLst>
          </p:cNvPr>
          <p:cNvSpPr>
            <a:spLocks noGrp="1"/>
          </p:cNvSpPr>
          <p:nvPr>
            <p:ph idx="1"/>
          </p:nvPr>
        </p:nvSpPr>
        <p:spPr>
          <a:xfrm>
            <a:off x="1295400" y="1275346"/>
            <a:ext cx="10254916" cy="4531895"/>
          </a:xfrm>
        </p:spPr>
        <p:txBody>
          <a:bodyPr>
            <a:normAutofit/>
          </a:bodyPr>
          <a:lstStyle/>
          <a:p>
            <a:pPr>
              <a:buFont typeface="Wingdings" panose="05000000000000000000" pitchFamily="2" charset="2"/>
              <a:buChar char="v"/>
            </a:pPr>
            <a:r>
              <a:rPr lang="ro-RO" sz="2600" dirty="0"/>
              <a:t>Culegerea de probleme a doamnei Dana Lica este utilă pentru toți elevii care doresc să își însușească noțiunile predate în cadrul orelor de informatică, prin rezolvarea unei game largi de exerciții și probleme propuse, teste cu alegere multiplă sau duală etc</a:t>
            </a:r>
          </a:p>
          <a:p>
            <a:pPr>
              <a:buFont typeface="Wingdings" panose="05000000000000000000" pitchFamily="2" charset="2"/>
              <a:buChar char="v"/>
            </a:pPr>
            <a:endParaRPr lang="ro-RO" sz="2600" dirty="0"/>
          </a:p>
          <a:p>
            <a:pPr>
              <a:buFont typeface="Wingdings" panose="05000000000000000000" pitchFamily="2" charset="2"/>
              <a:buChar char="v"/>
            </a:pPr>
            <a:r>
              <a:rPr lang="ro-RO" sz="2600" dirty="0"/>
              <a:t>Cartea de adreseaza tuturor elevilor de la profilul real (matematică-informatică, matematică-informatică, intensiv informatică, dar și științele naturii) cuprinzând probleme dintre cele mai  uşoare, menite sǎ fixeze chestiunile teoretice elementare, alǎturi de exerciţii dificile, propuse pentru concursurile judeţene de informaticǎ</a:t>
            </a:r>
            <a:endParaRPr lang="en-US" sz="2600" dirty="0"/>
          </a:p>
        </p:txBody>
      </p:sp>
    </p:spTree>
    <p:extLst>
      <p:ext uri="{BB962C8B-B14F-4D97-AF65-F5344CB8AC3E}">
        <p14:creationId xmlns:p14="http://schemas.microsoft.com/office/powerpoint/2010/main" val="62827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0755A7AC-D163-414D-8F2A-C91DB7DE8978}"/>
              </a:ext>
            </a:extLst>
          </p:cNvPr>
          <p:cNvGraphicFramePr>
            <a:graphicFrameLocks noGrp="1"/>
          </p:cNvGraphicFramePr>
          <p:nvPr>
            <p:ph idx="1"/>
            <p:extLst>
              <p:ext uri="{D42A27DB-BD31-4B8C-83A1-F6EECF244321}">
                <p14:modId xmlns:p14="http://schemas.microsoft.com/office/powerpoint/2010/main" val="2238955650"/>
              </p:ext>
            </p:extLst>
          </p:nvPr>
        </p:nvGraphicFramePr>
        <p:xfrm>
          <a:off x="1147009" y="412709"/>
          <a:ext cx="9897982" cy="6032582"/>
        </p:xfrm>
        <a:graphic>
          <a:graphicData uri="http://schemas.openxmlformats.org/drawingml/2006/table">
            <a:tbl>
              <a:tblPr firstRow="1" bandRow="1">
                <a:tableStyleId>{5C22544A-7EE6-4342-B048-85BDC9FD1C3A}</a:tableStyleId>
              </a:tblPr>
              <a:tblGrid>
                <a:gridCol w="4948991">
                  <a:extLst>
                    <a:ext uri="{9D8B030D-6E8A-4147-A177-3AD203B41FA5}">
                      <a16:colId xmlns:a16="http://schemas.microsoft.com/office/drawing/2014/main" val="1413320800"/>
                    </a:ext>
                  </a:extLst>
                </a:gridCol>
                <a:gridCol w="4948991">
                  <a:extLst>
                    <a:ext uri="{9D8B030D-6E8A-4147-A177-3AD203B41FA5}">
                      <a16:colId xmlns:a16="http://schemas.microsoft.com/office/drawing/2014/main" val="977055939"/>
                    </a:ext>
                  </a:extLst>
                </a:gridCol>
              </a:tblGrid>
              <a:tr h="547324">
                <a:tc>
                  <a:txBody>
                    <a:bodyPr/>
                    <a:lstStyle/>
                    <a:p>
                      <a:pPr algn="ctr"/>
                      <a:r>
                        <a:rPr lang="ro-RO" sz="2800" dirty="0"/>
                        <a:t>Argumente pro</a:t>
                      </a:r>
                      <a:endParaRPr lang="en-US" sz="2800" dirty="0"/>
                    </a:p>
                  </a:txBody>
                  <a:tcPr/>
                </a:tc>
                <a:tc>
                  <a:txBody>
                    <a:bodyPr/>
                    <a:lstStyle/>
                    <a:p>
                      <a:pPr algn="ctr"/>
                      <a:r>
                        <a:rPr lang="ro-RO" sz="2800" dirty="0"/>
                        <a:t>Argumente contra</a:t>
                      </a:r>
                      <a:endParaRPr lang="en-US" sz="2800" dirty="0"/>
                    </a:p>
                  </a:txBody>
                  <a:tcPr/>
                </a:tc>
                <a:extLst>
                  <a:ext uri="{0D108BD9-81ED-4DB2-BD59-A6C34878D82A}">
                    <a16:rowId xmlns:a16="http://schemas.microsoft.com/office/drawing/2014/main" val="1902428972"/>
                  </a:ext>
                </a:extLst>
              </a:tr>
              <a:tr h="1950149">
                <a:tc>
                  <a:txBody>
                    <a:bodyPr/>
                    <a:lstStyle/>
                    <a:p>
                      <a:pPr algn="just"/>
                      <a:r>
                        <a:rPr lang="ro-RO" sz="2000" kern="1200" dirty="0">
                          <a:solidFill>
                            <a:schemeClr val="dk1"/>
                          </a:solidFill>
                          <a:effectLst/>
                          <a:latin typeface="+mn-lt"/>
                          <a:ea typeface="+mn-ea"/>
                          <a:cs typeface="+mn-cs"/>
                        </a:rPr>
                        <a:t>Culegerea se adresează tuturor elevilor care doresc să își aprofundeze noțiunile studiate în cadrul orelor de informatică, venind în completarea acestora cu diferite probleme și exerciții cu grade de dificultate variate. </a:t>
                      </a:r>
                      <a:endParaRPr lang="en-US" sz="2000" dirty="0"/>
                    </a:p>
                  </a:txBody>
                  <a:tcPr/>
                </a:tc>
                <a:tc>
                  <a:txBody>
                    <a:bodyPr/>
                    <a:lstStyle/>
                    <a:p>
                      <a:pPr algn="just"/>
                      <a:r>
                        <a:rPr lang="ro-RO" sz="2000" kern="1200" dirty="0">
                          <a:solidFill>
                            <a:schemeClr val="dk1"/>
                          </a:solidFill>
                          <a:effectLst/>
                          <a:latin typeface="+mn-lt"/>
                          <a:ea typeface="+mn-ea"/>
                          <a:cs typeface="+mn-cs"/>
                        </a:rPr>
                        <a:t>Pentru unele probleme nu existǎ deloc indicaţii de rezolvare, iar cei care nu reuşesc sǎ vinǎ cu o idee trebuie să apeleze la consultarea profesorului de la clasǎ.</a:t>
                      </a:r>
                      <a:endParaRPr lang="en-US" sz="2000" dirty="0"/>
                    </a:p>
                  </a:txBody>
                  <a:tcPr/>
                </a:tc>
                <a:extLst>
                  <a:ext uri="{0D108BD9-81ED-4DB2-BD59-A6C34878D82A}">
                    <a16:rowId xmlns:a16="http://schemas.microsoft.com/office/drawing/2014/main" val="3760274137"/>
                  </a:ext>
                </a:extLst>
              </a:tr>
              <a:tr h="1584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2000" kern="1200" dirty="0">
                          <a:solidFill>
                            <a:schemeClr val="dk1"/>
                          </a:solidFill>
                          <a:effectLst/>
                          <a:latin typeface="+mn-lt"/>
                          <a:ea typeface="+mn-ea"/>
                          <a:cs typeface="+mn-cs"/>
                        </a:rPr>
                        <a:t>Problemele sunt rezolvate atât în Pascal, cât și în C++, permițând înțelegerea acestora, indiferent de limbajul studiat în cadrul orelor de informatică.</a:t>
                      </a:r>
                      <a:endParaRPr lang="en-US" sz="2000" kern="1200" dirty="0">
                        <a:solidFill>
                          <a:schemeClr val="dk1"/>
                        </a:solidFill>
                        <a:effectLst/>
                        <a:latin typeface="+mn-lt"/>
                        <a:ea typeface="+mn-ea"/>
                        <a:cs typeface="+mn-cs"/>
                      </a:endParaRPr>
                    </a:p>
                    <a:p>
                      <a:endParaRPr lang="en-US" dirty="0"/>
                    </a:p>
                  </a:txBody>
                  <a:tcPr/>
                </a:tc>
                <a:tc>
                  <a:txBody>
                    <a:bodyPr/>
                    <a:lstStyle/>
                    <a:p>
                      <a:endParaRPr lang="en-US" dirty="0"/>
                    </a:p>
                  </a:txBody>
                  <a:tcPr/>
                </a:tc>
                <a:extLst>
                  <a:ext uri="{0D108BD9-81ED-4DB2-BD59-A6C34878D82A}">
                    <a16:rowId xmlns:a16="http://schemas.microsoft.com/office/drawing/2014/main" val="632260596"/>
                  </a:ext>
                </a:extLst>
              </a:tr>
              <a:tr h="1950149">
                <a:tc>
                  <a:txBody>
                    <a:bodyPr/>
                    <a:lstStyle/>
                    <a:p>
                      <a:pPr lvl="0"/>
                      <a:r>
                        <a:rPr lang="ro-RO" sz="2000" kern="1200" dirty="0">
                          <a:solidFill>
                            <a:schemeClr val="dk1"/>
                          </a:solidFill>
                          <a:effectLst/>
                          <a:latin typeface="+mn-lt"/>
                          <a:ea typeface="+mn-ea"/>
                          <a:cs typeface="+mn-cs"/>
                        </a:rPr>
                        <a:t>Fiecare exerciţiu este urmat de exemple concrete de date de intrare şi datele de ieşire asociate, pentru a permite elevilor</a:t>
                      </a:r>
                      <a:endParaRPr lang="en-US" sz="2000" kern="1200" dirty="0">
                        <a:solidFill>
                          <a:schemeClr val="dk1"/>
                        </a:solidFill>
                        <a:effectLst/>
                        <a:latin typeface="+mn-lt"/>
                        <a:ea typeface="+mn-ea"/>
                        <a:cs typeface="+mn-cs"/>
                      </a:endParaRPr>
                    </a:p>
                    <a:p>
                      <a:r>
                        <a:rPr lang="ro-RO" sz="2000" kern="1200" dirty="0">
                          <a:solidFill>
                            <a:schemeClr val="dk1"/>
                          </a:solidFill>
                          <a:effectLst/>
                          <a:latin typeface="+mn-lt"/>
                          <a:ea typeface="+mn-ea"/>
                          <a:cs typeface="+mn-cs"/>
                        </a:rPr>
                        <a:t>sǎ se verifice.</a:t>
                      </a:r>
                      <a:endParaRPr lang="en-US" sz="2000" dirty="0"/>
                    </a:p>
                  </a:txBody>
                  <a:tcPr/>
                </a:tc>
                <a:tc>
                  <a:txBody>
                    <a:bodyPr/>
                    <a:lstStyle/>
                    <a:p>
                      <a:endParaRPr lang="en-US" dirty="0"/>
                    </a:p>
                  </a:txBody>
                  <a:tcPr/>
                </a:tc>
                <a:extLst>
                  <a:ext uri="{0D108BD9-81ED-4DB2-BD59-A6C34878D82A}">
                    <a16:rowId xmlns:a16="http://schemas.microsoft.com/office/drawing/2014/main" val="2618338738"/>
                  </a:ext>
                </a:extLst>
              </a:tr>
            </a:tbl>
          </a:graphicData>
        </a:graphic>
      </p:graphicFrame>
    </p:spTree>
    <p:extLst>
      <p:ext uri="{BB962C8B-B14F-4D97-AF65-F5344CB8AC3E}">
        <p14:creationId xmlns:p14="http://schemas.microsoft.com/office/powerpoint/2010/main" val="257020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461EE1A-4159-417F-B115-DD4689DB53A5}"/>
              </a:ext>
            </a:extLst>
          </p:cNvPr>
          <p:cNvGraphicFramePr>
            <a:graphicFrameLocks noGrp="1"/>
          </p:cNvGraphicFramePr>
          <p:nvPr>
            <p:ph idx="1"/>
            <p:extLst>
              <p:ext uri="{D42A27DB-BD31-4B8C-83A1-F6EECF244321}">
                <p14:modId xmlns:p14="http://schemas.microsoft.com/office/powerpoint/2010/main" val="2237881902"/>
              </p:ext>
            </p:extLst>
          </p:nvPr>
        </p:nvGraphicFramePr>
        <p:xfrm>
          <a:off x="1295400" y="1203159"/>
          <a:ext cx="9601200" cy="4053641"/>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3996801450"/>
                    </a:ext>
                  </a:extLst>
                </a:gridCol>
                <a:gridCol w="4800600">
                  <a:extLst>
                    <a:ext uri="{9D8B030D-6E8A-4147-A177-3AD203B41FA5}">
                      <a16:colId xmlns:a16="http://schemas.microsoft.com/office/drawing/2014/main" val="934077724"/>
                    </a:ext>
                  </a:extLst>
                </a:gridCol>
              </a:tblGrid>
              <a:tr h="7172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o-RO" sz="2800" dirty="0"/>
                        <a:t>Argumente pro</a:t>
                      </a:r>
                      <a:endParaRPr lang="en-US" sz="2800" dirty="0"/>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o-RO" sz="2800" dirty="0"/>
                        <a:t>Argumente contra</a:t>
                      </a:r>
                      <a:endParaRPr lang="en-US" sz="2800" dirty="0"/>
                    </a:p>
                    <a:p>
                      <a:endParaRPr lang="en-US" dirty="0"/>
                    </a:p>
                  </a:txBody>
                  <a:tcPr/>
                </a:tc>
                <a:extLst>
                  <a:ext uri="{0D108BD9-81ED-4DB2-BD59-A6C34878D82A}">
                    <a16:rowId xmlns:a16="http://schemas.microsoft.com/office/drawing/2014/main" val="2482029177"/>
                  </a:ext>
                </a:extLst>
              </a:tr>
              <a:tr h="3261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2000" kern="1200" dirty="0">
                          <a:solidFill>
                            <a:schemeClr val="dk1"/>
                          </a:solidFill>
                          <a:effectLst/>
                          <a:latin typeface="+mn-lt"/>
                          <a:ea typeface="+mn-ea"/>
                          <a:cs typeface="+mn-cs"/>
                        </a:rPr>
                        <a:t>Unele probleme sunt rezolvate didactic, în detaliu, folosindu-se explicații foarte bine structurate. Multe dintre enunţurile problemelor sunt descrise printr-o situaţie din mediul înconjurǎtor, permițăndu-le elevilor să aplice noțiunile învățate în viața reală și să înțeleagă efectiv utilitatea algoritmilor studiați.</a:t>
                      </a:r>
                      <a:endParaRPr lang="en-US" sz="2000" kern="1200" dirty="0">
                        <a:solidFill>
                          <a:schemeClr val="dk1"/>
                        </a:solidFill>
                        <a:effectLst/>
                        <a:latin typeface="+mn-lt"/>
                        <a:ea typeface="+mn-ea"/>
                        <a:cs typeface="+mn-cs"/>
                      </a:endParaRPr>
                    </a:p>
                    <a:p>
                      <a:endParaRPr lang="en-US" dirty="0"/>
                    </a:p>
                  </a:txBody>
                  <a:tcPr/>
                </a:tc>
                <a:tc>
                  <a:txBody>
                    <a:bodyPr/>
                    <a:lstStyle/>
                    <a:p>
                      <a:endParaRPr lang="en-US" dirty="0"/>
                    </a:p>
                  </a:txBody>
                  <a:tcPr/>
                </a:tc>
                <a:extLst>
                  <a:ext uri="{0D108BD9-81ED-4DB2-BD59-A6C34878D82A}">
                    <a16:rowId xmlns:a16="http://schemas.microsoft.com/office/drawing/2014/main" val="2799253103"/>
                  </a:ext>
                </a:extLst>
              </a:tr>
            </a:tbl>
          </a:graphicData>
        </a:graphic>
      </p:graphicFrame>
    </p:spTree>
    <p:extLst>
      <p:ext uri="{BB962C8B-B14F-4D97-AF65-F5344CB8AC3E}">
        <p14:creationId xmlns:p14="http://schemas.microsoft.com/office/powerpoint/2010/main" val="58340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1C2B-4B64-4121-B738-98487071FD89}"/>
              </a:ext>
            </a:extLst>
          </p:cNvPr>
          <p:cNvSpPr>
            <a:spLocks noGrp="1"/>
          </p:cNvSpPr>
          <p:nvPr>
            <p:ph type="title"/>
          </p:nvPr>
        </p:nvSpPr>
        <p:spPr>
          <a:xfrm>
            <a:off x="1371600" y="685800"/>
            <a:ext cx="9601200" cy="982579"/>
          </a:xfrm>
        </p:spPr>
        <p:txBody>
          <a:bodyPr/>
          <a:lstStyle/>
          <a:p>
            <a:r>
              <a:rPr lang="ro-RO" dirty="0"/>
              <a:t>Prezentare generală a surselor</a:t>
            </a:r>
            <a:endParaRPr lang="en-US" dirty="0"/>
          </a:p>
        </p:txBody>
      </p:sp>
      <p:pic>
        <p:nvPicPr>
          <p:cNvPr id="4" name="Picture 2">
            <a:extLst>
              <a:ext uri="{FF2B5EF4-FFF2-40B4-BE49-F238E27FC236}">
                <a16:creationId xmlns:a16="http://schemas.microsoft.com/office/drawing/2014/main" id="{B4F4D9A5-5D09-494E-946D-9EF66E4178D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668379"/>
            <a:ext cx="2975811" cy="4578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93256538-840A-4229-970F-C58B30CDA1DC}"/>
              </a:ext>
            </a:extLst>
          </p:cNvPr>
          <p:cNvSpPr txBox="1"/>
          <p:nvPr/>
        </p:nvSpPr>
        <p:spPr>
          <a:xfrm>
            <a:off x="5317959" y="2305615"/>
            <a:ext cx="5053263" cy="2246769"/>
          </a:xfrm>
          <a:prstGeom prst="rect">
            <a:avLst/>
          </a:prstGeom>
          <a:noFill/>
        </p:spPr>
        <p:txBody>
          <a:bodyPr wrap="square" rtlCol="0">
            <a:spAutoFit/>
          </a:bodyPr>
          <a:lstStyle/>
          <a:p>
            <a:pPr lvl="0"/>
            <a:r>
              <a:rPr lang="ro-RO" sz="2800" dirty="0"/>
              <a:t>MILOŞESCU Mariana – „</a:t>
            </a:r>
            <a:r>
              <a:rPr lang="ro-RO" sz="2800" i="1" dirty="0"/>
              <a:t>Manual pentru clasa a XI-a Informaticǎ Intensiv – varianta C++</a:t>
            </a:r>
            <a:r>
              <a:rPr lang="ro-RO" sz="2800" dirty="0"/>
              <a:t>” – Editura Didacticǎ şi Pedagogicǎ, Bucureşti, 2006;</a:t>
            </a:r>
            <a:endParaRPr lang="en-US" sz="2800" dirty="0"/>
          </a:p>
        </p:txBody>
      </p:sp>
    </p:spTree>
    <p:extLst>
      <p:ext uri="{BB962C8B-B14F-4D97-AF65-F5344CB8AC3E}">
        <p14:creationId xmlns:p14="http://schemas.microsoft.com/office/powerpoint/2010/main" val="404187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218</TotalTime>
  <Words>2652</Words>
  <Application>Microsoft Office PowerPoint</Application>
  <PresentationFormat>Widescreen</PresentationFormat>
  <Paragraphs>250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Cambria Math</vt:lpstr>
      <vt:lpstr>Courier New</vt:lpstr>
      <vt:lpstr>Franklin Gothic Book</vt:lpstr>
      <vt:lpstr>Times New Roman</vt:lpstr>
      <vt:lpstr>Wingdings</vt:lpstr>
      <vt:lpstr>Crop</vt:lpstr>
      <vt:lpstr>PowerPoint Presentation</vt:lpstr>
      <vt:lpstr>PowerPoint Presentation</vt:lpstr>
      <vt:lpstr>Surse bibliografice</vt:lpstr>
      <vt:lpstr>PowerPoint Presentation</vt:lpstr>
      <vt:lpstr>Prezentarea generală a surselor</vt:lpstr>
      <vt:lpstr>PowerPoint Presentation</vt:lpstr>
      <vt:lpstr>PowerPoint Presentation</vt:lpstr>
      <vt:lpstr>PowerPoint Presentation</vt:lpstr>
      <vt:lpstr>Prezentare generală a surselor</vt:lpstr>
      <vt:lpstr>PowerPoint Presentation</vt:lpstr>
      <vt:lpstr>PowerPoint Presentation</vt:lpstr>
      <vt:lpstr>Prezentare generală a surselor</vt:lpstr>
      <vt:lpstr>PowerPoint Presentation</vt:lpstr>
      <vt:lpstr>PowerPoint Presentation</vt:lpstr>
      <vt:lpstr>PowerPoint Presentation</vt:lpstr>
      <vt:lpstr>Concluzii</vt:lpstr>
      <vt:lpstr>PowerPoint Presentation</vt:lpstr>
      <vt:lpstr>Test de evaluare la Informatică - clasa a XI-a</vt:lpstr>
      <vt:lpstr>PowerPoint Presentation</vt:lpstr>
      <vt:lpstr>PowerPoint Presentation</vt:lpstr>
      <vt:lpstr>PowerPoint Presentation</vt:lpstr>
      <vt:lpstr>PowerPoint Presentation</vt:lpstr>
      <vt:lpstr>Barem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Mihaela</dc:creator>
  <cp:lastModifiedBy>L. D.</cp:lastModifiedBy>
  <cp:revision>21</cp:revision>
  <dcterms:created xsi:type="dcterms:W3CDTF">2020-05-30T15:19:34Z</dcterms:created>
  <dcterms:modified xsi:type="dcterms:W3CDTF">2022-02-10T19:42:42Z</dcterms:modified>
</cp:coreProperties>
</file>