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5" r:id="rId9"/>
    <p:sldId id="263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220D-54F4-4808-88D5-2C0437134981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FD39-8989-4D30-B0C5-01BCE5749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387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220D-54F4-4808-88D5-2C0437134981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FD39-8989-4D30-B0C5-01BCE5749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224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220D-54F4-4808-88D5-2C0437134981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FD39-8989-4D30-B0C5-01BCE5749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16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220D-54F4-4808-88D5-2C0437134981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FD39-8989-4D30-B0C5-01BCE5749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70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220D-54F4-4808-88D5-2C0437134981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FD39-8989-4D30-B0C5-01BCE5749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73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220D-54F4-4808-88D5-2C0437134981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FD39-8989-4D30-B0C5-01BCE5749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45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220D-54F4-4808-88D5-2C0437134981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FD39-8989-4D30-B0C5-01BCE5749A7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771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220D-54F4-4808-88D5-2C0437134981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FD39-8989-4D30-B0C5-01BCE5749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62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220D-54F4-4808-88D5-2C0437134981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FD39-8989-4D30-B0C5-01BCE5749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12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220D-54F4-4808-88D5-2C0437134981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FD39-8989-4D30-B0C5-01BCE5749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04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3C0220D-54F4-4808-88D5-2C0437134981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FD39-8989-4D30-B0C5-01BCE5749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568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3C0220D-54F4-4808-88D5-2C0437134981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620FD39-8989-4D30-B0C5-01BCE5749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79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A4649C-5587-4FCB-80D4-BA94997EFA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o-RO" sz="2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Funcția Profesorului în Clasă Din Punct de Vedere Managerial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7BA948D-BF5E-43FE-8FB7-3E9AEDCCB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90188" y="4343213"/>
            <a:ext cx="6801612" cy="1239894"/>
          </a:xfrm>
        </p:spPr>
        <p:txBody>
          <a:bodyPr/>
          <a:lstStyle/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321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05482E4-25C5-465C-9730-197EB603C896}"/>
              </a:ext>
            </a:extLst>
          </p:cNvPr>
          <p:cNvSpPr txBox="1"/>
          <p:nvPr/>
        </p:nvSpPr>
        <p:spPr>
          <a:xfrm>
            <a:off x="1474236" y="1192052"/>
            <a:ext cx="96012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romanUcPeriod"/>
            </a:pPr>
            <a:r>
              <a:rPr lang="en-US" sz="2400" dirty="0" err="1">
                <a:latin typeface="+mj-lt"/>
              </a:rPr>
              <a:t>Profesorul</a:t>
            </a:r>
            <a:r>
              <a:rPr lang="en-US" sz="2400" dirty="0">
                <a:latin typeface="+mj-lt"/>
              </a:rPr>
              <a:t> – manager</a:t>
            </a:r>
          </a:p>
          <a:p>
            <a:pPr marL="514350" indent="-514350">
              <a:lnSpc>
                <a:spcPct val="200000"/>
              </a:lnSpc>
              <a:buFont typeface="+mj-lt"/>
              <a:buAutoNum type="romanUcPeriod"/>
            </a:pPr>
            <a:r>
              <a:rPr lang="en-US" sz="2400" dirty="0" err="1">
                <a:latin typeface="+mj-lt"/>
              </a:rPr>
              <a:t>Roluri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manageriale</a:t>
            </a:r>
            <a:r>
              <a:rPr lang="en-US" sz="2400" dirty="0">
                <a:latin typeface="+mj-lt"/>
              </a:rPr>
              <a:t> ale </a:t>
            </a:r>
            <a:r>
              <a:rPr lang="en-US" sz="2400" dirty="0" err="1">
                <a:latin typeface="+mj-lt"/>
              </a:rPr>
              <a:t>cadrului</a:t>
            </a:r>
            <a:r>
              <a:rPr lang="en-US" sz="2400" dirty="0">
                <a:latin typeface="+mj-lt"/>
              </a:rPr>
              <a:t> didactic</a:t>
            </a:r>
          </a:p>
          <a:p>
            <a:pPr marL="514350" indent="-514350">
              <a:lnSpc>
                <a:spcPct val="200000"/>
              </a:lnSpc>
              <a:buFont typeface="+mj-lt"/>
              <a:buAutoNum type="romanUcPeriod"/>
            </a:pPr>
            <a:r>
              <a:rPr lang="en-US" sz="2400" dirty="0" err="1">
                <a:latin typeface="+mj-lt"/>
              </a:rPr>
              <a:t>Activit</a:t>
            </a:r>
            <a:r>
              <a:rPr lang="ro-RO" sz="2400" dirty="0">
                <a:latin typeface="+mj-lt"/>
              </a:rPr>
              <a:t>ăț</a:t>
            </a:r>
            <a:r>
              <a:rPr lang="en-US" sz="2400" dirty="0" err="1">
                <a:latin typeface="+mj-lt"/>
              </a:rPr>
              <a:t>i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manageriale</a:t>
            </a:r>
            <a:endParaRPr lang="en-US" sz="2400" dirty="0">
              <a:latin typeface="+mj-lt"/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romanUcPeriod"/>
            </a:pPr>
            <a:r>
              <a:rPr lang="en-US" sz="2400" b="0" i="0" dirty="0" err="1">
                <a:solidFill>
                  <a:srgbClr val="C00000"/>
                </a:solidFill>
                <a:effectLst/>
                <a:latin typeface="+mj-lt"/>
              </a:rPr>
              <a:t>Rolul</a:t>
            </a:r>
            <a:r>
              <a:rPr lang="en-US" sz="2400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400" b="0" i="0" dirty="0" err="1">
                <a:solidFill>
                  <a:srgbClr val="C00000"/>
                </a:solidFill>
                <a:effectLst/>
                <a:latin typeface="+mj-lt"/>
              </a:rPr>
              <a:t>comunicării</a:t>
            </a:r>
            <a:r>
              <a:rPr lang="en-US" sz="2400" b="0" i="0" dirty="0">
                <a:solidFill>
                  <a:srgbClr val="C00000"/>
                </a:solidFill>
                <a:effectLst/>
                <a:latin typeface="+mj-lt"/>
              </a:rPr>
              <a:t> </a:t>
            </a:r>
            <a:r>
              <a:rPr lang="en-US" sz="2400" b="0" i="0" dirty="0" err="1">
                <a:solidFill>
                  <a:srgbClr val="C00000"/>
                </a:solidFill>
                <a:effectLst/>
                <a:latin typeface="+mj-lt"/>
              </a:rPr>
              <a:t>didactice</a:t>
            </a:r>
            <a:r>
              <a:rPr lang="en-US" sz="2400" b="0" i="0" dirty="0">
                <a:solidFill>
                  <a:srgbClr val="C00000"/>
                </a:solidFill>
                <a:effectLst/>
                <a:latin typeface="+mj-lt"/>
              </a:rPr>
              <a:t> </a:t>
            </a:r>
            <a:r>
              <a:rPr lang="en-US" sz="2400" b="0" i="0" dirty="0" err="1">
                <a:solidFill>
                  <a:srgbClr val="C00000"/>
                </a:solidFill>
                <a:effectLst/>
                <a:latin typeface="+mj-lt"/>
              </a:rPr>
              <a:t>în</a:t>
            </a:r>
            <a:r>
              <a:rPr lang="en-US" sz="2400" b="0" i="0" dirty="0">
                <a:solidFill>
                  <a:srgbClr val="C00000"/>
                </a:solidFill>
                <a:effectLst/>
                <a:latin typeface="+mj-lt"/>
              </a:rPr>
              <a:t> </a:t>
            </a:r>
            <a:r>
              <a:rPr lang="en-US" sz="2400" b="0" i="0" dirty="0" err="1">
                <a:solidFill>
                  <a:srgbClr val="C00000"/>
                </a:solidFill>
                <a:effectLst/>
                <a:latin typeface="+mj-lt"/>
              </a:rPr>
              <a:t>managementul</a:t>
            </a:r>
            <a:r>
              <a:rPr lang="en-US" sz="2400" b="0" i="0" dirty="0">
                <a:solidFill>
                  <a:srgbClr val="C00000"/>
                </a:solidFill>
                <a:effectLst/>
                <a:latin typeface="+mj-lt"/>
              </a:rPr>
              <a:t> </a:t>
            </a:r>
            <a:r>
              <a:rPr lang="en-US" sz="2400" b="0" i="0" dirty="0" err="1">
                <a:solidFill>
                  <a:srgbClr val="C00000"/>
                </a:solidFill>
                <a:effectLst/>
                <a:latin typeface="+mj-lt"/>
              </a:rPr>
              <a:t>clasei</a:t>
            </a:r>
            <a:r>
              <a:rPr lang="en-US" sz="2400" b="0" i="0" dirty="0">
                <a:solidFill>
                  <a:srgbClr val="C00000"/>
                </a:solidFill>
                <a:effectLst/>
                <a:latin typeface="+mj-lt"/>
              </a:rPr>
              <a:t> de </a:t>
            </a:r>
            <a:r>
              <a:rPr lang="en-US" sz="2400" b="0" i="0" dirty="0" err="1">
                <a:solidFill>
                  <a:srgbClr val="C00000"/>
                </a:solidFill>
                <a:effectLst/>
                <a:latin typeface="+mj-lt"/>
              </a:rPr>
              <a:t>elevi</a:t>
            </a:r>
            <a:endParaRPr lang="en-US" sz="2400" b="0" i="0" dirty="0">
              <a:effectLst/>
              <a:latin typeface="+mj-lt"/>
            </a:endParaRPr>
          </a:p>
          <a:p>
            <a:pPr marL="342900" indent="-342900">
              <a:buAutoNum type="romanUcPeriod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42BAA11-5185-4091-9E99-DE7A86507E99}"/>
              </a:ext>
            </a:extLst>
          </p:cNvPr>
          <p:cNvSpPr txBox="1"/>
          <p:nvPr/>
        </p:nvSpPr>
        <p:spPr>
          <a:xfrm>
            <a:off x="1464906" y="668832"/>
            <a:ext cx="5229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Cuprins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58421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61F0E2-83B0-40C2-A1DC-20C1E48CE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13499"/>
            <a:ext cx="7729728" cy="1188720"/>
          </a:xfrm>
        </p:spPr>
        <p:txBody>
          <a:bodyPr>
            <a:normAutofit fontScale="90000"/>
          </a:bodyPr>
          <a:lstStyle/>
          <a:p>
            <a:r>
              <a:rPr lang="ro-RO" sz="2800" b="0" i="0" dirty="0">
                <a:effectLst/>
                <a:latin typeface="+mj-lt"/>
              </a:rPr>
              <a:t>IV. </a:t>
            </a:r>
            <a:r>
              <a:rPr lang="en-US" sz="2800" b="0" i="0" dirty="0" err="1">
                <a:effectLst/>
                <a:latin typeface="+mj-lt"/>
              </a:rPr>
              <a:t>Rolul</a:t>
            </a:r>
            <a:r>
              <a:rPr lang="en-US" sz="2800" dirty="0">
                <a:latin typeface="+mj-lt"/>
              </a:rPr>
              <a:t> </a:t>
            </a:r>
            <a:r>
              <a:rPr lang="en-US" sz="2800" b="0" i="0" dirty="0" err="1">
                <a:effectLst/>
                <a:latin typeface="+mj-lt"/>
              </a:rPr>
              <a:t>comunicării</a:t>
            </a:r>
            <a:r>
              <a:rPr lang="en-US" sz="2800" b="0" i="0" dirty="0">
                <a:effectLst/>
                <a:latin typeface="+mj-lt"/>
              </a:rPr>
              <a:t> </a:t>
            </a:r>
            <a:r>
              <a:rPr lang="en-US" sz="2800" b="0" i="0" dirty="0" err="1">
                <a:effectLst/>
                <a:latin typeface="+mj-lt"/>
              </a:rPr>
              <a:t>didactice</a:t>
            </a:r>
            <a:r>
              <a:rPr lang="en-US" sz="2800" b="0" i="0" dirty="0">
                <a:effectLst/>
                <a:latin typeface="+mj-lt"/>
              </a:rPr>
              <a:t> </a:t>
            </a:r>
            <a:r>
              <a:rPr lang="en-US" sz="2800" b="0" i="0" dirty="0" err="1">
                <a:effectLst/>
                <a:latin typeface="+mj-lt"/>
              </a:rPr>
              <a:t>în</a:t>
            </a:r>
            <a:r>
              <a:rPr lang="en-US" sz="2800" b="0" i="0" dirty="0">
                <a:effectLst/>
                <a:latin typeface="+mj-lt"/>
              </a:rPr>
              <a:t> </a:t>
            </a:r>
            <a:r>
              <a:rPr lang="en-US" sz="2800" b="0" i="0" dirty="0" err="1">
                <a:effectLst/>
                <a:latin typeface="+mj-lt"/>
              </a:rPr>
              <a:t>managementul</a:t>
            </a:r>
            <a:r>
              <a:rPr lang="en-US" sz="2800" b="0" i="0" dirty="0">
                <a:effectLst/>
                <a:latin typeface="+mj-lt"/>
              </a:rPr>
              <a:t> </a:t>
            </a:r>
            <a:r>
              <a:rPr lang="en-US" sz="2800" b="0" i="0" dirty="0" err="1">
                <a:effectLst/>
                <a:latin typeface="+mj-lt"/>
              </a:rPr>
              <a:t>clasei</a:t>
            </a:r>
            <a:r>
              <a:rPr lang="en-US" sz="2800" b="0" i="0" dirty="0">
                <a:effectLst/>
                <a:latin typeface="+mj-lt"/>
              </a:rPr>
              <a:t> de </a:t>
            </a:r>
            <a:r>
              <a:rPr lang="en-US" sz="2800" b="0" i="0" dirty="0" err="1">
                <a:effectLst/>
                <a:latin typeface="+mj-lt"/>
              </a:rPr>
              <a:t>elevi</a:t>
            </a:r>
            <a:r>
              <a:rPr lang="en-US" sz="2800" b="0" i="0" dirty="0">
                <a:effectLst/>
                <a:latin typeface="+mj-lt"/>
              </a:rPr>
              <a:t/>
            </a:r>
            <a:br>
              <a:rPr lang="en-US" sz="2800" b="0" i="0" dirty="0">
                <a:effectLst/>
                <a:latin typeface="+mj-lt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5534F8B-1189-4A49-A6B4-5A8674AB8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7521" y="2100220"/>
            <a:ext cx="4645525" cy="34731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Roboto"/>
              </a:rPr>
              <a:t>Comunicarea</a:t>
            </a:r>
            <a:r>
              <a:rPr lang="en-US" dirty="0">
                <a:latin typeface="Roboto"/>
              </a:rPr>
              <a:t> </a:t>
            </a:r>
            <a:r>
              <a:rPr lang="en-US" dirty="0" err="1">
                <a:latin typeface="Roboto"/>
              </a:rPr>
              <a:t>didactică</a:t>
            </a:r>
            <a:r>
              <a:rPr lang="en-US" dirty="0">
                <a:latin typeface="Roboto"/>
              </a:rPr>
              <a:t> are </a:t>
            </a:r>
            <a:r>
              <a:rPr lang="en-US" dirty="0" err="1">
                <a:latin typeface="Roboto"/>
              </a:rPr>
              <a:t>scopul</a:t>
            </a:r>
            <a:r>
              <a:rPr lang="en-US" dirty="0">
                <a:latin typeface="Roboto"/>
              </a:rPr>
              <a:t> de a </a:t>
            </a:r>
            <a:r>
              <a:rPr lang="en-US" dirty="0" err="1">
                <a:latin typeface="Roboto"/>
              </a:rPr>
              <a:t>modifica</a:t>
            </a:r>
            <a:r>
              <a:rPr lang="en-US" dirty="0">
                <a:latin typeface="Roboto"/>
              </a:rPr>
              <a:t> </a:t>
            </a:r>
            <a:r>
              <a:rPr lang="en-US" dirty="0" err="1">
                <a:latin typeface="Roboto"/>
              </a:rPr>
              <a:t>personalitatea</a:t>
            </a:r>
            <a:r>
              <a:rPr lang="en-US" dirty="0">
                <a:latin typeface="Roboto"/>
              </a:rPr>
              <a:t> </a:t>
            </a:r>
            <a:r>
              <a:rPr lang="en-US" dirty="0" err="1">
                <a:latin typeface="Roboto"/>
              </a:rPr>
              <a:t>elevului</a:t>
            </a:r>
            <a:r>
              <a:rPr lang="en-US" dirty="0">
                <a:latin typeface="Roboto"/>
              </a:rPr>
              <a:t>, conform </a:t>
            </a:r>
            <a:r>
              <a:rPr lang="en-US" dirty="0" err="1">
                <a:latin typeface="Roboto"/>
              </a:rPr>
              <a:t>unor</a:t>
            </a:r>
            <a:r>
              <a:rPr lang="en-US" dirty="0">
                <a:latin typeface="Roboto"/>
              </a:rPr>
              <a:t> </a:t>
            </a:r>
            <a:r>
              <a:rPr lang="en-US" dirty="0" err="1">
                <a:latin typeface="Roboto"/>
              </a:rPr>
              <a:t>finalităţi</a:t>
            </a:r>
            <a:r>
              <a:rPr lang="en-US" dirty="0">
                <a:latin typeface="Roboto"/>
              </a:rPr>
              <a:t> </a:t>
            </a:r>
            <a:r>
              <a:rPr lang="en-US" dirty="0" err="1">
                <a:latin typeface="Roboto"/>
              </a:rPr>
              <a:t>educaţionale</a:t>
            </a:r>
            <a:r>
              <a:rPr lang="en-US" dirty="0">
                <a:latin typeface="Roboto"/>
              </a:rPr>
              <a:t> anticipate: „</a:t>
            </a:r>
            <a:r>
              <a:rPr lang="en-US" dirty="0" err="1">
                <a:latin typeface="Roboto"/>
              </a:rPr>
              <a:t>dimensiunea</a:t>
            </a:r>
            <a:r>
              <a:rPr lang="en-US" dirty="0">
                <a:latin typeface="Roboto"/>
              </a:rPr>
              <a:t> </a:t>
            </a:r>
            <a:r>
              <a:rPr lang="en-US" dirty="0" err="1">
                <a:latin typeface="Roboto"/>
              </a:rPr>
              <a:t>convingerii</a:t>
            </a:r>
            <a:r>
              <a:rPr lang="en-US" dirty="0">
                <a:latin typeface="Roboto"/>
              </a:rPr>
              <a:t> </a:t>
            </a:r>
            <a:r>
              <a:rPr lang="en-US" dirty="0" err="1">
                <a:latin typeface="Roboto"/>
              </a:rPr>
              <a:t>şi</a:t>
            </a:r>
            <a:r>
              <a:rPr lang="en-US" dirty="0">
                <a:latin typeface="Roboto"/>
              </a:rPr>
              <a:t> </a:t>
            </a:r>
            <a:r>
              <a:rPr lang="en-US" dirty="0" err="1">
                <a:latin typeface="Roboto"/>
              </a:rPr>
              <a:t>dimensiunea</a:t>
            </a:r>
            <a:r>
              <a:rPr lang="en-US" dirty="0">
                <a:latin typeface="Roboto"/>
              </a:rPr>
              <a:t> </a:t>
            </a:r>
            <a:r>
              <a:rPr lang="en-US" dirty="0" err="1">
                <a:latin typeface="Roboto"/>
              </a:rPr>
              <a:t>persuadării</a:t>
            </a:r>
            <a:r>
              <a:rPr lang="en-US" dirty="0">
                <a:latin typeface="Roboto"/>
              </a:rPr>
              <a:t> sunt </a:t>
            </a:r>
            <a:r>
              <a:rPr lang="en-US" dirty="0" err="1">
                <a:latin typeface="Roboto"/>
              </a:rPr>
              <a:t>cele</a:t>
            </a:r>
            <a:r>
              <a:rPr lang="en-US" dirty="0">
                <a:latin typeface="Roboto"/>
              </a:rPr>
              <a:t> </a:t>
            </a:r>
            <a:r>
              <a:rPr lang="en-US" dirty="0" err="1">
                <a:latin typeface="Roboto"/>
              </a:rPr>
              <a:t>două</a:t>
            </a:r>
            <a:r>
              <a:rPr lang="en-US" dirty="0">
                <a:latin typeface="Roboto"/>
              </a:rPr>
              <a:t> </a:t>
            </a:r>
            <a:r>
              <a:rPr lang="en-US" dirty="0" err="1">
                <a:latin typeface="Roboto"/>
              </a:rPr>
              <a:t>laturi</a:t>
            </a:r>
            <a:r>
              <a:rPr lang="en-US" dirty="0">
                <a:latin typeface="Roboto"/>
              </a:rPr>
              <a:t> </a:t>
            </a:r>
            <a:r>
              <a:rPr lang="en-US" dirty="0" err="1">
                <a:latin typeface="Roboto"/>
              </a:rPr>
              <a:t>inseparabile</a:t>
            </a:r>
            <a:r>
              <a:rPr lang="en-US" dirty="0">
                <a:latin typeface="Roboto"/>
              </a:rPr>
              <a:t> ale </a:t>
            </a:r>
            <a:r>
              <a:rPr lang="en-US" dirty="0" err="1">
                <a:latin typeface="Roboto"/>
              </a:rPr>
              <a:t>unui</a:t>
            </a:r>
            <a:r>
              <a:rPr lang="en-US" dirty="0">
                <a:latin typeface="Roboto"/>
              </a:rPr>
              <a:t> </a:t>
            </a:r>
            <a:r>
              <a:rPr lang="en-US" dirty="0" err="1">
                <a:latin typeface="Roboto"/>
              </a:rPr>
              <a:t>proces</a:t>
            </a:r>
            <a:r>
              <a:rPr lang="en-US" dirty="0">
                <a:latin typeface="Roboto"/>
              </a:rPr>
              <a:t> de </a:t>
            </a:r>
            <a:r>
              <a:rPr lang="en-US" dirty="0" err="1">
                <a:latin typeface="Roboto"/>
              </a:rPr>
              <a:t>comunicare</a:t>
            </a:r>
            <a:r>
              <a:rPr lang="en-US" dirty="0">
                <a:latin typeface="Roboto"/>
              </a:rPr>
              <a:t> </a:t>
            </a:r>
            <a:r>
              <a:rPr lang="en-US" dirty="0" err="1">
                <a:latin typeface="Roboto"/>
              </a:rPr>
              <a:t>didactică</a:t>
            </a:r>
            <a:r>
              <a:rPr lang="en-US" dirty="0">
                <a:latin typeface="Roboto"/>
              </a:rPr>
              <a:t>” (D. </a:t>
            </a:r>
            <a:r>
              <a:rPr lang="en-US" dirty="0" err="1">
                <a:latin typeface="Roboto"/>
              </a:rPr>
              <a:t>Sălăvăstru</a:t>
            </a:r>
            <a:r>
              <a:rPr lang="en-US" dirty="0">
                <a:latin typeface="Roboto"/>
              </a:rPr>
              <a:t>, 2004, p.192).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/>
              </a:rPr>
              <a:t>În</a:t>
            </a: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/>
              </a:rPr>
              <a:t>cadrul</a:t>
            </a: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/>
              </a:rPr>
              <a:t>procesului</a:t>
            </a: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/>
              </a:rPr>
              <a:t>educațional</a:t>
            </a: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/>
              </a:rPr>
              <a:t>eficiența</a:t>
            </a: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/>
              </a:rPr>
              <a:t>comunicării</a:t>
            </a: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/>
              </a:rPr>
              <a:t>didactice</a:t>
            </a: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/>
              </a:rPr>
              <a:t>este</a:t>
            </a: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/>
              </a:rPr>
              <a:t>dependentă</a:t>
            </a: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/>
              </a:rPr>
              <a:t>atât</a:t>
            </a: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 de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/>
              </a:rPr>
              <a:t>gama</a:t>
            </a: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/>
              </a:rPr>
              <a:t>competențelor</a:t>
            </a: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/>
              </a:rPr>
              <a:t>profesionale</a:t>
            </a: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/>
              </a:rPr>
              <a:t>și</a:t>
            </a: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/>
              </a:rPr>
              <a:t>aptitudinilale</a:t>
            </a: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 de a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/>
              </a:rPr>
              <a:t>comunica</a:t>
            </a: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 ale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/>
              </a:rPr>
              <a:t>profesorului</a:t>
            </a: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/>
              </a:rPr>
              <a:t>cât</a:t>
            </a: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/>
              </a:rPr>
              <a:t>și</a:t>
            </a: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 de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/>
              </a:rPr>
              <a:t>capabilitățile</a:t>
            </a: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/>
              </a:rPr>
              <a:t>psiho-intelectuale</a:t>
            </a: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 ale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/>
              </a:rPr>
              <a:t>elevului</a:t>
            </a: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.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610975B-4693-4BD5-9D59-5681FE7768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445" y="2444621"/>
            <a:ext cx="4675337" cy="24446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F686918-70B4-4F89-B774-0FD2F40BDA4C}"/>
              </a:ext>
            </a:extLst>
          </p:cNvPr>
          <p:cNvSpPr txBox="1"/>
          <p:nvPr/>
        </p:nvSpPr>
        <p:spPr>
          <a:xfrm>
            <a:off x="1557521" y="5421274"/>
            <a:ext cx="955188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0" i="0" dirty="0" err="1">
                <a:solidFill>
                  <a:srgbClr val="333333"/>
                </a:solidFill>
                <a:effectLst/>
                <a:latin typeface="Roboto"/>
              </a:rPr>
              <a:t>Datorită</a:t>
            </a:r>
            <a:r>
              <a:rPr lang="en-US" sz="1700" b="0" i="0" dirty="0">
                <a:solidFill>
                  <a:srgbClr val="333333"/>
                </a:solidFill>
                <a:effectLst/>
                <a:latin typeface="Roboto"/>
              </a:rPr>
              <a:t> </a:t>
            </a:r>
            <a:r>
              <a:rPr lang="en-US" sz="1700" b="0" i="0" dirty="0" err="1">
                <a:solidFill>
                  <a:srgbClr val="333333"/>
                </a:solidFill>
                <a:effectLst/>
                <a:latin typeface="Roboto"/>
              </a:rPr>
              <a:t>acțiunii</a:t>
            </a:r>
            <a:r>
              <a:rPr lang="en-US" sz="1700" b="0" i="0" dirty="0">
                <a:solidFill>
                  <a:srgbClr val="333333"/>
                </a:solidFill>
                <a:effectLst/>
                <a:latin typeface="Roboto"/>
              </a:rPr>
              <a:t> </a:t>
            </a:r>
            <a:r>
              <a:rPr lang="en-US" sz="1700" b="0" i="0" dirty="0" err="1">
                <a:solidFill>
                  <a:srgbClr val="333333"/>
                </a:solidFill>
                <a:effectLst/>
                <a:latin typeface="Roboto"/>
              </a:rPr>
              <a:t>și</a:t>
            </a:r>
            <a:r>
              <a:rPr lang="en-US" sz="1700" b="0" i="0" dirty="0">
                <a:solidFill>
                  <a:srgbClr val="333333"/>
                </a:solidFill>
                <a:effectLst/>
                <a:latin typeface="Roboto"/>
              </a:rPr>
              <a:t> </a:t>
            </a:r>
            <a:r>
              <a:rPr lang="en-US" sz="1700" b="0" i="0" dirty="0" err="1">
                <a:solidFill>
                  <a:srgbClr val="333333"/>
                </a:solidFill>
                <a:effectLst/>
                <a:latin typeface="Roboto"/>
              </a:rPr>
              <a:t>retroacțiunii</a:t>
            </a:r>
            <a:r>
              <a:rPr lang="en-US" sz="1700" b="0" i="0" dirty="0">
                <a:solidFill>
                  <a:srgbClr val="333333"/>
                </a:solidFill>
                <a:effectLst/>
                <a:latin typeface="Roboto"/>
              </a:rPr>
              <a:t> (feed-back </a:t>
            </a:r>
            <a:r>
              <a:rPr lang="en-US" sz="1700" b="0" i="0" dirty="0" err="1">
                <a:solidFill>
                  <a:srgbClr val="333333"/>
                </a:solidFill>
                <a:effectLst/>
                <a:latin typeface="Roboto"/>
              </a:rPr>
              <a:t>și</a:t>
            </a:r>
            <a:r>
              <a:rPr lang="en-US" sz="1700" b="0" i="0" dirty="0">
                <a:solidFill>
                  <a:srgbClr val="333333"/>
                </a:solidFill>
                <a:effectLst/>
                <a:latin typeface="Roboto"/>
              </a:rPr>
              <a:t> feed-forward), </a:t>
            </a:r>
            <a:r>
              <a:rPr lang="en-US" sz="1700" b="0" i="0" dirty="0" err="1">
                <a:solidFill>
                  <a:srgbClr val="333333"/>
                </a:solidFill>
                <a:effectLst/>
                <a:latin typeface="Roboto"/>
              </a:rPr>
              <a:t>comunicarea</a:t>
            </a:r>
            <a:r>
              <a:rPr lang="en-US" sz="1700" b="0" i="0" dirty="0">
                <a:solidFill>
                  <a:srgbClr val="333333"/>
                </a:solidFill>
                <a:effectLst/>
                <a:latin typeface="Roboto"/>
              </a:rPr>
              <a:t> </a:t>
            </a:r>
            <a:r>
              <a:rPr lang="en-US" sz="1700" b="0" i="0" dirty="0" err="1">
                <a:solidFill>
                  <a:srgbClr val="333333"/>
                </a:solidFill>
                <a:effectLst/>
                <a:latin typeface="Roboto"/>
              </a:rPr>
              <a:t>poate</a:t>
            </a:r>
            <a:r>
              <a:rPr lang="en-US" sz="1700" b="0" i="0" dirty="0">
                <a:solidFill>
                  <a:srgbClr val="333333"/>
                </a:solidFill>
                <a:effectLst/>
                <a:latin typeface="Roboto"/>
              </a:rPr>
              <a:t> fi </a:t>
            </a:r>
            <a:r>
              <a:rPr lang="en-US" sz="1700" b="0" i="0" dirty="0" err="1">
                <a:solidFill>
                  <a:srgbClr val="333333"/>
                </a:solidFill>
                <a:effectLst/>
                <a:latin typeface="Roboto"/>
              </a:rPr>
              <a:t>reglată</a:t>
            </a:r>
            <a:r>
              <a:rPr lang="en-US" sz="1700" b="0" i="0" dirty="0">
                <a:solidFill>
                  <a:srgbClr val="333333"/>
                </a:solidFill>
                <a:effectLst/>
                <a:latin typeface="Roboto"/>
              </a:rPr>
              <a:t> </a:t>
            </a:r>
            <a:r>
              <a:rPr lang="en-US" sz="1700" b="0" i="0" dirty="0" err="1">
                <a:solidFill>
                  <a:srgbClr val="333333"/>
                </a:solidFill>
                <a:effectLst/>
                <a:latin typeface="Roboto"/>
              </a:rPr>
              <a:t>prin</a:t>
            </a:r>
            <a:r>
              <a:rPr lang="en-US" sz="1700" b="0" i="0" dirty="0">
                <a:solidFill>
                  <a:srgbClr val="333333"/>
                </a:solidFill>
                <a:effectLst/>
                <a:latin typeface="Roboto"/>
              </a:rPr>
              <a:t> </a:t>
            </a:r>
            <a:r>
              <a:rPr lang="en-US" sz="1700" b="0" i="0" dirty="0" err="1">
                <a:solidFill>
                  <a:srgbClr val="333333"/>
                </a:solidFill>
                <a:effectLst/>
                <a:latin typeface="Roboto"/>
              </a:rPr>
              <a:t>ajustări</a:t>
            </a:r>
            <a:r>
              <a:rPr lang="en-US" sz="1700" b="0" i="0" dirty="0">
                <a:solidFill>
                  <a:srgbClr val="333333"/>
                </a:solidFill>
                <a:effectLst/>
                <a:latin typeface="Roboto"/>
              </a:rPr>
              <a:t> </a:t>
            </a:r>
            <a:r>
              <a:rPr lang="en-US" sz="1700" b="0" i="0" dirty="0" err="1">
                <a:solidFill>
                  <a:srgbClr val="333333"/>
                </a:solidFill>
                <a:effectLst/>
                <a:latin typeface="Roboto"/>
              </a:rPr>
              <a:t>noționale</a:t>
            </a:r>
            <a:r>
              <a:rPr lang="en-US" sz="1700" b="0" i="0" dirty="0">
                <a:solidFill>
                  <a:srgbClr val="333333"/>
                </a:solidFill>
                <a:effectLst/>
                <a:latin typeface="Roboto"/>
              </a:rPr>
              <a:t>, </a:t>
            </a:r>
            <a:r>
              <a:rPr lang="en-US" sz="1700" b="0" i="0" dirty="0" err="1">
                <a:solidFill>
                  <a:srgbClr val="333333"/>
                </a:solidFill>
                <a:effectLst/>
                <a:latin typeface="Roboto"/>
              </a:rPr>
              <a:t>dublarea</a:t>
            </a:r>
            <a:r>
              <a:rPr lang="en-US" sz="1700" b="0" i="0" dirty="0">
                <a:solidFill>
                  <a:srgbClr val="333333"/>
                </a:solidFill>
                <a:effectLst/>
                <a:latin typeface="Roboto"/>
              </a:rPr>
              <a:t>/</a:t>
            </a:r>
            <a:r>
              <a:rPr lang="en-US" sz="1700" b="0" i="0" dirty="0" err="1">
                <a:solidFill>
                  <a:srgbClr val="333333"/>
                </a:solidFill>
                <a:effectLst/>
                <a:latin typeface="Roboto"/>
              </a:rPr>
              <a:t>triplarea</a:t>
            </a:r>
            <a:r>
              <a:rPr lang="en-US" sz="1700" b="0" i="0" dirty="0">
                <a:solidFill>
                  <a:srgbClr val="333333"/>
                </a:solidFill>
                <a:effectLst/>
                <a:latin typeface="Roboto"/>
              </a:rPr>
              <a:t> </a:t>
            </a:r>
            <a:r>
              <a:rPr lang="en-US" sz="1700" b="0" i="0" dirty="0" err="1">
                <a:solidFill>
                  <a:srgbClr val="333333"/>
                </a:solidFill>
                <a:effectLst/>
                <a:latin typeface="Roboto"/>
              </a:rPr>
              <a:t>semnelor</a:t>
            </a:r>
            <a:r>
              <a:rPr lang="en-US" sz="1700" b="0" i="0" dirty="0">
                <a:solidFill>
                  <a:srgbClr val="333333"/>
                </a:solidFill>
                <a:effectLst/>
                <a:latin typeface="Roboto"/>
              </a:rPr>
              <a:t> (</a:t>
            </a:r>
            <a:r>
              <a:rPr lang="en-US" sz="1700" b="0" i="0" dirty="0" err="1">
                <a:solidFill>
                  <a:srgbClr val="333333"/>
                </a:solidFill>
                <a:effectLst/>
                <a:latin typeface="Roboto"/>
              </a:rPr>
              <a:t>comunicare</a:t>
            </a:r>
            <a:r>
              <a:rPr lang="en-US" sz="1700" b="0" i="0" dirty="0">
                <a:solidFill>
                  <a:srgbClr val="333333"/>
                </a:solidFill>
                <a:effectLst/>
                <a:latin typeface="Roboto"/>
              </a:rPr>
              <a:t> </a:t>
            </a:r>
            <a:r>
              <a:rPr lang="en-US" sz="1700" b="0" i="0" dirty="0" err="1">
                <a:solidFill>
                  <a:srgbClr val="333333"/>
                </a:solidFill>
                <a:effectLst/>
                <a:latin typeface="Roboto"/>
              </a:rPr>
              <a:t>verbală</a:t>
            </a:r>
            <a:r>
              <a:rPr lang="en-US" sz="1700" b="0" i="0" dirty="0">
                <a:solidFill>
                  <a:srgbClr val="333333"/>
                </a:solidFill>
                <a:effectLst/>
                <a:latin typeface="Roboto"/>
              </a:rPr>
              <a:t>, </a:t>
            </a:r>
            <a:r>
              <a:rPr lang="en-US" sz="1700" b="0" i="0" dirty="0" err="1">
                <a:solidFill>
                  <a:srgbClr val="333333"/>
                </a:solidFill>
                <a:effectLst/>
                <a:latin typeface="Roboto"/>
              </a:rPr>
              <a:t>nonverbală</a:t>
            </a:r>
            <a:r>
              <a:rPr lang="en-US" sz="1700" b="0" i="0" dirty="0">
                <a:solidFill>
                  <a:srgbClr val="333333"/>
                </a:solidFill>
                <a:effectLst/>
                <a:latin typeface="Roboto"/>
              </a:rPr>
              <a:t>, </a:t>
            </a:r>
            <a:r>
              <a:rPr lang="en-US" sz="1700" b="0" i="0" dirty="0" err="1">
                <a:solidFill>
                  <a:srgbClr val="333333"/>
                </a:solidFill>
                <a:effectLst/>
                <a:latin typeface="Roboto"/>
              </a:rPr>
              <a:t>paraverbală</a:t>
            </a:r>
            <a:r>
              <a:rPr lang="en-US" sz="1700" b="0" i="0" dirty="0">
                <a:solidFill>
                  <a:srgbClr val="333333"/>
                </a:solidFill>
                <a:effectLst/>
                <a:latin typeface="Roboto"/>
              </a:rPr>
              <a:t>).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714447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05482E4-25C5-465C-9730-197EB603C896}"/>
              </a:ext>
            </a:extLst>
          </p:cNvPr>
          <p:cNvSpPr txBox="1"/>
          <p:nvPr/>
        </p:nvSpPr>
        <p:spPr>
          <a:xfrm>
            <a:off x="1474236" y="1192052"/>
            <a:ext cx="9601200" cy="2935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romanUcPeriod"/>
            </a:pPr>
            <a:r>
              <a:rPr lang="en-US" sz="2400" dirty="0" err="1">
                <a:solidFill>
                  <a:srgbClr val="C00000"/>
                </a:solidFill>
                <a:latin typeface="+mj-lt"/>
              </a:rPr>
              <a:t>Profesorul</a:t>
            </a:r>
            <a:r>
              <a:rPr lang="en-US" sz="2400" dirty="0">
                <a:solidFill>
                  <a:srgbClr val="C00000"/>
                </a:solidFill>
                <a:latin typeface="+mj-lt"/>
              </a:rPr>
              <a:t> – manager</a:t>
            </a:r>
          </a:p>
          <a:p>
            <a:pPr marL="514350" indent="-514350">
              <a:lnSpc>
                <a:spcPct val="200000"/>
              </a:lnSpc>
              <a:buFont typeface="+mj-lt"/>
              <a:buAutoNum type="romanUcPeriod"/>
            </a:pPr>
            <a:r>
              <a:rPr lang="en-US" sz="2400" dirty="0" err="1">
                <a:latin typeface="+mj-lt"/>
              </a:rPr>
              <a:t>Roluri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manageriale</a:t>
            </a:r>
            <a:r>
              <a:rPr lang="en-US" sz="2400" dirty="0">
                <a:latin typeface="+mj-lt"/>
              </a:rPr>
              <a:t> ale </a:t>
            </a:r>
            <a:r>
              <a:rPr lang="en-US" sz="2400" dirty="0" err="1">
                <a:latin typeface="+mj-lt"/>
              </a:rPr>
              <a:t>cadrului</a:t>
            </a:r>
            <a:r>
              <a:rPr lang="en-US" sz="2400" dirty="0">
                <a:latin typeface="+mj-lt"/>
              </a:rPr>
              <a:t> didactic</a:t>
            </a:r>
          </a:p>
          <a:p>
            <a:pPr marL="514350" indent="-514350">
              <a:lnSpc>
                <a:spcPct val="200000"/>
              </a:lnSpc>
              <a:buFont typeface="+mj-lt"/>
              <a:buAutoNum type="romanUcPeriod"/>
            </a:pPr>
            <a:r>
              <a:rPr lang="en-US" sz="2400" dirty="0" err="1">
                <a:latin typeface="+mj-lt"/>
              </a:rPr>
              <a:t>Activit</a:t>
            </a:r>
            <a:r>
              <a:rPr lang="ro-RO" sz="2400" dirty="0">
                <a:latin typeface="+mj-lt"/>
              </a:rPr>
              <a:t>ăț</a:t>
            </a:r>
            <a:r>
              <a:rPr lang="en-US" sz="2400" dirty="0" err="1">
                <a:latin typeface="+mj-lt"/>
              </a:rPr>
              <a:t>i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manageriale</a:t>
            </a:r>
            <a:endParaRPr lang="en-US" sz="2400" dirty="0">
              <a:latin typeface="+mj-lt"/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romanUcPeriod"/>
            </a:pPr>
            <a:r>
              <a:rPr lang="en-US" sz="2400" b="0" i="0" dirty="0" err="1">
                <a:effectLst/>
                <a:latin typeface="+mj-lt"/>
              </a:rPr>
              <a:t>Rolul</a:t>
            </a:r>
            <a:r>
              <a:rPr lang="en-US" sz="2400" dirty="0">
                <a:latin typeface="+mj-lt"/>
              </a:rPr>
              <a:t> </a:t>
            </a:r>
            <a:r>
              <a:rPr lang="en-US" sz="2400" b="0" i="0" dirty="0" err="1">
                <a:effectLst/>
                <a:latin typeface="+mj-lt"/>
              </a:rPr>
              <a:t>comunicării</a:t>
            </a:r>
            <a:r>
              <a:rPr lang="en-US" sz="2400" b="0" i="0" dirty="0">
                <a:effectLst/>
                <a:latin typeface="+mj-lt"/>
              </a:rPr>
              <a:t> </a:t>
            </a:r>
            <a:r>
              <a:rPr lang="en-US" sz="2400" b="0" i="0" dirty="0" err="1">
                <a:effectLst/>
                <a:latin typeface="+mj-lt"/>
              </a:rPr>
              <a:t>didactice</a:t>
            </a:r>
            <a:r>
              <a:rPr lang="en-US" sz="2400" b="0" i="0" dirty="0">
                <a:effectLst/>
                <a:latin typeface="+mj-lt"/>
              </a:rPr>
              <a:t> </a:t>
            </a:r>
            <a:r>
              <a:rPr lang="en-US" sz="2400" b="0" i="0" dirty="0" err="1">
                <a:effectLst/>
                <a:latin typeface="+mj-lt"/>
              </a:rPr>
              <a:t>în</a:t>
            </a:r>
            <a:r>
              <a:rPr lang="en-US" sz="2400" b="0" i="0" dirty="0">
                <a:effectLst/>
                <a:latin typeface="+mj-lt"/>
              </a:rPr>
              <a:t> </a:t>
            </a:r>
            <a:r>
              <a:rPr lang="en-US" sz="2400" b="0" i="0" dirty="0" err="1">
                <a:effectLst/>
                <a:latin typeface="+mj-lt"/>
              </a:rPr>
              <a:t>managementul</a:t>
            </a:r>
            <a:r>
              <a:rPr lang="en-US" sz="2400" b="0" i="0" dirty="0">
                <a:effectLst/>
                <a:latin typeface="+mj-lt"/>
              </a:rPr>
              <a:t> </a:t>
            </a:r>
            <a:r>
              <a:rPr lang="en-US" sz="2400" b="0" i="0" dirty="0" err="1">
                <a:effectLst/>
                <a:latin typeface="+mj-lt"/>
              </a:rPr>
              <a:t>clasei</a:t>
            </a:r>
            <a:r>
              <a:rPr lang="en-US" sz="2400" b="0" i="0" dirty="0">
                <a:effectLst/>
                <a:latin typeface="+mj-lt"/>
              </a:rPr>
              <a:t> de </a:t>
            </a:r>
            <a:r>
              <a:rPr lang="en-US" sz="2400" b="0" i="0" dirty="0" err="1">
                <a:effectLst/>
                <a:latin typeface="+mj-lt"/>
              </a:rPr>
              <a:t>elevi</a:t>
            </a:r>
            <a:endParaRPr lang="en-US" sz="2400" b="0" i="0" dirty="0">
              <a:effectLst/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42BAA11-5185-4091-9E99-DE7A86507E99}"/>
              </a:ext>
            </a:extLst>
          </p:cNvPr>
          <p:cNvSpPr txBox="1"/>
          <p:nvPr/>
        </p:nvSpPr>
        <p:spPr>
          <a:xfrm>
            <a:off x="1464906" y="668832"/>
            <a:ext cx="5229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Cuprins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29575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1F6FBD-C5F5-4637-9FB1-D4983D313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I. Profesorul - manager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2CF84BB-2C16-4CDF-A1A6-768D4D2F6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555" y="2675366"/>
            <a:ext cx="7729728" cy="3101983"/>
          </a:xfrm>
        </p:spPr>
        <p:txBody>
          <a:bodyPr/>
          <a:lstStyle/>
          <a:p>
            <a:pPr algn="l"/>
            <a:r>
              <a:rPr lang="en-US" b="0" i="0" u="sng" dirty="0" err="1">
                <a:solidFill>
                  <a:srgbClr val="475262"/>
                </a:solidFill>
                <a:effectLst/>
                <a:latin typeface="RalewayRegular"/>
              </a:rPr>
              <a:t>Profesorul</a:t>
            </a:r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 </a:t>
            </a:r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este</a:t>
            </a:r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 o </a:t>
            </a:r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persoana</a:t>
            </a:r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 cu o </a:t>
            </a:r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pregatire</a:t>
            </a:r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 </a:t>
            </a:r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specială</a:t>
            </a:r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 </a:t>
            </a:r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într</a:t>
            </a:r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-un</a:t>
            </a:r>
            <a:endParaRPr lang="ro-RO" b="0" i="0" dirty="0">
              <a:solidFill>
                <a:srgbClr val="475262"/>
              </a:solidFill>
              <a:effectLst/>
              <a:latin typeface="RalewayRegular"/>
            </a:endParaRPr>
          </a:p>
          <a:p>
            <a:pPr marL="0" indent="0" algn="l">
              <a:buNone/>
            </a:pPr>
            <a:r>
              <a:rPr lang="ro-RO" dirty="0">
                <a:solidFill>
                  <a:srgbClr val="475262"/>
                </a:solidFill>
                <a:latin typeface="RalewayRegular"/>
              </a:rPr>
              <a:t>  </a:t>
            </a:r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 </a:t>
            </a:r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domeniu</a:t>
            </a:r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 de </a:t>
            </a:r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activitate</a:t>
            </a:r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 </a:t>
            </a:r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și</a:t>
            </a:r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 care </a:t>
            </a:r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predă</a:t>
            </a:r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 o </a:t>
            </a:r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materie</a:t>
            </a:r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 de </a:t>
            </a:r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învațământ</a:t>
            </a:r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 </a:t>
            </a:r>
            <a:endParaRPr lang="ro-RO" b="0" i="0" dirty="0">
              <a:solidFill>
                <a:srgbClr val="475262"/>
              </a:solidFill>
              <a:effectLst/>
              <a:latin typeface="RalewayRegular"/>
            </a:endParaRPr>
          </a:p>
          <a:p>
            <a:pPr marL="0" indent="0" algn="l">
              <a:buNone/>
            </a:pPr>
            <a:r>
              <a:rPr lang="ro-RO" dirty="0">
                <a:solidFill>
                  <a:srgbClr val="475262"/>
                </a:solidFill>
                <a:latin typeface="RalewayRegular"/>
              </a:rPr>
              <a:t>   </a:t>
            </a:r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(</a:t>
            </a:r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în</a:t>
            </a:r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 </a:t>
            </a:r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școala</a:t>
            </a:r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)</a:t>
            </a:r>
            <a:endParaRPr lang="ro-RO" b="0" i="0" dirty="0">
              <a:solidFill>
                <a:srgbClr val="475262"/>
              </a:solidFill>
              <a:effectLst/>
              <a:latin typeface="RalewayRegular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475262"/>
              </a:solidFill>
              <a:effectLst/>
              <a:latin typeface="RalewayRegular"/>
            </a:endParaRPr>
          </a:p>
          <a:p>
            <a:pPr algn="l"/>
            <a:r>
              <a:rPr lang="en-US" b="0" i="0" u="sng" dirty="0" err="1">
                <a:solidFill>
                  <a:srgbClr val="475262"/>
                </a:solidFill>
                <a:effectLst/>
                <a:latin typeface="RalewayRegular"/>
              </a:rPr>
              <a:t>Managerul</a:t>
            </a:r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 </a:t>
            </a:r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este</a:t>
            </a:r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 specialist in management -(</a:t>
            </a:r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persoana</a:t>
            </a:r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 care are </a:t>
            </a:r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cunostintele</a:t>
            </a:r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 </a:t>
            </a:r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si</a:t>
            </a:r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 </a:t>
            </a:r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talentul</a:t>
            </a:r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 </a:t>
            </a:r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necesar</a:t>
            </a:r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 </a:t>
            </a:r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pentru</a:t>
            </a:r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 a </a:t>
            </a:r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valorifica</a:t>
            </a:r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 </a:t>
            </a:r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profitabil</a:t>
            </a:r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 </a:t>
            </a:r>
            <a:endParaRPr lang="ro-RO" b="0" i="0" dirty="0">
              <a:solidFill>
                <a:srgbClr val="475262"/>
              </a:solidFill>
              <a:effectLst/>
              <a:latin typeface="RalewayRegular"/>
            </a:endParaRPr>
          </a:p>
          <a:p>
            <a:pPr marL="0" indent="0" algn="l">
              <a:buNone/>
            </a:pPr>
            <a:r>
              <a:rPr lang="ro-RO" dirty="0">
                <a:solidFill>
                  <a:srgbClr val="475262"/>
                </a:solidFill>
                <a:latin typeface="RalewayRegular"/>
              </a:rPr>
              <a:t>   </a:t>
            </a:r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resursele</a:t>
            </a:r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 </a:t>
            </a:r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umane</a:t>
            </a:r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, </a:t>
            </a:r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financiare</a:t>
            </a:r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 </a:t>
            </a:r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si</a:t>
            </a:r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 </a:t>
            </a:r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materiale</a:t>
            </a:r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 ale </a:t>
            </a:r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unei</a:t>
            </a:r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 </a:t>
            </a:r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societati</a:t>
            </a:r>
            <a:endParaRPr lang="ro-RO" b="0" i="0" dirty="0">
              <a:solidFill>
                <a:srgbClr val="475262"/>
              </a:solidFill>
              <a:effectLst/>
              <a:latin typeface="RalewayRegular"/>
            </a:endParaRPr>
          </a:p>
          <a:p>
            <a:pPr marL="0" indent="0" algn="l">
              <a:buNone/>
            </a:pPr>
            <a:r>
              <a:rPr lang="ro-RO" dirty="0">
                <a:solidFill>
                  <a:srgbClr val="475262"/>
                </a:solidFill>
                <a:latin typeface="RalewayRegular"/>
              </a:rPr>
              <a:t>   </a:t>
            </a:r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comerciale</a:t>
            </a:r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, </a:t>
            </a:r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organizatii</a:t>
            </a:r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 etc.)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7463F18-7DA2-45E6-AFB2-CDC184E930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598" y="4342316"/>
            <a:ext cx="2338179" cy="15509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1B26BC0-1F6F-44CA-BFDC-B263D011E1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057" y="2396719"/>
            <a:ext cx="2269720" cy="170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430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E893834-F153-4CFD-B386-B268E6559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9400" y="950872"/>
            <a:ext cx="8813199" cy="4956256"/>
          </a:xfrm>
        </p:spPr>
        <p:txBody>
          <a:bodyPr/>
          <a:lstStyle/>
          <a:p>
            <a:pPr marL="0" indent="0" algn="l">
              <a:buNone/>
            </a:pPr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Profesorul</a:t>
            </a:r>
            <a:r>
              <a:rPr lang="ro-RO" dirty="0">
                <a:solidFill>
                  <a:srgbClr val="475262"/>
                </a:solidFill>
                <a:latin typeface="RalewayRegular"/>
              </a:rPr>
              <a:t> </a:t>
            </a:r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poate</a:t>
            </a:r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 fi manager,</a:t>
            </a:r>
            <a:r>
              <a:rPr lang="ro-RO" b="0" i="0" dirty="0">
                <a:solidFill>
                  <a:srgbClr val="475262"/>
                </a:solidFill>
                <a:effectLst/>
                <a:latin typeface="RalewayRegular"/>
              </a:rPr>
              <a:t> </a:t>
            </a:r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deoarece</a:t>
            </a:r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 </a:t>
            </a:r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acesta</a:t>
            </a:r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 </a:t>
            </a:r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lucrează</a:t>
            </a:r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 cu o </a:t>
            </a:r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organizație</a:t>
            </a:r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 (</a:t>
            </a:r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clasa</a:t>
            </a:r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 de </a:t>
            </a:r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elevi</a:t>
            </a:r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) </a:t>
            </a:r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si</a:t>
            </a:r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 </a:t>
            </a:r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coordoneaza</a:t>
            </a:r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 </a:t>
            </a:r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resursele</a:t>
            </a:r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 (</a:t>
            </a:r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umane</a:t>
            </a:r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, </a:t>
            </a:r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materiale</a:t>
            </a:r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, </a:t>
            </a:r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financiare</a:t>
            </a:r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 </a:t>
            </a:r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si</a:t>
            </a:r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 </a:t>
            </a:r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informatice</a:t>
            </a:r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) ale </a:t>
            </a:r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acesteia</a:t>
            </a:r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)</a:t>
            </a:r>
            <a:r>
              <a:rPr lang="ro-RO" b="0" i="0" dirty="0">
                <a:solidFill>
                  <a:srgbClr val="475262"/>
                </a:solidFill>
                <a:effectLst/>
                <a:latin typeface="RalewayRegular"/>
              </a:rPr>
              <a:t>.</a:t>
            </a:r>
            <a:endParaRPr lang="en-US" b="0" i="0" dirty="0">
              <a:solidFill>
                <a:srgbClr val="475262"/>
              </a:solidFill>
              <a:effectLst/>
              <a:latin typeface="RalewayRegular"/>
            </a:endParaRPr>
          </a:p>
          <a:p>
            <a:pPr marL="0" indent="0" algn="l">
              <a:buNone/>
            </a:pPr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Conditia</a:t>
            </a:r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 pe care </a:t>
            </a:r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trebuie</a:t>
            </a:r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 s-o </a:t>
            </a:r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indeplineasca</a:t>
            </a:r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 </a:t>
            </a:r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însă</a:t>
            </a:r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 un </a:t>
            </a:r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profesor</a:t>
            </a:r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 </a:t>
            </a:r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pentru</a:t>
            </a:r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 a fi manager </a:t>
            </a:r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este</a:t>
            </a:r>
            <a:r>
              <a:rPr lang="ro-RO" b="0" i="0" dirty="0">
                <a:solidFill>
                  <a:srgbClr val="475262"/>
                </a:solidFill>
                <a:effectLst/>
                <a:latin typeface="RalewayRegular"/>
              </a:rPr>
              <a:t> </a:t>
            </a:r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să</a:t>
            </a:r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 </a:t>
            </a:r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aibă</a:t>
            </a:r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 </a:t>
            </a:r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dublă</a:t>
            </a:r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 </a:t>
            </a:r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specializare</a:t>
            </a:r>
            <a:r>
              <a:rPr lang="ro-RO" dirty="0">
                <a:solidFill>
                  <a:srgbClr val="475262"/>
                </a:solidFill>
                <a:latin typeface="RalewayRegular"/>
              </a:rPr>
              <a:t> </a:t>
            </a:r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(</a:t>
            </a:r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și</a:t>
            </a:r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 </a:t>
            </a:r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specializare</a:t>
            </a:r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 </a:t>
            </a:r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în</a:t>
            </a:r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 </a:t>
            </a:r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managementul</a:t>
            </a:r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 </a:t>
            </a:r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clasei</a:t>
            </a:r>
            <a:r>
              <a:rPr lang="ro-RO" b="0" i="0" dirty="0">
                <a:solidFill>
                  <a:srgbClr val="475262"/>
                </a:solidFill>
                <a:effectLst/>
                <a:latin typeface="RalewayRegular"/>
              </a:rPr>
              <a:t>,</a:t>
            </a:r>
            <a:r>
              <a:rPr lang="ro-RO" dirty="0">
                <a:solidFill>
                  <a:srgbClr val="475262"/>
                </a:solidFill>
                <a:latin typeface="RalewayRegular"/>
              </a:rPr>
              <a:t> </a:t>
            </a:r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și</a:t>
            </a:r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 „</a:t>
            </a:r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talentul</a:t>
            </a:r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 </a:t>
            </a:r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necesar</a:t>
            </a:r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”, </a:t>
            </a:r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adic</a:t>
            </a:r>
            <a:r>
              <a:rPr lang="ro-RO" b="0" i="0" dirty="0">
                <a:solidFill>
                  <a:srgbClr val="475262"/>
                </a:solidFill>
                <a:effectLst/>
                <a:latin typeface="RalewayRegular"/>
              </a:rPr>
              <a:t>ă</a:t>
            </a:r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 </a:t>
            </a:r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abilitati</a:t>
            </a:r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 de </a:t>
            </a:r>
            <a:r>
              <a:rPr lang="ro-RO" b="0" i="0" dirty="0">
                <a:solidFill>
                  <a:srgbClr val="475262"/>
                </a:solidFill>
                <a:effectLst/>
                <a:latin typeface="RalewayRegular"/>
              </a:rPr>
              <a:t>li</a:t>
            </a:r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der)</a:t>
            </a:r>
            <a:r>
              <a:rPr lang="ro-RO" b="0" i="0" dirty="0">
                <a:solidFill>
                  <a:srgbClr val="475262"/>
                </a:solidFill>
                <a:effectLst/>
                <a:latin typeface="RalewayRegular"/>
              </a:rPr>
              <a:t>.</a:t>
            </a:r>
          </a:p>
          <a:p>
            <a:pPr marL="0" indent="0" algn="l">
              <a:buNone/>
            </a:pPr>
            <a:endParaRPr lang="ro-RO" b="0" i="0" dirty="0">
              <a:solidFill>
                <a:srgbClr val="475262"/>
              </a:solidFill>
              <a:effectLst/>
              <a:latin typeface="RalewayRegular"/>
            </a:endParaRPr>
          </a:p>
          <a:p>
            <a:pPr marL="0" indent="0" algn="l">
              <a:buNone/>
            </a:pPr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Competențele</a:t>
            </a:r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 </a:t>
            </a:r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cerute</a:t>
            </a:r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 </a:t>
            </a:r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profesorului</a:t>
            </a:r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:</a:t>
            </a:r>
          </a:p>
          <a:p>
            <a:pPr algn="l"/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Competența</a:t>
            </a:r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 </a:t>
            </a:r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culturală</a:t>
            </a:r>
            <a:endParaRPr lang="en-US" b="0" i="0" dirty="0">
              <a:solidFill>
                <a:srgbClr val="475262"/>
              </a:solidFill>
              <a:effectLst/>
              <a:latin typeface="RalewayRegular"/>
            </a:endParaRPr>
          </a:p>
          <a:p>
            <a:pPr algn="l"/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Competența</a:t>
            </a:r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 </a:t>
            </a:r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ps</a:t>
            </a:r>
            <a:r>
              <a:rPr lang="ro-RO" b="0" i="0" dirty="0">
                <a:solidFill>
                  <a:srgbClr val="475262"/>
                </a:solidFill>
                <a:effectLst/>
                <a:latin typeface="RalewayRegular"/>
              </a:rPr>
              <a:t>i</a:t>
            </a:r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ho</a:t>
            </a:r>
            <a:r>
              <a:rPr lang="ro-RO" b="0" i="0" dirty="0">
                <a:solidFill>
                  <a:srgbClr val="475262"/>
                </a:solidFill>
                <a:effectLst/>
                <a:latin typeface="RalewayRegular"/>
              </a:rPr>
              <a:t>-</a:t>
            </a:r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pedagogică</a:t>
            </a:r>
            <a:endParaRPr lang="en-US" b="0" i="0" dirty="0">
              <a:solidFill>
                <a:srgbClr val="475262"/>
              </a:solidFill>
              <a:effectLst/>
              <a:latin typeface="RalewayRegular"/>
            </a:endParaRPr>
          </a:p>
          <a:p>
            <a:pPr algn="l"/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Competența</a:t>
            </a:r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 </a:t>
            </a:r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psiho-afectivă</a:t>
            </a:r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 </a:t>
            </a:r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și</a:t>
            </a:r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 de </a:t>
            </a:r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comunicare</a:t>
            </a:r>
            <a:endParaRPr lang="en-US" b="0" i="0" dirty="0">
              <a:solidFill>
                <a:srgbClr val="475262"/>
              </a:solidFill>
              <a:effectLst/>
              <a:latin typeface="RalewayRegular"/>
            </a:endParaRPr>
          </a:p>
          <a:p>
            <a:pPr algn="l"/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Competența</a:t>
            </a:r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 </a:t>
            </a:r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morală</a:t>
            </a:r>
            <a:endParaRPr lang="en-US" b="0" i="0" dirty="0">
              <a:solidFill>
                <a:srgbClr val="475262"/>
              </a:solidFill>
              <a:effectLst/>
              <a:latin typeface="RalewayRegular"/>
            </a:endParaRPr>
          </a:p>
          <a:p>
            <a:pPr algn="l"/>
            <a:r>
              <a:rPr lang="ro-RO" b="1" i="0" dirty="0">
                <a:solidFill>
                  <a:srgbClr val="475262"/>
                </a:solidFill>
                <a:effectLst/>
                <a:latin typeface="RalewayRegular"/>
              </a:rPr>
              <a:t>Competența managerială</a:t>
            </a:r>
            <a:endParaRPr lang="en-US" b="1" i="0" dirty="0">
              <a:solidFill>
                <a:srgbClr val="475262"/>
              </a:solidFill>
              <a:effectLst/>
              <a:latin typeface="RalewayRegular"/>
            </a:endParaRPr>
          </a:p>
          <a:p>
            <a:pPr marL="0" indent="0" algn="l">
              <a:buNone/>
            </a:pPr>
            <a:endParaRPr lang="ro-RO" dirty="0">
              <a:solidFill>
                <a:srgbClr val="475262"/>
              </a:solidFill>
              <a:latin typeface="RalewayRegular"/>
            </a:endParaRPr>
          </a:p>
        </p:txBody>
      </p:sp>
    </p:spTree>
    <p:extLst>
      <p:ext uri="{BB962C8B-B14F-4D97-AF65-F5344CB8AC3E}">
        <p14:creationId xmlns:p14="http://schemas.microsoft.com/office/powerpoint/2010/main" val="3604028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05482E4-25C5-465C-9730-197EB603C896}"/>
              </a:ext>
            </a:extLst>
          </p:cNvPr>
          <p:cNvSpPr txBox="1"/>
          <p:nvPr/>
        </p:nvSpPr>
        <p:spPr>
          <a:xfrm>
            <a:off x="1474236" y="1192052"/>
            <a:ext cx="9601200" cy="2935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romanUcPeriod"/>
            </a:pPr>
            <a:r>
              <a:rPr lang="en-US" sz="2400" dirty="0" err="1">
                <a:latin typeface="+mj-lt"/>
              </a:rPr>
              <a:t>Profesorul</a:t>
            </a:r>
            <a:r>
              <a:rPr lang="en-US" sz="2400" dirty="0">
                <a:latin typeface="+mj-lt"/>
              </a:rPr>
              <a:t> – manager</a:t>
            </a:r>
          </a:p>
          <a:p>
            <a:pPr marL="514350" indent="-514350">
              <a:lnSpc>
                <a:spcPct val="200000"/>
              </a:lnSpc>
              <a:buFont typeface="+mj-lt"/>
              <a:buAutoNum type="romanUcPeriod"/>
            </a:pPr>
            <a:r>
              <a:rPr lang="en-US" sz="2400" dirty="0" err="1">
                <a:solidFill>
                  <a:srgbClr val="C00000"/>
                </a:solidFill>
                <a:latin typeface="+mj-lt"/>
              </a:rPr>
              <a:t>Roluri</a:t>
            </a:r>
            <a:r>
              <a:rPr lang="en-US" sz="2400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+mj-lt"/>
              </a:rPr>
              <a:t>manageriale</a:t>
            </a:r>
            <a:r>
              <a:rPr lang="en-US" sz="2400" dirty="0">
                <a:solidFill>
                  <a:srgbClr val="C00000"/>
                </a:solidFill>
                <a:latin typeface="+mj-lt"/>
              </a:rPr>
              <a:t> ale </a:t>
            </a:r>
            <a:r>
              <a:rPr lang="en-US" sz="2400" dirty="0" err="1">
                <a:solidFill>
                  <a:srgbClr val="C00000"/>
                </a:solidFill>
                <a:latin typeface="+mj-lt"/>
              </a:rPr>
              <a:t>cadrului</a:t>
            </a:r>
            <a:r>
              <a:rPr lang="en-US" sz="2400" dirty="0">
                <a:solidFill>
                  <a:srgbClr val="C00000"/>
                </a:solidFill>
                <a:latin typeface="+mj-lt"/>
              </a:rPr>
              <a:t> didactic</a:t>
            </a:r>
          </a:p>
          <a:p>
            <a:pPr marL="514350" indent="-514350">
              <a:lnSpc>
                <a:spcPct val="200000"/>
              </a:lnSpc>
              <a:buFont typeface="+mj-lt"/>
              <a:buAutoNum type="romanUcPeriod"/>
            </a:pPr>
            <a:r>
              <a:rPr lang="en-US" sz="2400" dirty="0" err="1">
                <a:latin typeface="+mj-lt"/>
              </a:rPr>
              <a:t>Activit</a:t>
            </a:r>
            <a:r>
              <a:rPr lang="ro-RO" sz="2400" dirty="0">
                <a:latin typeface="+mj-lt"/>
              </a:rPr>
              <a:t>ăț</a:t>
            </a:r>
            <a:r>
              <a:rPr lang="en-US" sz="2400" dirty="0" err="1">
                <a:latin typeface="+mj-lt"/>
              </a:rPr>
              <a:t>i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manageriale</a:t>
            </a:r>
            <a:endParaRPr lang="en-US" sz="2400" dirty="0">
              <a:latin typeface="+mj-lt"/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romanUcPeriod"/>
            </a:pPr>
            <a:r>
              <a:rPr lang="en-US" sz="2400" b="0" i="0" dirty="0" err="1">
                <a:effectLst/>
                <a:latin typeface="+mj-lt"/>
              </a:rPr>
              <a:t>Rolul</a:t>
            </a:r>
            <a:r>
              <a:rPr lang="en-US" sz="2400" dirty="0">
                <a:latin typeface="+mj-lt"/>
              </a:rPr>
              <a:t> </a:t>
            </a:r>
            <a:r>
              <a:rPr lang="en-US" sz="2400" b="0" i="0" dirty="0" err="1">
                <a:effectLst/>
                <a:latin typeface="+mj-lt"/>
              </a:rPr>
              <a:t>comunicării</a:t>
            </a:r>
            <a:r>
              <a:rPr lang="en-US" sz="2400" b="0" i="0" dirty="0">
                <a:effectLst/>
                <a:latin typeface="+mj-lt"/>
              </a:rPr>
              <a:t> </a:t>
            </a:r>
            <a:r>
              <a:rPr lang="en-US" sz="2400" b="0" i="0" dirty="0" err="1">
                <a:effectLst/>
                <a:latin typeface="+mj-lt"/>
              </a:rPr>
              <a:t>didactice</a:t>
            </a:r>
            <a:r>
              <a:rPr lang="en-US" sz="2400" b="0" i="0" dirty="0">
                <a:effectLst/>
                <a:latin typeface="+mj-lt"/>
              </a:rPr>
              <a:t> </a:t>
            </a:r>
            <a:r>
              <a:rPr lang="en-US" sz="2400" b="0" i="0" dirty="0" err="1">
                <a:effectLst/>
                <a:latin typeface="+mj-lt"/>
              </a:rPr>
              <a:t>în</a:t>
            </a:r>
            <a:r>
              <a:rPr lang="en-US" sz="2400" b="0" i="0" dirty="0">
                <a:effectLst/>
                <a:latin typeface="+mj-lt"/>
              </a:rPr>
              <a:t> </a:t>
            </a:r>
            <a:r>
              <a:rPr lang="en-US" sz="2400" b="0" i="0" dirty="0" err="1">
                <a:effectLst/>
                <a:latin typeface="+mj-lt"/>
              </a:rPr>
              <a:t>managementul</a:t>
            </a:r>
            <a:r>
              <a:rPr lang="en-US" sz="2400" b="0" i="0" dirty="0">
                <a:effectLst/>
                <a:latin typeface="+mj-lt"/>
              </a:rPr>
              <a:t> </a:t>
            </a:r>
            <a:r>
              <a:rPr lang="en-US" sz="2400" b="0" i="0" dirty="0" err="1">
                <a:effectLst/>
                <a:latin typeface="+mj-lt"/>
              </a:rPr>
              <a:t>clasei</a:t>
            </a:r>
            <a:r>
              <a:rPr lang="en-US" sz="2400" b="0" i="0" dirty="0">
                <a:effectLst/>
                <a:latin typeface="+mj-lt"/>
              </a:rPr>
              <a:t> de </a:t>
            </a:r>
            <a:r>
              <a:rPr lang="en-US" sz="2400" b="0" i="0" dirty="0" err="1">
                <a:effectLst/>
                <a:latin typeface="+mj-lt"/>
              </a:rPr>
              <a:t>elevi</a:t>
            </a:r>
            <a:endParaRPr lang="en-US" sz="2400" b="0" i="0" dirty="0">
              <a:effectLst/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42BAA11-5185-4091-9E99-DE7A86507E99}"/>
              </a:ext>
            </a:extLst>
          </p:cNvPr>
          <p:cNvSpPr txBox="1"/>
          <p:nvPr/>
        </p:nvSpPr>
        <p:spPr>
          <a:xfrm>
            <a:off x="1464906" y="668832"/>
            <a:ext cx="5229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Cuprins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62089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A62CD2-6EAE-4D3A-87D1-9BEDB7B55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sz="2800" dirty="0">
                <a:latin typeface="+mj-lt"/>
              </a:rPr>
              <a:t>II. </a:t>
            </a:r>
            <a:r>
              <a:rPr lang="en-US" sz="2800" dirty="0" err="1">
                <a:latin typeface="+mj-lt"/>
              </a:rPr>
              <a:t>Roluri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manageriale</a:t>
            </a:r>
            <a:r>
              <a:rPr lang="en-US" sz="2800" dirty="0">
                <a:latin typeface="+mj-lt"/>
              </a:rPr>
              <a:t> ale </a:t>
            </a:r>
            <a:r>
              <a:rPr lang="en-US" sz="2800" dirty="0" err="1">
                <a:latin typeface="+mj-lt"/>
              </a:rPr>
              <a:t>cadrului</a:t>
            </a:r>
            <a:r>
              <a:rPr lang="en-US" sz="2800" dirty="0">
                <a:latin typeface="+mj-lt"/>
              </a:rPr>
              <a:t> didactic</a:t>
            </a:r>
            <a:br>
              <a:rPr lang="en-US" sz="2800" dirty="0">
                <a:latin typeface="+mj-lt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718CD0-E95D-4283-AB4E-9437058D9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510829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Principalele</a:t>
            </a:r>
            <a:r>
              <a:rPr lang="ro-RO" dirty="0">
                <a:solidFill>
                  <a:srgbClr val="475262"/>
                </a:solidFill>
                <a:latin typeface="RalewayRegular"/>
              </a:rPr>
              <a:t> </a:t>
            </a:r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roluri</a:t>
            </a:r>
            <a:r>
              <a:rPr lang="ro-RO" dirty="0">
                <a:solidFill>
                  <a:srgbClr val="475262"/>
                </a:solidFill>
                <a:latin typeface="RalewayRegular"/>
              </a:rPr>
              <a:t> </a:t>
            </a:r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manageriale</a:t>
            </a:r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 ale </a:t>
            </a:r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cadrului</a:t>
            </a:r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 didactic </a:t>
            </a:r>
            <a:r>
              <a:rPr lang="ro-RO" b="0" i="0" dirty="0">
                <a:solidFill>
                  <a:srgbClr val="475262"/>
                </a:solidFill>
                <a:effectLst/>
                <a:latin typeface="RalewayRegular"/>
              </a:rPr>
              <a:t>sunt</a:t>
            </a:r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:</a:t>
            </a:r>
            <a:endParaRPr lang="ro-RO" b="0" i="0" dirty="0">
              <a:solidFill>
                <a:srgbClr val="475262"/>
              </a:solidFill>
              <a:effectLst/>
              <a:latin typeface="RalewayRegular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ro-RO" sz="1800" u="sng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de planificator </a:t>
            </a:r>
            <a:r>
              <a:rPr lang="ro-RO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– planifică activităţile cu caracter instructiv şi educativ, determină sarcinile şi obiectivele pe variate niveluri etc.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ro-RO" sz="1800" u="sng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de organizator </a:t>
            </a:r>
            <a:r>
              <a:rPr lang="ro-RO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– organizează activităţile clasei, fixează programul muncii instructiv-educative, structurile şi formele de organizare;</a:t>
            </a:r>
            <a:endParaRPr lang="en-US" sz="1800" dirty="0">
              <a:effectLst/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ro-RO" sz="1800" u="sng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de comunicator </a:t>
            </a:r>
            <a:r>
              <a:rPr lang="ro-RO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– comunică informaţiile ştiinţifice, seturile axiologice sub forma mesajelor, stabileşte canalele de comunicare şi repertoriile comune; stabileşte relaţii interpersonale cu elevii prin intermediul unui dialog formativ;</a:t>
            </a:r>
            <a:endParaRPr lang="en-US" sz="1800" dirty="0">
              <a:effectLst/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ro-RO" sz="1800" u="sng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de lider </a:t>
            </a:r>
            <a:r>
              <a:rPr lang="ro-RO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– conduce activitatea desfăşurată în clasă direcţionând procesul asimilării dar şi al formării elevilor prin apelul la normativitatea educaţională;</a:t>
            </a:r>
            <a:endParaRPr lang="en-US" sz="1800" dirty="0">
              <a:effectLst/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ro-RO" sz="1800" u="sng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de coordonator </a:t>
            </a:r>
            <a:r>
              <a:rPr lang="ro-RO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– coordonează în globalitatea lor activităţile instructiv-educative ale clasei, urmărind în permanenţă realizarea unei sincronizări între obiectivele individuale ale elevilor cu cele comune ale clasei, evitând suprapunerile ori risipa şi contribuind la întărirea solidarităţii grupului;</a:t>
            </a:r>
            <a:endParaRPr lang="en-US" sz="1800" dirty="0">
              <a:effectLst/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24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84EA33-0C29-40F1-B57A-012A6F5E9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2800" dirty="0">
                <a:latin typeface="+mj-lt"/>
              </a:rPr>
              <a:t>II. </a:t>
            </a:r>
            <a:r>
              <a:rPr lang="en-US" sz="2800" dirty="0" err="1">
                <a:latin typeface="+mj-lt"/>
              </a:rPr>
              <a:t>Roluri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manageriale</a:t>
            </a:r>
            <a:r>
              <a:rPr lang="en-US" sz="2800" dirty="0">
                <a:latin typeface="+mj-lt"/>
              </a:rPr>
              <a:t> ale </a:t>
            </a:r>
            <a:r>
              <a:rPr lang="en-US" sz="2800" dirty="0" err="1">
                <a:latin typeface="+mj-lt"/>
              </a:rPr>
              <a:t>cadrului</a:t>
            </a:r>
            <a:r>
              <a:rPr lang="en-US" sz="2800" dirty="0">
                <a:latin typeface="+mj-lt"/>
              </a:rPr>
              <a:t> didactic</a:t>
            </a:r>
            <a:r>
              <a:rPr lang="ro-RO" sz="2800" dirty="0">
                <a:latin typeface="+mj-lt"/>
              </a:rPr>
              <a:t> </a:t>
            </a:r>
            <a:r>
              <a:rPr lang="ro-RO" sz="2000" dirty="0">
                <a:latin typeface="+mj-lt"/>
              </a:rPr>
              <a:t>(continuare)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D25473-AA02-4AD6-BCAE-E4BFF5E1B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 startAt="6"/>
            </a:pPr>
            <a:r>
              <a:rPr lang="ro-RO" sz="1800" u="sng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de îndrumător</a:t>
            </a:r>
            <a:r>
              <a:rPr lang="ro-RO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– îndrumă elevii pe drumul cunoaşterii prin intervenţii punctuale adaptate situaţiilor respective, prin sfaturi şi recomandări care să susţină comportamentele şi reacţiile elevilor;</a:t>
            </a:r>
            <a:endParaRPr lang="en-US" sz="1800" dirty="0">
              <a:effectLst/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 startAt="6"/>
            </a:pPr>
            <a:r>
              <a:rPr lang="ro-RO" sz="1800" u="sng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de agent motivațional </a:t>
            </a:r>
            <a:r>
              <a:rPr lang="ro-RO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– motivează activitatea elevilor prin formele de întăriri pozitive şi negative; utilizează aprecierile verbale şi reacţiile nonverbale în sprijinul consolidării comportamentelor pozitive; orientează valoric prin serii de intervenţii cu caracter umanist tendinţele negative identificate în conduitele elevilor; încurajează şi manifestă solidaritate 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 startAt="6"/>
            </a:pPr>
            <a:r>
              <a:rPr lang="ro-RO" sz="1800" u="sng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de consilier </a:t>
            </a:r>
            <a:r>
              <a:rPr lang="ro-RO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– consiliază elevii în activităţile şcolare, dar şi în cele extraşcolare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 startAt="6"/>
            </a:pPr>
            <a:r>
              <a:rPr lang="ro-RO" sz="1800" u="sng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de evaluator </a:t>
            </a:r>
            <a:r>
              <a:rPr lang="ro-RO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– evaluează măsura în care scopurile şi obiectivele dintr-o etapă au fost atinse prin instrumente de evaluare sumativă, prin prelucrări statistice ale datelor recoltate şi prin elaborarea sintezei aprecierilor finale</a:t>
            </a:r>
            <a:endParaRPr lang="en-US" b="0" i="0" dirty="0">
              <a:solidFill>
                <a:srgbClr val="475262"/>
              </a:solidFill>
              <a:effectLst/>
              <a:latin typeface="RalewayRegula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134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05482E4-25C5-465C-9730-197EB603C896}"/>
              </a:ext>
            </a:extLst>
          </p:cNvPr>
          <p:cNvSpPr txBox="1"/>
          <p:nvPr/>
        </p:nvSpPr>
        <p:spPr>
          <a:xfrm>
            <a:off x="1474236" y="1192052"/>
            <a:ext cx="96012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romanUcPeriod"/>
            </a:pPr>
            <a:r>
              <a:rPr lang="en-US" sz="2400" dirty="0" err="1">
                <a:latin typeface="+mj-lt"/>
              </a:rPr>
              <a:t>Profesorul</a:t>
            </a:r>
            <a:r>
              <a:rPr lang="en-US" sz="2400" dirty="0">
                <a:latin typeface="+mj-lt"/>
              </a:rPr>
              <a:t> – manager</a:t>
            </a:r>
          </a:p>
          <a:p>
            <a:pPr marL="514350" indent="-514350">
              <a:lnSpc>
                <a:spcPct val="200000"/>
              </a:lnSpc>
              <a:buFont typeface="+mj-lt"/>
              <a:buAutoNum type="romanUcPeriod"/>
            </a:pPr>
            <a:r>
              <a:rPr lang="en-US" sz="2400" dirty="0" err="1">
                <a:latin typeface="+mj-lt"/>
              </a:rPr>
              <a:t>Roluri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manageriale</a:t>
            </a:r>
            <a:r>
              <a:rPr lang="en-US" sz="2400" dirty="0">
                <a:latin typeface="+mj-lt"/>
              </a:rPr>
              <a:t> ale </a:t>
            </a:r>
            <a:r>
              <a:rPr lang="en-US" sz="2400" dirty="0" err="1">
                <a:latin typeface="+mj-lt"/>
              </a:rPr>
              <a:t>cadrului</a:t>
            </a:r>
            <a:r>
              <a:rPr lang="en-US" sz="2400" dirty="0">
                <a:latin typeface="+mj-lt"/>
              </a:rPr>
              <a:t> didactic</a:t>
            </a:r>
          </a:p>
          <a:p>
            <a:pPr marL="514350" indent="-514350">
              <a:lnSpc>
                <a:spcPct val="200000"/>
              </a:lnSpc>
              <a:buFont typeface="+mj-lt"/>
              <a:buAutoNum type="romanUcPeriod"/>
            </a:pPr>
            <a:r>
              <a:rPr lang="en-US" sz="2400" dirty="0" err="1">
                <a:solidFill>
                  <a:srgbClr val="C00000"/>
                </a:solidFill>
                <a:latin typeface="+mj-lt"/>
              </a:rPr>
              <a:t>Activit</a:t>
            </a:r>
            <a:r>
              <a:rPr lang="ro-RO" sz="2400" dirty="0">
                <a:solidFill>
                  <a:srgbClr val="C00000"/>
                </a:solidFill>
                <a:latin typeface="+mj-lt"/>
              </a:rPr>
              <a:t>ăț</a:t>
            </a:r>
            <a:r>
              <a:rPr lang="en-US" sz="2400" dirty="0" err="1">
                <a:solidFill>
                  <a:srgbClr val="C00000"/>
                </a:solidFill>
                <a:latin typeface="+mj-lt"/>
              </a:rPr>
              <a:t>i</a:t>
            </a:r>
            <a:r>
              <a:rPr lang="en-US" sz="2400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+mj-lt"/>
              </a:rPr>
              <a:t>manageriale</a:t>
            </a:r>
            <a:endParaRPr lang="en-US" sz="2400" dirty="0">
              <a:solidFill>
                <a:srgbClr val="C00000"/>
              </a:solidFill>
              <a:latin typeface="+mj-lt"/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romanUcPeriod"/>
            </a:pPr>
            <a:r>
              <a:rPr lang="en-US" sz="2400" b="0" i="0" dirty="0" err="1">
                <a:effectLst/>
                <a:latin typeface="+mj-lt"/>
              </a:rPr>
              <a:t>Rolul</a:t>
            </a:r>
            <a:r>
              <a:rPr lang="en-US" sz="2400" dirty="0">
                <a:latin typeface="+mj-lt"/>
              </a:rPr>
              <a:t> </a:t>
            </a:r>
            <a:r>
              <a:rPr lang="en-US" sz="2400" b="0" i="0" dirty="0" err="1">
                <a:effectLst/>
                <a:latin typeface="+mj-lt"/>
              </a:rPr>
              <a:t>comunicării</a:t>
            </a:r>
            <a:r>
              <a:rPr lang="en-US" sz="2400" b="0" i="0" dirty="0">
                <a:effectLst/>
                <a:latin typeface="+mj-lt"/>
              </a:rPr>
              <a:t> </a:t>
            </a:r>
            <a:r>
              <a:rPr lang="en-US" sz="2400" b="0" i="0" dirty="0" err="1">
                <a:effectLst/>
                <a:latin typeface="+mj-lt"/>
              </a:rPr>
              <a:t>didactice</a:t>
            </a:r>
            <a:r>
              <a:rPr lang="en-US" sz="2400" b="0" i="0" dirty="0">
                <a:effectLst/>
                <a:latin typeface="+mj-lt"/>
              </a:rPr>
              <a:t> </a:t>
            </a:r>
            <a:r>
              <a:rPr lang="en-US" sz="2400" b="0" i="0" dirty="0" err="1">
                <a:effectLst/>
                <a:latin typeface="+mj-lt"/>
              </a:rPr>
              <a:t>în</a:t>
            </a:r>
            <a:r>
              <a:rPr lang="en-US" sz="2400" b="0" i="0" dirty="0">
                <a:effectLst/>
                <a:latin typeface="+mj-lt"/>
              </a:rPr>
              <a:t> </a:t>
            </a:r>
            <a:r>
              <a:rPr lang="en-US" sz="2400" b="0" i="0" dirty="0" err="1">
                <a:effectLst/>
                <a:latin typeface="+mj-lt"/>
              </a:rPr>
              <a:t>managementul</a:t>
            </a:r>
            <a:r>
              <a:rPr lang="en-US" sz="2400" b="0" i="0" dirty="0">
                <a:effectLst/>
                <a:latin typeface="+mj-lt"/>
              </a:rPr>
              <a:t> </a:t>
            </a:r>
            <a:r>
              <a:rPr lang="en-US" sz="2400" b="0" i="0" dirty="0" err="1">
                <a:effectLst/>
                <a:latin typeface="+mj-lt"/>
              </a:rPr>
              <a:t>clasei</a:t>
            </a:r>
            <a:r>
              <a:rPr lang="en-US" sz="2400" b="0" i="0" dirty="0">
                <a:effectLst/>
                <a:latin typeface="+mj-lt"/>
              </a:rPr>
              <a:t> de </a:t>
            </a:r>
            <a:r>
              <a:rPr lang="en-US" sz="2400" b="0" i="0" dirty="0" err="1">
                <a:effectLst/>
                <a:latin typeface="+mj-lt"/>
              </a:rPr>
              <a:t>elevi</a:t>
            </a:r>
            <a:endParaRPr lang="en-US" sz="2400" b="0" i="0" dirty="0">
              <a:effectLst/>
              <a:latin typeface="+mj-lt"/>
            </a:endParaRPr>
          </a:p>
          <a:p>
            <a:pPr marL="342900" indent="-342900">
              <a:buAutoNum type="romanUcPeriod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42BAA11-5185-4091-9E99-DE7A86507E99}"/>
              </a:ext>
            </a:extLst>
          </p:cNvPr>
          <p:cNvSpPr txBox="1"/>
          <p:nvPr/>
        </p:nvSpPr>
        <p:spPr>
          <a:xfrm>
            <a:off x="1464906" y="668832"/>
            <a:ext cx="5229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Cuprins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70830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E8CD79-C6E3-464A-94C4-A78778CEA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2800" dirty="0">
                <a:latin typeface="+mj-lt"/>
              </a:rPr>
              <a:t>III.</a:t>
            </a:r>
            <a:r>
              <a:rPr lang="en-US" sz="2800" dirty="0" err="1">
                <a:latin typeface="+mj-lt"/>
              </a:rPr>
              <a:t>Activit</a:t>
            </a:r>
            <a:r>
              <a:rPr lang="ro-RO" sz="2800" dirty="0">
                <a:latin typeface="+mj-lt"/>
              </a:rPr>
              <a:t>ăț</a:t>
            </a:r>
            <a:r>
              <a:rPr lang="en-US" sz="2800" dirty="0" err="1">
                <a:latin typeface="+mj-lt"/>
              </a:rPr>
              <a:t>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manageriale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5DE868-FC9E-419B-A33E-C61077A2E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R.B.Iucu</a:t>
            </a:r>
            <a:r>
              <a:rPr lang="ro-RO" b="0" i="0" dirty="0">
                <a:solidFill>
                  <a:srgbClr val="475262"/>
                </a:solidFill>
                <a:effectLst/>
                <a:latin typeface="RalewayRegular"/>
              </a:rPr>
              <a:t>,</a:t>
            </a:r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 </a:t>
            </a:r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într</a:t>
            </a:r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-una din</a:t>
            </a:r>
            <a:r>
              <a:rPr lang="ro-RO" b="0" i="0" dirty="0">
                <a:solidFill>
                  <a:srgbClr val="475262"/>
                </a:solidFill>
                <a:effectLst/>
                <a:latin typeface="RalewayRegular"/>
              </a:rPr>
              <a:t>tre</a:t>
            </a:r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 </a:t>
            </a:r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lucrările</a:t>
            </a:r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 sale</a:t>
            </a:r>
            <a:r>
              <a:rPr lang="ro-RO" b="0" i="0" dirty="0">
                <a:solidFill>
                  <a:srgbClr val="475262"/>
                </a:solidFill>
                <a:effectLst/>
                <a:latin typeface="RalewayRegular"/>
              </a:rPr>
              <a:t>,</a:t>
            </a:r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 </a:t>
            </a:r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admite</a:t>
            </a:r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 </a:t>
            </a:r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pentru</a:t>
            </a:r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 </a:t>
            </a:r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conducerea</a:t>
            </a:r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 </a:t>
            </a:r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clasei</a:t>
            </a:r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 </a:t>
            </a:r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aceleaşi</a:t>
            </a:r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 </a:t>
            </a:r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funcţii</a:t>
            </a:r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 cu ale </a:t>
            </a:r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managementului</a:t>
            </a:r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 general (</a:t>
            </a:r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planificare</a:t>
            </a:r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, </a:t>
            </a:r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organizare</a:t>
            </a:r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, </a:t>
            </a:r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decizie</a:t>
            </a:r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, </a:t>
            </a:r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evaluare</a:t>
            </a:r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, control, </a:t>
            </a:r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îndrumare</a:t>
            </a:r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 </a:t>
            </a:r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și</a:t>
            </a:r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 </a:t>
            </a:r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consiliere</a:t>
            </a:r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), </a:t>
            </a:r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dar</a:t>
            </a:r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 cu </a:t>
            </a:r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adaptări</a:t>
            </a:r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 </a:t>
            </a:r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specifice</a:t>
            </a:r>
            <a:r>
              <a:rPr lang="ro-RO" b="0" i="0" dirty="0">
                <a:solidFill>
                  <a:srgbClr val="475262"/>
                </a:solidFill>
                <a:effectLst/>
                <a:latin typeface="RalewayRegular"/>
              </a:rPr>
              <a:t>.</a:t>
            </a:r>
          </a:p>
          <a:p>
            <a:pPr algn="l"/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Profesorul</a:t>
            </a:r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 conduce un aspect </a:t>
            </a:r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deosebit</a:t>
            </a:r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: </a:t>
            </a:r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procesul</a:t>
            </a:r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 de </a:t>
            </a:r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dezvoltare</a:t>
            </a:r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 a </a:t>
            </a:r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personalității</a:t>
            </a:r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 </a:t>
            </a:r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elevilor</a:t>
            </a:r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 </a:t>
            </a:r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unde</a:t>
            </a:r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 </a:t>
            </a:r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domină</a:t>
            </a:r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 </a:t>
            </a:r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calitatea</a:t>
            </a:r>
            <a:r>
              <a:rPr lang="ro-RO" b="0" i="0" dirty="0">
                <a:solidFill>
                  <a:srgbClr val="475262"/>
                </a:solidFill>
                <a:effectLst/>
                <a:latin typeface="RalewayRegular"/>
              </a:rPr>
              <a:t>.</a:t>
            </a:r>
          </a:p>
          <a:p>
            <a:pPr algn="l"/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Accentul</a:t>
            </a:r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 cade pe </a:t>
            </a:r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orientarea</a:t>
            </a:r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 </a:t>
            </a:r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și</a:t>
            </a:r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 </a:t>
            </a:r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dirijarea</a:t>
            </a:r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 </a:t>
            </a:r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resurselor</a:t>
            </a:r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 </a:t>
            </a:r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umane</a:t>
            </a:r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, </a:t>
            </a:r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materiale</a:t>
            </a:r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 </a:t>
            </a:r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si</a:t>
            </a:r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 </a:t>
            </a:r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didactice</a:t>
            </a:r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, </a:t>
            </a:r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pentru</a:t>
            </a:r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 </a:t>
            </a:r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realizarea</a:t>
            </a:r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 </a:t>
            </a:r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eficientă</a:t>
            </a:r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 a </a:t>
            </a:r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obiectivelor</a:t>
            </a:r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, a </a:t>
            </a:r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procesului</a:t>
            </a:r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 </a:t>
            </a:r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instructiv</a:t>
            </a:r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 - </a:t>
            </a:r>
            <a:r>
              <a:rPr lang="en-US" b="0" i="0" dirty="0" err="1">
                <a:solidFill>
                  <a:srgbClr val="475262"/>
                </a:solidFill>
                <a:effectLst/>
                <a:latin typeface="RalewayRegular"/>
              </a:rPr>
              <a:t>educativ</a:t>
            </a:r>
            <a:r>
              <a:rPr lang="en-US" b="0" i="0" dirty="0">
                <a:solidFill>
                  <a:srgbClr val="475262"/>
                </a:solidFill>
                <a:effectLst/>
                <a:latin typeface="RalewayRegular"/>
              </a:rPr>
              <a:t>.</a:t>
            </a:r>
          </a:p>
          <a:p>
            <a:endParaRPr lang="en-US" b="0" i="0" dirty="0">
              <a:solidFill>
                <a:srgbClr val="475262"/>
              </a:solidFill>
              <a:effectLst/>
              <a:latin typeface="RalewayRegula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19963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157</TotalTime>
  <Words>689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MS Mincho</vt:lpstr>
      <vt:lpstr>RalewayRegular</vt:lpstr>
      <vt:lpstr>Roboto</vt:lpstr>
      <vt:lpstr>Arial</vt:lpstr>
      <vt:lpstr>Calibri</vt:lpstr>
      <vt:lpstr>Gill Sans MT</vt:lpstr>
      <vt:lpstr>Times New Roman</vt:lpstr>
      <vt:lpstr>Parcel</vt:lpstr>
      <vt:lpstr>Funcția Profesorului în Clasă Din Punct de Vedere Managerial</vt:lpstr>
      <vt:lpstr>PowerPoint Presentation</vt:lpstr>
      <vt:lpstr>I. Profesorul - manager</vt:lpstr>
      <vt:lpstr>PowerPoint Presentation</vt:lpstr>
      <vt:lpstr>PowerPoint Presentation</vt:lpstr>
      <vt:lpstr>II. Roluri manageriale ale cadrului didactic </vt:lpstr>
      <vt:lpstr>II. Roluri manageriale ale cadrului didactic (continuare)</vt:lpstr>
      <vt:lpstr>PowerPoint Presentation</vt:lpstr>
      <vt:lpstr>III.Activități manageriale</vt:lpstr>
      <vt:lpstr>PowerPoint Presentation</vt:lpstr>
      <vt:lpstr>IV. Rolul comunicării didactice în managementul clasei de elevi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Funcția Profesorului în Clasă Din Punct de Vedere Managerial</dc:title>
  <dc:creator>MIHAELA ANTAL-BURLACU</dc:creator>
  <cp:lastModifiedBy>Microsoft account</cp:lastModifiedBy>
  <cp:revision>11</cp:revision>
  <dcterms:created xsi:type="dcterms:W3CDTF">2021-03-14T11:07:15Z</dcterms:created>
  <dcterms:modified xsi:type="dcterms:W3CDTF">2021-06-18T23:21:46Z</dcterms:modified>
</cp:coreProperties>
</file>