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DBC63BA-7AFA-4D51-BFD3-D717A8F58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8E582C67-1A9B-41CE-A151-DA7A5D529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3E808D78-D6CA-4B98-BB14-8A0F268B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849F-7ECB-4BA4-B454-58B03ED59ABD}" type="datetimeFigureOut">
              <a:rPr lang="bg-BG" smtClean="0"/>
              <a:t>30.11.2021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0E71E8C-3E8D-45B7-B270-6FE714A1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3588503-B559-4994-AB4D-D6983578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5292-44AA-4342-9086-AC6891E056B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81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B30765-D675-4606-BECC-1FBF57C2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A23321F9-F6EF-41E7-8F95-032D27A65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C32D6363-5A9D-4AD9-8221-B9AEFFCF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849F-7ECB-4BA4-B454-58B03ED59ABD}" type="datetimeFigureOut">
              <a:rPr lang="bg-BG" smtClean="0"/>
              <a:t>30.11.2021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0DDA69D-482D-4DC7-9ADD-1974B928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405AB84-9A9B-4650-9EAF-87C164EC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5292-44AA-4342-9086-AC6891E056B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972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4DA2B3CC-2758-4365-8DFC-E5D866774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501E5B90-A20A-4B72-9FD8-D38830188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C6032DD-C4A5-4081-8C83-ED2D4DF7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849F-7ECB-4BA4-B454-58B03ED59ABD}" type="datetimeFigureOut">
              <a:rPr lang="bg-BG" smtClean="0"/>
              <a:t>30.11.2021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10CBC08-BB82-4206-8366-7769E906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7EAF5D3-0B0B-46E1-B007-2D993D7F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5292-44AA-4342-9086-AC6891E056B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257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3A1BFF-1342-45CF-9DFB-F4F3FCC2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A83D82A-D9F2-4CF5-8EF8-0AC9A114D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7EB3E60-65A8-4F8C-B721-5F0E160F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849F-7ECB-4BA4-B454-58B03ED59ABD}" type="datetimeFigureOut">
              <a:rPr lang="bg-BG" smtClean="0"/>
              <a:t>30.11.2021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DBEC3F1-FB86-4DE2-9944-FBC16C3D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8F9223B-4BE2-4956-82BF-FABCE275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5292-44AA-4342-9086-AC6891E056B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567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8510B4-1E17-4F69-B332-9301B60F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CC32C46-E324-4625-8695-C491B890D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C11EB4F-9CF0-41E4-A4B8-722854DD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849F-7ECB-4BA4-B454-58B03ED59ABD}" type="datetimeFigureOut">
              <a:rPr lang="bg-BG" smtClean="0"/>
              <a:t>30.11.2021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29AD67D-3251-4C57-923E-57FA8CC8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83E3B68-6A26-4D8C-A6D2-1917FEE1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5292-44AA-4342-9086-AC6891E056B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383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20FCBE-7EA8-47B3-99AF-89F6E2F1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03DC548-5BE5-43BB-A1CD-9D7179454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DC486ED5-A3F4-40F7-B67F-4C1951837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3F67B61-07FD-4D13-AC51-0D29FFD5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849F-7ECB-4BA4-B454-58B03ED59ABD}" type="datetimeFigureOut">
              <a:rPr lang="bg-BG" smtClean="0"/>
              <a:t>30.11.2021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15DA2884-58C2-4E4A-8641-E1A25B37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561CE7F3-CFF9-4A39-BC18-2C11853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5292-44AA-4342-9086-AC6891E056B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866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E80BBA-97FC-4A0A-9595-8FF54E31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E0EECAD-BC6E-46B7-B7E2-2E9E0E750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CCCE8370-3209-4D4D-885D-B69F060D6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9C9E5B50-704A-47F9-98ED-F397E034D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1253DB3-AA8B-4AA2-BB9F-EBD1AAAAD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BD484360-2022-4905-80AE-5DE05C91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849F-7ECB-4BA4-B454-58B03ED59ABD}" type="datetimeFigureOut">
              <a:rPr lang="bg-BG" smtClean="0"/>
              <a:t>30.11.2021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B12AA287-8437-4BAE-BBDD-22584F5D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009F0750-7BFE-4A83-82AD-1D37A25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5292-44AA-4342-9086-AC6891E056B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641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1D1ADE-0DC6-4BD2-BD5A-1B9A8A1D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0201024A-AD37-478F-95D9-18AE4A2D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849F-7ECB-4BA4-B454-58B03ED59ABD}" type="datetimeFigureOut">
              <a:rPr lang="bg-BG" smtClean="0"/>
              <a:t>30.11.2021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31B994E6-F0A6-4014-9499-BE041356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8CF65694-3408-4A75-BABE-18CE5B7F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5292-44AA-4342-9086-AC6891E056B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111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C0757430-4F23-4D0F-B84D-2604EEA6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849F-7ECB-4BA4-B454-58B03ED59ABD}" type="datetimeFigureOut">
              <a:rPr lang="bg-BG" smtClean="0"/>
              <a:t>30.11.2021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783179AC-D190-4D01-8F82-DAC07B14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86B1EBD3-D031-43BB-A005-258E9743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5292-44AA-4342-9086-AC6891E056B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879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8FAABC1-F09C-413C-B635-BD44FD46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FBDC6F3-082D-43B4-98D7-ECC5012A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3A96596-387E-4130-B170-DCB5FEE79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08DBEF59-52D9-4DFD-AD4C-363365BB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849F-7ECB-4BA4-B454-58B03ED59ABD}" type="datetimeFigureOut">
              <a:rPr lang="bg-BG" smtClean="0"/>
              <a:t>30.11.2021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531241D9-1A7A-49CC-8503-013ECFE7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8F7BB5B4-2E34-484C-859B-6900328C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5292-44AA-4342-9086-AC6891E056B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385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6851833-ADFB-426D-91BE-7716B7D3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9E456BC9-CB4A-4082-9047-E0D5B458D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70EC8718-B614-45BB-8848-9B80C324A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B92A55DF-7EC2-4337-A75C-7FFD485D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849F-7ECB-4BA4-B454-58B03ED59ABD}" type="datetimeFigureOut">
              <a:rPr lang="bg-BG" smtClean="0"/>
              <a:t>30.11.2021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6BE58414-32F2-4016-BF23-43C8F79C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3F2DC073-78CC-46C3-9222-2C7F9BF7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5292-44AA-4342-9086-AC6891E056B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385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02C3434D-9D44-4CE8-B39D-8BFB03F3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B316523A-3283-4C05-8DAD-0AE464B4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5931BC61-7CDE-448D-A2B5-CAC1657B8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849F-7ECB-4BA4-B454-58B03ED59ABD}" type="datetimeFigureOut">
              <a:rPr lang="bg-BG" smtClean="0"/>
              <a:t>30.11.2021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60F4D00-1D23-42D5-905F-196F8B068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07362A0-C556-4035-915C-316861884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5292-44AA-4342-9086-AC6891E056B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562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45DC394-4B49-4A3F-80DF-6A554897F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803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0FC2CD-AF48-4DDA-8AF3-077BC4A01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136" y="590062"/>
            <a:ext cx="5141964" cy="2838938"/>
          </a:xfrm>
        </p:spPr>
        <p:txBody>
          <a:bodyPr>
            <a:normAutofit/>
          </a:bodyPr>
          <a:lstStyle/>
          <a:p>
            <a:pPr algn="l"/>
            <a:r>
              <a:rPr lang="bg-BG" sz="5600">
                <a:solidFill>
                  <a:srgbClr val="FFFFFF"/>
                </a:solidFill>
              </a:rPr>
              <a:t>Петър Паул Рубенс</a:t>
            </a:r>
          </a:p>
        </p:txBody>
      </p:sp>
      <p:pic>
        <p:nvPicPr>
          <p:cNvPr id="2050" name="Picture 2" descr="Автопортрет, 1623, Кралска колекция.">
            <a:extLst>
              <a:ext uri="{FF2B5EF4-FFF2-40B4-BE49-F238E27FC236}">
                <a16:creationId xmlns:a16="http://schemas.microsoft.com/office/drawing/2014/main" id="{5CD457A9-DFC3-47C8-8643-01F3FA978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 r="2" b="2"/>
          <a:stretch/>
        </p:blipFill>
        <p:spPr bwMode="auto">
          <a:xfrm>
            <a:off x="7480300" y="10"/>
            <a:ext cx="47117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334" y="19317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6112" y="214158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1794" y="23854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505200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35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DCEE1F-5C6D-456E-97E6-9CD30F063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857" y="168166"/>
            <a:ext cx="5637304" cy="64743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	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Петер Паул Рубенс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е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фламандски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художник от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епохата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на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Барока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, известен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със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своя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екстравагантен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стил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който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подчертава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и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въплъщава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подвижността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жизнеността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, цвета и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чувствеността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както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никой друг.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Във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времето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на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Контрареформацията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той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рисува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множество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олтари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портрети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, пейзажи и исторически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картини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с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митологични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религиозни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и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алегорични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сюжети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.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Неговото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творчество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съчетава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традициите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на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брьогеловия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реализъм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с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достиженията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на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венецианската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школа.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	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Освен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че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ръководи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голямо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ателие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в Антверпен,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произвеждащо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картини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за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аристокрацията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и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колекционерите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на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изобразителното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изкуство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в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цяла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Европа, Рубенс е и добре образован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ренесансов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хуманист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колекционер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на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изкуство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и дипломат, получил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рицарско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звание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както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от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испанския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крал Филип IV,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така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и от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английския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крал Чарлз I.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	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Рубенс е бил харизматичен и привлекателен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мъж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и компаньон, „висок,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достолепен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, с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правилни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форми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на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лицето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румени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страни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кестенява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коса, блестящи очи, </a:t>
            </a:r>
            <a:r>
              <a:rPr lang="ru-RU" sz="1800" dirty="0" err="1">
                <a:solidFill>
                  <a:schemeClr val="tx1">
                    <a:alpha val="80000"/>
                  </a:schemeClr>
                </a:solidFill>
              </a:rPr>
              <a:t>владеел</a:t>
            </a:r>
            <a:r>
              <a:rPr lang="ru-RU" sz="1800" dirty="0">
                <a:solidFill>
                  <a:schemeClr val="tx1">
                    <a:alpha val="80000"/>
                  </a:schemeClr>
                </a:solidFill>
              </a:rPr>
              <a:t> се е добре, бил е жизнерадостен, внимателен и любезен.“</a:t>
            </a:r>
            <a:endParaRPr lang="bg-BG" sz="18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70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E37A20-AB16-4DB9-B17E-6D14D902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041" y="2827354"/>
            <a:ext cx="6347918" cy="120329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9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Творби</a:t>
            </a:r>
            <a:endParaRPr lang="en-US" sz="9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7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35BEECF0-A16A-44FD-B921-2A306C16B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53" y="0"/>
            <a:ext cx="122385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4EEB3FE-AFDA-4D5D-9688-8C1713F0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18" y="4313382"/>
            <a:ext cx="10402453" cy="18934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err="1">
                <a:solidFill>
                  <a:schemeClr val="bg1"/>
                </a:solidFill>
              </a:rPr>
              <a:t>Клането</a:t>
            </a:r>
            <a:r>
              <a:rPr lang="ru-RU" sz="2000" dirty="0">
                <a:solidFill>
                  <a:schemeClr val="bg1"/>
                </a:solidFill>
              </a:rPr>
              <a:t> на </a:t>
            </a:r>
            <a:r>
              <a:rPr lang="ru-RU" sz="2000" dirty="0" err="1">
                <a:solidFill>
                  <a:schemeClr val="bg1"/>
                </a:solidFill>
              </a:rPr>
              <a:t>невинните</a:t>
            </a:r>
            <a:r>
              <a:rPr lang="ru-RU" sz="2000" dirty="0">
                <a:solidFill>
                  <a:schemeClr val="bg1"/>
                </a:solidFill>
              </a:rPr>
              <a:t> - </a:t>
            </a:r>
            <a:r>
              <a:rPr lang="ru-RU" sz="2000" dirty="0" err="1">
                <a:solidFill>
                  <a:schemeClr val="bg1"/>
                </a:solidFill>
              </a:rPr>
              <a:t>което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изобразява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библейската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приказка</a:t>
            </a:r>
            <a:r>
              <a:rPr lang="ru-RU" sz="2000" dirty="0">
                <a:solidFill>
                  <a:schemeClr val="bg1"/>
                </a:solidFill>
              </a:rPr>
              <a:t> за </a:t>
            </a:r>
            <a:r>
              <a:rPr lang="ru-RU" sz="2000" dirty="0" err="1">
                <a:solidFill>
                  <a:schemeClr val="bg1"/>
                </a:solidFill>
              </a:rPr>
              <a:t>римски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войници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изпълняващи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мъжки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новородени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във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Витлеем</a:t>
            </a:r>
            <a:r>
              <a:rPr lang="ru-RU" sz="2000" dirty="0">
                <a:solidFill>
                  <a:schemeClr val="bg1"/>
                </a:solidFill>
              </a:rPr>
              <a:t> по </a:t>
            </a:r>
            <a:r>
              <a:rPr lang="ru-RU" sz="2000" dirty="0" err="1">
                <a:solidFill>
                  <a:schemeClr val="bg1"/>
                </a:solidFill>
              </a:rPr>
              <a:t>нареждане</a:t>
            </a:r>
            <a:r>
              <a:rPr lang="ru-RU" sz="2000" dirty="0">
                <a:solidFill>
                  <a:schemeClr val="bg1"/>
                </a:solidFill>
              </a:rPr>
              <a:t> на </a:t>
            </a:r>
            <a:r>
              <a:rPr lang="ru-RU" sz="2000" dirty="0" err="1">
                <a:solidFill>
                  <a:schemeClr val="bg1"/>
                </a:solidFill>
              </a:rPr>
              <a:t>цар</a:t>
            </a:r>
            <a:r>
              <a:rPr lang="ru-RU" sz="2000" dirty="0">
                <a:solidFill>
                  <a:schemeClr val="bg1"/>
                </a:solidFill>
              </a:rPr>
              <a:t> Ирод - е </a:t>
            </a:r>
            <a:r>
              <a:rPr lang="ru-RU" sz="2000" dirty="0" err="1">
                <a:solidFill>
                  <a:schemeClr val="bg1"/>
                </a:solidFill>
              </a:rPr>
              <a:t>нарисувано</a:t>
            </a:r>
            <a:r>
              <a:rPr lang="ru-RU" sz="2000" dirty="0">
                <a:solidFill>
                  <a:schemeClr val="bg1"/>
                </a:solidFill>
              </a:rPr>
              <a:t> в </a:t>
            </a:r>
            <a:r>
              <a:rPr lang="ru-RU" sz="2000" dirty="0" err="1">
                <a:solidFill>
                  <a:schemeClr val="bg1"/>
                </a:solidFill>
              </a:rPr>
              <a:t>началото</a:t>
            </a:r>
            <a:r>
              <a:rPr lang="ru-RU" sz="2000" dirty="0">
                <a:solidFill>
                  <a:schemeClr val="bg1"/>
                </a:solidFill>
              </a:rPr>
              <a:t> на 17 век, след </a:t>
            </a:r>
            <a:r>
              <a:rPr lang="ru-RU" sz="2000" dirty="0" err="1">
                <a:solidFill>
                  <a:schemeClr val="bg1"/>
                </a:solidFill>
              </a:rPr>
              <a:t>като</a:t>
            </a:r>
            <a:r>
              <a:rPr lang="ru-RU" sz="2000" dirty="0">
                <a:solidFill>
                  <a:schemeClr val="bg1"/>
                </a:solidFill>
              </a:rPr>
              <a:t> Рубенс се </a:t>
            </a:r>
            <a:r>
              <a:rPr lang="ru-RU" sz="2000" dirty="0" err="1">
                <a:solidFill>
                  <a:schemeClr val="bg1"/>
                </a:solidFill>
              </a:rPr>
              <a:t>завръща</a:t>
            </a:r>
            <a:r>
              <a:rPr lang="ru-RU" sz="2000" dirty="0">
                <a:solidFill>
                  <a:schemeClr val="bg1"/>
                </a:solidFill>
              </a:rPr>
              <a:t> от </a:t>
            </a:r>
            <a:r>
              <a:rPr lang="ru-RU" sz="2000" dirty="0" err="1">
                <a:solidFill>
                  <a:schemeClr val="bg1"/>
                </a:solidFill>
              </a:rPr>
              <a:t>осемгодишен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престой</a:t>
            </a:r>
            <a:r>
              <a:rPr lang="ru-RU" sz="2000" dirty="0">
                <a:solidFill>
                  <a:schemeClr val="bg1"/>
                </a:solidFill>
              </a:rPr>
              <a:t> в Италия, </a:t>
            </a:r>
            <a:r>
              <a:rPr lang="ru-RU" sz="2000" dirty="0" err="1">
                <a:solidFill>
                  <a:schemeClr val="bg1"/>
                </a:solidFill>
              </a:rPr>
              <a:t>прекарвайки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наблюдавайки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творбите</a:t>
            </a:r>
            <a:r>
              <a:rPr lang="ru-RU" sz="2000" dirty="0">
                <a:solidFill>
                  <a:schemeClr val="bg1"/>
                </a:solidFill>
              </a:rPr>
              <a:t> на </a:t>
            </a:r>
            <a:r>
              <a:rPr lang="ru-RU" sz="2000" dirty="0" err="1">
                <a:solidFill>
                  <a:schemeClr val="bg1"/>
                </a:solidFill>
              </a:rPr>
              <a:t>художници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като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италианския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бароков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майстор</a:t>
            </a:r>
            <a:r>
              <a:rPr lang="ru-RU" sz="2000" dirty="0">
                <a:solidFill>
                  <a:schemeClr val="bg1"/>
                </a:solidFill>
              </a:rPr>
              <a:t> Караваджо. </a:t>
            </a:r>
            <a:r>
              <a:rPr lang="ru-RU" sz="2000" dirty="0" err="1">
                <a:solidFill>
                  <a:schemeClr val="bg1"/>
                </a:solidFill>
              </a:rPr>
              <a:t>Картината</a:t>
            </a:r>
            <a:r>
              <a:rPr lang="ru-RU" sz="2000" dirty="0">
                <a:solidFill>
                  <a:schemeClr val="bg1"/>
                </a:solidFill>
              </a:rPr>
              <a:t> се </a:t>
            </a:r>
            <a:r>
              <a:rPr lang="ru-RU" sz="2000" dirty="0" err="1">
                <a:solidFill>
                  <a:schemeClr val="bg1"/>
                </a:solidFill>
              </a:rPr>
              <a:t>превърна</a:t>
            </a:r>
            <a:r>
              <a:rPr lang="ru-RU" sz="2000" dirty="0">
                <a:solidFill>
                  <a:schemeClr val="bg1"/>
                </a:solidFill>
              </a:rPr>
              <a:t> в най-</a:t>
            </a:r>
            <a:r>
              <a:rPr lang="ru-RU" sz="2000" dirty="0" err="1">
                <a:solidFill>
                  <a:schemeClr val="bg1"/>
                </a:solidFill>
              </a:rPr>
              <a:t>скъпата</a:t>
            </a:r>
            <a:r>
              <a:rPr lang="ru-RU" sz="2000" dirty="0">
                <a:solidFill>
                  <a:schemeClr val="bg1"/>
                </a:solidFill>
              </a:rPr>
              <a:t> картина на Old Master, </a:t>
            </a:r>
            <a:r>
              <a:rPr lang="ru-RU" sz="2000" dirty="0" err="1">
                <a:solidFill>
                  <a:schemeClr val="bg1"/>
                </a:solidFill>
              </a:rPr>
              <a:t>продавана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някога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когато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канадският</a:t>
            </a:r>
            <a:r>
              <a:rPr lang="ru-RU" sz="2000" dirty="0">
                <a:solidFill>
                  <a:schemeClr val="bg1"/>
                </a:solidFill>
              </a:rPr>
              <a:t> бизнесмен и </a:t>
            </a:r>
            <a:r>
              <a:rPr lang="ru-RU" sz="2000" dirty="0" err="1">
                <a:solidFill>
                  <a:schemeClr val="bg1"/>
                </a:solidFill>
              </a:rPr>
              <a:t>колекционер</a:t>
            </a:r>
            <a:r>
              <a:rPr lang="ru-RU" sz="2000" dirty="0">
                <a:solidFill>
                  <a:schemeClr val="bg1"/>
                </a:solidFill>
              </a:rPr>
              <a:t> на </a:t>
            </a:r>
            <a:r>
              <a:rPr lang="ru-RU" sz="2000" dirty="0" err="1">
                <a:solidFill>
                  <a:schemeClr val="bg1"/>
                </a:solidFill>
              </a:rPr>
              <a:t>изкуства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Кенет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Томсън</a:t>
            </a:r>
            <a:r>
              <a:rPr lang="ru-RU" sz="2000" dirty="0">
                <a:solidFill>
                  <a:schemeClr val="bg1"/>
                </a:solidFill>
              </a:rPr>
              <a:t> я закупи за 49, 5 </a:t>
            </a:r>
            <a:r>
              <a:rPr lang="ru-RU" sz="2000" dirty="0" err="1">
                <a:solidFill>
                  <a:schemeClr val="bg1"/>
                </a:solidFill>
              </a:rPr>
              <a:t>милиона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британски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лири</a:t>
            </a:r>
            <a:r>
              <a:rPr lang="ru-RU" sz="2000" dirty="0">
                <a:solidFill>
                  <a:schemeClr val="bg1"/>
                </a:solidFill>
              </a:rPr>
              <a:t> на </a:t>
            </a:r>
            <a:r>
              <a:rPr lang="ru-RU" sz="2000" dirty="0" err="1">
                <a:solidFill>
                  <a:schemeClr val="bg1"/>
                </a:solidFill>
              </a:rPr>
              <a:t>търг</a:t>
            </a:r>
            <a:r>
              <a:rPr lang="ru-RU" sz="2000" dirty="0">
                <a:solidFill>
                  <a:schemeClr val="bg1"/>
                </a:solidFill>
              </a:rPr>
              <a:t> на </a:t>
            </a:r>
            <a:r>
              <a:rPr lang="ru-RU" sz="2000" dirty="0" err="1">
                <a:solidFill>
                  <a:schemeClr val="bg1"/>
                </a:solidFill>
              </a:rPr>
              <a:t>Сотбис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през</a:t>
            </a:r>
            <a:r>
              <a:rPr lang="ru-RU" sz="2000" dirty="0">
                <a:solidFill>
                  <a:schemeClr val="bg1"/>
                </a:solidFill>
              </a:rPr>
              <a:t> 2002 г., </a:t>
            </a:r>
            <a:r>
              <a:rPr lang="ru-RU" sz="2000" dirty="0" err="1">
                <a:solidFill>
                  <a:schemeClr val="bg1"/>
                </a:solidFill>
              </a:rPr>
              <a:t>преди</a:t>
            </a:r>
            <a:r>
              <a:rPr lang="ru-RU" sz="2000" dirty="0">
                <a:solidFill>
                  <a:schemeClr val="bg1"/>
                </a:solidFill>
              </a:rPr>
              <a:t> да </a:t>
            </a:r>
            <a:r>
              <a:rPr lang="ru-RU" sz="2000" dirty="0" err="1">
                <a:solidFill>
                  <a:schemeClr val="bg1"/>
                </a:solidFill>
              </a:rPr>
              <a:t>бъде</a:t>
            </a:r>
            <a:r>
              <a:rPr lang="ru-RU" sz="2000" dirty="0">
                <a:solidFill>
                  <a:schemeClr val="bg1"/>
                </a:solidFill>
              </a:rPr>
              <a:t> дарена на </a:t>
            </a:r>
            <a:r>
              <a:rPr lang="ru-RU" sz="2000" dirty="0" err="1">
                <a:solidFill>
                  <a:schemeClr val="bg1"/>
                </a:solidFill>
              </a:rPr>
              <a:t>Художествената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галерия</a:t>
            </a:r>
            <a:r>
              <a:rPr lang="ru-RU" sz="2000" dirty="0">
                <a:solidFill>
                  <a:schemeClr val="bg1"/>
                </a:solidFill>
              </a:rPr>
              <a:t> на Онтарио </a:t>
            </a:r>
            <a:r>
              <a:rPr lang="ru-RU" sz="2000" dirty="0" err="1">
                <a:solidFill>
                  <a:schemeClr val="bg1"/>
                </a:solidFill>
              </a:rPr>
              <a:t>през</a:t>
            </a:r>
            <a:r>
              <a:rPr lang="ru-RU" sz="2000" dirty="0">
                <a:solidFill>
                  <a:schemeClr val="bg1"/>
                </a:solidFill>
              </a:rPr>
              <a:t> 2008 г., </a:t>
            </a:r>
            <a:r>
              <a:rPr lang="ru-RU" sz="2000" dirty="0" err="1">
                <a:solidFill>
                  <a:schemeClr val="bg1"/>
                </a:solidFill>
              </a:rPr>
              <a:t>където</a:t>
            </a:r>
            <a:r>
              <a:rPr lang="ru-RU" sz="2000" dirty="0">
                <a:solidFill>
                  <a:schemeClr val="bg1"/>
                </a:solidFill>
              </a:rPr>
              <a:t> и до </a:t>
            </a:r>
            <a:r>
              <a:rPr lang="ru-RU" sz="2000" dirty="0" err="1">
                <a:solidFill>
                  <a:schemeClr val="bg1"/>
                </a:solidFill>
              </a:rPr>
              <a:t>днес</a:t>
            </a:r>
            <a:r>
              <a:rPr lang="ru-RU" sz="2000" dirty="0">
                <a:solidFill>
                  <a:schemeClr val="bg1"/>
                </a:solidFill>
              </a:rPr>
              <a:t> виси.</a:t>
            </a:r>
            <a:endParaRPr lang="bg-B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6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BDCE64FF-5BD4-4839-AACF-CCEE7696A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86" y="-1"/>
            <a:ext cx="11504941" cy="688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0FBA37A-ACD6-4A0A-B640-1341F7550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6509"/>
            <a:ext cx="10515600" cy="17804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По </a:t>
            </a:r>
            <a:r>
              <a:rPr lang="ru-RU" sz="2000" dirty="0" err="1">
                <a:solidFill>
                  <a:schemeClr val="bg1"/>
                </a:solidFill>
              </a:rPr>
              <a:t>поръчка</a:t>
            </a:r>
            <a:r>
              <a:rPr lang="ru-RU" sz="2000" dirty="0">
                <a:solidFill>
                  <a:schemeClr val="bg1"/>
                </a:solidFill>
              </a:rPr>
              <a:t> на </a:t>
            </a:r>
            <a:r>
              <a:rPr lang="ru-RU" sz="2000" dirty="0" err="1">
                <a:solidFill>
                  <a:schemeClr val="bg1"/>
                </a:solidFill>
              </a:rPr>
              <a:t>италианския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херцог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Фердинандо</a:t>
            </a:r>
            <a:r>
              <a:rPr lang="ru-RU" sz="2000" dirty="0">
                <a:solidFill>
                  <a:schemeClr val="bg1"/>
                </a:solidFill>
              </a:rPr>
              <a:t> II де Медичи, </a:t>
            </a:r>
            <a:r>
              <a:rPr lang="ru-RU" sz="2000" dirty="0" err="1">
                <a:solidFill>
                  <a:schemeClr val="bg1"/>
                </a:solidFill>
              </a:rPr>
              <a:t>Ужасите</a:t>
            </a:r>
            <a:r>
              <a:rPr lang="ru-RU" sz="2000" dirty="0">
                <a:solidFill>
                  <a:schemeClr val="bg1"/>
                </a:solidFill>
              </a:rPr>
              <a:t> на </a:t>
            </a:r>
            <a:r>
              <a:rPr lang="ru-RU" sz="2000" dirty="0" err="1">
                <a:solidFill>
                  <a:schemeClr val="bg1"/>
                </a:solidFill>
              </a:rPr>
              <a:t>войната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са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рисувани</a:t>
            </a:r>
            <a:r>
              <a:rPr lang="ru-RU" sz="2000" dirty="0">
                <a:solidFill>
                  <a:schemeClr val="bg1"/>
                </a:solidFill>
              </a:rPr>
              <a:t> между 1637 и 1638 г. и </a:t>
            </a:r>
            <a:r>
              <a:rPr lang="ru-RU" sz="2000" dirty="0" err="1">
                <a:solidFill>
                  <a:schemeClr val="bg1"/>
                </a:solidFill>
              </a:rPr>
              <a:t>днес</a:t>
            </a:r>
            <a:r>
              <a:rPr lang="ru-RU" sz="2000" dirty="0">
                <a:solidFill>
                  <a:schemeClr val="bg1"/>
                </a:solidFill>
              </a:rPr>
              <a:t> висят в </a:t>
            </a:r>
            <a:r>
              <a:rPr lang="ru-RU" sz="2000" dirty="0" err="1">
                <a:solidFill>
                  <a:schemeClr val="bg1"/>
                </a:solidFill>
              </a:rPr>
              <a:t>Палатинската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галерия</a:t>
            </a:r>
            <a:r>
              <a:rPr lang="ru-RU" sz="2000" dirty="0">
                <a:solidFill>
                  <a:schemeClr val="bg1"/>
                </a:solidFill>
              </a:rPr>
              <a:t> на </a:t>
            </a:r>
            <a:r>
              <a:rPr lang="ru-RU" sz="2000" dirty="0" err="1">
                <a:solidFill>
                  <a:schemeClr val="bg1"/>
                </a:solidFill>
              </a:rPr>
              <a:t>Палацо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Пити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във</a:t>
            </a:r>
            <a:r>
              <a:rPr lang="ru-RU" sz="2000" dirty="0">
                <a:solidFill>
                  <a:schemeClr val="bg1"/>
                </a:solidFill>
              </a:rPr>
              <a:t> Флоренция. Макар </a:t>
            </a:r>
            <a:r>
              <a:rPr lang="ru-RU" sz="2000" dirty="0" err="1">
                <a:solidFill>
                  <a:schemeClr val="bg1"/>
                </a:solidFill>
              </a:rPr>
              <a:t>картината</a:t>
            </a:r>
            <a:r>
              <a:rPr lang="ru-RU" sz="2000" dirty="0">
                <a:solidFill>
                  <a:schemeClr val="bg1"/>
                </a:solidFill>
              </a:rPr>
              <a:t> да </a:t>
            </a:r>
            <a:r>
              <a:rPr lang="ru-RU" sz="2000" dirty="0" err="1">
                <a:solidFill>
                  <a:schemeClr val="bg1"/>
                </a:solidFill>
              </a:rPr>
              <a:t>изобразява</a:t>
            </a:r>
            <a:r>
              <a:rPr lang="ru-RU" sz="2000" dirty="0">
                <a:solidFill>
                  <a:schemeClr val="bg1"/>
                </a:solidFill>
              </a:rPr>
              <a:t> Марс, </a:t>
            </a:r>
            <a:r>
              <a:rPr lang="ru-RU" sz="2000" dirty="0" err="1">
                <a:solidFill>
                  <a:schemeClr val="bg1"/>
                </a:solidFill>
              </a:rPr>
              <a:t>римския</a:t>
            </a:r>
            <a:r>
              <a:rPr lang="ru-RU" sz="2000" dirty="0">
                <a:solidFill>
                  <a:schemeClr val="bg1"/>
                </a:solidFill>
              </a:rPr>
              <a:t> бог на </a:t>
            </a:r>
            <a:r>
              <a:rPr lang="ru-RU" sz="2000" dirty="0" err="1">
                <a:solidFill>
                  <a:schemeClr val="bg1"/>
                </a:solidFill>
              </a:rPr>
              <a:t>войната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тръгващ</a:t>
            </a:r>
            <a:r>
              <a:rPr lang="ru-RU" sz="2000" dirty="0">
                <a:solidFill>
                  <a:schemeClr val="bg1"/>
                </a:solidFill>
              </a:rPr>
              <a:t> от храма на Янус, </a:t>
            </a:r>
            <a:r>
              <a:rPr lang="ru-RU" sz="2000" dirty="0" err="1">
                <a:solidFill>
                  <a:schemeClr val="bg1"/>
                </a:solidFill>
              </a:rPr>
              <a:t>преметнат</a:t>
            </a:r>
            <a:r>
              <a:rPr lang="ru-RU" sz="2000" dirty="0">
                <a:solidFill>
                  <a:schemeClr val="bg1"/>
                </a:solidFill>
              </a:rPr>
              <a:t> от Алекто, </a:t>
            </a:r>
            <a:r>
              <a:rPr lang="ru-RU" sz="2000" dirty="0" err="1">
                <a:solidFill>
                  <a:schemeClr val="bg1"/>
                </a:solidFill>
              </a:rPr>
              <a:t>яростта</a:t>
            </a:r>
            <a:r>
              <a:rPr lang="ru-RU" sz="2000" dirty="0">
                <a:solidFill>
                  <a:schemeClr val="bg1"/>
                </a:solidFill>
              </a:rPr>
              <a:t> на </a:t>
            </a:r>
            <a:r>
              <a:rPr lang="ru-RU" sz="2000" dirty="0" err="1">
                <a:solidFill>
                  <a:schemeClr val="bg1"/>
                </a:solidFill>
              </a:rPr>
              <a:t>войната</a:t>
            </a:r>
            <a:r>
              <a:rPr lang="ru-RU" sz="2000" dirty="0">
                <a:solidFill>
                  <a:schemeClr val="bg1"/>
                </a:solidFill>
              </a:rPr>
              <a:t> и </a:t>
            </a:r>
            <a:r>
              <a:rPr lang="ru-RU" sz="2000" dirty="0" err="1">
                <a:solidFill>
                  <a:schemeClr val="bg1"/>
                </a:solidFill>
              </a:rPr>
              <a:t>сдържан</a:t>
            </a:r>
            <a:r>
              <a:rPr lang="ru-RU" sz="2000" dirty="0">
                <a:solidFill>
                  <a:schemeClr val="bg1"/>
                </a:solidFill>
              </a:rPr>
              <a:t> от Венера - </a:t>
            </a:r>
            <a:r>
              <a:rPr lang="ru-RU" sz="2000" dirty="0" err="1">
                <a:solidFill>
                  <a:schemeClr val="bg1"/>
                </a:solidFill>
              </a:rPr>
              <a:t>изобразен</a:t>
            </a:r>
            <a:r>
              <a:rPr lang="ru-RU" sz="2000" dirty="0">
                <a:solidFill>
                  <a:schemeClr val="bg1"/>
                </a:solidFill>
              </a:rPr>
              <a:t> по типичен безмилостен </a:t>
            </a:r>
            <a:r>
              <a:rPr lang="ru-RU" sz="2000" dirty="0" err="1">
                <a:solidFill>
                  <a:schemeClr val="bg1"/>
                </a:solidFill>
              </a:rPr>
              <a:t>рубенски</a:t>
            </a:r>
            <a:r>
              <a:rPr lang="ru-RU" sz="2000" dirty="0">
                <a:solidFill>
                  <a:schemeClr val="bg1"/>
                </a:solidFill>
              </a:rPr>
              <a:t> начин - смята се, че Рубенс </a:t>
            </a:r>
            <a:r>
              <a:rPr lang="ru-RU" sz="2000" dirty="0" err="1">
                <a:solidFill>
                  <a:schemeClr val="bg1"/>
                </a:solidFill>
              </a:rPr>
              <a:t>използва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алегорията</a:t>
            </a:r>
            <a:r>
              <a:rPr lang="ru-RU" sz="2000" dirty="0">
                <a:solidFill>
                  <a:schemeClr val="bg1"/>
                </a:solidFill>
              </a:rPr>
              <a:t> на </a:t>
            </a:r>
            <a:r>
              <a:rPr lang="ru-RU" sz="2000" dirty="0" err="1">
                <a:solidFill>
                  <a:schemeClr val="bg1"/>
                </a:solidFill>
              </a:rPr>
              <a:t>римската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митология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като</a:t>
            </a:r>
            <a:r>
              <a:rPr lang="ru-RU" sz="2000" dirty="0">
                <a:solidFill>
                  <a:schemeClr val="bg1"/>
                </a:solidFill>
              </a:rPr>
              <a:t> политически </a:t>
            </a:r>
            <a:r>
              <a:rPr lang="ru-RU" sz="2000" dirty="0" err="1">
                <a:solidFill>
                  <a:schemeClr val="bg1"/>
                </a:solidFill>
              </a:rPr>
              <a:t>коментар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към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Тридесетгодишната</a:t>
            </a:r>
            <a:r>
              <a:rPr lang="ru-RU" sz="2000" dirty="0">
                <a:solidFill>
                  <a:schemeClr val="bg1"/>
                </a:solidFill>
              </a:rPr>
              <a:t> война, </a:t>
            </a:r>
            <a:r>
              <a:rPr lang="ru-RU" sz="2000" dirty="0" err="1">
                <a:solidFill>
                  <a:schemeClr val="bg1"/>
                </a:solidFill>
              </a:rPr>
              <a:t>която</a:t>
            </a:r>
            <a:r>
              <a:rPr lang="ru-RU" sz="2000" dirty="0">
                <a:solidFill>
                  <a:schemeClr val="bg1"/>
                </a:solidFill>
              </a:rPr>
              <a:t> в </a:t>
            </a:r>
            <a:r>
              <a:rPr lang="ru-RU" sz="2000" dirty="0" err="1">
                <a:solidFill>
                  <a:schemeClr val="bg1"/>
                </a:solidFill>
              </a:rPr>
              <a:t>този</a:t>
            </a:r>
            <a:r>
              <a:rPr lang="ru-RU" sz="2000" dirty="0">
                <a:solidFill>
                  <a:schemeClr val="bg1"/>
                </a:solidFill>
              </a:rPr>
              <a:t> момент опустоши Европа в </a:t>
            </a:r>
            <a:r>
              <a:rPr lang="ru-RU" sz="2000" dirty="0" err="1">
                <a:solidFill>
                  <a:schemeClr val="bg1"/>
                </a:solidFill>
              </a:rPr>
              <a:t>продължение</a:t>
            </a:r>
            <a:r>
              <a:rPr lang="ru-RU" sz="2000" dirty="0">
                <a:solidFill>
                  <a:schemeClr val="bg1"/>
                </a:solidFill>
              </a:rPr>
              <a:t> на две </a:t>
            </a:r>
            <a:r>
              <a:rPr lang="ru-RU" sz="2000" dirty="0" err="1">
                <a:solidFill>
                  <a:schemeClr val="bg1"/>
                </a:solidFill>
              </a:rPr>
              <a:t>десетилетия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  <a:endParaRPr lang="bg-B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89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Image">
            <a:extLst>
              <a:ext uri="{FF2B5EF4-FFF2-40B4-BE49-F238E27FC236}">
                <a16:creationId xmlns:a16="http://schemas.microsoft.com/office/drawing/2014/main" id="{6E04A723-B425-4A87-87D8-B00760B0F6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2EB0E0E-8BE9-4B19-8BAA-6022D00E3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028"/>
            <a:ext cx="3822189" cy="5640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/>
              <a:t>Друго</a:t>
            </a:r>
            <a:r>
              <a:rPr lang="ru-RU" sz="2000" dirty="0"/>
              <a:t> от </a:t>
            </a:r>
            <a:r>
              <a:rPr lang="ru-RU" sz="2000" dirty="0" err="1"/>
              <a:t>митологичните</a:t>
            </a:r>
            <a:r>
              <a:rPr lang="ru-RU" sz="2000" dirty="0"/>
              <a:t> произведения на Рубенс, </a:t>
            </a:r>
            <a:r>
              <a:rPr lang="ru-RU" sz="2000" dirty="0" err="1"/>
              <a:t>Съдът</a:t>
            </a:r>
            <a:r>
              <a:rPr lang="ru-RU" sz="2000" dirty="0"/>
              <a:t> на Париж, </a:t>
            </a:r>
            <a:r>
              <a:rPr lang="ru-RU" sz="2000" dirty="0" err="1"/>
              <a:t>изобразява</a:t>
            </a:r>
            <a:r>
              <a:rPr lang="ru-RU" sz="2000" dirty="0"/>
              <a:t> </a:t>
            </a:r>
            <a:r>
              <a:rPr lang="ru-RU" sz="2000" dirty="0" err="1"/>
              <a:t>едноименната</a:t>
            </a:r>
            <a:r>
              <a:rPr lang="ru-RU" sz="2000" dirty="0"/>
              <a:t> </a:t>
            </a:r>
            <a:r>
              <a:rPr lang="ru-RU" sz="2000" dirty="0" err="1"/>
              <a:t>митична</a:t>
            </a:r>
            <a:r>
              <a:rPr lang="ru-RU" sz="2000" dirty="0"/>
              <a:t> </a:t>
            </a:r>
            <a:r>
              <a:rPr lang="ru-RU" sz="2000" dirty="0" err="1"/>
              <a:t>римска</a:t>
            </a:r>
            <a:r>
              <a:rPr lang="ru-RU" sz="2000" dirty="0"/>
              <a:t> </a:t>
            </a:r>
            <a:r>
              <a:rPr lang="ru-RU" sz="2000" dirty="0" err="1"/>
              <a:t>приказка</a:t>
            </a:r>
            <a:r>
              <a:rPr lang="ru-RU" sz="2000" dirty="0"/>
              <a:t>, в </a:t>
            </a:r>
            <a:r>
              <a:rPr lang="ru-RU" sz="2000" dirty="0" err="1"/>
              <a:t>която</a:t>
            </a:r>
            <a:r>
              <a:rPr lang="ru-RU" sz="2000" dirty="0"/>
              <a:t> Париж </a:t>
            </a:r>
            <a:r>
              <a:rPr lang="ru-RU" sz="2000" dirty="0" err="1"/>
              <a:t>беше</a:t>
            </a:r>
            <a:r>
              <a:rPr lang="ru-RU" sz="2000" dirty="0"/>
              <a:t> </a:t>
            </a:r>
            <a:r>
              <a:rPr lang="ru-RU" sz="2000" dirty="0" err="1"/>
              <a:t>принуден</a:t>
            </a:r>
            <a:r>
              <a:rPr lang="ru-RU" sz="2000" dirty="0"/>
              <a:t> да </a:t>
            </a:r>
            <a:r>
              <a:rPr lang="ru-RU" sz="2000" dirty="0" err="1"/>
              <a:t>съди</a:t>
            </a:r>
            <a:r>
              <a:rPr lang="ru-RU" sz="2000" dirty="0"/>
              <a:t> най-</a:t>
            </a:r>
            <a:r>
              <a:rPr lang="ru-RU" sz="2000" dirty="0" err="1"/>
              <a:t>красивата</a:t>
            </a:r>
            <a:r>
              <a:rPr lang="ru-RU" sz="2000" dirty="0"/>
              <a:t> от три богини - Венера, Минерва и Юнона - в </a:t>
            </a:r>
            <a:r>
              <a:rPr lang="ru-RU" sz="2000" dirty="0" err="1"/>
              <a:t>събития</a:t>
            </a:r>
            <a:r>
              <a:rPr lang="ru-RU" sz="2000" dirty="0"/>
              <a:t>, </a:t>
            </a:r>
            <a:r>
              <a:rPr lang="ru-RU" sz="2000" dirty="0" err="1"/>
              <a:t>разпалили</a:t>
            </a:r>
            <a:r>
              <a:rPr lang="ru-RU" sz="2000" dirty="0"/>
              <a:t> </a:t>
            </a:r>
            <a:r>
              <a:rPr lang="ru-RU" sz="2000" dirty="0" err="1"/>
              <a:t>Троянската</a:t>
            </a:r>
            <a:r>
              <a:rPr lang="ru-RU" sz="2000" dirty="0"/>
              <a:t> война. Говори се, че </a:t>
            </a:r>
            <a:r>
              <a:rPr lang="ru-RU" sz="2000" dirty="0" err="1"/>
              <a:t>втората</a:t>
            </a:r>
            <a:r>
              <a:rPr lang="ru-RU" sz="2000" dirty="0"/>
              <a:t> </a:t>
            </a:r>
            <a:r>
              <a:rPr lang="ru-RU" sz="2000" dirty="0" err="1"/>
              <a:t>съпруга</a:t>
            </a:r>
            <a:r>
              <a:rPr lang="ru-RU" sz="2000" dirty="0"/>
              <a:t> на Рубенс, Хелен </a:t>
            </a:r>
            <a:r>
              <a:rPr lang="ru-RU" sz="2000" dirty="0" err="1"/>
              <a:t>Фурмен</a:t>
            </a:r>
            <a:r>
              <a:rPr lang="ru-RU" sz="2000" dirty="0"/>
              <a:t> - на 37 </a:t>
            </a:r>
            <a:r>
              <a:rPr lang="ru-RU" sz="2000" dirty="0" err="1"/>
              <a:t>години</a:t>
            </a:r>
            <a:r>
              <a:rPr lang="ru-RU" sz="2000" dirty="0"/>
              <a:t> </a:t>
            </a:r>
            <a:r>
              <a:rPr lang="ru-RU" sz="2000" dirty="0" err="1"/>
              <a:t>младши</a:t>
            </a:r>
            <a:r>
              <a:rPr lang="ru-RU" sz="2000" dirty="0"/>
              <a:t> и </a:t>
            </a:r>
            <a:r>
              <a:rPr lang="ru-RU" sz="2000" dirty="0" err="1"/>
              <a:t>племенницата</a:t>
            </a:r>
            <a:r>
              <a:rPr lang="ru-RU" sz="2000" dirty="0"/>
              <a:t> на </a:t>
            </a:r>
            <a:r>
              <a:rPr lang="ru-RU" sz="2000" dirty="0" err="1"/>
              <a:t>първата</a:t>
            </a:r>
            <a:r>
              <a:rPr lang="ru-RU" sz="2000" dirty="0"/>
              <a:t> </a:t>
            </a:r>
            <a:r>
              <a:rPr lang="ru-RU" sz="2000" dirty="0" err="1"/>
              <a:t>му</a:t>
            </a:r>
            <a:r>
              <a:rPr lang="ru-RU" sz="2000" dirty="0"/>
              <a:t> </a:t>
            </a:r>
            <a:r>
              <a:rPr lang="ru-RU" sz="2000" dirty="0" err="1"/>
              <a:t>съпруга</a:t>
            </a:r>
            <a:r>
              <a:rPr lang="ru-RU" sz="2000" dirty="0"/>
              <a:t> </a:t>
            </a:r>
            <a:r>
              <a:rPr lang="ru-RU" sz="2000" dirty="0" err="1"/>
              <a:t>Изабела</a:t>
            </a:r>
            <a:r>
              <a:rPr lang="ru-RU" sz="2000" dirty="0"/>
              <a:t> Бранд, </a:t>
            </a:r>
            <a:r>
              <a:rPr lang="ru-RU" sz="2000" dirty="0" err="1"/>
              <a:t>която</a:t>
            </a:r>
            <a:r>
              <a:rPr lang="ru-RU" sz="2000" dirty="0"/>
              <a:t> починала </a:t>
            </a:r>
            <a:r>
              <a:rPr lang="ru-RU" sz="2000" dirty="0" err="1"/>
              <a:t>четири</a:t>
            </a:r>
            <a:r>
              <a:rPr lang="ru-RU" sz="2000" dirty="0"/>
              <a:t> </a:t>
            </a:r>
            <a:r>
              <a:rPr lang="ru-RU" sz="2000" dirty="0" err="1"/>
              <a:t>години</a:t>
            </a:r>
            <a:r>
              <a:rPr lang="ru-RU" sz="2000" dirty="0"/>
              <a:t> </a:t>
            </a:r>
            <a:r>
              <a:rPr lang="ru-RU" sz="2000" dirty="0" err="1"/>
              <a:t>преди</a:t>
            </a:r>
            <a:r>
              <a:rPr lang="ru-RU" sz="2000" dirty="0"/>
              <a:t> брака им, била най-</a:t>
            </a:r>
            <a:r>
              <a:rPr lang="ru-RU" sz="2000" dirty="0" err="1"/>
              <a:t>големият</a:t>
            </a:r>
            <a:r>
              <a:rPr lang="ru-RU" sz="2000" dirty="0"/>
              <a:t>, красив </a:t>
            </a:r>
            <a:r>
              <a:rPr lang="ru-RU" sz="2000" dirty="0" err="1"/>
              <a:t>модел</a:t>
            </a:r>
            <a:r>
              <a:rPr lang="ru-RU" sz="2000" dirty="0"/>
              <a:t> за </a:t>
            </a:r>
            <a:r>
              <a:rPr lang="ru-RU" sz="2000" dirty="0" err="1"/>
              <a:t>фигурата</a:t>
            </a:r>
            <a:r>
              <a:rPr lang="ru-RU" sz="2000" dirty="0"/>
              <a:t> на Венера. </a:t>
            </a:r>
            <a:r>
              <a:rPr lang="ru-RU" sz="2000" dirty="0" err="1"/>
              <a:t>По-късна</a:t>
            </a:r>
            <a:r>
              <a:rPr lang="ru-RU" sz="2000" dirty="0"/>
              <a:t> версия на </a:t>
            </a:r>
            <a:r>
              <a:rPr lang="ru-RU" sz="2000" dirty="0" err="1"/>
              <a:t>Страшния</a:t>
            </a:r>
            <a:r>
              <a:rPr lang="ru-RU" sz="2000" dirty="0"/>
              <a:t> </a:t>
            </a:r>
            <a:r>
              <a:rPr lang="ru-RU" sz="2000" dirty="0" err="1"/>
              <a:t>съд</a:t>
            </a:r>
            <a:r>
              <a:rPr lang="ru-RU" sz="2000" dirty="0"/>
              <a:t>, </a:t>
            </a:r>
            <a:r>
              <a:rPr lang="ru-RU" sz="2000" dirty="0" err="1"/>
              <a:t>нарисувана</a:t>
            </a:r>
            <a:r>
              <a:rPr lang="ru-RU" sz="2000" dirty="0"/>
              <a:t> </a:t>
            </a:r>
            <a:r>
              <a:rPr lang="ru-RU" sz="2000" dirty="0" err="1"/>
              <a:t>към</a:t>
            </a:r>
            <a:r>
              <a:rPr lang="ru-RU" sz="2000" dirty="0"/>
              <a:t> края на 1630-те, виси в </a:t>
            </a:r>
            <a:r>
              <a:rPr lang="ru-RU" sz="2000" dirty="0" err="1"/>
              <a:t>мадридския</a:t>
            </a:r>
            <a:r>
              <a:rPr lang="ru-RU" sz="2000" dirty="0"/>
              <a:t> </a:t>
            </a:r>
            <a:r>
              <a:rPr lang="ru-RU" sz="2000" dirty="0" err="1"/>
              <a:t>Музео</a:t>
            </a:r>
            <a:r>
              <a:rPr lang="ru-RU" sz="2000" dirty="0"/>
              <a:t> дел Прадо.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58813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CB2945A-CB82-4987-ADBA-F7E4E31FE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620110"/>
            <a:ext cx="6002110" cy="5513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/>
              <a:t>Една</a:t>
            </a:r>
            <a:r>
              <a:rPr lang="ru-RU" sz="2000" dirty="0"/>
              <a:t> от 24 </a:t>
            </a:r>
            <a:r>
              <a:rPr lang="ru-RU" sz="2000" dirty="0" err="1"/>
              <a:t>картини</a:t>
            </a:r>
            <a:r>
              <a:rPr lang="ru-RU" sz="2000" dirty="0"/>
              <a:t>, </a:t>
            </a:r>
            <a:r>
              <a:rPr lang="ru-RU" sz="2000" dirty="0" err="1"/>
              <a:t>съставляващи</a:t>
            </a:r>
            <a:r>
              <a:rPr lang="ru-RU" sz="2000" dirty="0"/>
              <a:t> т. Нар. </a:t>
            </a:r>
            <a:r>
              <a:rPr lang="ru-RU" sz="2000" dirty="0" err="1"/>
              <a:t>Цикъл</a:t>
            </a:r>
            <a:r>
              <a:rPr lang="ru-RU" sz="2000" dirty="0"/>
              <a:t> на Мари </a:t>
            </a:r>
            <a:r>
              <a:rPr lang="ru-RU" sz="2000" dirty="0" err="1"/>
              <a:t>дьо</a:t>
            </a:r>
            <a:r>
              <a:rPr lang="ru-RU" sz="2000" dirty="0"/>
              <a:t> Медичи - по </a:t>
            </a:r>
            <a:r>
              <a:rPr lang="ru-RU" sz="2000" dirty="0" err="1"/>
              <a:t>поръчка</a:t>
            </a:r>
            <a:r>
              <a:rPr lang="ru-RU" sz="2000" dirty="0"/>
              <a:t> на </a:t>
            </a:r>
            <a:r>
              <a:rPr lang="ru-RU" sz="2000" dirty="0" err="1"/>
              <a:t>френската</a:t>
            </a:r>
            <a:r>
              <a:rPr lang="ru-RU" sz="2000" dirty="0"/>
              <a:t> </a:t>
            </a:r>
            <a:r>
              <a:rPr lang="ru-RU" sz="2000" dirty="0" err="1"/>
              <a:t>кралица</a:t>
            </a:r>
            <a:r>
              <a:rPr lang="ru-RU" sz="2000" dirty="0"/>
              <a:t>, </a:t>
            </a:r>
            <a:r>
              <a:rPr lang="ru-RU" sz="2000" dirty="0" err="1"/>
              <a:t>родена</a:t>
            </a:r>
            <a:r>
              <a:rPr lang="ru-RU" sz="2000" dirty="0"/>
              <a:t> в Италия, вдовица на </a:t>
            </a:r>
            <a:r>
              <a:rPr lang="ru-RU" sz="2000" dirty="0" err="1"/>
              <a:t>френския</a:t>
            </a:r>
            <a:r>
              <a:rPr lang="ru-RU" sz="2000" dirty="0"/>
              <a:t> крал Хенри IV, за </a:t>
            </a:r>
            <a:r>
              <a:rPr lang="ru-RU" sz="2000" dirty="0" err="1"/>
              <a:t>изобразяване</a:t>
            </a:r>
            <a:r>
              <a:rPr lang="ru-RU" sz="2000" dirty="0"/>
              <a:t> и </a:t>
            </a:r>
            <a:r>
              <a:rPr lang="ru-RU" sz="2000" dirty="0" err="1"/>
              <a:t>празнуване</a:t>
            </a:r>
            <a:r>
              <a:rPr lang="ru-RU" sz="2000" dirty="0"/>
              <a:t> на </a:t>
            </a:r>
            <a:r>
              <a:rPr lang="ru-RU" sz="2000" dirty="0" err="1"/>
              <a:t>семенни</a:t>
            </a:r>
            <a:r>
              <a:rPr lang="ru-RU" sz="2000" dirty="0"/>
              <a:t> </a:t>
            </a:r>
            <a:r>
              <a:rPr lang="ru-RU" sz="2000" dirty="0" err="1"/>
              <a:t>моменти</a:t>
            </a:r>
            <a:r>
              <a:rPr lang="ru-RU" sz="2000" dirty="0"/>
              <a:t> от живота й - </a:t>
            </a:r>
            <a:r>
              <a:rPr lang="ru-RU" sz="2000" dirty="0" err="1"/>
              <a:t>Излизането</a:t>
            </a:r>
            <a:r>
              <a:rPr lang="ru-RU" sz="2000" dirty="0"/>
              <a:t> в </a:t>
            </a:r>
            <a:r>
              <a:rPr lang="ru-RU" sz="2000" dirty="0" err="1"/>
              <a:t>Марсилия</a:t>
            </a:r>
            <a:r>
              <a:rPr lang="ru-RU" sz="2000" dirty="0"/>
              <a:t> </a:t>
            </a:r>
            <a:r>
              <a:rPr lang="ru-RU" sz="2000" dirty="0" err="1"/>
              <a:t>изобразява</a:t>
            </a:r>
            <a:r>
              <a:rPr lang="ru-RU" sz="2000" dirty="0"/>
              <a:t> Мари </a:t>
            </a:r>
            <a:r>
              <a:rPr lang="ru-RU" sz="2000" dirty="0" err="1"/>
              <a:t>тръгвайки</a:t>
            </a:r>
            <a:r>
              <a:rPr lang="ru-RU" sz="2000" dirty="0"/>
              <a:t> от </a:t>
            </a:r>
            <a:r>
              <a:rPr lang="ru-RU" sz="2000" dirty="0" err="1"/>
              <a:t>кораба</a:t>
            </a:r>
            <a:r>
              <a:rPr lang="ru-RU" sz="2000" dirty="0"/>
              <a:t> си </a:t>
            </a:r>
            <a:r>
              <a:rPr lang="ru-RU" sz="2000" dirty="0" err="1"/>
              <a:t>във</a:t>
            </a:r>
            <a:r>
              <a:rPr lang="ru-RU" sz="2000" dirty="0"/>
              <a:t> </a:t>
            </a:r>
            <a:r>
              <a:rPr lang="ru-RU" sz="2000" dirty="0" err="1"/>
              <a:t>френското</a:t>
            </a:r>
            <a:r>
              <a:rPr lang="ru-RU" sz="2000" dirty="0"/>
              <a:t> пристанище, </a:t>
            </a:r>
            <a:r>
              <a:rPr lang="ru-RU" sz="2000" dirty="0" err="1"/>
              <a:t>ескортиран</a:t>
            </a:r>
            <a:r>
              <a:rPr lang="ru-RU" sz="2000" dirty="0"/>
              <a:t> от Посейдон, Тритон и трио от </a:t>
            </a:r>
            <a:r>
              <a:rPr lang="ru-RU" sz="2000" dirty="0" err="1"/>
              <a:t>волни</a:t>
            </a:r>
            <a:r>
              <a:rPr lang="ru-RU" sz="2000" dirty="0"/>
              <a:t> </a:t>
            </a:r>
            <a:r>
              <a:rPr lang="ru-RU" sz="2000" dirty="0" err="1"/>
              <a:t>нереиди</a:t>
            </a:r>
            <a:r>
              <a:rPr lang="ru-RU" sz="2000" dirty="0"/>
              <a:t>. </a:t>
            </a:r>
            <a:r>
              <a:rPr lang="ru-RU" sz="2000" dirty="0" err="1"/>
              <a:t>Слухът</a:t>
            </a:r>
            <a:r>
              <a:rPr lang="ru-RU" sz="2000" dirty="0"/>
              <a:t> </a:t>
            </a:r>
            <a:r>
              <a:rPr lang="ru-RU" sz="2000" dirty="0" err="1"/>
              <a:t>твърди</a:t>
            </a:r>
            <a:r>
              <a:rPr lang="ru-RU" sz="2000" dirty="0"/>
              <a:t>, че </a:t>
            </a:r>
            <a:r>
              <a:rPr lang="ru-RU" sz="2000" dirty="0" err="1"/>
              <a:t>комисията</a:t>
            </a:r>
            <a:r>
              <a:rPr lang="ru-RU" sz="2000" dirty="0"/>
              <a:t>, благодарение на </a:t>
            </a:r>
            <a:r>
              <a:rPr lang="ru-RU" sz="2000" dirty="0" err="1"/>
              <a:t>упорития</a:t>
            </a:r>
            <a:r>
              <a:rPr lang="ru-RU" sz="2000" dirty="0"/>
              <a:t> характер на Мари, била </a:t>
            </a:r>
            <a:r>
              <a:rPr lang="ru-RU" sz="2000" dirty="0" err="1"/>
              <a:t>изпълнена</a:t>
            </a:r>
            <a:r>
              <a:rPr lang="ru-RU" sz="2000" dirty="0"/>
              <a:t> с </a:t>
            </a:r>
            <a:r>
              <a:rPr lang="ru-RU" sz="2000" dirty="0" err="1"/>
              <a:t>напрежение</a:t>
            </a:r>
            <a:r>
              <a:rPr lang="ru-RU" sz="2000" dirty="0"/>
              <a:t>, а </a:t>
            </a:r>
            <a:r>
              <a:rPr lang="ru-RU" sz="2000" dirty="0" err="1"/>
              <a:t>интересното</a:t>
            </a:r>
            <a:r>
              <a:rPr lang="ru-RU" sz="2000" dirty="0"/>
              <a:t> е, че </a:t>
            </a:r>
            <a:r>
              <a:rPr lang="ru-RU" sz="2000" dirty="0" err="1"/>
              <a:t>белгийският</a:t>
            </a:r>
            <a:r>
              <a:rPr lang="ru-RU" sz="2000" dirty="0"/>
              <a:t> </a:t>
            </a:r>
            <a:r>
              <a:rPr lang="ru-RU" sz="2000" dirty="0" err="1"/>
              <a:t>писател</a:t>
            </a:r>
            <a:r>
              <a:rPr lang="ru-RU" sz="2000" dirty="0"/>
              <a:t> на </a:t>
            </a:r>
            <a:r>
              <a:rPr lang="ru-RU" sz="2000" dirty="0" err="1"/>
              <a:t>изкуствата</a:t>
            </a:r>
            <a:r>
              <a:rPr lang="ru-RU" sz="2000" dirty="0"/>
              <a:t> </a:t>
            </a:r>
            <a:r>
              <a:rPr lang="ru-RU" sz="2000" dirty="0" err="1"/>
              <a:t>Роджър</a:t>
            </a:r>
            <a:r>
              <a:rPr lang="ru-RU" sz="2000" dirty="0"/>
              <a:t> </a:t>
            </a:r>
            <a:r>
              <a:rPr lang="ru-RU" sz="2000" dirty="0" err="1"/>
              <a:t>Авермайе</a:t>
            </a:r>
            <a:r>
              <a:rPr lang="ru-RU" sz="2000" dirty="0"/>
              <a:t> </a:t>
            </a:r>
            <a:r>
              <a:rPr lang="ru-RU" sz="2000" dirty="0" err="1"/>
              <a:t>веднъж</a:t>
            </a:r>
            <a:r>
              <a:rPr lang="ru-RU" sz="2000" dirty="0"/>
              <a:t> предложи </a:t>
            </a:r>
            <a:r>
              <a:rPr lang="ru-RU" sz="2000" dirty="0" err="1"/>
              <a:t>включването</a:t>
            </a:r>
            <a:r>
              <a:rPr lang="ru-RU" sz="2000" dirty="0"/>
              <a:t> на </a:t>
            </a:r>
            <a:r>
              <a:rPr lang="ru-RU" sz="2000" dirty="0" err="1"/>
              <a:t>криволичещи</a:t>
            </a:r>
            <a:r>
              <a:rPr lang="ru-RU" sz="2000" dirty="0"/>
              <a:t> </a:t>
            </a:r>
            <a:r>
              <a:rPr lang="ru-RU" sz="2000" dirty="0" err="1"/>
              <a:t>митични</a:t>
            </a:r>
            <a:r>
              <a:rPr lang="ru-RU" sz="2000" dirty="0"/>
              <a:t> </a:t>
            </a:r>
            <a:r>
              <a:rPr lang="ru-RU" sz="2000" dirty="0" err="1"/>
              <a:t>нереиди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би е бил </a:t>
            </a:r>
            <a:r>
              <a:rPr lang="ru-RU" sz="2000" dirty="0" err="1"/>
              <a:t>знаещ</a:t>
            </a:r>
            <a:r>
              <a:rPr lang="ru-RU" sz="2000" dirty="0"/>
              <a:t> опит да </a:t>
            </a:r>
            <a:r>
              <a:rPr lang="ru-RU" sz="2000" dirty="0" err="1"/>
              <a:t>привлече</a:t>
            </a:r>
            <a:r>
              <a:rPr lang="ru-RU" sz="2000" dirty="0"/>
              <a:t> </a:t>
            </a:r>
            <a:r>
              <a:rPr lang="ru-RU" sz="2000" dirty="0" err="1"/>
              <a:t>вниманието</a:t>
            </a:r>
            <a:r>
              <a:rPr lang="ru-RU" sz="2000" dirty="0"/>
              <a:t> от </a:t>
            </a:r>
            <a:r>
              <a:rPr lang="ru-RU" sz="2000" dirty="0" err="1"/>
              <a:t>кралицата</a:t>
            </a:r>
            <a:r>
              <a:rPr lang="ru-RU" sz="2000" dirty="0"/>
              <a:t> - </a:t>
            </a:r>
            <a:r>
              <a:rPr lang="ru-RU" sz="2000" dirty="0" err="1"/>
              <a:t>може</a:t>
            </a:r>
            <a:r>
              <a:rPr lang="ru-RU" sz="2000" dirty="0"/>
              <a:t> би Рубенс реакция на </a:t>
            </a:r>
            <a:r>
              <a:rPr lang="ru-RU" sz="2000" dirty="0" err="1"/>
              <a:t>трудната</a:t>
            </a:r>
            <a:r>
              <a:rPr lang="ru-RU" sz="2000" dirty="0"/>
              <a:t> </a:t>
            </a:r>
            <a:r>
              <a:rPr lang="ru-RU" sz="2000" dirty="0" err="1"/>
              <a:t>комисия</a:t>
            </a:r>
            <a:r>
              <a:rPr lang="ru-RU" sz="2000" dirty="0"/>
              <a:t>. </a:t>
            </a:r>
            <a:r>
              <a:rPr lang="ru-RU" sz="2000" dirty="0" err="1"/>
              <a:t>Днес</a:t>
            </a:r>
            <a:r>
              <a:rPr lang="ru-RU" sz="2000" dirty="0"/>
              <a:t> „</a:t>
            </a:r>
            <a:r>
              <a:rPr lang="ru-RU" sz="2000" dirty="0" err="1"/>
              <a:t>Излизането</a:t>
            </a:r>
            <a:r>
              <a:rPr lang="ru-RU" sz="2000" dirty="0"/>
              <a:t>“ в </a:t>
            </a:r>
            <a:r>
              <a:rPr lang="ru-RU" sz="2000" dirty="0" err="1"/>
              <a:t>Марсилия</a:t>
            </a:r>
            <a:r>
              <a:rPr lang="ru-RU" sz="2000" dirty="0"/>
              <a:t> виси </a:t>
            </a:r>
            <a:r>
              <a:rPr lang="ru-RU" sz="2000" dirty="0" err="1"/>
              <a:t>заедно</a:t>
            </a:r>
            <a:r>
              <a:rPr lang="ru-RU" sz="2000" dirty="0"/>
              <a:t> с </a:t>
            </a:r>
            <a:r>
              <a:rPr lang="ru-RU" sz="2000" dirty="0" err="1"/>
              <a:t>колегите</a:t>
            </a:r>
            <a:r>
              <a:rPr lang="ru-RU" sz="2000" dirty="0"/>
              <a:t> 23 </a:t>
            </a:r>
            <a:r>
              <a:rPr lang="ru-RU" sz="2000" dirty="0" err="1"/>
              <a:t>картини</a:t>
            </a:r>
            <a:r>
              <a:rPr lang="ru-RU" sz="2000" dirty="0"/>
              <a:t> от </a:t>
            </a:r>
            <a:r>
              <a:rPr lang="ru-RU" sz="2000" dirty="0" err="1"/>
              <a:t>цикъла</a:t>
            </a:r>
            <a:r>
              <a:rPr lang="ru-RU" sz="2000" dirty="0"/>
              <a:t> в </a:t>
            </a:r>
            <a:r>
              <a:rPr lang="ru-RU" sz="2000" dirty="0" err="1"/>
              <a:t>Лувъра</a:t>
            </a:r>
            <a:r>
              <a:rPr lang="ru-RU" sz="2000" dirty="0"/>
              <a:t> в Париж.</a:t>
            </a:r>
            <a:endParaRPr lang="bg-BG" sz="2000" dirty="0"/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10342814-F0A1-4CC2-B874-88DB8863D6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6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7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E2F8D97-BA7A-4C2F-8EAE-664A7CCC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630621"/>
            <a:ext cx="6002110" cy="5503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/>
              <a:t>Закупена</a:t>
            </a:r>
            <a:r>
              <a:rPr lang="ru-RU" sz="2000" dirty="0"/>
              <a:t> от </a:t>
            </a:r>
            <a:r>
              <a:rPr lang="ru-RU" sz="2000" dirty="0" err="1"/>
              <a:t>Националната</a:t>
            </a:r>
            <a:r>
              <a:rPr lang="ru-RU" sz="2000" dirty="0"/>
              <a:t> </a:t>
            </a:r>
            <a:r>
              <a:rPr lang="ru-RU" sz="2000" dirty="0" err="1"/>
              <a:t>галерия</a:t>
            </a:r>
            <a:r>
              <a:rPr lang="ru-RU" sz="2000" dirty="0"/>
              <a:t> в Лондон </a:t>
            </a:r>
            <a:r>
              <a:rPr lang="ru-RU" sz="2000" dirty="0" err="1"/>
              <a:t>през</a:t>
            </a:r>
            <a:r>
              <a:rPr lang="ru-RU" sz="2000" dirty="0"/>
              <a:t> 1980 г. за над 2, 5 </a:t>
            </a:r>
            <a:r>
              <a:rPr lang="ru-RU" sz="2000" dirty="0" err="1"/>
              <a:t>милиона</a:t>
            </a:r>
            <a:r>
              <a:rPr lang="ru-RU" sz="2000" dirty="0"/>
              <a:t> </a:t>
            </a:r>
            <a:r>
              <a:rPr lang="ru-RU" sz="2000" dirty="0" err="1"/>
              <a:t>паунда</a:t>
            </a:r>
            <a:r>
              <a:rPr lang="ru-RU" sz="2000" dirty="0"/>
              <a:t>, Самсон и Далила - </a:t>
            </a:r>
            <a:r>
              <a:rPr lang="ru-RU" sz="2000" dirty="0" err="1"/>
              <a:t>които</a:t>
            </a:r>
            <a:r>
              <a:rPr lang="ru-RU" sz="2000" dirty="0"/>
              <a:t> </a:t>
            </a:r>
            <a:r>
              <a:rPr lang="ru-RU" sz="2000" dirty="0" err="1"/>
              <a:t>изобразяват</a:t>
            </a:r>
            <a:r>
              <a:rPr lang="ru-RU" sz="2000" dirty="0"/>
              <a:t> </a:t>
            </a:r>
            <a:r>
              <a:rPr lang="ru-RU" sz="2000" dirty="0" err="1"/>
              <a:t>едноименните</a:t>
            </a:r>
            <a:r>
              <a:rPr lang="ru-RU" sz="2000" dirty="0"/>
              <a:t> библейски герои, </a:t>
            </a:r>
            <a:r>
              <a:rPr lang="ru-RU" sz="2000" dirty="0" err="1"/>
              <a:t>докато</a:t>
            </a:r>
            <a:r>
              <a:rPr lang="ru-RU" sz="2000" dirty="0"/>
              <a:t> </a:t>
            </a:r>
            <a:r>
              <a:rPr lang="ru-RU" sz="2000" dirty="0" err="1"/>
              <a:t>изкусителката</a:t>
            </a:r>
            <a:r>
              <a:rPr lang="ru-RU" sz="2000" dirty="0"/>
              <a:t> </a:t>
            </a:r>
            <a:r>
              <a:rPr lang="ru-RU" sz="2000" dirty="0" err="1"/>
              <a:t>предаде</a:t>
            </a:r>
            <a:r>
              <a:rPr lang="ru-RU" sz="2000" dirty="0"/>
              <a:t> героя и </a:t>
            </a:r>
            <a:r>
              <a:rPr lang="ru-RU" sz="2000" dirty="0" err="1"/>
              <a:t>отряза</a:t>
            </a:r>
            <a:r>
              <a:rPr lang="ru-RU" sz="2000" dirty="0"/>
              <a:t> </a:t>
            </a:r>
            <a:r>
              <a:rPr lang="ru-RU" sz="2000" dirty="0" err="1"/>
              <a:t>косата</a:t>
            </a:r>
            <a:r>
              <a:rPr lang="ru-RU" sz="2000" dirty="0"/>
              <a:t> </a:t>
            </a:r>
            <a:r>
              <a:rPr lang="ru-RU" sz="2000" dirty="0" err="1"/>
              <a:t>му</a:t>
            </a:r>
            <a:r>
              <a:rPr lang="ru-RU" sz="2000" dirty="0"/>
              <a:t>, </a:t>
            </a:r>
            <a:r>
              <a:rPr lang="ru-RU" sz="2000" dirty="0" err="1"/>
              <a:t>източникът</a:t>
            </a:r>
            <a:r>
              <a:rPr lang="ru-RU" sz="2000" dirty="0"/>
              <a:t> на </a:t>
            </a:r>
            <a:r>
              <a:rPr lang="ru-RU" sz="2000" dirty="0" err="1"/>
              <a:t>неговата</a:t>
            </a:r>
            <a:r>
              <a:rPr lang="ru-RU" sz="2000" dirty="0"/>
              <a:t> мощна сила - вероятно е най-</a:t>
            </a:r>
            <a:r>
              <a:rPr lang="ru-RU" sz="2000" dirty="0" err="1"/>
              <a:t>противоречивото</a:t>
            </a:r>
            <a:r>
              <a:rPr lang="ru-RU" sz="2000" dirty="0"/>
              <a:t> произведение на </a:t>
            </a:r>
            <a:r>
              <a:rPr lang="ru-RU" sz="2000" dirty="0" err="1"/>
              <a:t>изкуството</a:t>
            </a:r>
            <a:r>
              <a:rPr lang="ru-RU" sz="2000" dirty="0"/>
              <a:t> на Рубенс, </a:t>
            </a:r>
            <a:r>
              <a:rPr lang="ru-RU" sz="2000" dirty="0" err="1"/>
              <a:t>Откакто</a:t>
            </a:r>
            <a:r>
              <a:rPr lang="ru-RU" sz="2000" dirty="0"/>
              <a:t> </a:t>
            </a:r>
            <a:r>
              <a:rPr lang="ru-RU" sz="2000" dirty="0" err="1"/>
              <a:t>са</a:t>
            </a:r>
            <a:r>
              <a:rPr lang="ru-RU" sz="2000" dirty="0"/>
              <a:t> закупили </a:t>
            </a:r>
            <a:r>
              <a:rPr lang="ru-RU" sz="2000" dirty="0" err="1"/>
              <a:t>дебати</a:t>
            </a:r>
            <a:r>
              <a:rPr lang="ru-RU" sz="2000" dirty="0"/>
              <a:t> по отношение на </a:t>
            </a:r>
            <a:r>
              <a:rPr lang="ru-RU" sz="2000" dirty="0" err="1"/>
              <a:t>автентичността</a:t>
            </a:r>
            <a:r>
              <a:rPr lang="ru-RU" sz="2000" dirty="0"/>
              <a:t> на </a:t>
            </a:r>
            <a:r>
              <a:rPr lang="ru-RU" sz="2000" dirty="0" err="1"/>
              <a:t>картината</a:t>
            </a:r>
            <a:r>
              <a:rPr lang="ru-RU" sz="2000" dirty="0"/>
              <a:t> - </a:t>
            </a:r>
            <a:r>
              <a:rPr lang="ru-RU" sz="2000" dirty="0" err="1"/>
              <a:t>има</a:t>
            </a:r>
            <a:r>
              <a:rPr lang="ru-RU" sz="2000" dirty="0"/>
              <a:t> </a:t>
            </a:r>
            <a:r>
              <a:rPr lang="ru-RU" sz="2000" dirty="0" err="1"/>
              <a:t>дори</a:t>
            </a:r>
            <a:r>
              <a:rPr lang="ru-RU" sz="2000" dirty="0"/>
              <a:t> </a:t>
            </a:r>
            <a:r>
              <a:rPr lang="ru-RU" sz="2000" dirty="0" err="1"/>
              <a:t>цял</a:t>
            </a:r>
            <a:r>
              <a:rPr lang="ru-RU" sz="2000" dirty="0"/>
              <a:t> </a:t>
            </a:r>
            <a:r>
              <a:rPr lang="ru-RU" sz="2000" dirty="0" err="1"/>
              <a:t>уебсайт</a:t>
            </a:r>
            <a:r>
              <a:rPr lang="ru-RU" sz="2000" dirty="0"/>
              <a:t>, </a:t>
            </a:r>
            <a:r>
              <a:rPr lang="ru-RU" sz="2000" dirty="0" err="1"/>
              <a:t>посветен</a:t>
            </a:r>
            <a:r>
              <a:rPr lang="ru-RU" sz="2000" dirty="0"/>
              <a:t> на </a:t>
            </a:r>
            <a:r>
              <a:rPr lang="ru-RU" sz="2000" dirty="0" err="1"/>
              <a:t>противоречието</a:t>
            </a:r>
            <a:r>
              <a:rPr lang="ru-RU" sz="2000" dirty="0"/>
              <a:t> - с </a:t>
            </a:r>
            <a:r>
              <a:rPr lang="ru-RU" sz="2000" dirty="0" err="1"/>
              <a:t>американския</a:t>
            </a:r>
            <a:r>
              <a:rPr lang="ru-RU" sz="2000" dirty="0"/>
              <a:t> историк на </a:t>
            </a:r>
            <a:r>
              <a:rPr lang="ru-RU" sz="2000" dirty="0" err="1"/>
              <a:t>изкуството</a:t>
            </a:r>
            <a:r>
              <a:rPr lang="ru-RU" sz="2000" dirty="0"/>
              <a:t> Ричард </a:t>
            </a:r>
            <a:r>
              <a:rPr lang="ru-RU" sz="2000" dirty="0" err="1"/>
              <a:t>Фримантъл</a:t>
            </a:r>
            <a:r>
              <a:rPr lang="ru-RU" sz="2000" dirty="0"/>
              <a:t>, </a:t>
            </a:r>
            <a:r>
              <a:rPr lang="ru-RU" sz="2000" dirty="0" err="1"/>
              <a:t>който</a:t>
            </a:r>
            <a:r>
              <a:rPr lang="ru-RU" sz="2000" dirty="0"/>
              <a:t> </a:t>
            </a:r>
            <a:r>
              <a:rPr lang="ru-RU" sz="2000" dirty="0" err="1"/>
              <a:t>представя</a:t>
            </a:r>
            <a:r>
              <a:rPr lang="ru-RU" sz="2000" dirty="0"/>
              <a:t> </a:t>
            </a:r>
            <a:r>
              <a:rPr lang="ru-RU" sz="2000" dirty="0" err="1"/>
              <a:t>творбата</a:t>
            </a:r>
            <a:r>
              <a:rPr lang="ru-RU" sz="2000" dirty="0"/>
              <a:t> </a:t>
            </a:r>
            <a:r>
              <a:rPr lang="ru-RU" sz="2000" dirty="0" err="1"/>
              <a:t>като</a:t>
            </a:r>
            <a:r>
              <a:rPr lang="ru-RU" sz="2000" dirty="0"/>
              <a:t> </a:t>
            </a:r>
            <a:r>
              <a:rPr lang="ru-RU" sz="2000" dirty="0" err="1"/>
              <a:t>твърде</a:t>
            </a:r>
            <a:r>
              <a:rPr lang="ru-RU" sz="2000" dirty="0"/>
              <a:t> „</a:t>
            </a:r>
            <a:r>
              <a:rPr lang="ru-RU" sz="2000" dirty="0" err="1"/>
              <a:t>вулгарна</a:t>
            </a:r>
            <a:r>
              <a:rPr lang="ru-RU" sz="2000" dirty="0"/>
              <a:t>“ и „груба“ за художник от </a:t>
            </a:r>
            <a:r>
              <a:rPr lang="ru-RU" sz="2000" dirty="0" err="1"/>
              <a:t>калибър</a:t>
            </a:r>
            <a:r>
              <a:rPr lang="ru-RU" sz="2000" dirty="0"/>
              <a:t> Рубенс, т.е. </a:t>
            </a:r>
            <a:r>
              <a:rPr lang="ru-RU" sz="2000" dirty="0" err="1"/>
              <a:t>докато</a:t>
            </a:r>
            <a:r>
              <a:rPr lang="ru-RU" sz="2000" dirty="0"/>
              <a:t> </a:t>
            </a:r>
            <a:r>
              <a:rPr lang="ru-RU" sz="2000" dirty="0" err="1"/>
              <a:t>вярващите</a:t>
            </a:r>
            <a:r>
              <a:rPr lang="ru-RU" sz="2000" dirty="0"/>
              <a:t>, </a:t>
            </a:r>
            <a:r>
              <a:rPr lang="ru-RU" sz="2000" dirty="0" err="1"/>
              <a:t>включително</a:t>
            </a:r>
            <a:r>
              <a:rPr lang="ru-RU" sz="2000" dirty="0"/>
              <a:t> </a:t>
            </a:r>
            <a:r>
              <a:rPr lang="ru-RU" sz="2000" dirty="0" err="1"/>
              <a:t>английският</a:t>
            </a:r>
            <a:r>
              <a:rPr lang="ru-RU" sz="2000" dirty="0"/>
              <a:t> </a:t>
            </a:r>
            <a:r>
              <a:rPr lang="ru-RU" sz="2000" dirty="0" err="1"/>
              <a:t>изкуствовед</a:t>
            </a:r>
            <a:r>
              <a:rPr lang="ru-RU" sz="2000" dirty="0"/>
              <a:t> </a:t>
            </a:r>
            <a:r>
              <a:rPr lang="ru-RU" sz="2000" dirty="0" err="1"/>
              <a:t>Брайън</a:t>
            </a:r>
            <a:r>
              <a:rPr lang="ru-RU" sz="2000" dirty="0"/>
              <a:t> </a:t>
            </a:r>
            <a:r>
              <a:rPr lang="ru-RU" sz="2000" dirty="0" err="1"/>
              <a:t>Сюел</a:t>
            </a:r>
            <a:r>
              <a:rPr lang="ru-RU" sz="2000" dirty="0"/>
              <a:t>, </a:t>
            </a:r>
            <a:r>
              <a:rPr lang="ru-RU" sz="2000" dirty="0" err="1"/>
              <a:t>са</a:t>
            </a:r>
            <a:r>
              <a:rPr lang="ru-RU" sz="2000" dirty="0"/>
              <a:t> заявили </a:t>
            </a:r>
            <a:r>
              <a:rPr lang="ru-RU" sz="2000" dirty="0" err="1"/>
              <a:t>своята</a:t>
            </a:r>
            <a:r>
              <a:rPr lang="ru-RU" sz="2000" dirty="0"/>
              <a:t> </a:t>
            </a:r>
            <a:r>
              <a:rPr lang="ru-RU" sz="2000" dirty="0" err="1"/>
              <a:t>оригиналност</a:t>
            </a:r>
            <a:r>
              <a:rPr lang="ru-RU" sz="2000" dirty="0"/>
              <a:t>. </a:t>
            </a:r>
            <a:r>
              <a:rPr lang="ru-RU" sz="2000" dirty="0" err="1"/>
              <a:t>Националната</a:t>
            </a:r>
            <a:r>
              <a:rPr lang="ru-RU" sz="2000" dirty="0"/>
              <a:t> </a:t>
            </a:r>
            <a:r>
              <a:rPr lang="ru-RU" sz="2000" dirty="0" err="1"/>
              <a:t>галерия</a:t>
            </a:r>
            <a:r>
              <a:rPr lang="ru-RU" sz="2000" dirty="0"/>
              <a:t> обаче </a:t>
            </a:r>
            <a:r>
              <a:rPr lang="ru-RU" sz="2000" dirty="0" err="1"/>
              <a:t>поддържа</a:t>
            </a:r>
            <a:r>
              <a:rPr lang="ru-RU" sz="2000" dirty="0"/>
              <a:t> </a:t>
            </a:r>
            <a:r>
              <a:rPr lang="ru-RU" sz="2000" dirty="0" err="1"/>
              <a:t>позицията</a:t>
            </a:r>
            <a:r>
              <a:rPr lang="ru-RU" sz="2000" dirty="0"/>
              <a:t> си </a:t>
            </a:r>
            <a:r>
              <a:rPr lang="ru-RU" sz="2000" dirty="0" err="1"/>
              <a:t>през</a:t>
            </a:r>
            <a:r>
              <a:rPr lang="ru-RU" sz="2000" dirty="0"/>
              <a:t> </a:t>
            </a:r>
            <a:r>
              <a:rPr lang="ru-RU" sz="2000" dirty="0" err="1"/>
              <a:t>годините</a:t>
            </a:r>
            <a:r>
              <a:rPr lang="ru-RU" sz="2000" dirty="0"/>
              <a:t>, че Самсон и Делала </a:t>
            </a:r>
            <a:r>
              <a:rPr lang="ru-RU" sz="2000" dirty="0" err="1"/>
              <a:t>наистина</a:t>
            </a:r>
            <a:r>
              <a:rPr lang="ru-RU" sz="2000" dirty="0"/>
              <a:t> </a:t>
            </a:r>
            <a:r>
              <a:rPr lang="ru-RU" sz="2000" dirty="0" err="1"/>
              <a:t>са</a:t>
            </a:r>
            <a:r>
              <a:rPr lang="ru-RU" sz="2000" dirty="0"/>
              <a:t> </a:t>
            </a:r>
            <a:r>
              <a:rPr lang="ru-RU" sz="2000" dirty="0" err="1"/>
              <a:t>автентични</a:t>
            </a:r>
            <a:r>
              <a:rPr lang="ru-RU" sz="2000" dirty="0"/>
              <a:t>, очевидно с </a:t>
            </a:r>
            <a:r>
              <a:rPr lang="ru-RU" sz="2000" dirty="0" err="1"/>
              <a:t>подкрепата</a:t>
            </a:r>
            <a:r>
              <a:rPr lang="ru-RU" sz="2000" dirty="0"/>
              <a:t> на </a:t>
            </a:r>
            <a:r>
              <a:rPr lang="ru-RU" sz="2000" dirty="0" err="1"/>
              <a:t>няколко</a:t>
            </a:r>
            <a:r>
              <a:rPr lang="ru-RU" sz="2000" dirty="0"/>
              <a:t> </a:t>
            </a:r>
            <a:r>
              <a:rPr lang="ru-RU" sz="2000" dirty="0" err="1"/>
              <a:t>експерти</a:t>
            </a:r>
            <a:r>
              <a:rPr lang="ru-RU" sz="2000" dirty="0"/>
              <a:t> на Рубенс.</a:t>
            </a:r>
            <a:endParaRPr lang="bg-BG" sz="2000" dirty="0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5ED719C9-9F76-4311-A8AB-7A471C84B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08" b="2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3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6" name="Rectangle 70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5A54FB6A-050E-4FC6-B34B-9618C127DC94}"/>
              </a:ext>
            </a:extLst>
          </p:cNvPr>
          <p:cNvSpPr txBox="1"/>
          <p:nvPr/>
        </p:nvSpPr>
        <p:spPr>
          <a:xfrm>
            <a:off x="838201" y="504497"/>
            <a:ext cx="3799425" cy="560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 err="1"/>
              <a:t>Това</a:t>
            </a:r>
            <a:r>
              <a:rPr lang="en-US" sz="4000" dirty="0"/>
              <a:t> </a:t>
            </a:r>
            <a:r>
              <a:rPr lang="en-US" sz="4000" dirty="0" err="1"/>
              <a:t>бяха</a:t>
            </a:r>
            <a:r>
              <a:rPr lang="en-US" sz="4000" dirty="0"/>
              <a:t> 5 </a:t>
            </a:r>
            <a:r>
              <a:rPr lang="en-US" sz="4000" dirty="0" err="1"/>
              <a:t>произведения</a:t>
            </a:r>
            <a:r>
              <a:rPr lang="en-US" sz="4000" dirty="0"/>
              <a:t> </a:t>
            </a:r>
            <a:r>
              <a:rPr lang="en-US" sz="4000" dirty="0" err="1"/>
              <a:t>на</a:t>
            </a:r>
            <a:r>
              <a:rPr lang="en-US" sz="4000" dirty="0"/>
              <a:t> </a:t>
            </a:r>
            <a:r>
              <a:rPr lang="en-US" sz="4000" dirty="0" err="1"/>
              <a:t>изкуството</a:t>
            </a:r>
            <a:r>
              <a:rPr lang="en-US" sz="4000" dirty="0"/>
              <a:t> </a:t>
            </a:r>
            <a:r>
              <a:rPr lang="en-US" sz="4000" dirty="0" err="1"/>
              <a:t>на</a:t>
            </a:r>
            <a:r>
              <a:rPr lang="en-US" sz="4000" dirty="0"/>
              <a:t> </a:t>
            </a:r>
            <a:r>
              <a:rPr lang="en-US" sz="4000" dirty="0" err="1"/>
              <a:t>Петър</a:t>
            </a:r>
            <a:r>
              <a:rPr lang="en-US" sz="4000" dirty="0"/>
              <a:t> </a:t>
            </a:r>
            <a:r>
              <a:rPr lang="en-US" sz="4000" dirty="0" err="1"/>
              <a:t>Паул</a:t>
            </a:r>
            <a:r>
              <a:rPr lang="en-US" sz="4000" dirty="0"/>
              <a:t> </a:t>
            </a:r>
            <a:r>
              <a:rPr lang="en-US" sz="4000" dirty="0" err="1"/>
              <a:t>Рубенс</a:t>
            </a:r>
            <a:r>
              <a:rPr lang="en-US" sz="4000" dirty="0"/>
              <a:t>, </a:t>
            </a:r>
            <a:r>
              <a:rPr lang="en-US" sz="4000" dirty="0" err="1"/>
              <a:t>които</a:t>
            </a:r>
            <a:r>
              <a:rPr lang="en-US" sz="4000" dirty="0"/>
              <a:t> </a:t>
            </a:r>
            <a:r>
              <a:rPr lang="en-US" sz="4000" dirty="0" err="1"/>
              <a:t>трябва</a:t>
            </a:r>
            <a:r>
              <a:rPr lang="en-US" sz="4000" dirty="0"/>
              <a:t> </a:t>
            </a:r>
            <a:r>
              <a:rPr lang="en-US" sz="4000" dirty="0" err="1"/>
              <a:t>да</a:t>
            </a:r>
            <a:r>
              <a:rPr lang="en-US" sz="4000" dirty="0"/>
              <a:t> </a:t>
            </a:r>
            <a:r>
              <a:rPr lang="en-US" sz="4000" dirty="0" err="1"/>
              <a:t>знаете</a:t>
            </a:r>
            <a:r>
              <a:rPr lang="en-US" sz="40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 err="1"/>
              <a:t>Благодаря</a:t>
            </a:r>
            <a:r>
              <a:rPr lang="en-US" sz="4000" dirty="0"/>
              <a:t> </a:t>
            </a:r>
            <a:r>
              <a:rPr lang="en-US" sz="4000" dirty="0" err="1"/>
              <a:t>за</a:t>
            </a:r>
            <a:r>
              <a:rPr lang="en-US" sz="4000" dirty="0"/>
              <a:t> </a:t>
            </a:r>
            <a:r>
              <a:rPr lang="en-US" sz="4000" dirty="0" err="1"/>
              <a:t>вниманието</a:t>
            </a:r>
            <a:r>
              <a:rPr lang="en-US" sz="4000" dirty="0"/>
              <a:t>!</a:t>
            </a:r>
          </a:p>
        </p:txBody>
      </p:sp>
      <p:pic>
        <p:nvPicPr>
          <p:cNvPr id="8194" name="Picture 2" descr="Бизнес :: Рубенс отровен от боите в картините му :: Политика">
            <a:extLst>
              <a:ext uri="{FF2B5EF4-FFF2-40B4-BE49-F238E27FC236}">
                <a16:creationId xmlns:a16="http://schemas.microsoft.com/office/drawing/2014/main" id="{95C1ED20-34C3-4C6D-8FE6-05C178585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7" r="-1" b="14917"/>
          <a:stretch/>
        </p:blipFill>
        <p:spPr bwMode="auto">
          <a:xfrm>
            <a:off x="5010386" y="10"/>
            <a:ext cx="718161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48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789</Words>
  <Application>Microsoft Office PowerPoint</Application>
  <PresentationFormat>Широк екран</PresentationFormat>
  <Paragraphs>13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на Office</vt:lpstr>
      <vt:lpstr>Петър Паул Рубенс</vt:lpstr>
      <vt:lpstr>Презентация на PowerPoint</vt:lpstr>
      <vt:lpstr>Творби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Петър Паул Рубенс</dc:title>
  <dc:creator>Антоан Дамов</dc:creator>
  <cp:lastModifiedBy>Антоан Дамов</cp:lastModifiedBy>
  <cp:revision>5</cp:revision>
  <dcterms:created xsi:type="dcterms:W3CDTF">2021-11-30T18:25:18Z</dcterms:created>
  <dcterms:modified xsi:type="dcterms:W3CDTF">2021-11-30T19:14:32Z</dcterms:modified>
</cp:coreProperties>
</file>