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0EDE48A2-C8AD-47C7-B5F4-323D8F368E7E}">
          <p14:sldIdLst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 Baranov" initials="AB" lastIdx="1" clrIdx="0">
    <p:extLst>
      <p:ext uri="{19B8F6BF-5375-455C-9EA6-DF929625EA0E}">
        <p15:presenceInfo xmlns:p15="http://schemas.microsoft.com/office/powerpoint/2012/main" userId="2268e621a9c55be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9C3B7-2650-440E-8D45-C18F3D130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336BAB-9636-4A8E-9373-9ECE5B8B1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714BD-1553-4827-93BA-53D10F1ED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D466-EBB8-4173-9A5F-C54CF0352AA8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9347F-6D70-47F4-A3D8-95BD7C699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FE712-075B-464A-912F-FC6BD18A3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A9C3-F383-4611-8E0D-A4B67F2E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44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390B8-BA31-422A-8238-1A283E627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20295A-DC3D-42FD-A28C-55D951784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6EB5B-6B52-4A2E-9B70-319973356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D466-EBB8-4173-9A5F-C54CF0352AA8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00590-B7AE-4048-9979-103DE2F2C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06C04-93FF-4CE7-B6B0-BC134ECAA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A9C3-F383-4611-8E0D-A4B67F2E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17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7E8B34-5B27-4357-8C10-CEBBE69447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C4F13E-A629-4B23-A4F6-ED80AF05E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AADF5-D17A-453B-9176-AB8756D3D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D466-EBB8-4173-9A5F-C54CF0352AA8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D809A-290A-4DFF-9A0E-5E374BA39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56749-871A-4EE4-9864-5087C0EDB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A9C3-F383-4611-8E0D-A4B67F2E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6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BC68F-6CE6-4A38-8ABE-576EF040B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627ED-524E-4B8E-A421-9076E41AD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C19E3-4796-4675-BF75-E27E3F3D7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D466-EBB8-4173-9A5F-C54CF0352AA8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24292-0385-40F7-B72A-A1128E388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32908-2683-469D-B89B-AEEF07B6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A9C3-F383-4611-8E0D-A4B67F2E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45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6F364-102A-4B23-AF14-8890911BE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14FC5-A5AA-4B8A-824F-9B66A5D79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259C4-6B9C-4980-9344-39DD6864F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D466-EBB8-4173-9A5F-C54CF0352AA8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62428-139A-40A4-8DA8-3CEA08CB6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BBE64-6B2C-4A18-A630-FBA08D7D3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A9C3-F383-4611-8E0D-A4B67F2E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3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17A28-33B9-442A-948A-A12DED857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BDA8E-E844-4927-B4EC-CAC9C1BD23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FABA1-3B1D-46A4-8E08-948675441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069B9-E52D-41E0-833C-D631FCC4A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D466-EBB8-4173-9A5F-C54CF0352AA8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AFBD7-BADA-4A75-8A6A-EDA3ED85C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03509-3D54-4C6B-9C4B-943E876F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A9C3-F383-4611-8E0D-A4B67F2E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26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DF12E-8C5F-4A39-BA82-36AFF1921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60176-12AA-4B09-999F-E66B22243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91B94-133A-485D-B81E-A4AA7FCFB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0B1466-509F-4F8B-9BD2-45B0516E5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B3663B-7FAF-47AF-89C8-561BDB2890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682A1A-B931-4055-B614-7AB37E4FA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D466-EBB8-4173-9A5F-C54CF0352AA8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F41736-D56A-49ED-B06D-8128EAB83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3DCE23-5A30-49DB-BDF0-2491EFBAD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A9C3-F383-4611-8E0D-A4B67F2E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4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155D1-3DE4-4551-B591-1F2324E13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A02CCC-1128-4679-A7A5-30B440BE2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D466-EBB8-4173-9A5F-C54CF0352AA8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41DD9B-0170-47AB-84BF-518FB983E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633A78-4027-4E29-AE27-44146B527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A9C3-F383-4611-8E0D-A4B67F2E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89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9B1FE0-878A-4AB1-A30A-A9A98E89D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D466-EBB8-4173-9A5F-C54CF0352AA8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86C37B-05EC-4C31-89CE-103827276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F9D3C-6E08-41F9-95D4-CDD6330AA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A9C3-F383-4611-8E0D-A4B67F2E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04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BBB0A-16CD-442D-8AC3-C4E2DC3F6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02682-2336-4BF8-AFFE-5F18C1600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72BE71-2206-4ACF-ABC6-530A3F652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40486-4B3F-4FD6-A61B-0DA5FECAD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D466-EBB8-4173-9A5F-C54CF0352AA8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9A462-015F-4EEF-9C81-A0B3D8F96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D5D18-6D39-49EF-BBA2-ABF93756E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A9C3-F383-4611-8E0D-A4B67F2E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5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6E5C-99DA-407D-8E02-63842FEAF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B6B0FC-86A5-4F44-BEB9-1626466B92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104C3F-559B-4C63-B71F-6ABCF288A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4FFC43-EEC6-48B2-BD26-8EF81CB38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D466-EBB8-4173-9A5F-C54CF0352AA8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8F433-D282-4946-AFFD-034CB31A2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6AF054-5D61-4CEF-82DF-462E8F4F6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A9C3-F383-4611-8E0D-A4B67F2E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02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C78305-10CC-4978-83D8-045639EB8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F6F0A-FAE8-4A9D-9CA3-E8D5EC60D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E3E5F-2A90-42CD-A763-870E06C8A7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4D466-EBB8-4173-9A5F-C54CF0352AA8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ECCDF-5D26-4FFD-9E71-9D63458566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502FD-0FEB-407C-8ADE-008A57739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FA9C3-F383-4611-8E0D-A4B67F2E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41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E342C2-0450-4575-B22B-636E3F68C457}"/>
              </a:ext>
            </a:extLst>
          </p:cNvPr>
          <p:cNvSpPr/>
          <p:nvPr/>
        </p:nvSpPr>
        <p:spPr>
          <a:xfrm>
            <a:off x="501090" y="789709"/>
            <a:ext cx="2485505" cy="561109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ED460E-B468-4B0F-A8D3-260EEAEE10A3}"/>
              </a:ext>
            </a:extLst>
          </p:cNvPr>
          <p:cNvSpPr txBox="1"/>
          <p:nvPr/>
        </p:nvSpPr>
        <p:spPr>
          <a:xfrm>
            <a:off x="1088967" y="6036826"/>
            <a:ext cx="128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Things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248BC0-52D1-4310-9A5B-DA2EB9C3285C}"/>
              </a:ext>
            </a:extLst>
          </p:cNvPr>
          <p:cNvSpPr/>
          <p:nvPr/>
        </p:nvSpPr>
        <p:spPr>
          <a:xfrm>
            <a:off x="3154534" y="789709"/>
            <a:ext cx="5166290" cy="561109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3B460C-E9FF-4BD5-85C0-110BD73BB63B}"/>
              </a:ext>
            </a:extLst>
          </p:cNvPr>
          <p:cNvSpPr/>
          <p:nvPr/>
        </p:nvSpPr>
        <p:spPr>
          <a:xfrm>
            <a:off x="8488764" y="789709"/>
            <a:ext cx="3240656" cy="561109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2168C4C-0767-4057-BFC1-F4F79E095D0B}"/>
              </a:ext>
            </a:extLst>
          </p:cNvPr>
          <p:cNvSpPr/>
          <p:nvPr/>
        </p:nvSpPr>
        <p:spPr>
          <a:xfrm>
            <a:off x="2631270" y="1497545"/>
            <a:ext cx="1989423" cy="1104934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Cloud Gateway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(IoT Hub)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9F8CAAF-C5DB-45D1-A9A9-FB1204FE5EC9}"/>
              </a:ext>
            </a:extLst>
          </p:cNvPr>
          <p:cNvCxnSpPr>
            <a:cxnSpLocks/>
            <a:stCxn id="59" idx="1"/>
            <a:endCxn id="63" idx="3"/>
          </p:cNvCxnSpPr>
          <p:nvPr/>
        </p:nvCxnSpPr>
        <p:spPr>
          <a:xfrm flipH="1" flipV="1">
            <a:off x="2158609" y="2050011"/>
            <a:ext cx="472661" cy="1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53C36ACE-1026-4A06-B33A-F80367C9BB7C}"/>
              </a:ext>
            </a:extLst>
          </p:cNvPr>
          <p:cNvSpPr/>
          <p:nvPr/>
        </p:nvSpPr>
        <p:spPr>
          <a:xfrm>
            <a:off x="517982" y="1497542"/>
            <a:ext cx="1640627" cy="1104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IoT Device</a:t>
            </a:r>
          </a:p>
          <a:p>
            <a:pPr algn="ctr"/>
            <a:r>
              <a:rPr lang="en-US" sz="1400" dirty="0"/>
              <a:t>(MX Chip AZ3166)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02F14FA-5BCA-4550-8325-84597801A2FB}"/>
              </a:ext>
            </a:extLst>
          </p:cNvPr>
          <p:cNvSpPr txBox="1"/>
          <p:nvPr/>
        </p:nvSpPr>
        <p:spPr>
          <a:xfrm>
            <a:off x="5093442" y="6024540"/>
            <a:ext cx="128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Insights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16190B0-B781-441B-978C-213F6062692A}"/>
              </a:ext>
            </a:extLst>
          </p:cNvPr>
          <p:cNvSpPr txBox="1"/>
          <p:nvPr/>
        </p:nvSpPr>
        <p:spPr>
          <a:xfrm>
            <a:off x="9464855" y="6068291"/>
            <a:ext cx="128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5BC517-6279-492B-A0D9-9F590C83FD26}"/>
              </a:ext>
            </a:extLst>
          </p:cNvPr>
          <p:cNvSpPr/>
          <p:nvPr/>
        </p:nvSpPr>
        <p:spPr>
          <a:xfrm>
            <a:off x="9406917" y="1573729"/>
            <a:ext cx="1710262" cy="95256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Action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(Azure Function)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77820D-33C8-4E7F-A486-E7EDCEF1A383}"/>
              </a:ext>
            </a:extLst>
          </p:cNvPr>
          <p:cNvSpPr/>
          <p:nvPr/>
        </p:nvSpPr>
        <p:spPr>
          <a:xfrm>
            <a:off x="5101287" y="1573730"/>
            <a:ext cx="1989425" cy="95256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Stream Processing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</a:t>
            </a:r>
            <a:r>
              <a:rPr lang="en-US" sz="1400" dirty="0">
                <a:solidFill>
                  <a:schemeClr val="bg1"/>
                </a:solidFill>
              </a:rPr>
              <a:t>Azure Stream analytics</a:t>
            </a:r>
            <a:r>
              <a:rPr lang="en-US" sz="1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BD7444-19BD-4EB6-9D3D-37A1C6A720FC}"/>
              </a:ext>
            </a:extLst>
          </p:cNvPr>
          <p:cNvSpPr/>
          <p:nvPr/>
        </p:nvSpPr>
        <p:spPr>
          <a:xfrm>
            <a:off x="5101287" y="3190858"/>
            <a:ext cx="1989425" cy="95256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Cold storage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</a:t>
            </a:r>
            <a:r>
              <a:rPr lang="en-US" sz="1400" dirty="0">
                <a:solidFill>
                  <a:schemeClr val="bg1"/>
                </a:solidFill>
              </a:rPr>
              <a:t>Data Lake Store gen1</a:t>
            </a:r>
            <a:r>
              <a:rPr lang="en-US" sz="1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B4FDC4-EA0F-41BF-B0F0-EEB5C1CBD2F5}"/>
              </a:ext>
            </a:extLst>
          </p:cNvPr>
          <p:cNvSpPr/>
          <p:nvPr/>
        </p:nvSpPr>
        <p:spPr>
          <a:xfrm>
            <a:off x="9315536" y="3190857"/>
            <a:ext cx="1801643" cy="95256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Business Integration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BF7DFC9-0E26-4651-9BC9-F2310AC7696D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 flipV="1">
            <a:off x="7090712" y="2050012"/>
            <a:ext cx="2316205" cy="1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B08AD8C9-92F1-4186-BDE3-ABC12C31C93B}"/>
              </a:ext>
            </a:extLst>
          </p:cNvPr>
          <p:cNvCxnSpPr>
            <a:cxnSpLocks/>
            <a:stCxn id="11" idx="0"/>
            <a:endCxn id="59" idx="0"/>
          </p:cNvCxnSpPr>
          <p:nvPr/>
        </p:nvCxnSpPr>
        <p:spPr>
          <a:xfrm rot="16200000" flipV="1">
            <a:off x="6905923" y="-1782396"/>
            <a:ext cx="76184" cy="6636066"/>
          </a:xfrm>
          <a:prstGeom prst="bentConnector3">
            <a:avLst>
              <a:gd name="adj1" fmla="val 400063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0229C41-8DA2-4CB0-83F2-4D24CE4D588B}"/>
              </a:ext>
            </a:extLst>
          </p:cNvPr>
          <p:cNvCxnSpPr>
            <a:cxnSpLocks/>
            <a:stCxn id="59" idx="3"/>
            <a:endCxn id="12" idx="1"/>
          </p:cNvCxnSpPr>
          <p:nvPr/>
        </p:nvCxnSpPr>
        <p:spPr>
          <a:xfrm>
            <a:off x="4620693" y="2050012"/>
            <a:ext cx="480594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F7CDADC-A47A-46F1-84D9-2BC5321E99C0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6096000" y="2526295"/>
            <a:ext cx="0" cy="66456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5E7E60B-619F-4198-B244-F2D864B4D9F0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7090712" y="3667140"/>
            <a:ext cx="2224824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4909A99-51EA-43E0-9C30-6AA640F4ADEF}"/>
              </a:ext>
            </a:extLst>
          </p:cNvPr>
          <p:cNvSpPr/>
          <p:nvPr/>
        </p:nvSpPr>
        <p:spPr>
          <a:xfrm>
            <a:off x="5101287" y="4619705"/>
            <a:ext cx="1989425" cy="95256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Analytics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</a:t>
            </a:r>
            <a:r>
              <a:rPr lang="en-US" sz="1400" dirty="0">
                <a:solidFill>
                  <a:schemeClr val="bg1"/>
                </a:solidFill>
              </a:rPr>
              <a:t>Data Lake Analytics</a:t>
            </a:r>
            <a:r>
              <a:rPr lang="en-US" sz="12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83FF7C0-E5EA-454A-80D0-68E7003DD233}"/>
              </a:ext>
            </a:extLst>
          </p:cNvPr>
          <p:cNvCxnSpPr>
            <a:stCxn id="13" idx="2"/>
            <a:endCxn id="102" idx="0"/>
          </p:cNvCxnSpPr>
          <p:nvPr/>
        </p:nvCxnSpPr>
        <p:spPr>
          <a:xfrm>
            <a:off x="6096000" y="4143423"/>
            <a:ext cx="0" cy="476282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4F625FA8-11AB-4B9E-8A47-9F76C82801D4}"/>
              </a:ext>
            </a:extLst>
          </p:cNvPr>
          <p:cNvSpPr txBox="1"/>
          <p:nvPr/>
        </p:nvSpPr>
        <p:spPr>
          <a:xfrm>
            <a:off x="2299404" y="1573729"/>
            <a:ext cx="19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D2D3585-ADAE-450A-AF69-BFAC40F8B77F}"/>
              </a:ext>
            </a:extLst>
          </p:cNvPr>
          <p:cNvSpPr txBox="1"/>
          <p:nvPr/>
        </p:nvSpPr>
        <p:spPr>
          <a:xfrm>
            <a:off x="4669122" y="1590153"/>
            <a:ext cx="19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D1DC49F-F017-460C-9407-912D8DE25555}"/>
              </a:ext>
            </a:extLst>
          </p:cNvPr>
          <p:cNvSpPr txBox="1"/>
          <p:nvPr/>
        </p:nvSpPr>
        <p:spPr>
          <a:xfrm>
            <a:off x="7876523" y="1680679"/>
            <a:ext cx="19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A43BA49-CD93-4573-8336-7A580BBC60BB}"/>
              </a:ext>
            </a:extLst>
          </p:cNvPr>
          <p:cNvSpPr txBox="1"/>
          <p:nvPr/>
        </p:nvSpPr>
        <p:spPr>
          <a:xfrm>
            <a:off x="6752146" y="860608"/>
            <a:ext cx="19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0E6080C-FD7D-4AA1-9C41-BAAEAD1BA6D6}"/>
              </a:ext>
            </a:extLst>
          </p:cNvPr>
          <p:cNvSpPr txBox="1"/>
          <p:nvPr/>
        </p:nvSpPr>
        <p:spPr>
          <a:xfrm>
            <a:off x="6263675" y="2658430"/>
            <a:ext cx="19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7696723-1A76-4B51-87ED-AB04DD5B0BAB}"/>
              </a:ext>
            </a:extLst>
          </p:cNvPr>
          <p:cNvSpPr txBox="1"/>
          <p:nvPr/>
        </p:nvSpPr>
        <p:spPr>
          <a:xfrm>
            <a:off x="6263675" y="4179381"/>
            <a:ext cx="19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8584709-01E4-4858-8D60-9C007387296F}"/>
              </a:ext>
            </a:extLst>
          </p:cNvPr>
          <p:cNvSpPr txBox="1"/>
          <p:nvPr/>
        </p:nvSpPr>
        <p:spPr>
          <a:xfrm>
            <a:off x="7917484" y="3244334"/>
            <a:ext cx="19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134948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8C602C-6F36-4521-8ECA-78F7D94DA8B4}"/>
              </a:ext>
            </a:extLst>
          </p:cNvPr>
          <p:cNvSpPr/>
          <p:nvPr/>
        </p:nvSpPr>
        <p:spPr>
          <a:xfrm>
            <a:off x="154005" y="221381"/>
            <a:ext cx="79046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why the subsystem was chosen?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F4ABF54-083D-44EF-8944-BEFA8E9F34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485561"/>
              </p:ext>
            </p:extLst>
          </p:nvPr>
        </p:nvGraphicFramePr>
        <p:xfrm>
          <a:off x="375385" y="719666"/>
          <a:ext cx="11001676" cy="5346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0838">
                  <a:extLst>
                    <a:ext uri="{9D8B030D-6E8A-4147-A177-3AD203B41FA5}">
                      <a16:colId xmlns:a16="http://schemas.microsoft.com/office/drawing/2014/main" val="4156925531"/>
                    </a:ext>
                  </a:extLst>
                </a:gridCol>
                <a:gridCol w="5500838">
                  <a:extLst>
                    <a:ext uri="{9D8B030D-6E8A-4147-A177-3AD203B41FA5}">
                      <a16:colId xmlns:a16="http://schemas.microsoft.com/office/drawing/2014/main" val="4241564963"/>
                    </a:ext>
                  </a:extLst>
                </a:gridCol>
              </a:tblGrid>
              <a:tr h="439431">
                <a:tc>
                  <a:txBody>
                    <a:bodyPr/>
                    <a:lstStyle/>
                    <a:p>
                      <a:r>
                        <a:rPr lang="en-US" dirty="0"/>
                        <a:t>Based on provided requirements: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Implementation comments (subsystem)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940335"/>
                  </a:ext>
                </a:extLst>
              </a:tr>
              <a:tr h="439431">
                <a:tc>
                  <a:txBody>
                    <a:bodyPr/>
                    <a:lstStyle/>
                    <a:p>
                      <a:r>
                        <a:rPr lang="en-US" sz="1400" dirty="0"/>
                        <a:t>The weather station will send telemetry data to the cloud (simulated using an </a:t>
                      </a:r>
                      <a:r>
                        <a:rPr lang="en-US" sz="1400" dirty="0" err="1"/>
                        <a:t>MXChip</a:t>
                      </a:r>
                      <a:r>
                        <a:rPr lang="en-US" sz="1400" dirty="0"/>
                        <a:t> AZ3166 Devkit).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Weather station is securely connected to cloud gateway (Azure IoT hub). Step “1” on architecture diagram.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245075"/>
                  </a:ext>
                </a:extLst>
              </a:tr>
              <a:tr h="4394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Step “2”,  Azure Stream analytics receives all telemetry data from Azure IoT hub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45454"/>
                  </a:ext>
                </a:extLst>
              </a:tr>
              <a:tr h="4394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Step “3” Azure Stream analytics  extracts "</a:t>
                      </a:r>
                      <a:r>
                        <a:rPr lang="en-US" sz="1400" dirty="0" err="1"/>
                        <a:t>deviceId</a:t>
                      </a:r>
                      <a:r>
                        <a:rPr lang="en-US" sz="1400" dirty="0"/>
                        <a:t>” and  "</a:t>
                      </a:r>
                      <a:r>
                        <a:rPr lang="en-US" sz="1400" dirty="0" err="1"/>
                        <a:t>windSpeed</a:t>
                      </a:r>
                      <a:r>
                        <a:rPr lang="en-US" sz="1400" dirty="0"/>
                        <a:t>“ from telemetry data and sends extracted data to Azure function.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693893"/>
                  </a:ext>
                </a:extLst>
              </a:tr>
              <a:tr h="4394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Data should be monitored in real-time to ensure the wind speed does not exceed safe limits. </a:t>
                      </a:r>
                    </a:p>
                    <a:p>
                      <a:r>
                        <a:rPr lang="en-US" sz="1400" dirty="0"/>
                        <a:t>Alert condition will be indicated through the illumination of a LED (Green - Wind Speed is Normal, Orange - Wind Speed is Strong, Red - Wind Speed is Dangerous) and the increase in frequency of the transmission of telemetry data.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Step “4”  Azure function: Evaluate the windspeed and update (action) LED on device (by updating device twin properties)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775879"/>
                  </a:ext>
                </a:extLst>
              </a:tr>
              <a:tr h="4394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Data should be stored for long-term analysis. Weather station will provide telemetry data in </a:t>
                      </a:r>
                      <a:r>
                        <a:rPr lang="en-US" sz="1400" b="0" i="0" dirty="0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JSON</a:t>
                      </a:r>
                      <a:r>
                        <a:rPr lang="en-US" sz="1400" dirty="0"/>
                        <a:t> format: Temperature, Humidity, Wind Speed, Wind Direction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Step “5” Telemetry will be stored in the cloud for long-term use with Data Lake Analytics.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239826"/>
                  </a:ext>
                </a:extLst>
              </a:tr>
              <a:tr h="439431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Step “6” Azure Streaming Analytics will be used to process stored data on Data Lake Store.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155790"/>
                  </a:ext>
                </a:extLst>
              </a:tr>
              <a:tr h="439431">
                <a:tc>
                  <a:txBody>
                    <a:bodyPr/>
                    <a:lstStyle/>
                    <a:p>
                      <a:r>
                        <a:rPr lang="en-US" sz="1400" dirty="0"/>
                        <a:t>Business integration scenarios.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Step “7” Output for integration with other Business solutions.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977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1183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2335</TotalTime>
  <Words>315</Words>
  <Application>Microsoft Office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 Baranov</dc:creator>
  <cp:lastModifiedBy>Anton Baranov</cp:lastModifiedBy>
  <cp:revision>35</cp:revision>
  <dcterms:created xsi:type="dcterms:W3CDTF">2019-12-25T20:04:58Z</dcterms:created>
  <dcterms:modified xsi:type="dcterms:W3CDTF">2019-12-30T13:03:29Z</dcterms:modified>
</cp:coreProperties>
</file>