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DE48A2-C8AD-47C7-B5F4-323D8F368E7E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Baranov" initials="AB" lastIdx="1" clrIdx="0">
    <p:extLst>
      <p:ext uri="{19B8F6BF-5375-455C-9EA6-DF929625EA0E}">
        <p15:presenceInfo xmlns:p15="http://schemas.microsoft.com/office/powerpoint/2012/main" userId="2268e621a9c55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C3B7-2650-440E-8D45-C18F3D130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6BAB-9636-4A8E-9373-9ECE5B8B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14BD-1553-4827-93BA-53D10F1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347F-6D70-47F4-A3D8-95BD7C69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E712-075B-464A-912F-FC6BD18A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90B8-BA31-422A-8238-1A283E62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0295A-DC3D-42FD-A28C-55D95178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6EB5B-6B52-4A2E-9B70-31997335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0590-B7AE-4048-9979-103DE2F2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6C04-93FF-4CE7-B6B0-BC134ECA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E8B34-5B27-4357-8C10-CEBBE6944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4F13E-A629-4B23-A4F6-ED80AF05E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DF5-D17A-453B-9176-AB8756D3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809A-290A-4DFF-9A0E-5E374BA3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6749-871A-4EE4-9864-5087C0ED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C68F-6CE6-4A38-8ABE-576EF040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27ED-524E-4B8E-A421-9076E41A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19E3-4796-4675-BF75-E27E3F3D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4292-0385-40F7-B72A-A1128E38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2908-2683-469D-B89B-AEEF07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F364-102A-4B23-AF14-8890911B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4FC5-A5AA-4B8A-824F-9B66A5D7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59C4-6B9C-4980-9344-39DD686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2428-139A-40A4-8DA8-3CEA08CB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BE64-6B2C-4A18-A630-FBA08D7D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7A28-33B9-442A-948A-A12DED85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DA8E-E844-4927-B4EC-CAC9C1BD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FABA1-3B1D-46A4-8E08-94867544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069B9-E52D-41E0-833C-D631FCC4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FBD7-BADA-4A75-8A6A-EDA3ED85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3509-3D54-4C6B-9C4B-943E876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12E-8C5F-4A39-BA82-36AFF192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0176-12AA-4B09-999F-E66B2224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91B94-133A-485D-B81E-A4AA7FCFB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B1466-509F-4F8B-9BD2-45B0516E5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3663B-7FAF-47AF-89C8-561BDB28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A1A-B931-4055-B614-7AB37E4F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41736-D56A-49ED-B06D-8128EAB8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CE23-5A30-49DB-BDF0-2491EFB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55D1-3DE4-4551-B591-1F2324E1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02CCC-1128-4679-A7A5-30B440B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1DD9B-0170-47AB-84BF-518FB983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33A78-4027-4E29-AE27-44146B52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1FE0-878A-4AB1-A30A-A9A98E89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6C37B-05EC-4C31-89CE-1038272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F9D3C-6E08-41F9-95D4-CDD6330A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BB0A-16CD-442D-8AC3-C4E2DC3F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682-2336-4BF8-AFFE-5F18C160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BE71-2206-4ACF-ABC6-530A3F65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0486-4B3F-4FD6-A61B-0DA5FECA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A462-015F-4EEF-9C81-A0B3D8F9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D5D18-6D39-49EF-BBA2-ABF93756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6E5C-99DA-407D-8E02-63842FEA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6B0FC-86A5-4F44-BEB9-1626466B9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4C3F-559B-4C63-B71F-6ABCF288A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FFC43-EEC6-48B2-BD26-8EF81CB3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F433-D282-4946-AFFD-034CB31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F054-5D61-4CEF-82DF-462E8F4F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78305-10CC-4978-83D8-045639EB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6F0A-FAE8-4A9D-9CA3-E8D5EC60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3E5F-2A90-42CD-A763-870E06C8A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D466-EBB8-4173-9A5F-C54CF0352AA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CCDF-5D26-4FFD-9E71-9D6345856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02FD-0FEB-407C-8ADE-008A57739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A9C3-F383-4611-8E0D-A4B67F2E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E342C2-0450-4575-B22B-636E3F68C457}"/>
              </a:ext>
            </a:extLst>
          </p:cNvPr>
          <p:cNvSpPr/>
          <p:nvPr/>
        </p:nvSpPr>
        <p:spPr>
          <a:xfrm>
            <a:off x="501090" y="789709"/>
            <a:ext cx="2485505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D460E-B468-4B0F-A8D3-260EEAEE10A3}"/>
              </a:ext>
            </a:extLst>
          </p:cNvPr>
          <p:cNvSpPr txBox="1"/>
          <p:nvPr/>
        </p:nvSpPr>
        <p:spPr>
          <a:xfrm>
            <a:off x="1088967" y="6036826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248BC0-52D1-4310-9A5B-DA2EB9C3285C}"/>
              </a:ext>
            </a:extLst>
          </p:cNvPr>
          <p:cNvSpPr/>
          <p:nvPr/>
        </p:nvSpPr>
        <p:spPr>
          <a:xfrm>
            <a:off x="3154534" y="789709"/>
            <a:ext cx="5166290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B460C-E9FF-4BD5-85C0-110BD73BB63B}"/>
              </a:ext>
            </a:extLst>
          </p:cNvPr>
          <p:cNvSpPr/>
          <p:nvPr/>
        </p:nvSpPr>
        <p:spPr>
          <a:xfrm>
            <a:off x="8488764" y="789709"/>
            <a:ext cx="3240656" cy="56110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168C4C-0767-4057-BFC1-F4F79E095D0B}"/>
              </a:ext>
            </a:extLst>
          </p:cNvPr>
          <p:cNvSpPr/>
          <p:nvPr/>
        </p:nvSpPr>
        <p:spPr>
          <a:xfrm>
            <a:off x="2631270" y="1497545"/>
            <a:ext cx="1989423" cy="11049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Gateway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(IoT Hub)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F8CAAF-C5DB-45D1-A9A9-FB1204FE5EC9}"/>
              </a:ext>
            </a:extLst>
          </p:cNvPr>
          <p:cNvCxnSpPr>
            <a:cxnSpLocks/>
            <a:stCxn id="59" idx="1"/>
            <a:endCxn id="63" idx="3"/>
          </p:cNvCxnSpPr>
          <p:nvPr/>
        </p:nvCxnSpPr>
        <p:spPr>
          <a:xfrm flipH="1" flipV="1">
            <a:off x="2158609" y="2050011"/>
            <a:ext cx="472661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3C36ACE-1026-4A06-B33A-F80367C9BB7C}"/>
              </a:ext>
            </a:extLst>
          </p:cNvPr>
          <p:cNvSpPr/>
          <p:nvPr/>
        </p:nvSpPr>
        <p:spPr>
          <a:xfrm>
            <a:off x="517982" y="1497542"/>
            <a:ext cx="1640627" cy="1104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Device</a:t>
            </a:r>
          </a:p>
          <a:p>
            <a:pPr algn="ctr"/>
            <a:r>
              <a:rPr lang="en-US" sz="1400" dirty="0"/>
              <a:t>(MX Chip AZ3166)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2F14FA-5BCA-4550-8325-84597801A2FB}"/>
              </a:ext>
            </a:extLst>
          </p:cNvPr>
          <p:cNvSpPr txBox="1"/>
          <p:nvPr/>
        </p:nvSpPr>
        <p:spPr>
          <a:xfrm>
            <a:off x="5093442" y="6024540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6190B0-B781-441B-978C-213F6062692A}"/>
              </a:ext>
            </a:extLst>
          </p:cNvPr>
          <p:cNvSpPr txBox="1"/>
          <p:nvPr/>
        </p:nvSpPr>
        <p:spPr>
          <a:xfrm>
            <a:off x="9464855" y="6068291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BC517-6279-492B-A0D9-9F590C83FD26}"/>
              </a:ext>
            </a:extLst>
          </p:cNvPr>
          <p:cNvSpPr/>
          <p:nvPr/>
        </p:nvSpPr>
        <p:spPr>
          <a:xfrm>
            <a:off x="9406917" y="1573729"/>
            <a:ext cx="1710262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(Azure Function)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7820D-33C8-4E7F-A486-E7EDCEF1A383}"/>
              </a:ext>
            </a:extLst>
          </p:cNvPr>
          <p:cNvSpPr/>
          <p:nvPr/>
        </p:nvSpPr>
        <p:spPr>
          <a:xfrm>
            <a:off x="5101287" y="1573730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Stream Processing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Azure Stream analytics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BD7444-19BD-4EB6-9D3D-37A1C6A720FC}"/>
              </a:ext>
            </a:extLst>
          </p:cNvPr>
          <p:cNvSpPr/>
          <p:nvPr/>
        </p:nvSpPr>
        <p:spPr>
          <a:xfrm>
            <a:off x="5966343" y="3179041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Cold storage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Data Lake Store gen1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4FDC4-EA0F-41BF-B0F0-EEB5C1CBD2F5}"/>
              </a:ext>
            </a:extLst>
          </p:cNvPr>
          <p:cNvSpPr/>
          <p:nvPr/>
        </p:nvSpPr>
        <p:spPr>
          <a:xfrm>
            <a:off x="9315536" y="3190857"/>
            <a:ext cx="1801643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Integration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7DFC9-0E26-4651-9BC9-F2310AC7696D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7090712" y="2050012"/>
            <a:ext cx="2316205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8AD8C9-92F1-4186-BDE3-ABC12C31C93B}"/>
              </a:ext>
            </a:extLst>
          </p:cNvPr>
          <p:cNvCxnSpPr>
            <a:cxnSpLocks/>
            <a:stCxn id="11" idx="0"/>
            <a:endCxn id="59" idx="0"/>
          </p:cNvCxnSpPr>
          <p:nvPr/>
        </p:nvCxnSpPr>
        <p:spPr>
          <a:xfrm rot="16200000" flipV="1">
            <a:off x="6905923" y="-1782396"/>
            <a:ext cx="76184" cy="6636066"/>
          </a:xfrm>
          <a:prstGeom prst="bentConnector3">
            <a:avLst>
              <a:gd name="adj1" fmla="val 40006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229C41-8DA2-4CB0-83F2-4D24CE4D588B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4620693" y="2050012"/>
            <a:ext cx="48059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7CDADC-A47A-46F1-84D9-2BC5321E99C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6000" y="2526295"/>
            <a:ext cx="865056" cy="6527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E7E60B-619F-4198-B244-F2D864B4D9F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55768" y="3655324"/>
            <a:ext cx="1359768" cy="118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909A99-51EA-43E0-9C30-6AA640F4ADEF}"/>
              </a:ext>
            </a:extLst>
          </p:cNvPr>
          <p:cNvSpPr/>
          <p:nvPr/>
        </p:nvSpPr>
        <p:spPr>
          <a:xfrm>
            <a:off x="5966343" y="4884173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Analytics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Data Lake Analytics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83FF7C0-E5EA-454A-80D0-68E7003DD233}"/>
              </a:ext>
            </a:extLst>
          </p:cNvPr>
          <p:cNvCxnSpPr>
            <a:cxnSpLocks/>
            <a:stCxn id="13" idx="2"/>
            <a:endCxn id="102" idx="0"/>
          </p:cNvCxnSpPr>
          <p:nvPr/>
        </p:nvCxnSpPr>
        <p:spPr>
          <a:xfrm>
            <a:off x="6961056" y="4131606"/>
            <a:ext cx="0" cy="75256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F625FA8-11AB-4B9E-8A47-9F76C82801D4}"/>
              </a:ext>
            </a:extLst>
          </p:cNvPr>
          <p:cNvSpPr txBox="1"/>
          <p:nvPr/>
        </p:nvSpPr>
        <p:spPr>
          <a:xfrm>
            <a:off x="2299404" y="1573729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2D3585-ADAE-450A-AF69-BFAC40F8B77F}"/>
              </a:ext>
            </a:extLst>
          </p:cNvPr>
          <p:cNvSpPr txBox="1"/>
          <p:nvPr/>
        </p:nvSpPr>
        <p:spPr>
          <a:xfrm>
            <a:off x="4669122" y="1590153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1DC49F-F017-460C-9407-912D8DE25555}"/>
              </a:ext>
            </a:extLst>
          </p:cNvPr>
          <p:cNvSpPr txBox="1"/>
          <p:nvPr/>
        </p:nvSpPr>
        <p:spPr>
          <a:xfrm>
            <a:off x="7876523" y="1680679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43BA49-CD93-4573-8336-7A580BBC60BB}"/>
              </a:ext>
            </a:extLst>
          </p:cNvPr>
          <p:cNvSpPr txBox="1"/>
          <p:nvPr/>
        </p:nvSpPr>
        <p:spPr>
          <a:xfrm>
            <a:off x="6752146" y="860608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E6080C-FD7D-4AA1-9C41-BAAEAD1BA6D6}"/>
              </a:ext>
            </a:extLst>
          </p:cNvPr>
          <p:cNvSpPr txBox="1"/>
          <p:nvPr/>
        </p:nvSpPr>
        <p:spPr>
          <a:xfrm>
            <a:off x="6263675" y="2658430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696723-1A76-4B51-87ED-AB04DD5B0BAB}"/>
              </a:ext>
            </a:extLst>
          </p:cNvPr>
          <p:cNvSpPr txBox="1"/>
          <p:nvPr/>
        </p:nvSpPr>
        <p:spPr>
          <a:xfrm>
            <a:off x="6560278" y="4305861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8584709-01E4-4858-8D60-9C007387296F}"/>
              </a:ext>
            </a:extLst>
          </p:cNvPr>
          <p:cNvSpPr txBox="1"/>
          <p:nvPr/>
        </p:nvSpPr>
        <p:spPr>
          <a:xfrm>
            <a:off x="8099592" y="3309607"/>
            <a:ext cx="19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8C2B71-9DD6-442C-A94C-A77A8CB990F1}"/>
              </a:ext>
            </a:extLst>
          </p:cNvPr>
          <p:cNvSpPr/>
          <p:nvPr/>
        </p:nvSpPr>
        <p:spPr>
          <a:xfrm>
            <a:off x="3313898" y="3892839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Warm storage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CosmosDB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E6518-8556-4656-B86A-BD068C39B7A9}"/>
              </a:ext>
            </a:extLst>
          </p:cNvPr>
          <p:cNvSpPr/>
          <p:nvPr/>
        </p:nvSpPr>
        <p:spPr>
          <a:xfrm>
            <a:off x="3306619" y="5140495"/>
            <a:ext cx="1989425" cy="952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PowerBI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2C88A9-7236-42DA-B0A7-E9AF0357A8AA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4308611" y="2526295"/>
            <a:ext cx="1787389" cy="13665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01BC65-9CD1-4C8F-B9CB-969CFC7B66C4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4301332" y="4845404"/>
            <a:ext cx="7279" cy="2950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3E85FE-9309-46DC-B04B-DF06FEEAAF91}"/>
              </a:ext>
            </a:extLst>
          </p:cNvPr>
          <p:cNvSpPr txBox="1"/>
          <p:nvPr/>
        </p:nvSpPr>
        <p:spPr>
          <a:xfrm>
            <a:off x="4669122" y="2952260"/>
            <a:ext cx="29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4D45C5-811B-4256-8FB6-FC05BD152177}"/>
              </a:ext>
            </a:extLst>
          </p:cNvPr>
          <p:cNvSpPr txBox="1"/>
          <p:nvPr/>
        </p:nvSpPr>
        <p:spPr>
          <a:xfrm>
            <a:off x="3936276" y="4771163"/>
            <a:ext cx="20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8502109-34C3-415F-B432-69ED2B293A0B}"/>
              </a:ext>
            </a:extLst>
          </p:cNvPr>
          <p:cNvSpPr/>
          <p:nvPr/>
        </p:nvSpPr>
        <p:spPr>
          <a:xfrm>
            <a:off x="517982" y="2843096"/>
            <a:ext cx="1640627" cy="1104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WindFarm</a:t>
            </a:r>
            <a:endParaRPr lang="en-US" dirty="0"/>
          </a:p>
          <a:p>
            <a:pPr algn="ctr"/>
            <a:r>
              <a:rPr lang="en-US" sz="1400" dirty="0"/>
              <a:t>(10 turbines)</a:t>
            </a:r>
          </a:p>
        </p:txBody>
      </p:sp>
      <p:cxnSp>
        <p:nvCxnSpPr>
          <p:cNvPr id="55" name="Straight Arrow Connector 4">
            <a:extLst>
              <a:ext uri="{FF2B5EF4-FFF2-40B4-BE49-F238E27FC236}">
                <a16:creationId xmlns:a16="http://schemas.microsoft.com/office/drawing/2014/main" id="{A515D1A4-9135-40BC-9589-ABF13E1C4D76}"/>
              </a:ext>
            </a:extLst>
          </p:cNvPr>
          <p:cNvCxnSpPr>
            <a:cxnSpLocks/>
            <a:stCxn id="54" idx="3"/>
            <a:endCxn id="59" idx="2"/>
          </p:cNvCxnSpPr>
          <p:nvPr/>
        </p:nvCxnSpPr>
        <p:spPr>
          <a:xfrm flipV="1">
            <a:off x="2158609" y="2602479"/>
            <a:ext cx="1467373" cy="79308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442AB0-BB03-46AB-AB07-5580BA3CF561}"/>
              </a:ext>
            </a:extLst>
          </p:cNvPr>
          <p:cNvSpPr txBox="1"/>
          <p:nvPr/>
        </p:nvSpPr>
        <p:spPr>
          <a:xfrm>
            <a:off x="3154534" y="3041727"/>
            <a:ext cx="47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3494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C602C-6F36-4521-8ECA-78F7D94DA8B4}"/>
              </a:ext>
            </a:extLst>
          </p:cNvPr>
          <p:cNvSpPr/>
          <p:nvPr/>
        </p:nvSpPr>
        <p:spPr>
          <a:xfrm>
            <a:off x="154005" y="221381"/>
            <a:ext cx="7904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why the subsystem was chosen?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4ABF54-083D-44EF-8944-BEFA8E9F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05079"/>
              </p:ext>
            </p:extLst>
          </p:nvPr>
        </p:nvGraphicFramePr>
        <p:xfrm>
          <a:off x="375385" y="719666"/>
          <a:ext cx="11001676" cy="466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838">
                  <a:extLst>
                    <a:ext uri="{9D8B030D-6E8A-4147-A177-3AD203B41FA5}">
                      <a16:colId xmlns:a16="http://schemas.microsoft.com/office/drawing/2014/main" val="4156925531"/>
                    </a:ext>
                  </a:extLst>
                </a:gridCol>
                <a:gridCol w="5500838">
                  <a:extLst>
                    <a:ext uri="{9D8B030D-6E8A-4147-A177-3AD203B41FA5}">
                      <a16:colId xmlns:a16="http://schemas.microsoft.com/office/drawing/2014/main" val="4241564963"/>
                    </a:ext>
                  </a:extLst>
                </a:gridCol>
              </a:tblGrid>
              <a:tr h="439431">
                <a:tc>
                  <a:txBody>
                    <a:bodyPr/>
                    <a:lstStyle/>
                    <a:p>
                      <a:r>
                        <a:rPr lang="en-US" dirty="0"/>
                        <a:t>Based on provided requirements: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comments (subsystem)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40335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r>
                        <a:rPr lang="en-US" sz="1400" dirty="0"/>
                        <a:t>Add </a:t>
                      </a:r>
                      <a:r>
                        <a:rPr lang="en-US" sz="1400" dirty="0" err="1"/>
                        <a:t>WinFarm</a:t>
                      </a:r>
                      <a:r>
                        <a:rPr lang="en-US" sz="1400" dirty="0"/>
                        <a:t> (10 turbines)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(10) , </a:t>
                      </a:r>
                      <a:r>
                        <a:rPr lang="en-US" sz="1400" dirty="0" err="1"/>
                        <a:t>WinFarm</a:t>
                      </a:r>
                      <a:r>
                        <a:rPr lang="en-US" sz="1400" dirty="0"/>
                        <a:t> connected to IoT 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45075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5454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93893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Realtime Dashboard requested to visualize: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dirty="0"/>
                        <a:t>Average Power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dirty="0"/>
                        <a:t>Average </a:t>
                      </a:r>
                      <a:r>
                        <a:rPr lang="en-US" sz="1200" dirty="0" err="1"/>
                        <a:t>WindSpeed</a:t>
                      </a:r>
                      <a:endParaRPr lang="en-US" sz="1200" dirty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dirty="0"/>
                        <a:t>Average </a:t>
                      </a:r>
                      <a:r>
                        <a:rPr lang="en-US" sz="1200" dirty="0" err="1"/>
                        <a:t>LowPowerShaftRpm</a:t>
                      </a:r>
                      <a:endParaRPr lang="en-US" sz="1200" dirty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dirty="0"/>
                        <a:t>Average Power Ratio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dirty="0"/>
                        <a:t>Use Line charts to show: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dirty="0"/>
                        <a:t>Average Power by Turbine over Date/Time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dirty="0"/>
                        <a:t>Average Power Ratio by Turbine over 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Step “8” </a:t>
                      </a:r>
                      <a:r>
                        <a:rPr lang="en-US" sz="1400" dirty="0" err="1"/>
                        <a:t>CosmosDB</a:t>
                      </a:r>
                      <a:r>
                        <a:rPr lang="en-US" sz="1400" dirty="0"/>
                        <a:t> added as Warm Storage. Azure Stream analytics updated to store data into </a:t>
                      </a:r>
                      <a:r>
                        <a:rPr lang="en-US" sz="1400" dirty="0" err="1"/>
                        <a:t>CosmosDB</a:t>
                      </a:r>
                      <a:r>
                        <a:rPr lang="en-US" sz="1400" dirty="0"/>
                        <a:t>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Step “9” </a:t>
                      </a:r>
                      <a:r>
                        <a:rPr lang="en-US" sz="1400" dirty="0" err="1"/>
                        <a:t>DashBoard</a:t>
                      </a:r>
                      <a:r>
                        <a:rPr lang="en-US" sz="1400" dirty="0"/>
                        <a:t> created in </a:t>
                      </a:r>
                      <a:r>
                        <a:rPr lang="en-US" sz="1400" dirty="0" err="1"/>
                        <a:t>PowerBI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775879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39826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55790"/>
                  </a:ext>
                </a:extLst>
              </a:tr>
              <a:tr h="4394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7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18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167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Baranov</dc:creator>
  <cp:lastModifiedBy>Anton Baranov</cp:lastModifiedBy>
  <cp:revision>37</cp:revision>
  <dcterms:created xsi:type="dcterms:W3CDTF">2019-12-25T20:04:58Z</dcterms:created>
  <dcterms:modified xsi:type="dcterms:W3CDTF">2019-12-30T13:03:33Z</dcterms:modified>
</cp:coreProperties>
</file>