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6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7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8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9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10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11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12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3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14.xml" ContentType="application/vnd.openxmlformats-officedocument.theme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5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16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17.xml" ContentType="application/vnd.openxmlformats-officedocument.theme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4"/>
    <p:sldMasterId id="2147483682" r:id="rId5"/>
    <p:sldMasterId id="2147483672" r:id="rId6"/>
    <p:sldMasterId id="2147483696" r:id="rId7"/>
    <p:sldMasterId id="2147483706" r:id="rId8"/>
    <p:sldMasterId id="2147483716" r:id="rId9"/>
    <p:sldMasterId id="2147483728" r:id="rId10"/>
    <p:sldMasterId id="2147483739" r:id="rId11"/>
    <p:sldMasterId id="2147483751" r:id="rId12"/>
    <p:sldMasterId id="2147483761" r:id="rId13"/>
    <p:sldMasterId id="2147483773" r:id="rId14"/>
    <p:sldMasterId id="2147483785" r:id="rId15"/>
    <p:sldMasterId id="2147483797" r:id="rId16"/>
    <p:sldMasterId id="2147483806" r:id="rId17"/>
    <p:sldMasterId id="2147483829" r:id="rId18"/>
    <p:sldMasterId id="2147483850" r:id="rId19"/>
    <p:sldMasterId id="2147483857" r:id="rId20"/>
    <p:sldMasterId id="2147483866" r:id="rId21"/>
  </p:sldMasterIdLst>
  <p:notesMasterIdLst>
    <p:notesMasterId r:id="rId54"/>
  </p:notesMasterIdLst>
  <p:handoutMasterIdLst>
    <p:handoutMasterId r:id="rId55"/>
  </p:handoutMasterIdLst>
  <p:sldIdLst>
    <p:sldId id="518" r:id="rId22"/>
    <p:sldId id="650" r:id="rId23"/>
    <p:sldId id="606" r:id="rId24"/>
    <p:sldId id="649" r:id="rId25"/>
    <p:sldId id="641" r:id="rId26"/>
    <p:sldId id="620" r:id="rId27"/>
    <p:sldId id="651" r:id="rId28"/>
    <p:sldId id="621" r:id="rId29"/>
    <p:sldId id="622" r:id="rId30"/>
    <p:sldId id="631" r:id="rId31"/>
    <p:sldId id="653" r:id="rId32"/>
    <p:sldId id="642" r:id="rId33"/>
    <p:sldId id="644" r:id="rId34"/>
    <p:sldId id="610" r:id="rId35"/>
    <p:sldId id="617" r:id="rId36"/>
    <p:sldId id="612" r:id="rId37"/>
    <p:sldId id="615" r:id="rId38"/>
    <p:sldId id="632" r:id="rId39"/>
    <p:sldId id="616" r:id="rId40"/>
    <p:sldId id="614" r:id="rId41"/>
    <p:sldId id="613" r:id="rId42"/>
    <p:sldId id="639" r:id="rId43"/>
    <p:sldId id="619" r:id="rId44"/>
    <p:sldId id="623" r:id="rId45"/>
    <p:sldId id="654" r:id="rId46"/>
    <p:sldId id="640" r:id="rId47"/>
    <p:sldId id="635" r:id="rId48"/>
    <p:sldId id="633" r:id="rId49"/>
    <p:sldId id="634" r:id="rId50"/>
    <p:sldId id="605" r:id="rId51"/>
    <p:sldId id="626" r:id="rId52"/>
    <p:sldId id="630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94" userDrawn="1">
          <p15:clr>
            <a:srgbClr val="A4A3A4"/>
          </p15:clr>
        </p15:guide>
        <p15:guide id="2" orient="horz" pos="4163" userDrawn="1">
          <p15:clr>
            <a:srgbClr val="A4A3A4"/>
          </p15:clr>
        </p15:guide>
        <p15:guide id="3" orient="horz" pos="1027" userDrawn="1">
          <p15:clr>
            <a:srgbClr val="A4A3A4"/>
          </p15:clr>
        </p15:guide>
        <p15:guide id="4" orient="horz" pos="1970" userDrawn="1">
          <p15:clr>
            <a:srgbClr val="A4A3A4"/>
          </p15:clr>
        </p15:guide>
        <p15:guide id="5" orient="horz" pos="2477" userDrawn="1">
          <p15:clr>
            <a:srgbClr val="A4A3A4"/>
          </p15:clr>
        </p15:guide>
        <p15:guide id="6" orient="horz" pos="2975" userDrawn="1">
          <p15:clr>
            <a:srgbClr val="A4A3A4"/>
          </p15:clr>
        </p15:guide>
        <p15:guide id="7" pos="1349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2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ng, Freya" initials="FF" lastIdx="1" clrIdx="0">
    <p:extLst>
      <p:ext uri="{19B8F6BF-5375-455C-9EA6-DF929625EA0E}">
        <p15:presenceInfo xmlns:p15="http://schemas.microsoft.com/office/powerpoint/2012/main" userId="S-1-5-21-583907252-412668190-725345543-51862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3138"/>
    <a:srgbClr val="0064D2"/>
    <a:srgbClr val="86B817"/>
    <a:srgbClr val="F5AF02"/>
    <a:srgbClr val="EC343C"/>
    <a:srgbClr val="009F81"/>
    <a:srgbClr val="FF8200"/>
    <a:srgbClr val="573B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52" autoAdjust="0"/>
    <p:restoredTop sz="95441" autoAdjust="0"/>
  </p:normalViewPr>
  <p:slideViewPr>
    <p:cSldViewPr snapToGrid="0">
      <p:cViewPr varScale="1">
        <p:scale>
          <a:sx n="64" d="100"/>
          <a:sy n="64" d="100"/>
        </p:scale>
        <p:origin x="1044" y="40"/>
      </p:cViewPr>
      <p:guideLst>
        <p:guide orient="horz" pos="3494"/>
        <p:guide orient="horz" pos="4163"/>
        <p:guide orient="horz" pos="1027"/>
        <p:guide orient="horz" pos="1970"/>
        <p:guide orient="horz" pos="2477"/>
        <p:guide orient="horz" pos="2975"/>
        <p:guide pos="1349"/>
        <p:guide pos="3840"/>
        <p:guide pos="2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" Target="slides/slide5.xml"/><Relationship Id="rId39" Type="http://schemas.openxmlformats.org/officeDocument/2006/relationships/slide" Target="slides/slide18.xml"/><Relationship Id="rId21" Type="http://schemas.openxmlformats.org/officeDocument/2006/relationships/slideMaster" Target="slideMasters/slideMaster18.xml"/><Relationship Id="rId34" Type="http://schemas.openxmlformats.org/officeDocument/2006/relationships/slide" Target="slides/slide13.xml"/><Relationship Id="rId42" Type="http://schemas.openxmlformats.org/officeDocument/2006/relationships/slide" Target="slides/slide21.xml"/><Relationship Id="rId47" Type="http://schemas.openxmlformats.org/officeDocument/2006/relationships/slide" Target="slides/slide26.xml"/><Relationship Id="rId50" Type="http://schemas.openxmlformats.org/officeDocument/2006/relationships/slide" Target="slides/slide29.xml"/><Relationship Id="rId55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4.xml"/><Relationship Id="rId33" Type="http://schemas.openxmlformats.org/officeDocument/2006/relationships/slide" Target="slides/slide12.xml"/><Relationship Id="rId38" Type="http://schemas.openxmlformats.org/officeDocument/2006/relationships/slide" Target="slides/slide17.xml"/><Relationship Id="rId46" Type="http://schemas.openxmlformats.org/officeDocument/2006/relationships/slide" Target="slides/slide25.xml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Master" Target="slideMasters/slideMaster17.xml"/><Relationship Id="rId29" Type="http://schemas.openxmlformats.org/officeDocument/2006/relationships/slide" Target="slides/slide8.xml"/><Relationship Id="rId41" Type="http://schemas.openxmlformats.org/officeDocument/2006/relationships/slide" Target="slides/slide20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3.xml"/><Relationship Id="rId32" Type="http://schemas.openxmlformats.org/officeDocument/2006/relationships/slide" Target="slides/slide11.xml"/><Relationship Id="rId37" Type="http://schemas.openxmlformats.org/officeDocument/2006/relationships/slide" Target="slides/slide16.xml"/><Relationship Id="rId40" Type="http://schemas.openxmlformats.org/officeDocument/2006/relationships/slide" Target="slides/slide19.xml"/><Relationship Id="rId45" Type="http://schemas.openxmlformats.org/officeDocument/2006/relationships/slide" Target="slides/slide24.xml"/><Relationship Id="rId53" Type="http://schemas.openxmlformats.org/officeDocument/2006/relationships/slide" Target="slides/slide32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slide" Target="slides/slide15.xml"/><Relationship Id="rId49" Type="http://schemas.openxmlformats.org/officeDocument/2006/relationships/slide" Target="slides/slide28.xml"/><Relationship Id="rId57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slide" Target="slides/slide10.xml"/><Relationship Id="rId44" Type="http://schemas.openxmlformats.org/officeDocument/2006/relationships/slide" Target="slides/slide23.xml"/><Relationship Id="rId52" Type="http://schemas.openxmlformats.org/officeDocument/2006/relationships/slide" Target="slides/slide31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slide" Target="slides/slide14.xml"/><Relationship Id="rId43" Type="http://schemas.openxmlformats.org/officeDocument/2006/relationships/slide" Target="slides/slide22.xml"/><Relationship Id="rId48" Type="http://schemas.openxmlformats.org/officeDocument/2006/relationships/slide" Target="slides/slide27.xml"/><Relationship Id="rId56" Type="http://schemas.openxmlformats.org/officeDocument/2006/relationships/commentAuthors" Target="commentAuthors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30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3EA3-A088-7E44-A2BB-930BA8175330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A78AE-D2E6-3F4D-8B45-F8FAD603D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044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A9188-15AB-8647-BEF6-341F1719739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AF087-0345-054C-ADFA-0C5B5DF75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545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AF087-0345-054C-ADFA-0C5B5DF75D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196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6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6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7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7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8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8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1291591"/>
            <a:ext cx="73152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/>
              <a:t>CLICK TO EDIT 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1737361"/>
            <a:ext cx="3255264" cy="907919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296" y="4160520"/>
            <a:ext cx="73152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01491" y="4160520"/>
            <a:ext cx="353568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3296" y="3357963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017" y="2979318"/>
            <a:ext cx="7323968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</p:spTree>
    <p:extLst>
      <p:ext uri="{BB962C8B-B14F-4D97-AF65-F5344CB8AC3E}">
        <p14:creationId xmlns:p14="http://schemas.microsoft.com/office/powerpoint/2010/main" val="425485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1291591"/>
            <a:ext cx="73152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/>
              <a:t>CLICK TO EDIT 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1737361"/>
            <a:ext cx="3255264" cy="907919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296" y="4160520"/>
            <a:ext cx="73152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01491" y="4160520"/>
            <a:ext cx="353568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3296" y="3357963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017" y="2979318"/>
            <a:ext cx="7323968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</p:spTree>
    <p:extLst>
      <p:ext uri="{BB962C8B-B14F-4D97-AF65-F5344CB8AC3E}">
        <p14:creationId xmlns:p14="http://schemas.microsoft.com/office/powerpoint/2010/main" val="425485319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34"/>
            <a:ext cx="795899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547128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1291591"/>
            <a:ext cx="73152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/>
              <a:t>CLICK TO EDIT 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1737361"/>
            <a:ext cx="3255264" cy="907919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296" y="4160520"/>
            <a:ext cx="73152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01491" y="4160520"/>
            <a:ext cx="353568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3296" y="3357963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017" y="2979318"/>
            <a:ext cx="7323968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</p:spTree>
    <p:extLst>
      <p:ext uri="{BB962C8B-B14F-4D97-AF65-F5344CB8AC3E}">
        <p14:creationId xmlns:p14="http://schemas.microsoft.com/office/powerpoint/2010/main" val="243324442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48375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84301"/>
            <a:ext cx="5537200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4123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296" y="457200"/>
            <a:ext cx="11271504" cy="927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6199392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9028997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6199392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9028997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23850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512" y="138430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281512" y="258844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281512" y="379258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281512" y="499672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001" y="138430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5001" y="258844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5001" y="379258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5001" y="499672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61345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2" y="6336900"/>
            <a:ext cx="1234737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4257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80644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98694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34"/>
            <a:ext cx="855534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883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6652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22697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8"/>
            <a:ext cx="5531104" cy="4741863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84308"/>
            <a:ext cx="5537200" cy="4741863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13645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296" y="457202"/>
            <a:ext cx="11271504" cy="927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8"/>
            <a:ext cx="5531104" cy="4741863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6199392" y="1384303"/>
            <a:ext cx="2705803" cy="2027068"/>
          </a:xfrm>
          <a:solidFill>
            <a:srgbClr val="E9E9E8"/>
          </a:solid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9028997" y="1384303"/>
            <a:ext cx="2705803" cy="2027068"/>
          </a:xfrm>
          <a:solidFill>
            <a:srgbClr val="E9E9E8"/>
          </a:solid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6199392" y="3508607"/>
            <a:ext cx="2705803" cy="2027068"/>
          </a:xfrm>
          <a:solidFill>
            <a:srgbClr val="E9E9E8"/>
          </a:solid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9028997" y="3508607"/>
            <a:ext cx="2705803" cy="2027068"/>
          </a:xfrm>
          <a:solidFill>
            <a:srgbClr val="E9E9E8"/>
          </a:solid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04379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516" y="1384301"/>
            <a:ext cx="7453288" cy="109635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281516" y="2588449"/>
            <a:ext cx="7453288" cy="109635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281516" y="3792586"/>
            <a:ext cx="7453288" cy="109635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281516" y="4996729"/>
            <a:ext cx="7453288" cy="109635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006" y="138430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5006" y="2588449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5006" y="3792586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5006" y="4996729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795580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48457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85569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41"/>
            <a:ext cx="865473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300" y="1085852"/>
            <a:ext cx="8164237" cy="1428751"/>
          </a:xfrm>
        </p:spPr>
        <p:txBody>
          <a:bodyPr anchor="t">
            <a:noAutofit/>
          </a:bodyPr>
          <a:lstStyle>
            <a:lvl1pPr algn="l">
              <a:lnSpc>
                <a:spcPts val="4400"/>
              </a:lnSpc>
              <a:defRPr sz="4400" b="0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300" y="2514614"/>
            <a:ext cx="8164237" cy="1263649"/>
          </a:xfrm>
        </p:spPr>
        <p:txBody>
          <a:bodyPr anchor="t" anchorCtr="0">
            <a:no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88777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1291591"/>
            <a:ext cx="73152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/>
              <a:t>CLICK TO EDIT 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1737361"/>
            <a:ext cx="3255264" cy="907919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296" y="4160520"/>
            <a:ext cx="73152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01491" y="4160520"/>
            <a:ext cx="353568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3296" y="3357963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017" y="2979318"/>
            <a:ext cx="7323968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</p:spTree>
    <p:extLst>
      <p:ext uri="{BB962C8B-B14F-4D97-AF65-F5344CB8AC3E}">
        <p14:creationId xmlns:p14="http://schemas.microsoft.com/office/powerpoint/2010/main" val="295320438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3880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84301"/>
            <a:ext cx="5537200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34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84301"/>
            <a:ext cx="5537200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07337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296" y="457200"/>
            <a:ext cx="11271504" cy="927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6199392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9028997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6199392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9028997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0573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512" y="138430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281512" y="258844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281512" y="379258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281512" y="499672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001" y="138430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5001" y="258844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5001" y="379258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5001" y="499672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6767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3" y="6336900"/>
            <a:ext cx="825716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9934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26034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47470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34"/>
            <a:ext cx="875412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45294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1291591"/>
            <a:ext cx="73152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/>
              <a:t>CLICK TO EDIT 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1737361"/>
            <a:ext cx="3255264" cy="907919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296" y="4160520"/>
            <a:ext cx="73152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01491" y="4160520"/>
            <a:ext cx="353568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3296" y="3357963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017" y="2979318"/>
            <a:ext cx="7323968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</p:spTree>
    <p:extLst>
      <p:ext uri="{BB962C8B-B14F-4D97-AF65-F5344CB8AC3E}">
        <p14:creationId xmlns:p14="http://schemas.microsoft.com/office/powerpoint/2010/main" val="55169609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1013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84301"/>
            <a:ext cx="5537200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947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296" y="457200"/>
            <a:ext cx="11271504" cy="927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6199392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9028997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6199392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9028997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820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296" y="457200"/>
            <a:ext cx="11271504" cy="927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6199392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9028997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6199392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9028997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4661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512" y="138430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281512" y="258844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281512" y="379258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281512" y="499672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001" y="138430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5001" y="258844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5001" y="379258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5001" y="499672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619528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3" y="6336900"/>
            <a:ext cx="845594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3147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68789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67274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34"/>
            <a:ext cx="954926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951821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1291591"/>
            <a:ext cx="73152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/>
              <a:t>CLICK TO EDIT 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296" y="4160520"/>
            <a:ext cx="73152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01491" y="4160520"/>
            <a:ext cx="353568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3296" y="3357963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017" y="2979318"/>
            <a:ext cx="7323968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l="18880" t="34713" r="18073" b="35599"/>
          <a:stretch/>
        </p:blipFill>
        <p:spPr>
          <a:xfrm>
            <a:off x="5491767" y="1081867"/>
            <a:ext cx="6118343" cy="96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6288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5611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3" y="6336900"/>
            <a:ext cx="964864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0679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2481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31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512" y="138430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281512" y="258844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281512" y="379258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281512" y="499672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001" y="138430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5001" y="258844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5001" y="379258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5001" y="499672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50517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34"/>
            <a:ext cx="944986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5920551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1291591"/>
            <a:ext cx="73152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/>
              <a:t>CLICK TO EDIT 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296" y="4160520"/>
            <a:ext cx="73152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01491" y="4160520"/>
            <a:ext cx="353568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3296" y="3357963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017" y="2979318"/>
            <a:ext cx="7323968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l="18880" t="34713" r="18073" b="35599"/>
          <a:stretch/>
        </p:blipFill>
        <p:spPr>
          <a:xfrm>
            <a:off x="5491767" y="1081867"/>
            <a:ext cx="6118343" cy="96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41214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8899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84301"/>
            <a:ext cx="5537200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86829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3" y="6336900"/>
            <a:ext cx="984742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57859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38859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92886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34"/>
            <a:ext cx="1243584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2582920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1291591"/>
            <a:ext cx="73152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/>
              <a:t>CLICK TO EDIT 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296" y="4160520"/>
            <a:ext cx="73152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01491" y="4160520"/>
            <a:ext cx="353568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3296" y="3357963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017" y="2979318"/>
            <a:ext cx="7323968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l="18880" t="34713" r="18073" b="35599"/>
          <a:stretch/>
        </p:blipFill>
        <p:spPr>
          <a:xfrm>
            <a:off x="5491767" y="1081867"/>
            <a:ext cx="6118343" cy="96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0904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206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2" y="6336900"/>
            <a:ext cx="954925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81899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3" y="6336900"/>
            <a:ext cx="895290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04454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656900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91565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34"/>
            <a:ext cx="964865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3998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3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286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34"/>
            <a:ext cx="1014560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757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1291591"/>
            <a:ext cx="73152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/>
              <a:t>CLICK TO EDIT 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1737361"/>
            <a:ext cx="3255264" cy="907919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296" y="4160520"/>
            <a:ext cx="73152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01491" y="4160520"/>
            <a:ext cx="353568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3296" y="3357963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017" y="2979318"/>
            <a:ext cx="7323968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</p:spTree>
    <p:extLst>
      <p:ext uri="{BB962C8B-B14F-4D97-AF65-F5344CB8AC3E}">
        <p14:creationId xmlns:p14="http://schemas.microsoft.com/office/powerpoint/2010/main" val="425485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8285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186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84301"/>
            <a:ext cx="5537200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739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296" y="457200"/>
            <a:ext cx="11271504" cy="927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6199392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9028997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6199392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9028997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832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512" y="138430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281512" y="258844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281512" y="379258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281512" y="499672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001" y="138430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5001" y="258844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5001" y="379258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5001" y="499672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36464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3" y="6336900"/>
            <a:ext cx="1054316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417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857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3317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34"/>
            <a:ext cx="1034439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51025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1291591"/>
            <a:ext cx="73152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/>
              <a:t>CLICK TO EDIT 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1737361"/>
            <a:ext cx="3255264" cy="907919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296" y="4160520"/>
            <a:ext cx="73152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01491" y="4160520"/>
            <a:ext cx="353568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3296" y="3357963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017" y="2979318"/>
            <a:ext cx="7323968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</p:spTree>
    <p:extLst>
      <p:ext uri="{BB962C8B-B14F-4D97-AF65-F5344CB8AC3E}">
        <p14:creationId xmlns:p14="http://schemas.microsoft.com/office/powerpoint/2010/main" val="2893195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02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84301"/>
            <a:ext cx="5537200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121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84301"/>
            <a:ext cx="5537200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896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296" y="457200"/>
            <a:ext cx="11271504" cy="927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6199392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9028997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6199392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9028997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3369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512" y="138430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281512" y="258844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281512" y="379258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281512" y="499672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001" y="138430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5001" y="258844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5001" y="379258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5001" y="499672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126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2" y="6336900"/>
            <a:ext cx="974803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644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983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14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34"/>
            <a:ext cx="1034439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73612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1291591"/>
            <a:ext cx="73152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/>
              <a:t>CLICK TO EDIT 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1737361"/>
            <a:ext cx="3255264" cy="907919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296" y="4160520"/>
            <a:ext cx="73152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01491" y="4160520"/>
            <a:ext cx="353568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3296" y="3357963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017" y="2979318"/>
            <a:ext cx="7323968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</p:spTree>
    <p:extLst>
      <p:ext uri="{BB962C8B-B14F-4D97-AF65-F5344CB8AC3E}">
        <p14:creationId xmlns:p14="http://schemas.microsoft.com/office/powerpoint/2010/main" val="35556004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074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84301"/>
            <a:ext cx="5537200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3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296" y="457200"/>
            <a:ext cx="11271504" cy="927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6199392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9028997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6199392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9028997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3371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296" y="457200"/>
            <a:ext cx="11271504" cy="927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6199392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9028997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6199392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9028997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836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512" y="138430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281512" y="258844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281512" y="379258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281512" y="499672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001" y="138430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5001" y="258844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5001" y="379258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5001" y="499672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016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2" y="6336900"/>
            <a:ext cx="944985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030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069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153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34"/>
            <a:ext cx="1014560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46982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1291591"/>
            <a:ext cx="73152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/>
              <a:t>CLICK TO EDIT 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1737361"/>
            <a:ext cx="3255264" cy="907919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296" y="4160520"/>
            <a:ext cx="73152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01491" y="4160520"/>
            <a:ext cx="353568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3296" y="3357963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017" y="2979318"/>
            <a:ext cx="7323968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</p:spTree>
    <p:extLst>
      <p:ext uri="{BB962C8B-B14F-4D97-AF65-F5344CB8AC3E}">
        <p14:creationId xmlns:p14="http://schemas.microsoft.com/office/powerpoint/2010/main" val="21904824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454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84301"/>
            <a:ext cx="5537200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7310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296" y="457200"/>
            <a:ext cx="11271504" cy="927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6199392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9028997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6199392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9028997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35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512" y="138430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281512" y="258844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281512" y="379258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281512" y="499672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001" y="138430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5001" y="258844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5001" y="379258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5001" y="499672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320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512" y="138430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281512" y="258844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281512" y="379258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281512" y="499672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001" y="138430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5001" y="258844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5001" y="379258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5001" y="499672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77569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2" y="6336900"/>
            <a:ext cx="1234737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146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229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440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34"/>
            <a:ext cx="984743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060943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4341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1291591"/>
            <a:ext cx="73152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/>
              <a:t>CLICK TO EDIT 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1737361"/>
            <a:ext cx="3255264" cy="907919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296" y="4160520"/>
            <a:ext cx="73152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01491" y="4160520"/>
            <a:ext cx="353568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3296" y="3357963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017" y="2979318"/>
            <a:ext cx="7323968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</p:spTree>
    <p:extLst>
      <p:ext uri="{BB962C8B-B14F-4D97-AF65-F5344CB8AC3E}">
        <p14:creationId xmlns:p14="http://schemas.microsoft.com/office/powerpoint/2010/main" val="9116811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55676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84301"/>
            <a:ext cx="5537200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20310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296" y="457200"/>
            <a:ext cx="11271504" cy="927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6199392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9028997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6199392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9028997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45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2" y="6336900"/>
            <a:ext cx="1014559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3133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512" y="138430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281512" y="258844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281512" y="379258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281512" y="499672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001" y="138430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5001" y="258844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5001" y="379258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5001" y="499672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22158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2" y="6336900"/>
            <a:ext cx="954925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9724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36934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08726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34"/>
            <a:ext cx="925108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53777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1291591"/>
            <a:ext cx="73152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/>
              <a:t>CLICK TO EDIT 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1737361"/>
            <a:ext cx="3255264" cy="907919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296" y="4160520"/>
            <a:ext cx="73152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01491" y="4160520"/>
            <a:ext cx="353568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3296" y="3357963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017" y="2979318"/>
            <a:ext cx="7323968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</p:spTree>
    <p:extLst>
      <p:ext uri="{BB962C8B-B14F-4D97-AF65-F5344CB8AC3E}">
        <p14:creationId xmlns:p14="http://schemas.microsoft.com/office/powerpoint/2010/main" val="402063009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50319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84301"/>
            <a:ext cx="5537200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34586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296" y="457200"/>
            <a:ext cx="11271504" cy="927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6199392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9028997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6199392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9028997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61370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512" y="138430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281512" y="258844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281512" y="379258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281512" y="499672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001" y="138430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5001" y="258844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5001" y="379258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5001" y="499672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43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6479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3" y="6336900"/>
            <a:ext cx="1004620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3266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70716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59196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34"/>
            <a:ext cx="905230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827878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1291591"/>
            <a:ext cx="73152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/>
              <a:t>CLICK TO EDIT 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1737361"/>
            <a:ext cx="3255264" cy="907919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296" y="4160520"/>
            <a:ext cx="73152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01491" y="4160520"/>
            <a:ext cx="353568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3296" y="3357963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017" y="2979318"/>
            <a:ext cx="7323968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</p:spTree>
    <p:extLst>
      <p:ext uri="{BB962C8B-B14F-4D97-AF65-F5344CB8AC3E}">
        <p14:creationId xmlns:p14="http://schemas.microsoft.com/office/powerpoint/2010/main" val="217898028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99302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84301"/>
            <a:ext cx="5537200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50382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296" y="457200"/>
            <a:ext cx="11271504" cy="927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6199392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9028997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6199392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9028997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92699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512" y="138430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281512" y="258844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281512" y="379258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281512" y="499672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001" y="138430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5001" y="258844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5001" y="379258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5001" y="499672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25314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3" y="6336900"/>
            <a:ext cx="935046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94482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52764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39316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34"/>
            <a:ext cx="954926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939032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1291593"/>
            <a:ext cx="7315200" cy="1478005"/>
          </a:xfrm>
        </p:spPr>
        <p:txBody>
          <a:bodyPr>
            <a:normAutofit/>
          </a:bodyPr>
          <a:lstStyle>
            <a:lvl1pPr>
              <a:lnSpc>
                <a:spcPts val="2925"/>
              </a:lnSpc>
              <a:defRPr sz="2925"/>
            </a:lvl1pPr>
          </a:lstStyle>
          <a:p>
            <a:r>
              <a:rPr lang="en-US" dirty="0"/>
              <a:t>CLICK TO EDIT 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1737363"/>
            <a:ext cx="3255264" cy="907919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296" y="4160520"/>
            <a:ext cx="73152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01491" y="4160520"/>
            <a:ext cx="353568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3296" y="3357965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975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017" y="2979318"/>
            <a:ext cx="7323968" cy="298382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 marL="128588" indent="0">
              <a:buNone/>
              <a:defRPr/>
            </a:lvl2pPr>
            <a:lvl3pPr marL="257175" indent="0">
              <a:buNone/>
              <a:defRPr/>
            </a:lvl3pPr>
            <a:lvl4pPr marL="385763" indent="0">
              <a:buNone/>
              <a:defRPr/>
            </a:lvl4pPr>
            <a:lvl5pPr marL="514350" indent="0">
              <a:buNone/>
              <a:defRPr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</p:spTree>
    <p:extLst>
      <p:ext uri="{BB962C8B-B14F-4D97-AF65-F5344CB8AC3E}">
        <p14:creationId xmlns:p14="http://schemas.microsoft.com/office/powerpoint/2010/main" val="258704492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8730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3"/>
            <a:ext cx="5531104" cy="4741863"/>
          </a:xfrm>
        </p:spPr>
        <p:txBody>
          <a:bodyPr>
            <a:normAutofit/>
          </a:bodyPr>
          <a:lstStyle>
            <a:lvl1pPr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84303"/>
            <a:ext cx="5537200" cy="4741863"/>
          </a:xfrm>
        </p:spPr>
        <p:txBody>
          <a:bodyPr>
            <a:normAutofit/>
          </a:bodyPr>
          <a:lstStyle>
            <a:lvl1pPr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7288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296" y="457200"/>
            <a:ext cx="11271504" cy="927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3"/>
            <a:ext cx="5531104" cy="4741863"/>
          </a:xfrm>
        </p:spPr>
        <p:txBody>
          <a:bodyPr>
            <a:normAutofit/>
          </a:bodyPr>
          <a:lstStyle>
            <a:lvl1pPr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6199393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9028997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6199393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9028997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110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512" y="138430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>
              <a:defRPr sz="9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281512" y="2588443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>
              <a:defRPr sz="9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281512" y="3792582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>
              <a:defRPr sz="9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281512" y="4996722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>
              <a:defRPr sz="9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002" y="138430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5002" y="2588443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5002" y="3792582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5002" y="4996722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9788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3300"/>
              </a:lnSpc>
              <a:defRPr sz="33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4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050">
                <a:solidFill>
                  <a:srgbClr val="796E65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4" y="6336900"/>
            <a:ext cx="954924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709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34"/>
            <a:ext cx="954926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263018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/>
              <a:t>Love the way you 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75415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bay_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1" y="6334436"/>
            <a:ext cx="865473" cy="346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3300"/>
              </a:lnSpc>
              <a:defRPr sz="3300" b="0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4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733094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1291591"/>
            <a:ext cx="73152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/>
              <a:t>CLICK TO EDIT 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024" y="1737361"/>
            <a:ext cx="3255264" cy="907919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63296" y="4160520"/>
            <a:ext cx="73152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01491" y="4160520"/>
            <a:ext cx="353568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3296" y="3357963"/>
            <a:ext cx="28448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017" y="2979318"/>
            <a:ext cx="7323968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</p:spTree>
    <p:extLst>
      <p:ext uri="{BB962C8B-B14F-4D97-AF65-F5344CB8AC3E}">
        <p14:creationId xmlns:p14="http://schemas.microsoft.com/office/powerpoint/2010/main" val="335465818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45275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84301"/>
            <a:ext cx="5537200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71795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296" y="457200"/>
            <a:ext cx="11271504" cy="927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296" y="1384301"/>
            <a:ext cx="5531104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6199392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9028997" y="1384301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6199392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9028997" y="3508607"/>
            <a:ext cx="2705803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43525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512" y="138430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281512" y="2588441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281512" y="379258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4281512" y="4996720"/>
            <a:ext cx="7453288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001" y="138430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5001" y="2588441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5001" y="379258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5001" y="4996720"/>
            <a:ext cx="3684908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70786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085850"/>
            <a:ext cx="8164237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2514602"/>
            <a:ext cx="8164237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2" y="6336900"/>
            <a:ext cx="875411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3001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40974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549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87.xml"/><Relationship Id="rId10" Type="http://schemas.openxmlformats.org/officeDocument/2006/relationships/theme" Target="../theme/theme10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96.xml"/><Relationship Id="rId10" Type="http://schemas.openxmlformats.org/officeDocument/2006/relationships/theme" Target="../theme/theme1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05.xml"/><Relationship Id="rId10" Type="http://schemas.openxmlformats.org/officeDocument/2006/relationships/theme" Target="../theme/theme12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theme" Target="../theme/theme13.xml"/><Relationship Id="rId3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13.xml"/><Relationship Id="rId9" Type="http://schemas.openxmlformats.org/officeDocument/2006/relationships/image" Target="../media/image1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21.xml"/><Relationship Id="rId10" Type="http://schemas.openxmlformats.org/officeDocument/2006/relationships/theme" Target="../theme/theme14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3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30.xml"/><Relationship Id="rId10" Type="http://schemas.openxmlformats.org/officeDocument/2006/relationships/theme" Target="../theme/theme15.xml"/><Relationship Id="rId4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4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37.xml"/><Relationship Id="rId7" Type="http://schemas.openxmlformats.org/officeDocument/2006/relationships/theme" Target="../theme/theme16.xml"/><Relationship Id="rId2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5" Type="http://schemas.openxmlformats.org/officeDocument/2006/relationships/slideLayout" Target="../slideLayouts/slideLayout139.xml"/><Relationship Id="rId4" Type="http://schemas.openxmlformats.org/officeDocument/2006/relationships/slideLayout" Target="../slideLayouts/slideLayout138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theme" Target="../theme/theme17.xml"/><Relationship Id="rId3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44.xml"/><Relationship Id="rId9" Type="http://schemas.openxmlformats.org/officeDocument/2006/relationships/image" Target="../media/image1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50.xml"/><Relationship Id="rId7" Type="http://schemas.openxmlformats.org/officeDocument/2006/relationships/theme" Target="../theme/theme18.xml"/><Relationship Id="rId2" Type="http://schemas.openxmlformats.org/officeDocument/2006/relationships/slideLayout" Target="../slideLayouts/slideLayout149.xml"/><Relationship Id="rId1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53.xml"/><Relationship Id="rId5" Type="http://schemas.openxmlformats.org/officeDocument/2006/relationships/slideLayout" Target="../slideLayouts/slideLayout152.xml"/><Relationship Id="rId4" Type="http://schemas.openxmlformats.org/officeDocument/2006/relationships/slideLayout" Target="../slideLayouts/slideLayout15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60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69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78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1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3" y="6336900"/>
            <a:ext cx="964864" cy="344378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1249224" y="6496460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81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9" r:id="rId7"/>
    <p:sldLayoutId id="2147483670" r:id="rId8"/>
    <p:sldLayoutId id="2147483671" r:id="rId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2260600" y="6172200"/>
            <a:ext cx="9931400" cy="685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3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4" y="6336900"/>
            <a:ext cx="855532" cy="344378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9226" y="6381394"/>
            <a:ext cx="485575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825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3563" y="6376190"/>
            <a:ext cx="4462272" cy="255397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825" dirty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Love the way you 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1249224" y="6496460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0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</p:sldLayoutIdLst>
  <p:hf hdr="0" dt="0"/>
  <p:txStyles>
    <p:titleStyle>
      <a:lvl1pPr algn="l" defTabSz="342900" rtl="0" eaLnBrk="1" latinLnBrk="0" hangingPunct="1">
        <a:spcBef>
          <a:spcPct val="0"/>
        </a:spcBef>
        <a:buNone/>
        <a:defRPr sz="195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85725" indent="-85725" algn="l" defTabSz="342900" rtl="0" eaLnBrk="1" latinLnBrk="0" hangingPunct="1">
        <a:spcBef>
          <a:spcPct val="20000"/>
        </a:spcBef>
        <a:buFont typeface="Arial"/>
        <a:buChar char="•"/>
        <a:defRPr sz="1050" kern="1200">
          <a:solidFill>
            <a:srgbClr val="796E65"/>
          </a:solidFill>
          <a:latin typeface="Arial"/>
          <a:ea typeface="+mn-ea"/>
          <a:cs typeface="Arial"/>
        </a:defRPr>
      </a:lvl1pPr>
      <a:lvl2pPr marL="257175" indent="-128588" algn="l" defTabSz="342900" rtl="0" eaLnBrk="1" latinLnBrk="0" hangingPunct="1">
        <a:spcBef>
          <a:spcPct val="20000"/>
        </a:spcBef>
        <a:buFont typeface="Arial"/>
        <a:buChar char="–"/>
        <a:defRPr sz="1050" kern="1200">
          <a:solidFill>
            <a:srgbClr val="796E65"/>
          </a:solidFill>
          <a:latin typeface="Arial"/>
          <a:ea typeface="+mn-ea"/>
          <a:cs typeface="Arial"/>
        </a:defRPr>
      </a:lvl2pPr>
      <a:lvl3pPr marL="342900" indent="-85725" algn="l" defTabSz="342900" rtl="0" eaLnBrk="1" latinLnBrk="0" hangingPunct="1">
        <a:spcBef>
          <a:spcPct val="20000"/>
        </a:spcBef>
        <a:buFont typeface="Arial"/>
        <a:buChar char="•"/>
        <a:defRPr sz="1050" kern="1200">
          <a:solidFill>
            <a:srgbClr val="796E65"/>
          </a:solidFill>
          <a:latin typeface="Arial"/>
          <a:ea typeface="+mn-ea"/>
          <a:cs typeface="Arial"/>
        </a:defRPr>
      </a:lvl3pPr>
      <a:lvl4pPr marL="514350" indent="-128588" algn="l" defTabSz="342900" rtl="0" eaLnBrk="1" latinLnBrk="0" hangingPunct="1">
        <a:spcBef>
          <a:spcPct val="20000"/>
        </a:spcBef>
        <a:buFont typeface="Arial"/>
        <a:buChar char="–"/>
        <a:tabLst/>
        <a:defRPr sz="1050" kern="1200">
          <a:solidFill>
            <a:srgbClr val="796E65"/>
          </a:solidFill>
          <a:latin typeface="Arial"/>
          <a:ea typeface="+mn-ea"/>
          <a:cs typeface="Arial"/>
        </a:defRPr>
      </a:lvl4pPr>
      <a:lvl5pPr marL="642938" indent="-128588" algn="l" defTabSz="342900" rtl="0" eaLnBrk="1" latinLnBrk="0" hangingPunct="1">
        <a:spcBef>
          <a:spcPct val="20000"/>
        </a:spcBef>
        <a:buFont typeface="Arial"/>
        <a:buChar char="»"/>
        <a:defRPr sz="1050" kern="1200">
          <a:solidFill>
            <a:srgbClr val="796E65"/>
          </a:solidFill>
          <a:latin typeface="Arial"/>
          <a:ea typeface="+mn-ea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60600" y="6172200"/>
            <a:ext cx="9931400" cy="6858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1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3" y="6336900"/>
            <a:ext cx="845594" cy="344378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1100" dirty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249224" y="6496460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02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60600" y="6172200"/>
            <a:ext cx="9931400" cy="6858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1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2" y="6336900"/>
            <a:ext cx="1234737" cy="344378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1100" dirty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249224" y="6496460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21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60600" y="6172200"/>
            <a:ext cx="9931400" cy="685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2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8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8" y="6336902"/>
            <a:ext cx="835650" cy="344379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9239" y="6381399"/>
            <a:ext cx="485575" cy="250191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3563" y="6376197"/>
            <a:ext cx="4462272" cy="255397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1100" dirty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249224" y="6496463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76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2260600" y="6172200"/>
            <a:ext cx="9931400" cy="685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1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2" y="6336900"/>
            <a:ext cx="835655" cy="344378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1100" dirty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Love the way you R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249224" y="6496460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06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2260600" y="6172200"/>
            <a:ext cx="9931400" cy="685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1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2" y="6336900"/>
            <a:ext cx="748003" cy="344378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1100" dirty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Love the way you 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1249224" y="6496460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7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2260600" y="6172200"/>
            <a:ext cx="9931400" cy="6858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1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3" y="6336900"/>
            <a:ext cx="795898" cy="344378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249224" y="6496460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2260600" y="6172200"/>
            <a:ext cx="9931400" cy="685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1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2" y="6336900"/>
            <a:ext cx="925107" cy="344378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249224" y="6496460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39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2260600" y="6172200"/>
            <a:ext cx="9931400" cy="685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1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2" y="6336900"/>
            <a:ext cx="885351" cy="344378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249224" y="6496460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38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2260600" y="6172200"/>
            <a:ext cx="9931400" cy="6858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1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2" y="6336900"/>
            <a:ext cx="875411" cy="344378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1100" dirty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Love the way you 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1249224" y="6496460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34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1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2" y="6336900"/>
            <a:ext cx="1014559" cy="344378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1249224" y="6496460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84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2260600" y="6172200"/>
            <a:ext cx="9931400" cy="685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1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3" y="6336900"/>
            <a:ext cx="1054316" cy="344378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1100" dirty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Love the way you 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1249224" y="6496460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01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2260600" y="6172200"/>
            <a:ext cx="9931400" cy="685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1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3" y="6336900"/>
            <a:ext cx="915168" cy="344378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1100" dirty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Love the way you 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1249224" y="6496460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44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2260600" y="6172200"/>
            <a:ext cx="9931400" cy="685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1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2" y="6336900"/>
            <a:ext cx="944985" cy="344378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1100" dirty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Love the way you 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1249224" y="6496460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0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60600" y="6172200"/>
            <a:ext cx="9931400" cy="6858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1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3" y="6336900"/>
            <a:ext cx="964864" cy="344378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1100" dirty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249224" y="6496460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47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60600" y="6172200"/>
            <a:ext cx="9931400" cy="6858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1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3" y="6336900"/>
            <a:ext cx="964864" cy="344378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1100" dirty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249224" y="6496460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22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6172200"/>
            <a:ext cx="2163233" cy="685800"/>
          </a:xfrm>
          <a:prstGeom prst="rect">
            <a:avLst/>
          </a:prstGeom>
          <a:solidFill>
            <a:srgbClr val="E9E9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60600" y="6172200"/>
            <a:ext cx="9931400" cy="685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384301"/>
            <a:ext cx="11271504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33" y="6336900"/>
            <a:ext cx="915168" cy="344378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9225" y="6381394"/>
            <a:ext cx="485575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3563" y="6376188"/>
            <a:ext cx="4462272" cy="255397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1100" dirty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Love the way you R</a:t>
            </a:r>
            <a:endParaRPr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249224" y="6496460"/>
            <a:ext cx="0" cy="1351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17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80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80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vip.corp.ebay.com/display/Tableau/KB+-+General+-+How+to+get+publish+access+to+Tableau+Server" TargetMode="External"/><Relationship Id="rId2" Type="http://schemas.openxmlformats.org/officeDocument/2006/relationships/hyperlink" Target="https://wiki.vip.corp.ebay.com/display/Tableau/KB+-+General+-+How+to+apply+for+Tableau+Desktop+License+in+AAP" TargetMode="External"/><Relationship Id="rId1" Type="http://schemas.openxmlformats.org/officeDocument/2006/relationships/slideLayout" Target="../slideLayouts/slideLayout80.xml"/><Relationship Id="rId5" Type="http://schemas.openxmlformats.org/officeDocument/2006/relationships/hyperlink" Target="https://tableau.corp.ebay.com/" TargetMode="External"/><Relationship Id="rId4" Type="http://schemas.openxmlformats.org/officeDocument/2006/relationships/hyperlink" Target="https://wiki.vip.corp.ebay.com/display/Tableau/KB+-+General+-+How+to+get+publish+access+to+existing+project+on+Tableau+Server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xyfUKD21nA" TargetMode="External"/><Relationship Id="rId2" Type="http://schemas.openxmlformats.org/officeDocument/2006/relationships/hyperlink" Target="https://www.youtube.com/watch?v=PZIn3R_0QgA" TargetMode="External"/><Relationship Id="rId1" Type="http://schemas.openxmlformats.org/officeDocument/2006/relationships/slideLayout" Target="../slideLayouts/slideLayout80.xml"/><Relationship Id="rId4" Type="http://schemas.openxmlformats.org/officeDocument/2006/relationships/hyperlink" Target="https://www.youtube.com/watch?v=npmT7NLVt2s&amp;list=PL4CiwQysIcFHzB0hCIOyu7QuhLPIpIu2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615040" y="1886847"/>
            <a:ext cx="9511996" cy="7343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ts val="4400"/>
              </a:lnSpc>
              <a:spcBef>
                <a:spcPct val="0"/>
              </a:spcBef>
              <a:buNone/>
              <a:defRPr sz="4400" b="0" kern="1200" cap="all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4000" dirty="0" err="1">
                <a:latin typeface="+mj-lt"/>
              </a:rPr>
              <a:t>alation</a:t>
            </a:r>
            <a:r>
              <a:rPr lang="en-US" altLang="zh-CN" sz="4000" dirty="0">
                <a:latin typeface="+mj-lt"/>
              </a:rPr>
              <a:t> </a:t>
            </a:r>
            <a:r>
              <a:rPr lang="en-US" altLang="zh-CN" sz="4000" dirty="0">
                <a:latin typeface="+mj-lt"/>
                <a:ea typeface="黑体" panose="02010609060101010101" pitchFamily="49" charset="-122"/>
              </a:rPr>
              <a:t>&amp; tableau workshop</a:t>
            </a:r>
            <a:endParaRPr lang="zh-CN" altLang="en-US" sz="4000" dirty="0"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15040" y="2842691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bg1"/>
              </a:solidFill>
              <a:latin typeface="DengXian"/>
              <a:cs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DengXian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bg1"/>
              </a:solidFill>
              <a:latin typeface="DengXian"/>
              <a:cs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DengXian"/>
                <a:cs typeface="Times New Roman" panose="02020603050405020304" pitchFamily="18" charset="0"/>
              </a:rPr>
              <a:t> </a:t>
            </a:r>
            <a:endParaRPr lang="en-US" sz="1600" dirty="0">
              <a:solidFill>
                <a:schemeClr val="bg1"/>
              </a:solidFill>
              <a:effectLst/>
              <a:latin typeface="DengXi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674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Alation</a:t>
            </a:r>
            <a:r>
              <a:rPr lang="en-US" altLang="zh-CN" sz="2800" dirty="0"/>
              <a:t> schedule log email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10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95" y="1100517"/>
            <a:ext cx="3568877" cy="4825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651" y="1100517"/>
            <a:ext cx="6634574" cy="4815799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6660886" y="1181463"/>
            <a:ext cx="378892" cy="483249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har char="•"/>
            </a:pP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830250" y="4417764"/>
            <a:ext cx="2308680" cy="55084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48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Alation</a:t>
            </a:r>
            <a:r>
              <a:rPr lang="en-US" altLang="zh-CN" sz="2800" dirty="0"/>
              <a:t> cross Datawarehouse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11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1CBA8-4F21-4AE0-89FE-7D8C1721D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462" y="1096439"/>
            <a:ext cx="8787161" cy="501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41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7306" y="2263938"/>
            <a:ext cx="4008703" cy="1940072"/>
          </a:xfrm>
        </p:spPr>
        <p:txBody>
          <a:bodyPr>
            <a:normAutofit/>
          </a:bodyPr>
          <a:lstStyle/>
          <a:p>
            <a:r>
              <a:rPr lang="en-US" altLang="zh-CN" sz="6000" dirty="0"/>
              <a:t>Tableau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12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019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59AA54-48E2-4062-94F8-EE8E9123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Tableau Structure  Big picture </a:t>
            </a:r>
            <a:endParaRPr lang="zh-CN" alt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3B6A30-2340-40EE-8E01-A2511765E6B8}"/>
              </a:ext>
            </a:extLst>
          </p:cNvPr>
          <p:cNvSpPr/>
          <p:nvPr/>
        </p:nvSpPr>
        <p:spPr>
          <a:xfrm>
            <a:off x="6058388" y="1592205"/>
            <a:ext cx="2761162" cy="104292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1.Data source</a:t>
            </a:r>
          </a:p>
          <a:p>
            <a:r>
              <a:rPr lang="en-US" altLang="zh-CN" dirty="0"/>
              <a:t>csv/excel/Teradata</a:t>
            </a:r>
          </a:p>
          <a:p>
            <a:r>
              <a:rPr lang="en-US" altLang="zh-CN" dirty="0"/>
              <a:t>…..</a:t>
            </a:r>
          </a:p>
          <a:p>
            <a:pPr algn="ctr">
              <a:buChar char="•"/>
            </a:pPr>
            <a:endParaRPr lang="zh-CN" alt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4F4873-0F80-4C7B-9415-C9761EED7BBE}"/>
              </a:ext>
            </a:extLst>
          </p:cNvPr>
          <p:cNvSpPr/>
          <p:nvPr/>
        </p:nvSpPr>
        <p:spPr>
          <a:xfrm>
            <a:off x="9140269" y="1581928"/>
            <a:ext cx="2761162" cy="105320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2. Worksheet</a:t>
            </a:r>
          </a:p>
          <a:p>
            <a:r>
              <a:rPr lang="en-US" altLang="zh-CN" dirty="0"/>
              <a:t>Table/chart/number</a:t>
            </a:r>
          </a:p>
          <a:p>
            <a:r>
              <a:rPr lang="en-US" altLang="zh-CN" dirty="0"/>
              <a:t>….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C381585-ACBC-490C-8A78-4CAB3977DD68}"/>
              </a:ext>
            </a:extLst>
          </p:cNvPr>
          <p:cNvSpPr/>
          <p:nvPr/>
        </p:nvSpPr>
        <p:spPr>
          <a:xfrm>
            <a:off x="6070604" y="2741380"/>
            <a:ext cx="2761162" cy="12951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3.Dashboard</a:t>
            </a:r>
          </a:p>
          <a:p>
            <a:r>
              <a:rPr lang="en-US" altLang="zh-CN" dirty="0"/>
              <a:t>Worksheet A</a:t>
            </a:r>
          </a:p>
          <a:p>
            <a:r>
              <a:rPr lang="en-US" altLang="zh-CN" dirty="0"/>
              <a:t>Worksheet B</a:t>
            </a:r>
          </a:p>
          <a:p>
            <a:r>
              <a:rPr lang="en-US" altLang="zh-CN" dirty="0"/>
              <a:t>….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5AA662-59F6-4300-A019-B0960656340D}"/>
              </a:ext>
            </a:extLst>
          </p:cNvPr>
          <p:cNvSpPr/>
          <p:nvPr/>
        </p:nvSpPr>
        <p:spPr>
          <a:xfrm>
            <a:off x="9140269" y="2762702"/>
            <a:ext cx="2761162" cy="13051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4.Story</a:t>
            </a:r>
          </a:p>
          <a:p>
            <a:r>
              <a:rPr lang="en-US" altLang="zh-CN" dirty="0"/>
              <a:t>Dashboard A</a:t>
            </a:r>
          </a:p>
          <a:p>
            <a:r>
              <a:rPr lang="en-US" altLang="zh-CN" dirty="0"/>
              <a:t>Dashboard B</a:t>
            </a:r>
          </a:p>
          <a:p>
            <a:r>
              <a:rPr lang="en-US" altLang="zh-CN" dirty="0"/>
              <a:t>…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C0F41D-5EF8-4357-9B89-E13AFA8B679A}"/>
              </a:ext>
            </a:extLst>
          </p:cNvPr>
          <p:cNvSpPr/>
          <p:nvPr/>
        </p:nvSpPr>
        <p:spPr>
          <a:xfrm>
            <a:off x="6084849" y="4329479"/>
            <a:ext cx="5959807" cy="7366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5.Workbook</a:t>
            </a:r>
          </a:p>
          <a:p>
            <a:r>
              <a:rPr lang="en-US" altLang="zh-CN" dirty="0"/>
              <a:t>1.Data source / 2. Worksheet / 3.Dashboard / 4.Story ….  </a:t>
            </a:r>
          </a:p>
          <a:p>
            <a:endParaRPr lang="en-US" altLang="zh-C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F4107F8-D955-4C7B-A393-0787D4B10924}"/>
              </a:ext>
            </a:extLst>
          </p:cNvPr>
          <p:cNvSpPr/>
          <p:nvPr/>
        </p:nvSpPr>
        <p:spPr>
          <a:xfrm>
            <a:off x="6084849" y="5443868"/>
            <a:ext cx="5959807" cy="64461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6.Project</a:t>
            </a:r>
          </a:p>
          <a:p>
            <a:r>
              <a:rPr lang="en-US" altLang="zh-CN" dirty="0"/>
              <a:t>Workbook A / Workbook B / Workbook C …..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D93E88-1CE5-467F-B87C-E74BB15932F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064752" y="4036566"/>
            <a:ext cx="1" cy="292913"/>
          </a:xfrm>
          <a:prstGeom prst="straightConnector1">
            <a:avLst/>
          </a:prstGeom>
          <a:ln w="571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0A0D9C-51B2-410F-9894-076C3870D85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9064753" y="5066169"/>
            <a:ext cx="0" cy="377699"/>
          </a:xfrm>
          <a:prstGeom prst="straightConnector1">
            <a:avLst/>
          </a:prstGeom>
          <a:ln w="571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E070D44-09C0-43C2-99CF-362DDE593980}"/>
              </a:ext>
            </a:extLst>
          </p:cNvPr>
          <p:cNvSpPr/>
          <p:nvPr/>
        </p:nvSpPr>
        <p:spPr>
          <a:xfrm>
            <a:off x="4407439" y="1608209"/>
            <a:ext cx="1385954" cy="36140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Tableau Desktop</a:t>
            </a:r>
            <a:endParaRPr lang="zh-CN" alt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C6C1798-C9F4-4214-B772-8C3F476C670D}"/>
              </a:ext>
            </a:extLst>
          </p:cNvPr>
          <p:cNvSpPr/>
          <p:nvPr/>
        </p:nvSpPr>
        <p:spPr>
          <a:xfrm>
            <a:off x="4407439" y="5404392"/>
            <a:ext cx="1385954" cy="6840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Tableau Server</a:t>
            </a:r>
            <a:endParaRPr lang="zh-CN" alt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D16DA17-EB5B-41D5-B21C-932CD5D537C9}"/>
              </a:ext>
            </a:extLst>
          </p:cNvPr>
          <p:cNvSpPr/>
          <p:nvPr/>
        </p:nvSpPr>
        <p:spPr>
          <a:xfrm>
            <a:off x="242689" y="1592205"/>
            <a:ext cx="3887539" cy="44962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1.Make dashboard</a:t>
            </a:r>
          </a:p>
          <a:p>
            <a:r>
              <a:rPr lang="en-US" altLang="zh-CN" dirty="0"/>
              <a:t>2.Data from Teradata to Tableau</a:t>
            </a:r>
          </a:p>
          <a:p>
            <a:r>
              <a:rPr lang="en-US" altLang="zh-CN" dirty="0"/>
              <a:t>3.Auto Refresh Teradata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4.Download from Tableau</a:t>
            </a:r>
          </a:p>
          <a:p>
            <a:r>
              <a:rPr lang="en-US" altLang="zh-CN" dirty="0"/>
              <a:t> 5.Auto Send email from Tableau </a:t>
            </a:r>
          </a:p>
          <a:p>
            <a:endParaRPr lang="zh-CN" alt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56CA005-E121-474A-B175-EDAB2E84E9C8}"/>
              </a:ext>
            </a:extLst>
          </p:cNvPr>
          <p:cNvSpPr/>
          <p:nvPr/>
        </p:nvSpPr>
        <p:spPr>
          <a:xfrm>
            <a:off x="274364" y="923321"/>
            <a:ext cx="3887539" cy="5443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har char="•"/>
            </a:pPr>
            <a:r>
              <a:rPr lang="en-US" altLang="zh-CN" dirty="0"/>
              <a:t> Purpose</a:t>
            </a:r>
            <a:endParaRPr lang="zh-CN" altLang="en-US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AAD7F49-FC4A-45F3-BA74-1953A9A6A1A1}"/>
              </a:ext>
            </a:extLst>
          </p:cNvPr>
          <p:cNvSpPr/>
          <p:nvPr/>
        </p:nvSpPr>
        <p:spPr>
          <a:xfrm>
            <a:off x="4350837" y="933597"/>
            <a:ext cx="1442558" cy="5443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har char="•"/>
            </a:pPr>
            <a:r>
              <a:rPr lang="en-US" altLang="zh-CN" dirty="0"/>
              <a:t> Tool</a:t>
            </a:r>
            <a:endParaRPr lang="zh-CN" alt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99C8DD6-8277-4AA1-B851-AAF49C6B6130}"/>
              </a:ext>
            </a:extLst>
          </p:cNvPr>
          <p:cNvSpPr/>
          <p:nvPr/>
        </p:nvSpPr>
        <p:spPr>
          <a:xfrm>
            <a:off x="6058388" y="928516"/>
            <a:ext cx="5761905" cy="5443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har char="•"/>
            </a:pPr>
            <a:r>
              <a:rPr lang="en-US" altLang="zh-CN" dirty="0"/>
              <a:t> Elements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267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Tableau desktop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14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" y="2230120"/>
            <a:ext cx="3082201" cy="5102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3296" y="1303020"/>
            <a:ext cx="2868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Tableau desktop</a:t>
            </a:r>
          </a:p>
          <a:p>
            <a:endParaRPr lang="en-US" dirty="0"/>
          </a:p>
          <a:p>
            <a:r>
              <a:rPr lang="en-US" dirty="0"/>
              <a:t>workbook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3295" y="3284427"/>
            <a:ext cx="3270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1.Data source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2.Worksheet [table/chart]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3.Dashboard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4.story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812" y="970156"/>
            <a:ext cx="7966202" cy="4746528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4109464" y="5396645"/>
            <a:ext cx="7139761" cy="320039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97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Tableau desktop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296" y="1101297"/>
            <a:ext cx="286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1.Data source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959" y="952464"/>
            <a:ext cx="8734435" cy="5209054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4456923" y="4142341"/>
            <a:ext cx="676938" cy="143219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har char="•"/>
            </a:pP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866919" y="1562558"/>
            <a:ext cx="405789" cy="14505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06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Tableau desktop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16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296" y="1101297"/>
            <a:ext cx="286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1.Data source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981" y="920750"/>
            <a:ext cx="8670854" cy="516638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464980" y="2028397"/>
            <a:ext cx="1644485" cy="44048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har char="•"/>
            </a:pP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611880" y="1470629"/>
            <a:ext cx="497586" cy="30481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har char="•"/>
            </a:pP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464979" y="3074992"/>
            <a:ext cx="1644485" cy="44048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har char="•"/>
            </a:pP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400959" y="1257301"/>
            <a:ext cx="2034631" cy="46914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har char="•"/>
            </a:pP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109464" y="3379802"/>
            <a:ext cx="7139761" cy="2255187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947" y="2257279"/>
            <a:ext cx="3739716" cy="194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Tableau desktop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296" y="1101297"/>
            <a:ext cx="2868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2.Worksheet</a:t>
            </a:r>
          </a:p>
          <a:p>
            <a:r>
              <a:rPr lang="en-US" dirty="0"/>
              <a:t>[Table]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295" y="1101297"/>
            <a:ext cx="8186536" cy="4883496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580295" y="1883886"/>
            <a:ext cx="1203638" cy="116778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har char="•"/>
            </a:pP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580295" y="3787968"/>
            <a:ext cx="1203638" cy="116778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har char="•"/>
            </a:pP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697293" y="1571321"/>
            <a:ext cx="2584855" cy="42402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har char="•"/>
            </a:pP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580295" y="1602125"/>
            <a:ext cx="1201065" cy="26260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har char="•"/>
            </a:pP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781360" y="1602126"/>
            <a:ext cx="915933" cy="205551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har char="•"/>
            </a:pP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723311" y="2028397"/>
            <a:ext cx="4828313" cy="140886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48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Tableau desktop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296" y="1101297"/>
            <a:ext cx="2868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2.Worksheet</a:t>
            </a:r>
          </a:p>
          <a:p>
            <a:r>
              <a:rPr lang="en-US" dirty="0"/>
              <a:t>[Table]</a:t>
            </a:r>
          </a:p>
          <a:p>
            <a:r>
              <a:rPr lang="en-US" dirty="0"/>
              <a:t>date filter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507" y="1384300"/>
            <a:ext cx="8276981" cy="446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9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Tableau desktop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296" y="1101297"/>
            <a:ext cx="2868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2.Worksheet</a:t>
            </a:r>
          </a:p>
          <a:p>
            <a:r>
              <a:rPr lang="en-US" dirty="0"/>
              <a:t>Chart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216" y="1101297"/>
            <a:ext cx="8393549" cy="5034961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4657338" y="1587914"/>
            <a:ext cx="2404474" cy="44048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har char="•"/>
            </a:pP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763136" y="2478445"/>
            <a:ext cx="1040218" cy="128932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har char="•"/>
            </a:pP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324102" y="6134554"/>
            <a:ext cx="96952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gg=</a:t>
            </a:r>
            <a:r>
              <a:rPr lang="en-US" sz="1600" dirty="0" err="1"/>
              <a:t>ggplot</a:t>
            </a:r>
            <a:r>
              <a:rPr lang="en-US" sz="1600" dirty="0"/>
              <a:t>(</a:t>
            </a:r>
            <a:r>
              <a:rPr lang="en-US" sz="1600" dirty="0" err="1"/>
              <a:t>BM_action</a:t>
            </a:r>
            <a:r>
              <a:rPr lang="en-US" sz="1600" dirty="0"/>
              <a:t>, </a:t>
            </a:r>
            <a:r>
              <a:rPr lang="en-US" sz="1600" dirty="0" err="1"/>
              <a:t>aes</a:t>
            </a:r>
            <a:r>
              <a:rPr lang="en-US" sz="1600" dirty="0"/>
              <a:t>(x = </a:t>
            </a:r>
            <a:r>
              <a:rPr lang="en-US" sz="1600" dirty="0" err="1"/>
              <a:t>pogram_name,y</a:t>
            </a:r>
            <a:r>
              <a:rPr lang="en-US" sz="1600" dirty="0"/>
              <a:t>=account, color=</a:t>
            </a:r>
            <a:r>
              <a:rPr lang="en-US" sz="1600" dirty="0" err="1"/>
              <a:t>recommend_acton</a:t>
            </a:r>
            <a:r>
              <a:rPr lang="en-US" sz="1600" dirty="0"/>
              <a:t>)) + </a:t>
            </a:r>
            <a:r>
              <a:rPr lang="en-US" sz="1600" dirty="0" err="1"/>
              <a:t>geom_col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0088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Auto Dashboard Work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397" y="1199634"/>
            <a:ext cx="1120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Data                                Clean Data                    Summary Table               Chart                     Sharing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67" y="3096274"/>
            <a:ext cx="1673976" cy="8885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575" y="4127475"/>
            <a:ext cx="1737075" cy="7408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099" y="5479463"/>
            <a:ext cx="910015" cy="6057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8001" y="4868287"/>
            <a:ext cx="1205038" cy="6057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4837" y="3209484"/>
            <a:ext cx="1926480" cy="6576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7661" y="1691952"/>
            <a:ext cx="1406018" cy="75095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7413" y="2504128"/>
            <a:ext cx="787001" cy="6422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5065" y="2883075"/>
            <a:ext cx="1262762" cy="63472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6493" y="1652531"/>
            <a:ext cx="1406018" cy="8515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4638" y="3711671"/>
            <a:ext cx="702018" cy="6502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8966" y="1654736"/>
            <a:ext cx="1406018" cy="813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43408" y="2867391"/>
            <a:ext cx="1667317" cy="83961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66134" y="5252308"/>
            <a:ext cx="925594" cy="83286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90832" y="4571885"/>
            <a:ext cx="1312929" cy="494035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2522863" y="1652530"/>
            <a:ext cx="22033" cy="424149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296371" y="1690528"/>
            <a:ext cx="22033" cy="424149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400904" y="1690528"/>
            <a:ext cx="22033" cy="424149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493572" y="1781658"/>
            <a:ext cx="22033" cy="424149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32878" y="3958876"/>
            <a:ext cx="1392106" cy="47323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3A417C5-F203-4807-A30B-88392556E9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2195" y="1679664"/>
            <a:ext cx="1406018" cy="75095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CC65604-E98A-4AA8-B9BA-AED57A160A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1812" y="2504128"/>
            <a:ext cx="793630" cy="64229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2FC3154-53A9-4A0A-8A96-9DA4CE86D6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6414" y="3224127"/>
            <a:ext cx="1926480" cy="65766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D59B3F0-BA99-4D28-955B-C3E0263674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8036" y="5491548"/>
            <a:ext cx="713988" cy="66134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20D85BA-487A-45AE-BB1A-B967F7B0F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743" y="4127475"/>
            <a:ext cx="1737075" cy="74081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C9DD200-53BB-47C2-A738-7BCC3A829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267" y="5479463"/>
            <a:ext cx="910015" cy="60570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3946AC-2FE4-48AE-9E05-1DD47F346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169" y="4868287"/>
            <a:ext cx="1205038" cy="60570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D19B8E1-CEA7-41CF-9E42-D35BCF9B3B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9204" y="5491548"/>
            <a:ext cx="713988" cy="66134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68E0E82-28AD-47EF-ABD7-442858D15A3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01742" y="3607766"/>
            <a:ext cx="663540" cy="80929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94104B8-7238-4F95-8EAD-0125B03A632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86986" y="5339327"/>
            <a:ext cx="1809578" cy="56657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22868DA-BFE7-47EE-9E7B-ED06AA1B904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44943" y="4555628"/>
            <a:ext cx="1604787" cy="62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55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Tableau desktop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296" y="1101297"/>
            <a:ext cx="286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3.Dashboard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559" y="943610"/>
            <a:ext cx="8594008" cy="5136099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2376559" y="1870710"/>
            <a:ext cx="1189601" cy="32766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har char="•"/>
            </a:pP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376558" y="2357120"/>
            <a:ext cx="1189601" cy="62611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87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Tableau desktop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296" y="1101297"/>
            <a:ext cx="286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4.Story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570" y="920750"/>
            <a:ext cx="8329806" cy="4983991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2274571" y="2114726"/>
            <a:ext cx="1228794" cy="62847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har char="•"/>
            </a:pP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274569" y="1580470"/>
            <a:ext cx="1228794" cy="447927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har char="•"/>
            </a:pP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4085842" y="1804433"/>
            <a:ext cx="4198841" cy="447927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58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Tableau upload to server and set up auto </a:t>
            </a:r>
            <a:r>
              <a:rPr lang="en-US" altLang="zh-CN" sz="2800" dirty="0"/>
              <a:t>refresh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22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516" y="1345284"/>
            <a:ext cx="7734518" cy="46158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8921" y="1349054"/>
            <a:ext cx="2868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5.Workbook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016269" y="3411791"/>
            <a:ext cx="3081009" cy="47105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har char="•"/>
            </a:pP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016270" y="1937112"/>
            <a:ext cx="3081009" cy="134690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95D557-D8BF-411F-9C87-5206D70BEB4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605188" y="1451994"/>
            <a:ext cx="2971800" cy="13430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38585BC-79D2-4323-8DD1-A393504EE073}"/>
              </a:ext>
            </a:extLst>
          </p:cNvPr>
          <p:cNvSpPr/>
          <p:nvPr/>
        </p:nvSpPr>
        <p:spPr>
          <a:xfrm>
            <a:off x="6096000" y="896869"/>
            <a:ext cx="54809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menu bar-&gt;publish workbook-&gt;connect to database-&gt;login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37218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Tableau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296" y="1101297"/>
            <a:ext cx="286893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6.Project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5.Workbook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1.Data source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2.Worksheet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3.Dashboard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4.story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086" y="1101297"/>
            <a:ext cx="9489405" cy="439612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370086" y="1595321"/>
            <a:ext cx="7056680" cy="99534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har char="•"/>
            </a:pP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914785" y="2777329"/>
            <a:ext cx="5139244" cy="172624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771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Tableau server send out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24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188" y="924869"/>
            <a:ext cx="7578555" cy="3088687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6356731" y="1537693"/>
            <a:ext cx="1619481" cy="239448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har char="•"/>
            </a:pP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244029" y="4718946"/>
            <a:ext cx="980501" cy="35638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593" y="4166949"/>
            <a:ext cx="6602355" cy="1871009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963538" y="4815222"/>
            <a:ext cx="1079652" cy="82541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har char="•"/>
            </a:pP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72322" y="4155932"/>
            <a:ext cx="11104415" cy="11017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242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Tableau server send out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25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4FFA08-196D-493E-891B-F4493178F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70" y="1066124"/>
            <a:ext cx="10779511" cy="489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31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Tableau server download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26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9D2E96-9DD1-42D6-A169-C1AAD143D763}"/>
              </a:ext>
            </a:extLst>
          </p:cNvPr>
          <p:cNvSpPr/>
          <p:nvPr/>
        </p:nvSpPr>
        <p:spPr>
          <a:xfrm>
            <a:off x="622853" y="130750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2.Worksheet</a:t>
            </a:r>
          </a:p>
          <a:p>
            <a:r>
              <a:rPr lang="en-US" altLang="zh-CN" dirty="0"/>
              <a:t>(table)</a:t>
            </a:r>
          </a:p>
          <a:p>
            <a:endParaRPr lang="en-US" altLang="zh-CN" dirty="0"/>
          </a:p>
          <a:p>
            <a:r>
              <a:rPr lang="en-US" altLang="zh-CN" dirty="0"/>
              <a:t>Download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3.Dashboard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4.Story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r>
              <a:rPr lang="en-US" altLang="zh-CN" dirty="0"/>
              <a:t>Download 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A155D0-BF77-4301-9557-197636088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849" y="893594"/>
            <a:ext cx="7981121" cy="21682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B8C41D-D9A7-4E32-99C5-74B36CAA7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849" y="3365320"/>
            <a:ext cx="8032760" cy="259908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7E8B40-2D99-4AA3-B1AF-D2151DFA91C7}"/>
              </a:ext>
            </a:extLst>
          </p:cNvPr>
          <p:cNvCxnSpPr/>
          <p:nvPr/>
        </p:nvCxnSpPr>
        <p:spPr>
          <a:xfrm>
            <a:off x="841287" y="3090119"/>
            <a:ext cx="11104415" cy="11017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141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Tableau desktop refresh Automatically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27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67" y="2061971"/>
            <a:ext cx="8526065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12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Tableau desktop refresh manually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28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3296" y="1097862"/>
            <a:ext cx="713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Data-&gt;Refresh All Extracts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920" y="1710729"/>
            <a:ext cx="5334744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67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Tableau server refresh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29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888" y="1516231"/>
            <a:ext cx="3380827" cy="45882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3296" y="1097862"/>
            <a:ext cx="713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Server-&gt; Public workbook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BE55B5-59B7-4916-85FC-E560E19D5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211" y="1516231"/>
            <a:ext cx="3931852" cy="446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3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Auto Dashboard Work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397" y="1199634"/>
            <a:ext cx="1120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Data                                Clean Data                    Summary Table               Chart                     Sharing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67" y="3096274"/>
            <a:ext cx="1673976" cy="8885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575" y="4127475"/>
            <a:ext cx="1737075" cy="7408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099" y="5479463"/>
            <a:ext cx="910015" cy="6057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8001" y="4868287"/>
            <a:ext cx="1205038" cy="6057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4837" y="3209484"/>
            <a:ext cx="1926480" cy="6576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7661" y="1691952"/>
            <a:ext cx="1406018" cy="75095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7413" y="2504128"/>
            <a:ext cx="787001" cy="6422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5065" y="2883075"/>
            <a:ext cx="1262762" cy="63472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6493" y="1652531"/>
            <a:ext cx="1406018" cy="8515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4638" y="3711671"/>
            <a:ext cx="702018" cy="6502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8966" y="1654736"/>
            <a:ext cx="1406018" cy="813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43408" y="2867391"/>
            <a:ext cx="1667317" cy="83961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66134" y="5252308"/>
            <a:ext cx="925594" cy="83286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90832" y="4571885"/>
            <a:ext cx="1312929" cy="494035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2522863" y="1652530"/>
            <a:ext cx="22033" cy="424149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296371" y="1690528"/>
            <a:ext cx="22033" cy="424149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400904" y="1690528"/>
            <a:ext cx="22033" cy="424149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3"/>
            <a:endCxn id="12" idx="1"/>
          </p:cNvCxnSpPr>
          <p:nvPr/>
        </p:nvCxnSpPr>
        <p:spPr>
          <a:xfrm flipV="1">
            <a:off x="2037643" y="3538318"/>
            <a:ext cx="927194" cy="221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2" idx="3"/>
            <a:endCxn id="13" idx="1"/>
          </p:cNvCxnSpPr>
          <p:nvPr/>
        </p:nvCxnSpPr>
        <p:spPr>
          <a:xfrm flipV="1">
            <a:off x="4891317" y="2067428"/>
            <a:ext cx="686344" cy="147089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stCxn id="13" idx="3"/>
            <a:endCxn id="18" idx="1"/>
          </p:cNvCxnSpPr>
          <p:nvPr/>
        </p:nvCxnSpPr>
        <p:spPr>
          <a:xfrm>
            <a:off x="6983679" y="2067428"/>
            <a:ext cx="822814" cy="10902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  <a:stCxn id="18" idx="3"/>
            <a:endCxn id="21" idx="1"/>
          </p:cNvCxnSpPr>
          <p:nvPr/>
        </p:nvCxnSpPr>
        <p:spPr>
          <a:xfrm flipV="1">
            <a:off x="9212511" y="2061536"/>
            <a:ext cx="606455" cy="16794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493572" y="1781658"/>
            <a:ext cx="22033" cy="424149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32878" y="3958876"/>
            <a:ext cx="1392106" cy="473236"/>
          </a:xfrm>
          <a:prstGeom prst="rect">
            <a:avLst/>
          </a:prstGeom>
        </p:spPr>
      </p:pic>
      <p:cxnSp>
        <p:nvCxnSpPr>
          <p:cNvPr id="32" name="Straight Arrow Connector 31"/>
          <p:cNvCxnSpPr>
            <a:cxnSpLocks/>
            <a:stCxn id="18" idx="3"/>
          </p:cNvCxnSpPr>
          <p:nvPr/>
        </p:nvCxnSpPr>
        <p:spPr>
          <a:xfrm>
            <a:off x="9212511" y="2078330"/>
            <a:ext cx="643674" cy="3413218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E3A417C5-F203-4807-A30B-88392556E9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2195" y="1679664"/>
            <a:ext cx="1406018" cy="75095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CC65604-E98A-4AA8-B9BA-AED57A160A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1812" y="2504128"/>
            <a:ext cx="793630" cy="64229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2FC3154-53A9-4A0A-8A96-9DA4CE86D6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6414" y="3224127"/>
            <a:ext cx="1926480" cy="65766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D59B3F0-BA99-4D28-955B-C3E0263674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8036" y="5491548"/>
            <a:ext cx="713988" cy="66134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20D85BA-487A-45AE-BB1A-B967F7B0F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743" y="4127475"/>
            <a:ext cx="1737075" cy="74081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C9DD200-53BB-47C2-A738-7BCC3A829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267" y="5479463"/>
            <a:ext cx="910015" cy="60570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3946AC-2FE4-48AE-9E05-1DD47F346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169" y="4868287"/>
            <a:ext cx="1205038" cy="60570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D19B8E1-CEA7-41CF-9E42-D35BCF9B3B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9204" y="5491548"/>
            <a:ext cx="713988" cy="66134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68E0E82-28AD-47EF-ABD7-442858D15A3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01742" y="3607766"/>
            <a:ext cx="663540" cy="80929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94104B8-7238-4F95-8EAD-0125B03A632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86986" y="5339327"/>
            <a:ext cx="1809578" cy="56657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22868DA-BFE7-47EE-9E7B-ED06AA1B904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44943" y="4555628"/>
            <a:ext cx="1604787" cy="62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06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Tableau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30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9554" y="1219371"/>
            <a:ext cx="114569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1.Download Tableau (Software center)</a:t>
            </a:r>
          </a:p>
          <a:p>
            <a:endParaRPr lang="en-US" dirty="0"/>
          </a:p>
          <a:p>
            <a:r>
              <a:rPr lang="en-US" dirty="0"/>
              <a:t>2. apply for Tableau Desktop License in AAP</a:t>
            </a:r>
          </a:p>
          <a:p>
            <a:r>
              <a:rPr lang="en-US" dirty="0">
                <a:hlinkClick r:id="rId2"/>
              </a:rPr>
              <a:t>https://wiki.vip.corp.ebay.com/display/Tableau/KB+-+General+-+How+to+apply+for+Tableau+Desktop+License+in+AAP</a:t>
            </a:r>
            <a:endParaRPr lang="en-US" dirty="0"/>
          </a:p>
          <a:p>
            <a:endParaRPr lang="en-US" dirty="0"/>
          </a:p>
          <a:p>
            <a:r>
              <a:rPr lang="en-US" dirty="0"/>
              <a:t>3. get publish access to Tableau Server(new project)</a:t>
            </a:r>
          </a:p>
          <a:p>
            <a:r>
              <a:rPr lang="en-US" dirty="0">
                <a:hlinkClick r:id="rId3"/>
              </a:rPr>
              <a:t>https://wiki.vip.corp.ebay.com/display/Tableau/KB+-+General+-+How+to+get+publish+access+to+Tableau+Server</a:t>
            </a:r>
            <a:endParaRPr lang="en-US" dirty="0"/>
          </a:p>
          <a:p>
            <a:endParaRPr lang="en-US" dirty="0"/>
          </a:p>
          <a:p>
            <a:r>
              <a:rPr lang="en-US" dirty="0"/>
              <a:t>4. get publish access to Tableau Server(existing project)</a:t>
            </a:r>
          </a:p>
          <a:p>
            <a:r>
              <a:rPr lang="en-US" dirty="0">
                <a:hlinkClick r:id="rId4"/>
              </a:rPr>
              <a:t>https://wiki.vip.corp.ebay.com/display/Tableau/KB+-+General+-+How+to+get+publish+access+to+existing+project+on+Tableau+Server</a:t>
            </a:r>
            <a:endParaRPr lang="en-US" dirty="0"/>
          </a:p>
          <a:p>
            <a:endParaRPr lang="en-US" dirty="0"/>
          </a:p>
          <a:p>
            <a:r>
              <a:rPr lang="en-US" dirty="0"/>
              <a:t>5. Tableau server link:</a:t>
            </a:r>
          </a:p>
          <a:p>
            <a:r>
              <a:rPr lang="en-US" dirty="0">
                <a:hlinkClick r:id="rId5"/>
              </a:rPr>
              <a:t>https://tableau.corp.ebay.com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02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31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910" y="1183238"/>
            <a:ext cx="101906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Mr. </a:t>
            </a:r>
            <a:r>
              <a:rPr lang="en-US" b="1" dirty="0" err="1"/>
              <a:t>Pavan</a:t>
            </a:r>
            <a:r>
              <a:rPr lang="en-US" b="1" dirty="0"/>
              <a:t> </a:t>
            </a:r>
            <a:r>
              <a:rPr lang="en-US" b="1" dirty="0" err="1"/>
              <a:t>Lalwani</a:t>
            </a:r>
            <a:endParaRPr lang="en-US" b="1" dirty="0"/>
          </a:p>
          <a:p>
            <a:r>
              <a:rPr lang="en-US" dirty="0"/>
              <a:t>https://www.youtube.com/playlist?list=PLWPirh4EWFpGXTBu8ldLZGJCUeTMBpJFK</a:t>
            </a:r>
          </a:p>
        </p:txBody>
      </p:sp>
      <p:sp>
        <p:nvSpPr>
          <p:cNvPr id="7" name="Rectangle 6"/>
          <p:cNvSpPr/>
          <p:nvPr/>
        </p:nvSpPr>
        <p:spPr>
          <a:xfrm>
            <a:off x="594910" y="4641577"/>
            <a:ext cx="113657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Tableau official tutorial video</a:t>
            </a:r>
          </a:p>
          <a:p>
            <a:r>
              <a:rPr lang="en-US" dirty="0"/>
              <a:t>https://www.tableau.com/learn/training/archive?version=tableau_desktop_2018_3+tableau_prep_2018_2_1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910" y="3555818"/>
            <a:ext cx="10866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Tableau official tutorial document:</a:t>
            </a:r>
          </a:p>
          <a:p>
            <a:r>
              <a:rPr lang="en-US" dirty="0"/>
              <a:t>https://onlinehelp.tableau.com/current/guides/get-started-tutorial/en-us/get-started-tutorial-home.htm</a:t>
            </a:r>
          </a:p>
        </p:txBody>
      </p:sp>
      <p:sp>
        <p:nvSpPr>
          <p:cNvPr id="9" name="Rectangle 8"/>
          <p:cNvSpPr/>
          <p:nvPr/>
        </p:nvSpPr>
        <p:spPr>
          <a:xfrm>
            <a:off x="564653" y="2470059"/>
            <a:ext cx="56947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Tableau Tutorial for </a:t>
            </a:r>
            <a:r>
              <a:rPr lang="en-US" b="1" dirty="0" err="1"/>
              <a:t>Beginners@Udemy</a:t>
            </a:r>
            <a:endParaRPr lang="en-US" b="1" dirty="0"/>
          </a:p>
          <a:p>
            <a:r>
              <a:rPr lang="en-US" dirty="0"/>
              <a:t>https://www.udemy.com/tableau-tutorial-for-beginners/</a:t>
            </a:r>
          </a:p>
        </p:txBody>
      </p:sp>
    </p:spTree>
    <p:extLst>
      <p:ext uri="{BB962C8B-B14F-4D97-AF65-F5344CB8AC3E}">
        <p14:creationId xmlns:p14="http://schemas.microsoft.com/office/powerpoint/2010/main" val="2153565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32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3296" y="1384300"/>
            <a:ext cx="10183172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Alation</a:t>
            </a:r>
            <a:endParaRPr lang="en-US" dirty="0"/>
          </a:p>
          <a:p>
            <a:r>
              <a:rPr lang="en-US" dirty="0">
                <a:hlinkClick r:id="rId2"/>
              </a:rPr>
              <a:t>https://www.youtube.com/watch?v=PZIn3R_0QgA</a:t>
            </a:r>
            <a:endParaRPr lang="en-US" dirty="0"/>
          </a:p>
          <a:p>
            <a:endParaRPr lang="en-US" dirty="0"/>
          </a:p>
          <a:p>
            <a:r>
              <a:rPr lang="en-US" dirty="0"/>
              <a:t>Ebay +  </a:t>
            </a:r>
            <a:r>
              <a:rPr lang="en-US" dirty="0" err="1"/>
              <a:t>Alation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https://www.youtube.com/watch?v=yxyfUKD21nA</a:t>
            </a:r>
            <a:endParaRPr lang="en-US" dirty="0"/>
          </a:p>
          <a:p>
            <a:endParaRPr lang="en-US" dirty="0"/>
          </a:p>
          <a:p>
            <a:r>
              <a:rPr lang="en-US" dirty="0"/>
              <a:t>Tableau</a:t>
            </a:r>
          </a:p>
          <a:p>
            <a:r>
              <a:rPr lang="en-US" dirty="0">
                <a:hlinkClick r:id="rId4"/>
              </a:rPr>
              <a:t>https://www.youtube.com/watch?v=npmT7NLVt2s&amp;list=PL4CiwQysIcFHzB0hCIOyu7QuhLPIpIu2e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6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3296" y="457200"/>
            <a:ext cx="11271504" cy="927100"/>
          </a:xfrm>
        </p:spPr>
        <p:txBody>
          <a:bodyPr/>
          <a:lstStyle/>
          <a:p>
            <a:r>
              <a:rPr lang="en-US" sz="2800" dirty="0"/>
              <a:t>Comparison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576619"/>
              </p:ext>
            </p:extLst>
          </p:nvPr>
        </p:nvGraphicFramePr>
        <p:xfrm>
          <a:off x="457200" y="1079514"/>
          <a:ext cx="3348990" cy="450538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302435042"/>
                    </a:ext>
                  </a:extLst>
                </a:gridCol>
                <a:gridCol w="1016705">
                  <a:extLst>
                    <a:ext uri="{9D8B030D-6E8A-4147-A177-3AD203B41FA5}">
                      <a16:colId xmlns:a16="http://schemas.microsoft.com/office/drawing/2014/main" val="2812689001"/>
                    </a:ext>
                  </a:extLst>
                </a:gridCol>
                <a:gridCol w="1829365">
                  <a:extLst>
                    <a:ext uri="{9D8B030D-6E8A-4147-A177-3AD203B41FA5}">
                      <a16:colId xmlns:a16="http://schemas.microsoft.com/office/drawing/2014/main" val="545542462"/>
                    </a:ext>
                  </a:extLst>
                </a:gridCol>
              </a:tblGrid>
              <a:tr h="349797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Data manipulation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694236"/>
                  </a:ext>
                </a:extLst>
              </a:tr>
              <a:tr h="3497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Tool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Pro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3414881"/>
                  </a:ext>
                </a:extLst>
              </a:tr>
              <a:tr h="9409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Sql</a:t>
                      </a:r>
                      <a:r>
                        <a:rPr lang="en-US" sz="1100" u="none" strike="noStrike" dirty="0">
                          <a:effectLst/>
                        </a:rPr>
                        <a:t> assistant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easy to use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hard to share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603169"/>
                  </a:ext>
                </a:extLst>
              </a:tr>
              <a:tr h="12487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alation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easy to use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easy to share and search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easy to schedule and view running log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does not show which line cause the error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Hard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 use version control</a:t>
                      </a:r>
                    </a:p>
                    <a:p>
                      <a:pPr algn="ctr" fontAlgn="ctr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share your code to all teammate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0004198"/>
                  </a:ext>
                </a:extLst>
              </a:tr>
              <a:tr h="6331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SAS</a:t>
                      </a:r>
                      <a:r>
                        <a:rPr 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base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easy to schedule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UI not</a:t>
                      </a:r>
                      <a:r>
                        <a:rPr lang="en-US" sz="1100" u="none" strike="noStrike" baseline="0" dirty="0">
                          <a:effectLst/>
                        </a:rPr>
                        <a:t> friendly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3834479"/>
                  </a:ext>
                </a:extLst>
              </a:tr>
              <a:tr h="6331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Python pandas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learning cost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7164749"/>
                  </a:ext>
                </a:extLst>
              </a:tr>
              <a:tr h="3497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 </a:t>
                      </a:r>
                      <a:r>
                        <a:rPr lang="en-US" sz="1100" u="none" strike="noStrike" dirty="0" err="1">
                          <a:effectLst/>
                        </a:rPr>
                        <a:t>dplyr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learning cost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8674345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18084"/>
              </p:ext>
            </p:extLst>
          </p:nvPr>
        </p:nvGraphicFramePr>
        <p:xfrm>
          <a:off x="4055438" y="1079514"/>
          <a:ext cx="3629332" cy="45053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45162">
                  <a:extLst>
                    <a:ext uri="{9D8B030D-6E8A-4147-A177-3AD203B41FA5}">
                      <a16:colId xmlns:a16="http://schemas.microsoft.com/office/drawing/2014/main" val="50544808"/>
                    </a:ext>
                  </a:extLst>
                </a:gridCol>
                <a:gridCol w="1079874">
                  <a:extLst>
                    <a:ext uri="{9D8B030D-6E8A-4147-A177-3AD203B41FA5}">
                      <a16:colId xmlns:a16="http://schemas.microsoft.com/office/drawing/2014/main" val="2518982147"/>
                    </a:ext>
                  </a:extLst>
                </a:gridCol>
                <a:gridCol w="1804296">
                  <a:extLst>
                    <a:ext uri="{9D8B030D-6E8A-4147-A177-3AD203B41FA5}">
                      <a16:colId xmlns:a16="http://schemas.microsoft.com/office/drawing/2014/main" val="2543934482"/>
                    </a:ext>
                  </a:extLst>
                </a:gridCol>
              </a:tblGrid>
              <a:tr h="37544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Plotting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664658"/>
                  </a:ext>
                </a:extLst>
              </a:tr>
              <a:tr h="37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Tool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Pro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9476893"/>
                  </a:ext>
                </a:extLst>
              </a:tr>
              <a:tr h="6795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excel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easy to use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hard to schedule and reproduce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6451422"/>
                  </a:ext>
                </a:extLst>
              </a:tr>
              <a:tr h="6795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tableau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easy to schedule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hard to reproduce and</a:t>
                      </a:r>
                      <a:r>
                        <a:rPr lang="en-US" sz="1100" u="none" strike="noStrike" baseline="0" dirty="0">
                          <a:effectLst/>
                        </a:rPr>
                        <a:t> slow ,less personalized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6765566"/>
                  </a:ext>
                </a:extLst>
              </a:tr>
              <a:tr h="375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SAS</a:t>
                      </a:r>
                      <a:r>
                        <a:rPr 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Need</a:t>
                      </a:r>
                      <a:r>
                        <a:rPr 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additional module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3145557"/>
                  </a:ext>
                </a:extLst>
              </a:tr>
              <a:tr h="13403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Python </a:t>
                      </a:r>
                      <a:r>
                        <a:rPr lang="en-US" sz="1100" u="none" strike="noStrike" dirty="0" err="1">
                          <a:effectLst/>
                        </a:rPr>
                        <a:t>matplotlib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learning cost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4901465"/>
                  </a:ext>
                </a:extLst>
              </a:tr>
              <a:tr h="6795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 </a:t>
                      </a:r>
                      <a:r>
                        <a:rPr lang="en-US" sz="1100" u="none" strike="noStrike" dirty="0" err="1">
                          <a:effectLst/>
                        </a:rPr>
                        <a:t>ggplot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learning cost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543375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185045"/>
              </p:ext>
            </p:extLst>
          </p:nvPr>
        </p:nvGraphicFramePr>
        <p:xfrm>
          <a:off x="7934018" y="1116429"/>
          <a:ext cx="4110990" cy="446847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84202">
                  <a:extLst>
                    <a:ext uri="{9D8B030D-6E8A-4147-A177-3AD203B41FA5}">
                      <a16:colId xmlns:a16="http://schemas.microsoft.com/office/drawing/2014/main" val="3860777205"/>
                    </a:ext>
                  </a:extLst>
                </a:gridCol>
                <a:gridCol w="1383040">
                  <a:extLst>
                    <a:ext uri="{9D8B030D-6E8A-4147-A177-3AD203B41FA5}">
                      <a16:colId xmlns:a16="http://schemas.microsoft.com/office/drawing/2014/main" val="1955925769"/>
                    </a:ext>
                  </a:extLst>
                </a:gridCol>
                <a:gridCol w="2043748">
                  <a:extLst>
                    <a:ext uri="{9D8B030D-6E8A-4147-A177-3AD203B41FA5}">
                      <a16:colId xmlns:a16="http://schemas.microsoft.com/office/drawing/2014/main" val="3977912680"/>
                    </a:ext>
                  </a:extLst>
                </a:gridCol>
              </a:tblGrid>
              <a:tr h="37859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Sharing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772912"/>
                  </a:ext>
                </a:extLst>
              </a:tr>
              <a:tr h="509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Tool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Pro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3384093"/>
                  </a:ext>
                </a:extLst>
              </a:tr>
              <a:tr h="509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excel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hard to share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5834366"/>
                  </a:ext>
                </a:extLst>
              </a:tr>
              <a:tr h="509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tableau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easy to share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7583356"/>
                  </a:ext>
                </a:extLst>
              </a:tr>
              <a:tr h="7345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SAS</a:t>
                      </a:r>
                      <a:r>
                        <a:rPr lang="en-US" sz="1100" u="none" strike="noStrike" baseline="0" dirty="0">
                          <a:effectLst/>
                        </a:rPr>
                        <a:t> VIYA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Need</a:t>
                      </a:r>
                      <a:r>
                        <a:rPr 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additional module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4390660"/>
                  </a:ext>
                </a:extLst>
              </a:tr>
              <a:tr h="7345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Python dash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learning cost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42956084"/>
                  </a:ext>
                </a:extLst>
              </a:tr>
              <a:tr h="10916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 </a:t>
                      </a:r>
                      <a:r>
                        <a:rPr lang="en-US" sz="1100" u="none" strike="noStrike" dirty="0" err="1">
                          <a:effectLst/>
                        </a:rPr>
                        <a:t>shinyapp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learning cost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7559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45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7306" y="2263938"/>
            <a:ext cx="4008703" cy="1940072"/>
          </a:xfrm>
        </p:spPr>
        <p:txBody>
          <a:bodyPr>
            <a:normAutofit/>
          </a:bodyPr>
          <a:lstStyle/>
          <a:p>
            <a:r>
              <a:rPr lang="en-US" sz="6000" dirty="0" err="1"/>
              <a:t>Alation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82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Alation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39260" y="429830"/>
            <a:ext cx="385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https://alation.corp.ebay.com/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970" y="925830"/>
            <a:ext cx="9746250" cy="514423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193929" y="1347138"/>
            <a:ext cx="6710291" cy="192184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har char="•"/>
            </a:pP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71551" y="1347138"/>
            <a:ext cx="3120390" cy="484959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96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Alation</a:t>
            </a:r>
            <a:r>
              <a:rPr lang="en-US" altLang="zh-CN" sz="2800" dirty="0"/>
              <a:t>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7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5B3760-7DD0-407D-A86A-DADD738E8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62" y="1254013"/>
            <a:ext cx="11214676" cy="434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0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Alation</a:t>
            </a:r>
            <a:r>
              <a:rPr lang="en-US" altLang="zh-CN" sz="2800" dirty="0"/>
              <a:t> Save &amp; 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8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36" y="1064847"/>
            <a:ext cx="9398205" cy="4997094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781838" y="1499382"/>
            <a:ext cx="1896567" cy="4562559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har char="•"/>
            </a:pP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935945" y="1772594"/>
            <a:ext cx="6766192" cy="17908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har char="•"/>
            </a:pP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834201" y="3775617"/>
            <a:ext cx="3353446" cy="22869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har char="•"/>
            </a:pP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060958" y="1238008"/>
            <a:ext cx="2516165" cy="29258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har char="•"/>
            </a:pP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837509" y="1267788"/>
            <a:ext cx="2173758" cy="29258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B5D614-031A-49E7-8F76-C21DD3793585}"/>
              </a:ext>
            </a:extLst>
          </p:cNvPr>
          <p:cNvSpPr txBox="1"/>
          <p:nvPr/>
        </p:nvSpPr>
        <p:spPr>
          <a:xfrm>
            <a:off x="10271653" y="1195921"/>
            <a:ext cx="1920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Save</a:t>
            </a:r>
          </a:p>
          <a:p>
            <a:r>
              <a:rPr lang="en-US" altLang="zh-CN" dirty="0"/>
              <a:t>Publish</a:t>
            </a:r>
          </a:p>
          <a:p>
            <a:r>
              <a:rPr lang="en-US" altLang="zh-CN" dirty="0"/>
              <a:t>Save out the link</a:t>
            </a:r>
            <a:endParaRPr lang="zh-CN" altLang="en-US" dirty="0"/>
          </a:p>
        </p:txBody>
      </p:sp>
      <p:sp>
        <p:nvSpPr>
          <p:cNvPr id="15" name="Rounded Rectangle 11">
            <a:extLst>
              <a:ext uri="{FF2B5EF4-FFF2-40B4-BE49-F238E27FC236}">
                <a16:creationId xmlns:a16="http://schemas.microsoft.com/office/drawing/2014/main" id="{29D5F367-8859-4F22-AC77-DF0D3A30B246}"/>
              </a:ext>
            </a:extLst>
          </p:cNvPr>
          <p:cNvSpPr/>
          <p:nvPr/>
        </p:nvSpPr>
        <p:spPr>
          <a:xfrm>
            <a:off x="8756810" y="4171041"/>
            <a:ext cx="945328" cy="29258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har char="•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5F7571-7DCF-4D1C-8B44-6BD74F4D52A8}"/>
              </a:ext>
            </a:extLst>
          </p:cNvPr>
          <p:cNvSpPr/>
          <p:nvPr/>
        </p:nvSpPr>
        <p:spPr>
          <a:xfrm>
            <a:off x="4192065" y="503057"/>
            <a:ext cx="5784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https://alation.corp.ebay.com/compose/query/4593710/</a:t>
            </a:r>
          </a:p>
        </p:txBody>
      </p:sp>
    </p:spTree>
    <p:extLst>
      <p:ext uri="{BB962C8B-B14F-4D97-AF65-F5344CB8AC3E}">
        <p14:creationId xmlns:p14="http://schemas.microsoft.com/office/powerpoint/2010/main" val="2618751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Alation</a:t>
            </a:r>
            <a:r>
              <a:rPr lang="en-US" altLang="zh-CN" sz="2800" dirty="0"/>
              <a:t> Schedule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>
                <a:solidFill>
                  <a:prstClr val="white"/>
                </a:solidFill>
              </a:rPr>
              <a:pPr/>
              <a:t>9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055" y="1058288"/>
            <a:ext cx="6466041" cy="30418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055" y="4190046"/>
            <a:ext cx="6466041" cy="182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09769"/>
      </p:ext>
    </p:extLst>
  </p:cSld>
  <p:clrMapOvr>
    <a:masterClrMapping/>
  </p:clrMapOvr>
</p:sld>
</file>

<file path=ppt/theme/theme1.xml><?xml version="1.0" encoding="utf-8"?>
<a:theme xmlns:a="http://schemas.openxmlformats.org/drawingml/2006/main" name="Blue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3_Blue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4_Yellow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5_Yellow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2_Green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NFmeeting_20150422_final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4_Green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1_Yellow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7.xml><?xml version="1.0" encoding="utf-8"?>
<a:theme xmlns:a="http://schemas.openxmlformats.org/drawingml/2006/main" name="4_Blue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8.xml><?xml version="1.0" encoding="utf-8"?>
<a:theme xmlns:a="http://schemas.openxmlformats.org/drawingml/2006/main" name="5_Green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Yellow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Green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Green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Blue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3_Green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3_Yellow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2_Yellow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2_Blue Theme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>
        <a:defPPr>
          <a:buChar char="•"/>
          <a:defRPr dirty="0" smtClean="0"/>
        </a:defPPr>
      </a:lst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6A7D5ED05E214BA4929CC42337F995" ma:contentTypeVersion="0" ma:contentTypeDescription="Create a new document." ma:contentTypeScope="" ma:versionID="9c31d28f3ff537e240e21a4b7df8cf5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52C61B-5A5B-4CAD-A69B-F417114156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62C505-C134-4178-ACC9-27BFF7B4AD23}">
  <ds:schemaRefs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7D7EF03-EFEF-4AAC-BF7B-6AC9F3E8EE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eBay_powerpoint_template-Color</Template>
  <TotalTime>12475</TotalTime>
  <Words>863</Words>
  <Application>Microsoft Office PowerPoint</Application>
  <PresentationFormat>Widescreen</PresentationFormat>
  <Paragraphs>261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18</vt:i4>
      </vt:variant>
      <vt:variant>
        <vt:lpstr>Slide Titles</vt:lpstr>
      </vt:variant>
      <vt:variant>
        <vt:i4>32</vt:i4>
      </vt:variant>
    </vt:vector>
  </HeadingPairs>
  <TitlesOfParts>
    <vt:vector size="57" baseType="lpstr">
      <vt:lpstr>DengXian</vt:lpstr>
      <vt:lpstr>黑体</vt:lpstr>
      <vt:lpstr>宋体</vt:lpstr>
      <vt:lpstr>Arial</vt:lpstr>
      <vt:lpstr>Calibri</vt:lpstr>
      <vt:lpstr>Times New Roman</vt:lpstr>
      <vt:lpstr>Wingdings</vt:lpstr>
      <vt:lpstr>Blue Theme</vt:lpstr>
      <vt:lpstr>Yellow Theme</vt:lpstr>
      <vt:lpstr>Green Theme</vt:lpstr>
      <vt:lpstr>1_Green Theme</vt:lpstr>
      <vt:lpstr>1_Blue Theme</vt:lpstr>
      <vt:lpstr>3_Green Theme</vt:lpstr>
      <vt:lpstr>3_Yellow Theme</vt:lpstr>
      <vt:lpstr>2_Yellow Theme</vt:lpstr>
      <vt:lpstr>2_Blue Theme</vt:lpstr>
      <vt:lpstr>3_Blue Theme</vt:lpstr>
      <vt:lpstr>4_Yellow Theme</vt:lpstr>
      <vt:lpstr>5_Yellow Theme</vt:lpstr>
      <vt:lpstr>2_Green Theme</vt:lpstr>
      <vt:lpstr>NFmeeting_20150422_final</vt:lpstr>
      <vt:lpstr>4_Green Theme</vt:lpstr>
      <vt:lpstr>1_Yellow Theme</vt:lpstr>
      <vt:lpstr>4_Blue Theme</vt:lpstr>
      <vt:lpstr>5_Green Theme</vt:lpstr>
      <vt:lpstr>PowerPoint Presentation</vt:lpstr>
      <vt:lpstr>Auto Dashboard Work flow</vt:lpstr>
      <vt:lpstr>Auto Dashboard Work flow</vt:lpstr>
      <vt:lpstr>Comparison</vt:lpstr>
      <vt:lpstr>Alation</vt:lpstr>
      <vt:lpstr>Alation</vt:lpstr>
      <vt:lpstr>Alation Search</vt:lpstr>
      <vt:lpstr>Alation Save &amp; Share</vt:lpstr>
      <vt:lpstr>Alation Schedule</vt:lpstr>
      <vt:lpstr>Alation schedule log email</vt:lpstr>
      <vt:lpstr>Alation cross Datawarehouse</vt:lpstr>
      <vt:lpstr>Tableau</vt:lpstr>
      <vt:lpstr>Tableau Structure  Big picture </vt:lpstr>
      <vt:lpstr>Tableau desktop</vt:lpstr>
      <vt:lpstr>Tableau desktop</vt:lpstr>
      <vt:lpstr>Tableau desktop</vt:lpstr>
      <vt:lpstr>Tableau desktop</vt:lpstr>
      <vt:lpstr>Tableau desktop</vt:lpstr>
      <vt:lpstr>Tableau desktop</vt:lpstr>
      <vt:lpstr>Tableau desktop</vt:lpstr>
      <vt:lpstr>Tableau desktop</vt:lpstr>
      <vt:lpstr>Tableau upload to server and set up auto refresh</vt:lpstr>
      <vt:lpstr>Tableau server</vt:lpstr>
      <vt:lpstr>Tableau server send out report</vt:lpstr>
      <vt:lpstr>Tableau server send out report</vt:lpstr>
      <vt:lpstr>Tableau server download data</vt:lpstr>
      <vt:lpstr>Tableau desktop refresh Automatically  </vt:lpstr>
      <vt:lpstr>Tableau desktop refresh manually </vt:lpstr>
      <vt:lpstr>Tableau server refresh</vt:lpstr>
      <vt:lpstr>Tableau access</vt:lpstr>
      <vt:lpstr>Reference</vt:lpstr>
      <vt:lpstr>Video </vt:lpstr>
    </vt:vector>
  </TitlesOfParts>
  <Company>eBay,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全新买家体验报告</dc:title>
  <dc:creator>Du, Yota</dc:creator>
  <cp:lastModifiedBy>Duan, Tony</cp:lastModifiedBy>
  <cp:revision>758</cp:revision>
  <dcterms:created xsi:type="dcterms:W3CDTF">2013-07-30T06:06:59Z</dcterms:created>
  <dcterms:modified xsi:type="dcterms:W3CDTF">2018-12-26T10:32:26Z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0x0101004B6A7D5ED05E214BA4929CC42337F995</vt:lpwstr>
  </property>
</Properties>
</file>