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0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1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2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4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5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6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7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2" r:id="rId5"/>
    <p:sldMasterId id="2147483672" r:id="rId6"/>
    <p:sldMasterId id="2147483696" r:id="rId7"/>
    <p:sldMasterId id="2147483706" r:id="rId8"/>
    <p:sldMasterId id="2147483716" r:id="rId9"/>
    <p:sldMasterId id="2147483728" r:id="rId10"/>
    <p:sldMasterId id="2147483739" r:id="rId11"/>
    <p:sldMasterId id="2147483751" r:id="rId12"/>
    <p:sldMasterId id="2147483761" r:id="rId13"/>
    <p:sldMasterId id="2147483773" r:id="rId14"/>
    <p:sldMasterId id="2147483785" r:id="rId15"/>
    <p:sldMasterId id="2147483797" r:id="rId16"/>
    <p:sldMasterId id="2147483806" r:id="rId17"/>
    <p:sldMasterId id="2147483829" r:id="rId18"/>
    <p:sldMasterId id="2147483850" r:id="rId19"/>
    <p:sldMasterId id="2147483857" r:id="rId20"/>
    <p:sldMasterId id="2147483866" r:id="rId21"/>
  </p:sldMasterIdLst>
  <p:notesMasterIdLst>
    <p:notesMasterId r:id="rId38"/>
  </p:notesMasterIdLst>
  <p:handoutMasterIdLst>
    <p:handoutMasterId r:id="rId39"/>
  </p:handoutMasterIdLst>
  <p:sldIdLst>
    <p:sldId id="518" r:id="rId22"/>
    <p:sldId id="574" r:id="rId23"/>
    <p:sldId id="582" r:id="rId24"/>
    <p:sldId id="583" r:id="rId25"/>
    <p:sldId id="584" r:id="rId26"/>
    <p:sldId id="585" r:id="rId27"/>
    <p:sldId id="587" r:id="rId28"/>
    <p:sldId id="588" r:id="rId29"/>
    <p:sldId id="581" r:id="rId30"/>
    <p:sldId id="592" r:id="rId31"/>
    <p:sldId id="611" r:id="rId32"/>
    <p:sldId id="608" r:id="rId33"/>
    <p:sldId id="594" r:id="rId34"/>
    <p:sldId id="595" r:id="rId35"/>
    <p:sldId id="596" r:id="rId36"/>
    <p:sldId id="5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 userDrawn="1">
          <p15:clr>
            <a:srgbClr val="A4A3A4"/>
          </p15:clr>
        </p15:guide>
        <p15:guide id="2" orient="horz" pos="4163" userDrawn="1">
          <p15:clr>
            <a:srgbClr val="A4A3A4"/>
          </p15:clr>
        </p15:guide>
        <p15:guide id="3" orient="horz" pos="1027" userDrawn="1">
          <p15:clr>
            <a:srgbClr val="A4A3A4"/>
          </p15:clr>
        </p15:guide>
        <p15:guide id="4" orient="horz" pos="1970" userDrawn="1">
          <p15:clr>
            <a:srgbClr val="A4A3A4"/>
          </p15:clr>
        </p15:guide>
        <p15:guide id="5" orient="horz" pos="2477" userDrawn="1">
          <p15:clr>
            <a:srgbClr val="A4A3A4"/>
          </p15:clr>
        </p15:guide>
        <p15:guide id="6" orient="horz" pos="2975" userDrawn="1">
          <p15:clr>
            <a:srgbClr val="A4A3A4"/>
          </p15:clr>
        </p15:guide>
        <p15:guide id="7" pos="134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, Freya" initials="FF" lastIdx="1" clrIdx="0">
    <p:extLst>
      <p:ext uri="{19B8F6BF-5375-455C-9EA6-DF929625EA0E}">
        <p15:presenceInfo xmlns:p15="http://schemas.microsoft.com/office/powerpoint/2012/main" userId="S-1-5-21-583907252-412668190-725345543-51862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D2"/>
    <a:srgbClr val="86B817"/>
    <a:srgbClr val="F5AF02"/>
    <a:srgbClr val="EC343C"/>
    <a:srgbClr val="E93138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6" autoAdjust="0"/>
    <p:restoredTop sz="95441" autoAdjust="0"/>
  </p:normalViewPr>
  <p:slideViewPr>
    <p:cSldViewPr snapToGrid="0">
      <p:cViewPr varScale="1">
        <p:scale>
          <a:sx n="87" d="100"/>
          <a:sy n="87" d="100"/>
        </p:scale>
        <p:origin x="624" y="78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349"/>
        <p:guide pos="3840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8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AF087-0345-054C-ADFA-0C5B5DF75D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19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79589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4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8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1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06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855534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83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2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8"/>
            <a:ext cx="5531104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8"/>
            <a:ext cx="5537200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36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2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8"/>
            <a:ext cx="5531104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3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3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4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6" y="1384301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6" y="2588449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6" y="3792586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6" y="4996729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6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6" y="2588449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6" y="3792586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6" y="4996729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5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41"/>
            <a:ext cx="86547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0" y="1085852"/>
            <a:ext cx="8164237" cy="1428751"/>
          </a:xfrm>
        </p:spPr>
        <p:txBody>
          <a:bodyPr anchor="t">
            <a:no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300" y="2514614"/>
            <a:ext cx="8164237" cy="1263649"/>
          </a:xfrm>
        </p:spPr>
        <p:txBody>
          <a:bodyPr anchor="t" anchorCtr="0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8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73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0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2571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7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875412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516960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013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4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19528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4559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14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789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27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5182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5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5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4498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2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8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84742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8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2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243584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58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5492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95290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5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64865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99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1456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5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7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8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6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5431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4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3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3443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10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2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8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7480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3443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36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0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3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3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8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4498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1456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69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8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4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5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8474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60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3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8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5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3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5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014559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5492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6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8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25108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37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4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6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04620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0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9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0523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278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2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5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3504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2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9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39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3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2925"/>
              </a:lnSpc>
              <a:defRPr sz="2925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3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5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75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128588" indent="0">
              <a:buNone/>
              <a:defRPr/>
            </a:lvl2pPr>
            <a:lvl3pPr marL="257175" indent="0">
              <a:buNone/>
              <a:defRPr/>
            </a:lvl3pPr>
            <a:lvl4pPr marL="385763" indent="0">
              <a:buNone/>
              <a:defRPr/>
            </a:lvl4pPr>
            <a:lvl5pPr marL="51435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4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8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3"/>
            <a:ext cx="5531104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3"/>
            <a:ext cx="5537200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3"/>
            <a:ext cx="5531104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3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3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3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2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2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2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2" y="2588443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2" y="3792582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2" y="4996722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3300"/>
              </a:lnSpc>
              <a:defRPr sz="33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4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rgbClr val="796E6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4" y="6336900"/>
            <a:ext cx="95492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63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5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6"/>
            <a:ext cx="86547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3300"/>
              </a:lnSpc>
              <a:defRPr sz="3300" b="0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4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3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1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0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75411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0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4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5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0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7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Relationship Id="rId9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0.xml"/><Relationship Id="rId7" Type="http://schemas.openxmlformats.org/officeDocument/2006/relationships/theme" Target="../theme/theme18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3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4" y="6336900"/>
            <a:ext cx="855532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6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82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90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825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195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85725" indent="-85725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rgbClr val="796E65"/>
          </a:solidFill>
          <a:latin typeface="Arial"/>
          <a:ea typeface="+mn-ea"/>
          <a:cs typeface="Arial"/>
        </a:defRPr>
      </a:lvl1pPr>
      <a:lvl2pPr marL="257175" indent="-128588" algn="l" defTabSz="342900" rtl="0" eaLnBrk="1" latinLnBrk="0" hangingPunct="1">
        <a:spcBef>
          <a:spcPct val="20000"/>
        </a:spcBef>
        <a:buFont typeface="Arial"/>
        <a:buChar char="–"/>
        <a:defRPr sz="1050" kern="1200">
          <a:solidFill>
            <a:srgbClr val="796E65"/>
          </a:solidFill>
          <a:latin typeface="Arial"/>
          <a:ea typeface="+mn-ea"/>
          <a:cs typeface="Arial"/>
        </a:defRPr>
      </a:lvl2pPr>
      <a:lvl3pPr marL="342900" indent="-85725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rgbClr val="796E65"/>
          </a:solidFill>
          <a:latin typeface="Arial"/>
          <a:ea typeface="+mn-ea"/>
          <a:cs typeface="Arial"/>
        </a:defRPr>
      </a:lvl3pPr>
      <a:lvl4pPr marL="514350" indent="-128588" algn="l" defTabSz="342900" rtl="0" eaLnBrk="1" latinLnBrk="0" hangingPunct="1">
        <a:spcBef>
          <a:spcPct val="20000"/>
        </a:spcBef>
        <a:buFont typeface="Arial"/>
        <a:buChar char="–"/>
        <a:tabLst/>
        <a:defRPr sz="1050" kern="1200">
          <a:solidFill>
            <a:srgbClr val="796E65"/>
          </a:solidFill>
          <a:latin typeface="Arial"/>
          <a:ea typeface="+mn-ea"/>
          <a:cs typeface="Arial"/>
        </a:defRPr>
      </a:lvl4pPr>
      <a:lvl5pPr marL="642938" indent="-128588" algn="l" defTabSz="3429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796E65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4559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2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8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8" y="6336902"/>
            <a:ext cx="835650" cy="34437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39" y="6381399"/>
            <a:ext cx="485575" cy="250191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97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3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35655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6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748003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79589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25107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85351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75411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014559" cy="3443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54316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1516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4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44985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Love the way you R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2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1516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7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iki.vip.corp.ebay.com/display/sas/How+to+approve+the+users+PET+access+requests" TargetMode="External"/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et.vip.ebay.com/ups/production/approval-center/request/43984/" TargetMode="External"/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-studio.corp.ebay.com/shiny/tduan/hello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15040" y="1886847"/>
            <a:ext cx="8288337" cy="734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400" b="0" kern="1200" cap="all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4000" dirty="0" smtClean="0">
                <a:latin typeface="+mj-lt"/>
                <a:ea typeface="黑体" panose="02010609060101010101" pitchFamily="49" charset="-122"/>
              </a:rPr>
              <a:t>R </a:t>
            </a:r>
            <a:r>
              <a:rPr lang="en-US" altLang="zh-CN" sz="4000" dirty="0">
                <a:latin typeface="+mj-lt"/>
                <a:ea typeface="黑体" panose="02010609060101010101" pitchFamily="49" charset="-122"/>
              </a:rPr>
              <a:t>Sharing </a:t>
            </a:r>
            <a:r>
              <a:rPr lang="en-US" sz="4000" dirty="0">
                <a:latin typeface="+mj-lt"/>
                <a:ea typeface="黑体" panose="02010609060101010101" pitchFamily="49" charset="-122"/>
              </a:rPr>
              <a:t>episode</a:t>
            </a:r>
            <a:r>
              <a:rPr lang="en-US" altLang="zh-CN" sz="4000" dirty="0">
                <a:latin typeface="+mj-lt"/>
                <a:ea typeface="黑体" panose="02010609060101010101" pitchFamily="49" charset="-122"/>
              </a:rPr>
              <a:t> 3</a:t>
            </a:r>
            <a:endParaRPr lang="zh-CN" altLang="en-US" sz="40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5040" y="3046597"/>
            <a:ext cx="967047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1 </a:t>
            </a:r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Why </a:t>
            </a: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use R/R studio server PRO/R shiny PRO (pros and cons</a:t>
            </a:r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	R </a:t>
            </a: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studio server PRO: multi-section ;project sharing; version control</a:t>
            </a:r>
          </a:p>
          <a:p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	R </a:t>
            </a: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shiny PRO: Account summary; Account info; Account performance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600" dirty="0" smtClean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2 How </a:t>
            </a: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to apply R studio server PRO/R shiny PRO Account </a:t>
            </a:r>
          </a:p>
        </p:txBody>
      </p:sp>
    </p:spTree>
    <p:extLst>
      <p:ext uri="{BB962C8B-B14F-4D97-AF65-F5344CB8AC3E}">
        <p14:creationId xmlns:p14="http://schemas.microsoft.com/office/powerpoint/2010/main" val="412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12" y="2111959"/>
            <a:ext cx="9993745" cy="31866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报告</a:t>
            </a:r>
            <a:r>
              <a:rPr lang="zh-CN" altLang="en-US" dirty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。。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3" y="1139003"/>
            <a:ext cx="1714739" cy="1833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12" y="2898036"/>
            <a:ext cx="23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shiny server pro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330" y="963320"/>
            <a:ext cx="9068374" cy="48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3" y="1139003"/>
            <a:ext cx="1714739" cy="1833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12" y="2898036"/>
            <a:ext cx="23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shiny server pro </a:t>
            </a:r>
            <a:endParaRPr lang="en-US" sz="2000" dirty="0"/>
          </a:p>
        </p:txBody>
      </p:sp>
      <p:pic>
        <p:nvPicPr>
          <p:cNvPr id="1026" name="5E68242E-B13F-4643-83F1-A5F1693A948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39" y="1139003"/>
            <a:ext cx="6972304" cy="467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Cons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12" y="2111959"/>
            <a:ext cx="9993745" cy="31866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报告</a:t>
            </a:r>
            <a:r>
              <a:rPr lang="zh-CN" altLang="en-US" dirty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。。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525" y="1057725"/>
            <a:ext cx="6599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Learning curve:</a:t>
            </a:r>
          </a:p>
          <a:p>
            <a:endParaRPr lang="en-US" sz="2000" dirty="0"/>
          </a:p>
          <a:p>
            <a:r>
              <a:rPr lang="en-US" sz="2000" dirty="0" smtClean="0"/>
              <a:t>R language: Get Clean visualization Model</a:t>
            </a:r>
          </a:p>
          <a:p>
            <a:r>
              <a:rPr lang="en-US" sz="2000" dirty="0" smtClean="0"/>
              <a:t>R shiny: R language + data + UI + server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7525" y="2543960"/>
            <a:ext cx="968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Everything is Changing</a:t>
            </a:r>
            <a:r>
              <a:rPr lang="en-US" sz="2000" dirty="0"/>
              <a:t> </a:t>
            </a:r>
            <a:r>
              <a:rPr lang="en-US" sz="2000" dirty="0" smtClean="0"/>
              <a:t>quick : R language/R package R studio/R sever</a:t>
            </a:r>
          </a:p>
          <a:p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822" y="3025290"/>
            <a:ext cx="3824846" cy="202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2" y="3025290"/>
            <a:ext cx="5460572" cy="30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latin typeface="DengXian"/>
                <a:cs typeface="Times New Roman" panose="02020603050405020304" pitchFamily="18" charset="0"/>
              </a:rPr>
              <a:t>How to apply R studio server PRO/R shiny PRO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295" y="1076523"/>
            <a:ext cx="1067253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kern="100" dirty="0">
                <a:latin typeface="DengXian"/>
                <a:ea typeface="DengXian"/>
                <a:cs typeface="Times New Roman" panose="02020603050405020304" pitchFamily="18" charset="0"/>
              </a:rPr>
              <a:t>1.Apply for PET ACCOUNT(which is for our putty account most of us should already have)</a:t>
            </a:r>
          </a:p>
          <a:p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Link: </a:t>
            </a:r>
            <a:r>
              <a:rPr lang="en-US" u="sng" dirty="0" smtClean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://wiki.vip.corp.ebay.com/display/sas/How+to+approve+the+users+PET+access+requests</a:t>
            </a:r>
            <a:endParaRPr lang="en-US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" y="1865369"/>
            <a:ext cx="914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2.Apply for R-studio server </a:t>
            </a:r>
            <a:r>
              <a:rPr lang="en-US" kern="100" dirty="0" smtClean="0">
                <a:latin typeface="DengXian"/>
                <a:ea typeface="DengXian"/>
                <a:cs typeface="Times New Roman" panose="02020603050405020304" pitchFamily="18" charset="0"/>
              </a:rPr>
              <a:t>pro and R shiny pro Account</a:t>
            </a:r>
            <a:endParaRPr lang="en-US" kern="100" dirty="0">
              <a:latin typeface="DengXian"/>
              <a:ea typeface="DengXian"/>
              <a:cs typeface="Times New Roman" panose="02020603050405020304" pitchFamily="18" charset="0"/>
            </a:endParaRPr>
          </a:p>
          <a:p>
            <a:pPr algn="just"/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1) set Internet option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3295" y="2511700"/>
            <a:ext cx="6370877" cy="33665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08650" y="4841053"/>
            <a:ext cx="577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Address      https</a:t>
            </a:r>
            <a:r>
              <a:rPr lang="en-US" dirty="0"/>
              <a:t>://c2syubi.vip.ebay.com/wpadyubi.pac</a:t>
            </a:r>
          </a:p>
        </p:txBody>
      </p:sp>
    </p:spTree>
    <p:extLst>
      <p:ext uri="{BB962C8B-B14F-4D97-AF65-F5344CB8AC3E}">
        <p14:creationId xmlns:p14="http://schemas.microsoft.com/office/powerpoint/2010/main" val="38473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latin typeface="DengXian"/>
                <a:cs typeface="Times New Roman" panose="02020603050405020304" pitchFamily="18" charset="0"/>
              </a:rPr>
              <a:t>How to apply R studio server PRO/R shiny PRO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3296" y="1353329"/>
            <a:ext cx="176419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engXian"/>
                <a:ea typeface="DengXian"/>
                <a:cs typeface="Times New Roman" panose="02020603050405020304" pitchFamily="18" charset="0"/>
              </a:rPr>
              <a:t>2) enter your username(for example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engXian"/>
                <a:ea typeface="DengXian"/>
                <a:cs typeface="Times New Roman" panose="02020603050405020304" pitchFamily="18" charset="0"/>
              </a:rPr>
              <a:t>tduan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engXian"/>
                <a:ea typeface="DengXian"/>
                <a:cs typeface="Times New Roman" panose="02020603050405020304" pitchFamily="18" charset="0"/>
              </a:rPr>
              <a:t> )  and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engXian"/>
                <a:ea typeface="DengXian"/>
                <a:cs typeface="Times New Roman" panose="02020603050405020304" pitchFamily="18" charset="0"/>
              </a:rPr>
              <a:t>youbikey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engXian"/>
                <a:ea typeface="DengXian"/>
                <a:cs typeface="Times New Roman" panose="02020603050405020304" pitchFamily="18" charset="0"/>
              </a:rPr>
              <a:t> for password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00" dirty="0">
                <a:latin typeface="DengXian"/>
                <a:ea typeface="DengXian"/>
                <a:cs typeface="Times New Roman" panose="02020603050405020304" pitchFamily="18" charset="0"/>
              </a:rPr>
              <a:t>Link: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engXian"/>
                <a:ea typeface="DengXian"/>
                <a:cs typeface="Times New Roman" panose="02020603050405020304" pitchFamily="18" charset="0"/>
                <a:hlinkClick r:id="rId2"/>
              </a:rPr>
              <a:t>https://pet.vip.ebay.com/ups/production/approval-center/request/43984/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" y="2113771"/>
            <a:ext cx="9831225" cy="31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latin typeface="DengXian"/>
                <a:cs typeface="Times New Roman" panose="02020603050405020304" pitchFamily="18" charset="0"/>
              </a:rPr>
              <a:t>How to apply R studio server PRO/R shiny PRO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512" y="1153599"/>
            <a:ext cx="836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3) enter username (for example </a:t>
            </a:r>
            <a:r>
              <a:rPr lang="en-US" kern="100" dirty="0" err="1">
                <a:latin typeface="DengXian"/>
                <a:ea typeface="DengXian"/>
                <a:cs typeface="Times New Roman" panose="02020603050405020304" pitchFamily="18" charset="0"/>
              </a:rPr>
              <a:t>tduan</a:t>
            </a:r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) </a:t>
            </a:r>
            <a:endParaRPr lang="en-US" kern="100" dirty="0" smtClean="0">
              <a:latin typeface="DengXian"/>
              <a:ea typeface="DengXian"/>
              <a:cs typeface="Times New Roman" panose="02020603050405020304" pitchFamily="18" charset="0"/>
            </a:endParaRPr>
          </a:p>
          <a:p>
            <a:pPr algn="just"/>
            <a:r>
              <a:rPr lang="en-US" kern="100" dirty="0" smtClean="0">
                <a:latin typeface="DengXian"/>
                <a:ea typeface="DengXian"/>
                <a:cs typeface="Times New Roman" panose="02020603050405020304" pitchFamily="18" charset="0"/>
              </a:rPr>
              <a:t>Y-Pin </a:t>
            </a:r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+ </a:t>
            </a:r>
            <a:r>
              <a:rPr lang="en-US" kern="100" dirty="0" err="1">
                <a:latin typeface="DengXian"/>
                <a:ea typeface="DengXian"/>
                <a:cs typeface="Times New Roman" panose="02020603050405020304" pitchFamily="18" charset="0"/>
              </a:rPr>
              <a:t>youbikey</a:t>
            </a:r>
            <a:endParaRPr lang="en-US" kern="100" dirty="0">
              <a:latin typeface="DengXian"/>
              <a:ea typeface="DengXian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1267" y="1811369"/>
            <a:ext cx="3526972" cy="315251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9048" y="2067297"/>
            <a:ext cx="5274310" cy="2438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25952" y="1222783"/>
            <a:ext cx="555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4) Apply for R-studio server access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266" y="5439068"/>
            <a:ext cx="1073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5) Your line manager will get a email and your line manager approve the email </a:t>
            </a:r>
          </a:p>
        </p:txBody>
      </p:sp>
    </p:spTree>
    <p:extLst>
      <p:ext uri="{BB962C8B-B14F-4D97-AF65-F5344CB8AC3E}">
        <p14:creationId xmlns:p14="http://schemas.microsoft.com/office/powerpoint/2010/main" val="22686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latin typeface="DengXian"/>
                <a:cs typeface="Times New Roman" panose="02020603050405020304" pitchFamily="18" charset="0"/>
              </a:rPr>
              <a:t>How to apply R studio server PRO/R shiny PRO Account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295" y="951995"/>
            <a:ext cx="11020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smtClean="0">
                <a:latin typeface="DengXian"/>
                <a:ea typeface="DengXian"/>
                <a:cs typeface="Times New Roman" panose="02020603050405020304" pitchFamily="18" charset="0"/>
              </a:rPr>
              <a:t>3.Log in R studio server pro </a:t>
            </a:r>
          </a:p>
          <a:p>
            <a:pPr algn="just"/>
            <a:r>
              <a:rPr lang="en-US" kern="100" dirty="0" smtClean="0">
                <a:latin typeface="DengXian"/>
                <a:ea typeface="DengXian"/>
                <a:cs typeface="Times New Roman" panose="02020603050405020304" pitchFamily="18" charset="0"/>
              </a:rPr>
              <a:t> Link: </a:t>
            </a:r>
            <a:r>
              <a:rPr lang="en-US" sz="1600" u="sng" kern="100" dirty="0">
                <a:solidFill>
                  <a:srgbClr val="0563C1"/>
                </a:solidFill>
                <a:latin typeface="Segoe UI" panose="020B0502040204020203" pitchFamily="34" charset="0"/>
                <a:ea typeface="DengXian"/>
                <a:cs typeface="Times New Roman" panose="02020603050405020304" pitchFamily="18" charset="0"/>
              </a:rPr>
              <a:t>https://r-studio.corp.ebay.com/s/57ea13c286bd33c286bd3/workspaces/</a:t>
            </a:r>
            <a:endParaRPr lang="en-US" kern="100" dirty="0">
              <a:latin typeface="DengXian"/>
              <a:ea typeface="DengXian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42690" y="1598326"/>
            <a:ext cx="3662669" cy="16180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2690" y="3216333"/>
            <a:ext cx="366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kern="100" dirty="0">
                <a:latin typeface="Segoe UI" panose="020B0502040204020203" pitchFamily="34" charset="0"/>
                <a:ea typeface="DengXian"/>
                <a:cs typeface="Times New Roman" panose="02020603050405020304" pitchFamily="18" charset="0"/>
              </a:rPr>
              <a:t>Enter PET username and password</a:t>
            </a:r>
            <a:endParaRPr lang="en-US" sz="2000" kern="100" dirty="0">
              <a:effectLst/>
              <a:latin typeface="DengXian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295" y="3820612"/>
            <a:ext cx="11092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4. open your R shiny </a:t>
            </a:r>
            <a:r>
              <a:rPr lang="en-US" kern="100" dirty="0" smtClean="0">
                <a:latin typeface="DengXian"/>
                <a:ea typeface="DengXian"/>
                <a:cs typeface="Times New Roman" panose="02020603050405020304" pitchFamily="18" charset="0"/>
              </a:rPr>
              <a:t>server pro </a:t>
            </a:r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,replace </a:t>
            </a:r>
            <a:r>
              <a:rPr lang="en-US" kern="100" dirty="0" err="1">
                <a:latin typeface="DengXian"/>
                <a:ea typeface="DengXian"/>
                <a:cs typeface="Times New Roman" panose="02020603050405020304" pitchFamily="18" charset="0"/>
              </a:rPr>
              <a:t>tduan</a:t>
            </a:r>
            <a:r>
              <a:rPr lang="en-US" kern="100" dirty="0">
                <a:latin typeface="DengXian"/>
                <a:ea typeface="DengXian"/>
                <a:cs typeface="Times New Roman" panose="02020603050405020304" pitchFamily="18" charset="0"/>
              </a:rPr>
              <a:t> with your username</a:t>
            </a:r>
          </a:p>
          <a:p>
            <a:pPr algn="just"/>
            <a:r>
              <a:rPr lang="en-US" kern="100" dirty="0" err="1" smtClean="0">
                <a:latin typeface="DengXian"/>
                <a:ea typeface="DengXian"/>
                <a:cs typeface="Times New Roman" panose="02020603050405020304" pitchFamily="18" charset="0"/>
              </a:rPr>
              <a:t>Link:</a:t>
            </a:r>
            <a:r>
              <a:rPr lang="en-US" u="sng" kern="100" dirty="0" err="1" smtClean="0">
                <a:solidFill>
                  <a:srgbClr val="0563C1"/>
                </a:solidFill>
                <a:latin typeface="DengXian"/>
                <a:ea typeface="DengXian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u="sng" kern="100" dirty="0">
                <a:solidFill>
                  <a:srgbClr val="0563C1"/>
                </a:solidFill>
                <a:latin typeface="DengXian"/>
                <a:ea typeface="DengXian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kern="100" dirty="0" smtClean="0">
                <a:solidFill>
                  <a:srgbClr val="0563C1"/>
                </a:solidFill>
                <a:latin typeface="DengXian"/>
                <a:ea typeface="DengXian"/>
                <a:cs typeface="Times New Roman" panose="02020603050405020304" pitchFamily="18" charset="0"/>
                <a:hlinkClick r:id="rId3"/>
              </a:rPr>
              <a:t>r-studio.corp.ebay.com/shiny/</a:t>
            </a:r>
            <a:r>
              <a:rPr lang="en-US" u="sng" kern="100" dirty="0" err="1" smtClean="0">
                <a:solidFill>
                  <a:srgbClr val="0563C1"/>
                </a:solidFill>
                <a:latin typeface="DengXian"/>
                <a:ea typeface="DengXian"/>
                <a:cs typeface="Times New Roman" panose="02020603050405020304" pitchFamily="18" charset="0"/>
                <a:hlinkClick r:id="rId3"/>
              </a:rPr>
              <a:t>tduan</a:t>
            </a:r>
            <a:r>
              <a:rPr lang="en-US" u="sng" kern="100" dirty="0" smtClean="0">
                <a:solidFill>
                  <a:srgbClr val="0563C1"/>
                </a:solidFill>
                <a:latin typeface="DengXian"/>
                <a:ea typeface="DengXian"/>
                <a:cs typeface="Times New Roman" panose="02020603050405020304" pitchFamily="18" charset="0"/>
                <a:hlinkClick r:id="rId3"/>
              </a:rPr>
              <a:t>/hello</a:t>
            </a:r>
            <a:r>
              <a:rPr lang="en-US" u="sng" kern="100" dirty="0">
                <a:solidFill>
                  <a:srgbClr val="0563C1"/>
                </a:solidFill>
                <a:latin typeface="DengXian"/>
                <a:ea typeface="DengXian"/>
                <a:cs typeface="Times New Roman" panose="02020603050405020304" pitchFamily="18" charset="0"/>
                <a:hlinkClick r:id="rId3"/>
              </a:rPr>
              <a:t>/</a:t>
            </a:r>
            <a:endParaRPr lang="en-US" kern="100" dirty="0">
              <a:latin typeface="DengXian"/>
              <a:ea typeface="DengXian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17287" y="4466943"/>
            <a:ext cx="5931013" cy="1607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8" y="1558727"/>
            <a:ext cx="4148081" cy="22720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63886" y="2695699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s://lh3.googleusercontent.com/bBlyDTGStW7BzVvkqssEfA0PKoDcGdbPfs2K347S8gjIsl8HkxHRo8nIlIPFFoa0dPsuHCE3uqv1h4Amuianw766uMt8QVsc_YBf4J2ylETx2abGF91AiH2r7HrH04MRtwgfUO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17" y="1665022"/>
            <a:ext cx="6429549" cy="29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32283" y="4785086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61006" y="4809395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27762" y="4823189"/>
            <a:ext cx="2372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$9,995 a year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8" y="2260257"/>
            <a:ext cx="1500639" cy="13181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0116" y="4773322"/>
            <a:ext cx="124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Free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778" y="3769199"/>
            <a:ext cx="171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language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0" y="2024222"/>
            <a:ext cx="1714739" cy="18339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90679" y="3783255"/>
            <a:ext cx="23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shiny server pro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351966" y="4823189"/>
            <a:ext cx="366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$9,995 +$150 per users a year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7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" y="1164603"/>
            <a:ext cx="2980448" cy="2305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6976" y="1436242"/>
            <a:ext cx="636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1.Multi section 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838855" y="1938320"/>
            <a:ext cx="6979565" cy="39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" y="1164603"/>
            <a:ext cx="2980448" cy="2305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6976" y="1436242"/>
            <a:ext cx="636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sharing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716975" y="1829949"/>
            <a:ext cx="8336479" cy="41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" y="1164603"/>
            <a:ext cx="2980448" cy="2305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6976" y="1436242"/>
            <a:ext cx="636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Version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76" y="1980819"/>
            <a:ext cx="8313683" cy="34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" y="1164603"/>
            <a:ext cx="2980448" cy="2305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6976" y="1436242"/>
            <a:ext cx="636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Version control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6976" y="2954412"/>
            <a:ext cx="441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16:00</a:t>
            </a:r>
            <a:endParaRPr lang="en-US" sz="1400" dirty="0"/>
          </a:p>
          <a:p>
            <a:r>
              <a:rPr lang="en-US" sz="1400" dirty="0" smtClean="0"/>
              <a:t>Code: transaction &gt;0 listing +AM name</a:t>
            </a:r>
          </a:p>
          <a:p>
            <a:r>
              <a:rPr lang="en-US" sz="1400" dirty="0" smtClean="0"/>
              <a:t>Data: </a:t>
            </a:r>
            <a:r>
              <a:rPr lang="en-US" sz="1400" dirty="0"/>
              <a:t>list001.xlsx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6976" y="1935769"/>
            <a:ext cx="391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15:00</a:t>
            </a:r>
            <a:endParaRPr lang="en-US" sz="1400" dirty="0"/>
          </a:p>
          <a:p>
            <a:r>
              <a:rPr lang="en-US" sz="1400" dirty="0" smtClean="0"/>
              <a:t>Code: transaction count &gt;</a:t>
            </a:r>
            <a:r>
              <a:rPr lang="en-US" sz="1400" dirty="0"/>
              <a:t>0</a:t>
            </a:r>
            <a:r>
              <a:rPr lang="en-US" sz="1400" dirty="0" smtClean="0"/>
              <a:t> listing</a:t>
            </a:r>
          </a:p>
          <a:p>
            <a:r>
              <a:rPr lang="en-US" sz="1400" dirty="0" smtClean="0"/>
              <a:t>Data: </a:t>
            </a:r>
            <a:r>
              <a:rPr lang="en-US" sz="1400" dirty="0"/>
              <a:t>list001.xlsx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6976" y="4077485"/>
            <a:ext cx="391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17:00</a:t>
            </a:r>
            <a:endParaRPr lang="en-US" sz="1400" dirty="0"/>
          </a:p>
          <a:p>
            <a:r>
              <a:rPr lang="en-US" sz="1400" dirty="0" smtClean="0"/>
              <a:t>Code: </a:t>
            </a:r>
            <a:r>
              <a:rPr lang="en-US" sz="1400" dirty="0"/>
              <a:t>transaction count </a:t>
            </a:r>
            <a:r>
              <a:rPr lang="en-US" sz="1400" dirty="0" smtClean="0"/>
              <a:t>&gt;10 </a:t>
            </a:r>
            <a:r>
              <a:rPr lang="en-US" sz="1400" dirty="0"/>
              <a:t>listing</a:t>
            </a:r>
          </a:p>
          <a:p>
            <a:r>
              <a:rPr lang="en-US" sz="1400" dirty="0" smtClean="0"/>
              <a:t>Data: </a:t>
            </a:r>
            <a:r>
              <a:rPr lang="en-US" sz="1400" dirty="0"/>
              <a:t>list001.xlsx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16976" y="5200558"/>
            <a:ext cx="441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18:00</a:t>
            </a:r>
            <a:endParaRPr lang="en-US" sz="1400" dirty="0"/>
          </a:p>
          <a:p>
            <a:r>
              <a:rPr lang="en-US" sz="1400" dirty="0" smtClean="0"/>
              <a:t>Code: </a:t>
            </a:r>
            <a:r>
              <a:rPr lang="en-US" sz="1400" dirty="0"/>
              <a:t>transaction count </a:t>
            </a:r>
            <a:r>
              <a:rPr lang="en-US" sz="1400" dirty="0" smtClean="0"/>
              <a:t>&gt;10 </a:t>
            </a:r>
            <a:r>
              <a:rPr lang="en-US" sz="1400" dirty="0" err="1" smtClean="0"/>
              <a:t>listing+AM</a:t>
            </a:r>
            <a:r>
              <a:rPr lang="en-US" sz="1400" dirty="0" smtClean="0"/>
              <a:t> name</a:t>
            </a:r>
          </a:p>
          <a:p>
            <a:r>
              <a:rPr lang="en-US" sz="1400" dirty="0" smtClean="0"/>
              <a:t>Data: </a:t>
            </a:r>
            <a:r>
              <a:rPr lang="en-US" sz="1400" dirty="0"/>
              <a:t>list001.xlsx</a:t>
            </a:r>
          </a:p>
        </p:txBody>
      </p:sp>
    </p:spTree>
    <p:extLst>
      <p:ext uri="{BB962C8B-B14F-4D97-AF65-F5344CB8AC3E}">
        <p14:creationId xmlns:p14="http://schemas.microsoft.com/office/powerpoint/2010/main" val="34339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" y="1164603"/>
            <a:ext cx="2980448" cy="2305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6976" y="1436242"/>
            <a:ext cx="636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Version control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67" y="3080415"/>
            <a:ext cx="766815" cy="6126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70463" y="3693117"/>
            <a:ext cx="46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002</a:t>
            </a: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67" y="1965938"/>
            <a:ext cx="766815" cy="61266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70463" y="2578640"/>
            <a:ext cx="46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001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67" y="4073687"/>
            <a:ext cx="766815" cy="6126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70463" y="4686389"/>
            <a:ext cx="46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003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67" y="5200371"/>
            <a:ext cx="766815" cy="61266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470463" y="5813073"/>
            <a:ext cx="466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004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16976" y="2954412"/>
            <a:ext cx="441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16:00</a:t>
            </a:r>
            <a:endParaRPr lang="en-US" sz="1400" dirty="0"/>
          </a:p>
          <a:p>
            <a:r>
              <a:rPr lang="en-US" sz="1400" dirty="0" smtClean="0"/>
              <a:t>Code: transaction &gt;0 listing +AM name</a:t>
            </a:r>
          </a:p>
          <a:p>
            <a:r>
              <a:rPr lang="en-US" sz="1400" dirty="0" smtClean="0"/>
              <a:t>Data: list002</a:t>
            </a:r>
            <a:r>
              <a:rPr lang="en-US" sz="1400" dirty="0"/>
              <a:t>.xlsx </a:t>
            </a:r>
            <a:r>
              <a:rPr lang="en-US" sz="1400" dirty="0" smtClean="0"/>
              <a:t>(110G</a:t>
            </a:r>
            <a:r>
              <a:rPr lang="en-US" sz="1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16976" y="1935769"/>
            <a:ext cx="391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15:00</a:t>
            </a:r>
            <a:endParaRPr lang="en-US" sz="1400" dirty="0"/>
          </a:p>
          <a:p>
            <a:r>
              <a:rPr lang="en-US" sz="1400" dirty="0" smtClean="0"/>
              <a:t>Code: transaction count &gt;</a:t>
            </a:r>
            <a:r>
              <a:rPr lang="en-US" sz="1400" dirty="0"/>
              <a:t>0</a:t>
            </a:r>
            <a:r>
              <a:rPr lang="en-US" sz="1400" dirty="0" smtClean="0"/>
              <a:t> listing</a:t>
            </a:r>
          </a:p>
          <a:p>
            <a:r>
              <a:rPr lang="en-US" sz="1400" dirty="0" smtClean="0"/>
              <a:t>Data: list001.xlsx(100G</a:t>
            </a:r>
            <a:r>
              <a:rPr lang="en-US" sz="1400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6976" y="4077485"/>
            <a:ext cx="391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17:00</a:t>
            </a:r>
            <a:endParaRPr lang="en-US" sz="1400" dirty="0"/>
          </a:p>
          <a:p>
            <a:r>
              <a:rPr lang="en-US" sz="1400" dirty="0" smtClean="0"/>
              <a:t>Code: </a:t>
            </a:r>
            <a:r>
              <a:rPr lang="en-US" sz="1400" dirty="0"/>
              <a:t>transaction count </a:t>
            </a:r>
            <a:r>
              <a:rPr lang="en-US" sz="1400" dirty="0" smtClean="0"/>
              <a:t>&gt;10 </a:t>
            </a:r>
            <a:r>
              <a:rPr lang="en-US" sz="1400" dirty="0"/>
              <a:t>listing</a:t>
            </a:r>
          </a:p>
          <a:p>
            <a:r>
              <a:rPr lang="en-US" sz="1400" dirty="0" smtClean="0"/>
              <a:t>Data: list003.xlsx (</a:t>
            </a:r>
            <a:r>
              <a:rPr lang="en-US" sz="1400" dirty="0"/>
              <a:t>50G)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16976" y="5200558"/>
            <a:ext cx="441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18:00</a:t>
            </a:r>
            <a:endParaRPr lang="en-US" sz="1400" dirty="0"/>
          </a:p>
          <a:p>
            <a:r>
              <a:rPr lang="en-US" sz="1400" dirty="0" smtClean="0"/>
              <a:t>Code: </a:t>
            </a:r>
            <a:r>
              <a:rPr lang="en-US" sz="1400" dirty="0"/>
              <a:t>transaction count </a:t>
            </a:r>
            <a:r>
              <a:rPr lang="en-US" sz="1400" dirty="0" smtClean="0"/>
              <a:t>&gt;10 </a:t>
            </a:r>
            <a:r>
              <a:rPr lang="en-US" sz="1400" dirty="0" err="1" smtClean="0"/>
              <a:t>listing+AM</a:t>
            </a:r>
            <a:r>
              <a:rPr lang="en-US" sz="1400" dirty="0" smtClean="0"/>
              <a:t> name</a:t>
            </a:r>
          </a:p>
          <a:p>
            <a:r>
              <a:rPr lang="en-US" sz="1400" dirty="0" smtClean="0"/>
              <a:t>Data: list004.xlsx (</a:t>
            </a:r>
            <a:r>
              <a:rPr lang="en-US" sz="1400" dirty="0"/>
              <a:t>55G)</a:t>
            </a:r>
          </a:p>
        </p:txBody>
      </p:sp>
    </p:spTree>
    <p:extLst>
      <p:ext uri="{BB962C8B-B14F-4D97-AF65-F5344CB8AC3E}">
        <p14:creationId xmlns:p14="http://schemas.microsoft.com/office/powerpoint/2010/main" val="674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" y="1164603"/>
            <a:ext cx="2980448" cy="2305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6976" y="1436242"/>
            <a:ext cx="636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Version control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0" y="3873065"/>
            <a:ext cx="2745497" cy="1327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91609" y="209998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Commit ID:001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91609" y="316084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Commit ID:002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1609" y="432043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Commit ID:003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91610" y="530606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Commit ID:004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68395" y="2099988"/>
            <a:ext cx="206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 out 002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16976" y="2954412"/>
            <a:ext cx="441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16:00</a:t>
            </a:r>
            <a:endParaRPr lang="en-US" sz="1400" dirty="0"/>
          </a:p>
          <a:p>
            <a:r>
              <a:rPr lang="en-US" sz="1400" dirty="0" smtClean="0"/>
              <a:t>Code: transaction &gt;0 listing +AM name</a:t>
            </a:r>
          </a:p>
          <a:p>
            <a:r>
              <a:rPr lang="en-US" sz="1400" dirty="0" smtClean="0"/>
              <a:t>Data: list002</a:t>
            </a:r>
            <a:r>
              <a:rPr lang="en-US" sz="1400" dirty="0"/>
              <a:t>.xlsx </a:t>
            </a:r>
            <a:r>
              <a:rPr lang="en-US" sz="1400" dirty="0" smtClean="0"/>
              <a:t>(110G</a:t>
            </a:r>
            <a:r>
              <a:rPr lang="en-US" sz="14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6976" y="1935769"/>
            <a:ext cx="391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15:00</a:t>
            </a:r>
            <a:endParaRPr lang="en-US" sz="1400" dirty="0"/>
          </a:p>
          <a:p>
            <a:r>
              <a:rPr lang="en-US" sz="1400" dirty="0" smtClean="0"/>
              <a:t>Code: transaction count &gt;</a:t>
            </a:r>
            <a:r>
              <a:rPr lang="en-US" sz="1400" dirty="0"/>
              <a:t>0</a:t>
            </a:r>
            <a:r>
              <a:rPr lang="en-US" sz="1400" dirty="0" smtClean="0"/>
              <a:t> listing</a:t>
            </a:r>
          </a:p>
          <a:p>
            <a:r>
              <a:rPr lang="en-US" sz="1400" dirty="0" smtClean="0"/>
              <a:t>Data: list001.xlsx(100G</a:t>
            </a:r>
            <a:r>
              <a:rPr lang="en-US" sz="14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16976" y="4077485"/>
            <a:ext cx="3918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17:00</a:t>
            </a:r>
            <a:endParaRPr lang="en-US" sz="1400" dirty="0"/>
          </a:p>
          <a:p>
            <a:r>
              <a:rPr lang="en-US" sz="1400" dirty="0" smtClean="0"/>
              <a:t>Code: </a:t>
            </a:r>
            <a:r>
              <a:rPr lang="en-US" sz="1400" dirty="0"/>
              <a:t>transaction count </a:t>
            </a:r>
            <a:r>
              <a:rPr lang="en-US" sz="1400" dirty="0" smtClean="0"/>
              <a:t>&gt;10 </a:t>
            </a:r>
            <a:r>
              <a:rPr lang="en-US" sz="1400" dirty="0"/>
              <a:t>listing</a:t>
            </a:r>
          </a:p>
          <a:p>
            <a:r>
              <a:rPr lang="en-US" sz="1400" dirty="0" smtClean="0"/>
              <a:t>Data: list003.xlsx (</a:t>
            </a:r>
            <a:r>
              <a:rPr lang="en-US" sz="1400" dirty="0"/>
              <a:t>50G)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6976" y="5200558"/>
            <a:ext cx="441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18:00</a:t>
            </a:r>
            <a:endParaRPr lang="en-US" sz="1400" dirty="0"/>
          </a:p>
          <a:p>
            <a:r>
              <a:rPr lang="en-US" sz="1400" dirty="0" smtClean="0"/>
              <a:t>Code: </a:t>
            </a:r>
            <a:r>
              <a:rPr lang="en-US" sz="1400" dirty="0"/>
              <a:t>transaction count </a:t>
            </a:r>
            <a:r>
              <a:rPr lang="en-US" sz="1400" dirty="0" smtClean="0"/>
              <a:t>&gt;10 </a:t>
            </a:r>
            <a:r>
              <a:rPr lang="en-US" sz="1400" dirty="0" err="1" smtClean="0"/>
              <a:t>listing+AM</a:t>
            </a:r>
            <a:r>
              <a:rPr lang="en-US" sz="1400" dirty="0" smtClean="0"/>
              <a:t> name</a:t>
            </a:r>
          </a:p>
          <a:p>
            <a:r>
              <a:rPr lang="en-US" sz="1400" dirty="0" smtClean="0"/>
              <a:t>Data: list004.xlsx (</a:t>
            </a:r>
            <a:r>
              <a:rPr lang="en-US" sz="1400" dirty="0"/>
              <a:t>55G)</a:t>
            </a:r>
          </a:p>
        </p:txBody>
      </p:sp>
    </p:spTree>
    <p:extLst>
      <p:ext uri="{BB962C8B-B14F-4D97-AF65-F5344CB8AC3E}">
        <p14:creationId xmlns:p14="http://schemas.microsoft.com/office/powerpoint/2010/main" val="3786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55D29A-3A2E-D146-9F2C-610F4815AF2E}" type="slidenum">
              <a:rPr lang="en-US">
                <a:solidFill>
                  <a:prstClr val="white"/>
                </a:solidFill>
                <a:latin typeface="+mj-lt"/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014" y="357148"/>
            <a:ext cx="11977985" cy="70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latin typeface="DengXian"/>
                <a:cs typeface="Times New Roman" panose="02020603050405020304" pitchFamily="18" charset="0"/>
              </a:rPr>
              <a:t>Why use R/R studio server PRO/R shiny </a:t>
            </a:r>
            <a:r>
              <a:rPr lang="en-US" sz="3200" dirty="0" smtClean="0">
                <a:latin typeface="DengXian"/>
                <a:cs typeface="Times New Roman" panose="02020603050405020304" pitchFamily="18" charset="0"/>
              </a:rPr>
              <a:t>PRO</a:t>
            </a:r>
            <a:endParaRPr lang="en-US" sz="3200" dirty="0">
              <a:latin typeface="DengXian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12" y="2111959"/>
            <a:ext cx="9993745" cy="318667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报告</a:t>
            </a:r>
            <a:r>
              <a:rPr lang="zh-CN" altLang="en-US" dirty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。。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Love the way you R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3" y="1139003"/>
            <a:ext cx="1714739" cy="1833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12" y="2898036"/>
            <a:ext cx="235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 shiny server pro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58" y="1234006"/>
            <a:ext cx="8805062" cy="47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2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NFmeeting_20150422_final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4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4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5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>
        <a:defPPr>
          <a:buChar char="•"/>
          <a:defRPr dirty="0" smtClean="0"/>
        </a:defPPr>
      </a:lst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7EF03-EFEF-4AAC-BF7B-6AC9F3E8E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52C61B-5A5B-4CAD-A69B-F417114156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62C505-C134-4178-ACC9-27BFF7B4AD23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eBay_powerpoint_template-Color</Template>
  <TotalTime>9053</TotalTime>
  <Words>641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16</vt:i4>
      </vt:variant>
    </vt:vector>
  </HeadingPairs>
  <TitlesOfParts>
    <vt:vector size="42" baseType="lpstr">
      <vt:lpstr>宋体</vt:lpstr>
      <vt:lpstr>DengXian</vt:lpstr>
      <vt:lpstr>黑体</vt:lpstr>
      <vt:lpstr>Arial</vt:lpstr>
      <vt:lpstr>Calibri</vt:lpstr>
      <vt:lpstr>Segoe UI</vt:lpstr>
      <vt:lpstr>Times New Roman</vt:lpstr>
      <vt:lpstr>Wingdings</vt:lpstr>
      <vt:lpstr>Blue Theme</vt:lpstr>
      <vt:lpstr>Yellow Theme</vt:lpstr>
      <vt:lpstr>Green Theme</vt:lpstr>
      <vt:lpstr>1_Green Theme</vt:lpstr>
      <vt:lpstr>1_Blue Theme</vt:lpstr>
      <vt:lpstr>3_Green Theme</vt:lpstr>
      <vt:lpstr>3_Yellow Theme</vt:lpstr>
      <vt:lpstr>2_Yellow Theme</vt:lpstr>
      <vt:lpstr>2_Blue Theme</vt:lpstr>
      <vt:lpstr>3_Blue Theme</vt:lpstr>
      <vt:lpstr>4_Yellow Theme</vt:lpstr>
      <vt:lpstr>5_Yellow Theme</vt:lpstr>
      <vt:lpstr>2_Green Theme</vt:lpstr>
      <vt:lpstr>NFmeeting_20150422_final</vt:lpstr>
      <vt:lpstr>4_Green Theme</vt:lpstr>
      <vt:lpstr>1_Yellow Theme</vt:lpstr>
      <vt:lpstr>4_Blue Theme</vt:lpstr>
      <vt:lpstr>5_Green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apply R studio server PRO/R shiny PRO Account </vt:lpstr>
      <vt:lpstr>How to apply R studio server PRO/R shiny PRO Account </vt:lpstr>
      <vt:lpstr>How to apply R studio server PRO/R shiny PRO Account </vt:lpstr>
      <vt:lpstr>How to apply R studio server PRO/R shiny PRO Account 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全新买家体验报告</dc:title>
  <dc:creator>Du, Yota</dc:creator>
  <cp:lastModifiedBy>Duan, Tony</cp:lastModifiedBy>
  <cp:revision>464</cp:revision>
  <dcterms:created xsi:type="dcterms:W3CDTF">2013-07-30T06:06:59Z</dcterms:created>
  <dcterms:modified xsi:type="dcterms:W3CDTF">2018-08-21T06:33:22Z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