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0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1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2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3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4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5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6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7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2" r:id="rId5"/>
    <p:sldMasterId id="2147483672" r:id="rId6"/>
    <p:sldMasterId id="2147483696" r:id="rId7"/>
    <p:sldMasterId id="2147483706" r:id="rId8"/>
    <p:sldMasterId id="2147483716" r:id="rId9"/>
    <p:sldMasterId id="2147483728" r:id="rId10"/>
    <p:sldMasterId id="2147483739" r:id="rId11"/>
    <p:sldMasterId id="2147483751" r:id="rId12"/>
    <p:sldMasterId id="2147483761" r:id="rId13"/>
    <p:sldMasterId id="2147483773" r:id="rId14"/>
    <p:sldMasterId id="2147483785" r:id="rId15"/>
    <p:sldMasterId id="2147483797" r:id="rId16"/>
    <p:sldMasterId id="2147483806" r:id="rId17"/>
    <p:sldMasterId id="2147483829" r:id="rId18"/>
    <p:sldMasterId id="2147483850" r:id="rId19"/>
    <p:sldMasterId id="2147483857" r:id="rId20"/>
    <p:sldMasterId id="2147483866" r:id="rId21"/>
  </p:sldMasterIdLst>
  <p:notesMasterIdLst>
    <p:notesMasterId r:id="rId43"/>
  </p:notesMasterIdLst>
  <p:handoutMasterIdLst>
    <p:handoutMasterId r:id="rId44"/>
  </p:handoutMasterIdLst>
  <p:sldIdLst>
    <p:sldId id="518" r:id="rId22"/>
    <p:sldId id="574" r:id="rId23"/>
    <p:sldId id="596" r:id="rId24"/>
    <p:sldId id="597" r:id="rId25"/>
    <p:sldId id="599" r:id="rId26"/>
    <p:sldId id="582" r:id="rId27"/>
    <p:sldId id="589" r:id="rId28"/>
    <p:sldId id="594" r:id="rId29"/>
    <p:sldId id="593" r:id="rId30"/>
    <p:sldId id="585" r:id="rId31"/>
    <p:sldId id="592" r:id="rId32"/>
    <p:sldId id="600" r:id="rId33"/>
    <p:sldId id="590" r:id="rId34"/>
    <p:sldId id="586" r:id="rId35"/>
    <p:sldId id="587" r:id="rId36"/>
    <p:sldId id="588" r:id="rId37"/>
    <p:sldId id="601" r:id="rId38"/>
    <p:sldId id="595" r:id="rId39"/>
    <p:sldId id="602" r:id="rId40"/>
    <p:sldId id="584" r:id="rId41"/>
    <p:sldId id="60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 userDrawn="1">
          <p15:clr>
            <a:srgbClr val="A4A3A4"/>
          </p15:clr>
        </p15:guide>
        <p15:guide id="2" orient="horz" pos="4163" userDrawn="1">
          <p15:clr>
            <a:srgbClr val="A4A3A4"/>
          </p15:clr>
        </p15:guide>
        <p15:guide id="3" orient="horz" pos="1027" userDrawn="1">
          <p15:clr>
            <a:srgbClr val="A4A3A4"/>
          </p15:clr>
        </p15:guide>
        <p15:guide id="4" orient="horz" pos="1970" userDrawn="1">
          <p15:clr>
            <a:srgbClr val="A4A3A4"/>
          </p15:clr>
        </p15:guide>
        <p15:guide id="5" orient="horz" pos="2477" userDrawn="1">
          <p15:clr>
            <a:srgbClr val="A4A3A4"/>
          </p15:clr>
        </p15:guide>
        <p15:guide id="6" orient="horz" pos="2975" userDrawn="1">
          <p15:clr>
            <a:srgbClr val="A4A3A4"/>
          </p15:clr>
        </p15:guide>
        <p15:guide id="7" pos="1349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, Freya" initials="FF" lastIdx="1" clrIdx="0">
    <p:extLst>
      <p:ext uri="{19B8F6BF-5375-455C-9EA6-DF929625EA0E}">
        <p15:presenceInfo xmlns:p15="http://schemas.microsoft.com/office/powerpoint/2012/main" userId="S-1-5-21-583907252-412668190-725345543-51862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138"/>
    <a:srgbClr val="0064D2"/>
    <a:srgbClr val="86B817"/>
    <a:srgbClr val="F5AF02"/>
    <a:srgbClr val="EC343C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 autoAdjust="0"/>
    <p:restoredTop sz="95441" autoAdjust="0"/>
  </p:normalViewPr>
  <p:slideViewPr>
    <p:cSldViewPr snapToGrid="0">
      <p:cViewPr varScale="1">
        <p:scale>
          <a:sx n="69" d="100"/>
          <a:sy n="69" d="100"/>
        </p:scale>
        <p:origin x="1098" y="66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349"/>
        <p:guide pos="3840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0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AF087-0345-054C-ADFA-0C5B5DF75D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19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F087-0345-054C-ADFA-0C5B5DF75D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79589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4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8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3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1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0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8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855534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83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2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8"/>
            <a:ext cx="5531104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8"/>
            <a:ext cx="5537200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3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2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8"/>
            <a:ext cx="5531104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3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3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4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6" y="1384301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6" y="2588449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6" y="3792586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6" y="4996729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6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6" y="2588449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6" y="3792586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6" y="4996729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8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5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41"/>
            <a:ext cx="86547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0" y="1085852"/>
            <a:ext cx="8164237" cy="1428751"/>
          </a:xfrm>
        </p:spPr>
        <p:txBody>
          <a:bodyPr anchor="t">
            <a:no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300" y="2514614"/>
            <a:ext cx="8164237" cy="1263649"/>
          </a:xfrm>
        </p:spPr>
        <p:txBody>
          <a:bodyPr anchor="t" anchorCtr="0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8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4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3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73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0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6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2571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9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6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7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875412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5516960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013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47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19528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4559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314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789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6727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5182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5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2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3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5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4498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92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4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8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6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84742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2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243584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58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5492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95290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0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5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9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64865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99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1456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75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8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7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8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6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5431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4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3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3443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10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2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8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3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7480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9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3443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36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0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0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3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3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8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4498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0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1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1456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69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4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5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4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8474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60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3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8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5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0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5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014559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3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2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5492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6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8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25108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37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4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6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04620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07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9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0523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278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8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0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2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5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3504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2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9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39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3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2925"/>
              </a:lnSpc>
              <a:defRPr sz="2925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3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5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75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128588" indent="0">
              <a:buNone/>
              <a:defRPr/>
            </a:lvl2pPr>
            <a:lvl3pPr marL="257175" indent="0">
              <a:buNone/>
              <a:defRPr/>
            </a:lvl3pPr>
            <a:lvl4pPr marL="385763" indent="0">
              <a:buNone/>
              <a:defRPr/>
            </a:lvl4pPr>
            <a:lvl5pPr marL="51435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8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3"/>
            <a:ext cx="5531104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3"/>
            <a:ext cx="5537200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7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3"/>
            <a:ext cx="5531104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3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3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3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2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2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2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2" y="2588443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2" y="3792582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2" y="4996722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9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3300"/>
              </a:lnSpc>
              <a:defRPr sz="33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4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50">
                <a:solidFill>
                  <a:srgbClr val="796E6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4" y="6336900"/>
            <a:ext cx="95492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63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5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6"/>
            <a:ext cx="86547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3300"/>
              </a:lnSpc>
              <a:defRPr sz="33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4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3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58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1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0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75411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0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4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7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6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5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9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1.xml"/><Relationship Id="rId10" Type="http://schemas.openxmlformats.org/officeDocument/2006/relationships/theme" Target="../theme/theme14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0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7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4.xml"/><Relationship Id="rId9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0.xml"/><Relationship Id="rId7" Type="http://schemas.openxmlformats.org/officeDocument/2006/relationships/theme" Target="../theme/theme18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3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4" y="6336900"/>
            <a:ext cx="855532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6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82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90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825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latinLnBrk="0" hangingPunct="1">
        <a:spcBef>
          <a:spcPct val="0"/>
        </a:spcBef>
        <a:buNone/>
        <a:defRPr sz="195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85725" indent="-85725" algn="l" defTabSz="342900" rtl="0" eaLnBrk="1" latinLnBrk="0" hangingPunct="1">
        <a:spcBef>
          <a:spcPct val="20000"/>
        </a:spcBef>
        <a:buFont typeface="Arial"/>
        <a:buChar char="•"/>
        <a:defRPr sz="1050" kern="1200">
          <a:solidFill>
            <a:srgbClr val="796E65"/>
          </a:solidFill>
          <a:latin typeface="Arial"/>
          <a:ea typeface="+mn-ea"/>
          <a:cs typeface="Arial"/>
        </a:defRPr>
      </a:lvl1pPr>
      <a:lvl2pPr marL="257175" indent="-128588" algn="l" defTabSz="342900" rtl="0" eaLnBrk="1" latinLnBrk="0" hangingPunct="1">
        <a:spcBef>
          <a:spcPct val="20000"/>
        </a:spcBef>
        <a:buFont typeface="Arial"/>
        <a:buChar char="–"/>
        <a:defRPr sz="1050" kern="1200">
          <a:solidFill>
            <a:srgbClr val="796E65"/>
          </a:solidFill>
          <a:latin typeface="Arial"/>
          <a:ea typeface="+mn-ea"/>
          <a:cs typeface="Arial"/>
        </a:defRPr>
      </a:lvl2pPr>
      <a:lvl3pPr marL="342900" indent="-85725" algn="l" defTabSz="342900" rtl="0" eaLnBrk="1" latinLnBrk="0" hangingPunct="1">
        <a:spcBef>
          <a:spcPct val="20000"/>
        </a:spcBef>
        <a:buFont typeface="Arial"/>
        <a:buChar char="•"/>
        <a:defRPr sz="1050" kern="1200">
          <a:solidFill>
            <a:srgbClr val="796E65"/>
          </a:solidFill>
          <a:latin typeface="Arial"/>
          <a:ea typeface="+mn-ea"/>
          <a:cs typeface="Arial"/>
        </a:defRPr>
      </a:lvl3pPr>
      <a:lvl4pPr marL="514350" indent="-128588" algn="l" defTabSz="342900" rtl="0" eaLnBrk="1" latinLnBrk="0" hangingPunct="1">
        <a:spcBef>
          <a:spcPct val="20000"/>
        </a:spcBef>
        <a:buFont typeface="Arial"/>
        <a:buChar char="–"/>
        <a:tabLst/>
        <a:defRPr sz="1050" kern="1200">
          <a:solidFill>
            <a:srgbClr val="796E65"/>
          </a:solidFill>
          <a:latin typeface="Arial"/>
          <a:ea typeface="+mn-ea"/>
          <a:cs typeface="Arial"/>
        </a:defRPr>
      </a:lvl4pPr>
      <a:lvl5pPr marL="642938" indent="-128588" algn="l" defTabSz="3429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796E65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4559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1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2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8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8" y="6336902"/>
            <a:ext cx="835650" cy="34437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39" y="6381399"/>
            <a:ext cx="485575" cy="250191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97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3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35655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6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748003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79589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25107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9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85351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75411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4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014559" cy="34437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54316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1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1516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4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44985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2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1516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7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r-studio.corp.ebay.com/s/57ea13c286bd33c286bd3/workspaces/" TargetMode="Externa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15040" y="1886847"/>
            <a:ext cx="8288337" cy="734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400" b="0" kern="1200" cap="all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4000" dirty="0" smtClean="0">
                <a:latin typeface="+mj-lt"/>
                <a:ea typeface="黑体" panose="02010609060101010101" pitchFamily="49" charset="-122"/>
              </a:rPr>
              <a:t>R </a:t>
            </a:r>
            <a:r>
              <a:rPr lang="en-US" altLang="zh-CN" sz="4000" dirty="0">
                <a:latin typeface="+mj-lt"/>
                <a:ea typeface="黑体" panose="02010609060101010101" pitchFamily="49" charset="-122"/>
              </a:rPr>
              <a:t>&amp;</a:t>
            </a:r>
            <a:r>
              <a:rPr lang="en-US" altLang="zh-CN" sz="4000" dirty="0" smtClean="0">
                <a:latin typeface="+mj-lt"/>
                <a:ea typeface="黑体" panose="02010609060101010101" pitchFamily="49" charset="-122"/>
              </a:rPr>
              <a:t> shiny workshop</a:t>
            </a:r>
            <a:endParaRPr lang="zh-CN" altLang="en-US" sz="40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5040" y="284269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Get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Clean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Visualize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Shiny </a:t>
            </a:r>
            <a:endParaRPr lang="en-US" sz="1600" dirty="0">
              <a:solidFill>
                <a:schemeClr val="bg1"/>
              </a:solidFill>
              <a:effectLst/>
              <a:latin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R shiny server 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6" y="1169587"/>
            <a:ext cx="2333951" cy="215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09" y="1455021"/>
            <a:ext cx="6923902" cy="4300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8840" y="904220"/>
            <a:ext cx="297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R shiny server pro:</a:t>
            </a:r>
            <a:r>
              <a:rPr lang="en-US" sz="3200" dirty="0">
                <a:latin typeface="DengXian"/>
                <a:cs typeface="Times New Roman" panose="02020603050405020304" pitchFamily="18" charset="0"/>
              </a:rPr>
              <a:t>3 branch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6" y="1169587"/>
            <a:ext cx="2333951" cy="2152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8840" y="1159407"/>
            <a:ext cx="83975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err="1"/>
              <a:t>flexdashboard</a:t>
            </a:r>
            <a:r>
              <a:rPr lang="en-US" sz="2000" dirty="0"/>
              <a:t>: Just a document that looks like a dashboard. Also contains some specific widgets designed to work in a dashboard layout. Can only run interactive code </a:t>
            </a:r>
            <a:r>
              <a:rPr lang="en-US" sz="2000" dirty="0" err="1"/>
              <a:t>clientside</a:t>
            </a:r>
            <a:r>
              <a:rPr lang="en-US" sz="2000" dirty="0"/>
              <a:t> (in embedded JavaScript).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 smtClean="0"/>
              <a:t>Shiny</a:t>
            </a:r>
            <a:r>
              <a:rPr lang="en-US" sz="2000" dirty="0"/>
              <a:t>: Needs a server behind it to execute R code on user input. Can implement any layout. Can run interactive code either by processing </a:t>
            </a:r>
            <a:r>
              <a:rPr lang="en-US" sz="2000" dirty="0" err="1"/>
              <a:t>serverside</a:t>
            </a:r>
            <a:r>
              <a:rPr lang="en-US" sz="2000" dirty="0"/>
              <a:t> (in R) or </a:t>
            </a:r>
            <a:r>
              <a:rPr lang="en-US" sz="2000" dirty="0" err="1"/>
              <a:t>clientside</a:t>
            </a:r>
            <a:r>
              <a:rPr lang="en-US" sz="2000" dirty="0"/>
              <a:t> (in embedded JavaScript</a:t>
            </a:r>
            <a:r>
              <a:rPr lang="en-US" sz="2000" dirty="0" smtClean="0"/>
              <a:t>).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 err="1" smtClean="0">
                <a:solidFill>
                  <a:srgbClr val="FF0000"/>
                </a:solidFill>
              </a:rPr>
              <a:t>Shinydashboard</a:t>
            </a:r>
            <a:r>
              <a:rPr lang="en-US" sz="2000" dirty="0" err="1" smtClean="0"/>
              <a:t>:Needs</a:t>
            </a:r>
            <a:r>
              <a:rPr lang="en-US" sz="2000" dirty="0" smtClean="0"/>
              <a:t> </a:t>
            </a:r>
            <a:r>
              <a:rPr lang="en-US" sz="2000" dirty="0"/>
              <a:t>a server behind it to execute R code on user input. Can implement a dashboard layout. Contains some specific widgets designed to work in a dashboard layout. Can run interactive code either by processing </a:t>
            </a:r>
            <a:r>
              <a:rPr lang="en-US" sz="2000" dirty="0" err="1"/>
              <a:t>serverside</a:t>
            </a:r>
            <a:r>
              <a:rPr lang="en-US" sz="2000" dirty="0"/>
              <a:t> (in R) or </a:t>
            </a:r>
            <a:r>
              <a:rPr lang="en-US" sz="2000" dirty="0" err="1"/>
              <a:t>clientside</a:t>
            </a:r>
            <a:r>
              <a:rPr lang="en-US" sz="2000" dirty="0"/>
              <a:t> (in embedded JavaScript</a:t>
            </a:r>
            <a:r>
              <a:rPr lang="en-US" sz="2000" dirty="0" smtClean="0"/>
              <a:t>).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6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Shinydashboard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: work flow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234" y="1230388"/>
            <a:ext cx="8397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1.User group and propose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Prepare data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3. Design and develop dashboard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4. Test your dashboard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5. Schedule data feed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err="1">
                <a:latin typeface="DengXian"/>
                <a:cs typeface="Times New Roman" panose="02020603050405020304" pitchFamily="18" charset="0"/>
              </a:rPr>
              <a:t>Shinydashboard</a:t>
            </a:r>
            <a:r>
              <a:rPr lang="en-US" sz="3200" dirty="0">
                <a:latin typeface="DengXian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Structure on shiny server pro 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243" y="1265839"/>
            <a:ext cx="78307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1.</a:t>
            </a:r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 smtClean="0"/>
              <a:t>folder(folder name must be Home/</a:t>
            </a:r>
            <a:r>
              <a:rPr lang="en-US" dirty="0" err="1" smtClean="0"/>
              <a:t>ShinyApps</a:t>
            </a:r>
            <a:r>
              <a:rPr lang="en-US" dirty="0" smtClean="0"/>
              <a:t>/xxx)</a:t>
            </a:r>
            <a:endParaRPr lang="en-US" dirty="0" smtClean="0"/>
          </a:p>
          <a:p>
            <a:r>
              <a:rPr lang="en-US" dirty="0" smtClean="0"/>
              <a:t>Home/</a:t>
            </a:r>
            <a:r>
              <a:rPr lang="en-US" dirty="0" err="1" smtClean="0"/>
              <a:t>ShinyApps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ACCT_performance001</a:t>
            </a:r>
          </a:p>
          <a:p>
            <a:endParaRPr lang="en-US" dirty="0"/>
          </a:p>
          <a:p>
            <a:r>
              <a:rPr lang="en-US" dirty="0" err="1" smtClean="0"/>
              <a:t>Shinyapp</a:t>
            </a:r>
            <a:r>
              <a:rPr lang="en-US" dirty="0" smtClean="0"/>
              <a:t> Link:</a:t>
            </a:r>
          </a:p>
          <a:p>
            <a:r>
              <a:rPr lang="en-US" dirty="0"/>
              <a:t>https://</a:t>
            </a:r>
            <a:r>
              <a:rPr lang="en-US" dirty="0" smtClean="0"/>
              <a:t>r-studio.corp.ebay.com/shiny/</a:t>
            </a:r>
            <a:r>
              <a:rPr lang="en-US" dirty="0" smtClean="0">
                <a:solidFill>
                  <a:srgbClr val="00B0F0"/>
                </a:solidFill>
              </a:rPr>
              <a:t>tduan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ACCT_performance001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2. create file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dev.R</a:t>
            </a:r>
            <a:r>
              <a:rPr lang="en-US" dirty="0"/>
              <a:t> </a:t>
            </a:r>
            <a:r>
              <a:rPr lang="en-US" dirty="0" smtClean="0"/>
              <a:t>		[for data preparation] </a:t>
            </a:r>
          </a:p>
          <a:p>
            <a:pPr marL="342900" indent="-342900">
              <a:buAutoNum type="arabicParenR" startAt="2"/>
            </a:pPr>
            <a:r>
              <a:rPr lang="en-US" dirty="0" err="1" smtClean="0"/>
              <a:t>ui.R</a:t>
            </a:r>
            <a:r>
              <a:rPr lang="en-US" dirty="0" smtClean="0"/>
              <a:t>    		[for frontend user </a:t>
            </a:r>
            <a:r>
              <a:rPr lang="en-US" dirty="0" err="1" smtClean="0"/>
              <a:t>interface,file</a:t>
            </a:r>
            <a:r>
              <a:rPr lang="en-US" dirty="0" smtClean="0"/>
              <a:t> name must be </a:t>
            </a:r>
            <a:r>
              <a:rPr lang="en-US" dirty="0" err="1"/>
              <a:t>ui.R</a:t>
            </a:r>
            <a:r>
              <a:rPr lang="en-US" dirty="0" smtClean="0"/>
              <a:t>] </a:t>
            </a:r>
          </a:p>
          <a:p>
            <a:pPr marL="342900" indent="-342900">
              <a:buAutoNum type="arabicParenR" startAt="3"/>
            </a:pPr>
            <a:r>
              <a:rPr lang="en-US" dirty="0" err="1" smtClean="0"/>
              <a:t>server.R</a:t>
            </a:r>
            <a:r>
              <a:rPr lang="en-US" dirty="0" smtClean="0"/>
              <a:t>		[for backend </a:t>
            </a:r>
            <a:r>
              <a:rPr lang="en-US" dirty="0" err="1" smtClean="0"/>
              <a:t>function,file</a:t>
            </a:r>
            <a:r>
              <a:rPr lang="en-US" dirty="0" smtClean="0"/>
              <a:t> name must be </a:t>
            </a:r>
            <a:r>
              <a:rPr lang="en-US" dirty="0" err="1"/>
              <a:t>server.R</a:t>
            </a:r>
            <a:r>
              <a:rPr lang="en-US" dirty="0" smtClean="0"/>
              <a:t>]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pPr marL="342900" indent="-342900">
              <a:buAutoNum type="arabicParenR" startAt="3"/>
            </a:pPr>
            <a:r>
              <a:rPr lang="en-US" dirty="0" err="1" smtClean="0"/>
              <a:t>Datafeed.R</a:t>
            </a:r>
            <a:r>
              <a:rPr lang="en-US" dirty="0"/>
              <a:t>	</a:t>
            </a:r>
            <a:r>
              <a:rPr lang="en-US" dirty="0" smtClean="0"/>
              <a:t>[for </a:t>
            </a:r>
            <a:r>
              <a:rPr lang="en-US" dirty="0" err="1" smtClean="0"/>
              <a:t>datafeed</a:t>
            </a:r>
            <a:r>
              <a:rPr lang="en-US" dirty="0" smtClean="0"/>
              <a:t> </a:t>
            </a:r>
            <a:r>
              <a:rPr lang="en-US" dirty="0" err="1" smtClean="0"/>
              <a:t>update.optional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14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err="1">
                <a:latin typeface="DengXian"/>
                <a:cs typeface="Times New Roman" panose="02020603050405020304" pitchFamily="18" charset="0"/>
              </a:rPr>
              <a:t>Shinydashboard</a:t>
            </a:r>
            <a:r>
              <a:rPr lang="en-US" sz="3200" dirty="0">
                <a:latin typeface="DengXian"/>
                <a:cs typeface="Times New Roman" panose="02020603050405020304" pitchFamily="18" charset="0"/>
              </a:rPr>
              <a:t> Structure on shiny server pro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307" y="1081355"/>
            <a:ext cx="7830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dev.R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err="1">
                <a:latin typeface="DengXian"/>
                <a:cs typeface="Times New Roman" panose="02020603050405020304" pitchFamily="18" charset="0"/>
              </a:rPr>
              <a:t>Shinydashboard</a:t>
            </a:r>
            <a:r>
              <a:rPr lang="en-US" sz="3200" dirty="0">
                <a:latin typeface="DengXian"/>
                <a:cs typeface="Times New Roman" panose="02020603050405020304" pitchFamily="18" charset="0"/>
              </a:rPr>
              <a:t> Structure on shiny server pro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119" y="1020477"/>
            <a:ext cx="78307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en-US" dirty="0" err="1" smtClean="0"/>
              <a:t>ui.R</a:t>
            </a:r>
            <a:endParaRPr lang="en-US" dirty="0" smtClean="0"/>
          </a:p>
          <a:p>
            <a:pPr marL="342900" indent="-342900">
              <a:buAutoNum type="arabicParenR" startAt="2"/>
            </a:pPr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shinydashboard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shinyUI</a:t>
            </a:r>
            <a:r>
              <a:rPr lang="en-US" dirty="0"/>
              <a:t>(function(request) {  </a:t>
            </a:r>
          </a:p>
          <a:p>
            <a:r>
              <a:rPr lang="en-US" dirty="0" err="1"/>
              <a:t>dashboardPage</a:t>
            </a:r>
            <a:r>
              <a:rPr lang="en-US" dirty="0"/>
              <a:t>(    </a:t>
            </a:r>
          </a:p>
          <a:p>
            <a:r>
              <a:rPr lang="en-US" dirty="0" err="1"/>
              <a:t>dashboardHeader</a:t>
            </a:r>
            <a:r>
              <a:rPr lang="en-US" dirty="0"/>
              <a:t>(title = "</a:t>
            </a:r>
            <a:r>
              <a:rPr lang="en-US" dirty="0" err="1"/>
              <a:t>ACCT_performance</a:t>
            </a:r>
            <a:r>
              <a:rPr lang="en-US" dirty="0"/>
              <a:t> ")   </a:t>
            </a:r>
          </a:p>
          <a:p>
            <a:r>
              <a:rPr lang="en-US" dirty="0"/>
              <a:t>,</a:t>
            </a:r>
            <a:r>
              <a:rPr lang="en-US" dirty="0" err="1"/>
              <a:t>dashboardSidebar</a:t>
            </a:r>
            <a:r>
              <a:rPr lang="en-US" dirty="0"/>
              <a:t>(collapsed = TRUE)    </a:t>
            </a:r>
          </a:p>
          <a:p>
            <a:r>
              <a:rPr lang="en-US" dirty="0"/>
              <a:t>,</a:t>
            </a:r>
            <a:r>
              <a:rPr lang="en-US" dirty="0" err="1"/>
              <a:t>dashboardBody</a:t>
            </a:r>
            <a:r>
              <a:rPr lang="en-US" dirty="0"/>
              <a:t>()     </a:t>
            </a:r>
          </a:p>
          <a:p>
            <a:r>
              <a:rPr lang="en-US" dirty="0"/>
              <a:t> ) </a:t>
            </a:r>
          </a:p>
          <a:p>
            <a:r>
              <a:rPr lang="en-US" dirty="0"/>
              <a:t>})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413338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16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err="1">
                <a:latin typeface="DengXian"/>
                <a:cs typeface="Times New Roman" panose="02020603050405020304" pitchFamily="18" charset="0"/>
              </a:rPr>
              <a:t>Shinydashboard</a:t>
            </a:r>
            <a:r>
              <a:rPr lang="en-US" sz="3200" dirty="0">
                <a:latin typeface="DengXian"/>
                <a:cs typeface="Times New Roman" panose="02020603050405020304" pitchFamily="18" charset="0"/>
              </a:rPr>
              <a:t> Structure on shiny server pro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124" y="1125107"/>
            <a:ext cx="7830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n-US" dirty="0" err="1" smtClean="0"/>
              <a:t>server.R</a:t>
            </a:r>
            <a:endParaRPr lang="en-US" dirty="0" smtClean="0"/>
          </a:p>
          <a:p>
            <a:pPr marL="342900" indent="-342900">
              <a:buAutoNum type="arabicParenR" startAt="3"/>
            </a:pPr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shinydashboard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shinyServer</a:t>
            </a:r>
            <a:r>
              <a:rPr lang="en-US" dirty="0"/>
              <a:t>(function(input, </a:t>
            </a:r>
            <a:r>
              <a:rPr lang="en-US" dirty="0" err="1"/>
              <a:t>output,session</a:t>
            </a:r>
            <a:r>
              <a:rPr lang="en-US" dirty="0"/>
              <a:t>) {})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17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err="1">
                <a:latin typeface="DengXian"/>
                <a:cs typeface="Times New Roman" panose="02020603050405020304" pitchFamily="18" charset="0"/>
              </a:rPr>
              <a:t>Shinydashboard</a:t>
            </a:r>
            <a:r>
              <a:rPr lang="en-US" sz="3200" dirty="0">
                <a:latin typeface="DengXian"/>
                <a:cs typeface="Times New Roman" panose="02020603050405020304" pitchFamily="18" charset="0"/>
              </a:rPr>
              <a:t> Structure on shiny server pro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559" y="904220"/>
            <a:ext cx="110081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4) </a:t>
            </a:r>
            <a:r>
              <a:rPr lang="en-US" dirty="0" err="1" smtClean="0"/>
              <a:t>Datafeed.R</a:t>
            </a:r>
            <a:r>
              <a:rPr lang="en-US" dirty="0"/>
              <a:t>	</a:t>
            </a:r>
          </a:p>
          <a:p>
            <a:pPr marL="342900" indent="-342900">
              <a:buAutoNum type="arabicParenR" startAt="3"/>
            </a:pPr>
            <a:endParaRPr lang="en-US" dirty="0" smtClean="0"/>
          </a:p>
          <a:p>
            <a:pPr marL="342900" indent="-342900">
              <a:buAutoNum type="arabicParenR" startAt="3"/>
            </a:pPr>
            <a:endParaRPr lang="en-US" dirty="0" smtClean="0"/>
          </a:p>
          <a:p>
            <a:pPr marL="342900" indent="-342900">
              <a:buAutoNum type="arabicParenR" startAt="3"/>
            </a:pPr>
            <a:endParaRPr lang="en-US" dirty="0"/>
          </a:p>
          <a:p>
            <a:pPr marL="342900" indent="-342900">
              <a:buAutoNum type="arabicParenR" startAt="3"/>
            </a:pPr>
            <a:endParaRPr lang="en-US" dirty="0" smtClean="0"/>
          </a:p>
          <a:p>
            <a:pPr marL="342900" indent="-342900">
              <a:buAutoNum type="arabicParenR" startAt="3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-------------------------------------- set up </a:t>
            </a:r>
            <a:r>
              <a:rPr lang="en-US" dirty="0" err="1" smtClean="0"/>
              <a:t>cron</a:t>
            </a:r>
            <a:r>
              <a:rPr lang="en-US" dirty="0"/>
              <a:t> </a:t>
            </a:r>
            <a:r>
              <a:rPr lang="en-US" dirty="0" smtClean="0"/>
              <a:t>job on R server  --------------------------------</a:t>
            </a:r>
          </a:p>
          <a:p>
            <a:r>
              <a:rPr lang="en-US" dirty="0"/>
              <a:t>show job: </a:t>
            </a:r>
            <a:r>
              <a:rPr lang="en-US" dirty="0" err="1" smtClean="0"/>
              <a:t>crontab</a:t>
            </a:r>
            <a:r>
              <a:rPr lang="en-US" dirty="0" smtClean="0"/>
              <a:t> </a:t>
            </a:r>
            <a:r>
              <a:rPr lang="en-US" dirty="0"/>
              <a:t>-e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cron</a:t>
            </a:r>
            <a:r>
              <a:rPr lang="en-US" dirty="0" smtClean="0"/>
              <a:t> job(run on 05 AM US time each Monday):</a:t>
            </a:r>
          </a:p>
          <a:p>
            <a:r>
              <a:rPr lang="en-US" dirty="0"/>
              <a:t>05 * * * </a:t>
            </a:r>
            <a:r>
              <a:rPr lang="en-US" dirty="0" smtClean="0"/>
              <a:t>1 </a:t>
            </a:r>
            <a:r>
              <a:rPr lang="en-US" dirty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/local/lib/R/bin/</a:t>
            </a:r>
            <a:r>
              <a:rPr lang="en-US" dirty="0" err="1" smtClean="0"/>
              <a:t>Rscript</a:t>
            </a:r>
            <a:r>
              <a:rPr lang="en-US" dirty="0" smtClean="0"/>
              <a:t> "/home/</a:t>
            </a:r>
            <a:r>
              <a:rPr lang="en-US" dirty="0" err="1" smtClean="0"/>
              <a:t>tduan</a:t>
            </a:r>
            <a:r>
              <a:rPr lang="en-US" dirty="0" smtClean="0"/>
              <a:t>/</a:t>
            </a:r>
            <a:r>
              <a:rPr lang="en-US" dirty="0" err="1" smtClean="0"/>
              <a:t>ShinyApps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ACCT_performance001</a:t>
            </a:r>
            <a:r>
              <a:rPr lang="en-US" dirty="0" smtClean="0"/>
              <a:t>/</a:t>
            </a:r>
            <a:r>
              <a:rPr lang="en-US" dirty="0" err="1" smtClean="0"/>
              <a:t>Datafeed.R</a:t>
            </a:r>
            <a:r>
              <a:rPr lang="en-US" dirty="0" smtClean="0"/>
              <a:t> "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Save:Ctrl+O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Quit:Ctrl+x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AutoNum type="arabicParenR" startAt="3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18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Appendix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19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err="1">
                <a:latin typeface="DengXian"/>
                <a:cs typeface="Times New Roman" panose="02020603050405020304" pitchFamily="18" charset="0"/>
              </a:rPr>
              <a:t>Shinydashboard</a:t>
            </a:r>
            <a:r>
              <a:rPr lang="en-US" sz="3200" dirty="0">
                <a:latin typeface="DengXian"/>
                <a:cs typeface="Times New Roman" panose="02020603050405020304" pitchFamily="18" charset="0"/>
              </a:rPr>
              <a:t> Structure on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local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560" y="904220"/>
            <a:ext cx="1064597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dev.R</a:t>
            </a:r>
            <a:r>
              <a:rPr lang="en-US" dirty="0" smtClean="0"/>
              <a:t> </a:t>
            </a:r>
            <a:r>
              <a:rPr lang="en-US" dirty="0"/>
              <a:t>		[for data preparation] </a:t>
            </a:r>
            <a:endParaRPr lang="en-US" dirty="0" smtClean="0"/>
          </a:p>
          <a:p>
            <a:r>
              <a:rPr lang="en-US" dirty="0" err="1"/>
              <a:t>shinyApp</a:t>
            </a:r>
            <a:r>
              <a:rPr lang="en-US" dirty="0"/>
              <a:t>(</a:t>
            </a:r>
            <a:r>
              <a:rPr lang="en-US" dirty="0" err="1"/>
              <a:t>ui</a:t>
            </a:r>
            <a:r>
              <a:rPr lang="en-US" dirty="0"/>
              <a:t> = </a:t>
            </a:r>
            <a:r>
              <a:rPr lang="en-US" dirty="0" err="1"/>
              <a:t>ui</a:t>
            </a:r>
            <a:r>
              <a:rPr lang="en-US" dirty="0"/>
              <a:t>, server = server)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 err="1"/>
              <a:t>ui.R</a:t>
            </a:r>
            <a:r>
              <a:rPr lang="en-US" dirty="0"/>
              <a:t>    		[for frontend user </a:t>
            </a:r>
            <a:r>
              <a:rPr lang="en-US" dirty="0" err="1"/>
              <a:t>interface,file</a:t>
            </a:r>
            <a:r>
              <a:rPr lang="en-US" dirty="0"/>
              <a:t> name must be </a:t>
            </a:r>
            <a:r>
              <a:rPr lang="en-US" dirty="0" err="1"/>
              <a:t>ui.R</a:t>
            </a:r>
            <a:r>
              <a:rPr lang="en-US" dirty="0" smtClean="0"/>
              <a:t>]</a:t>
            </a:r>
          </a:p>
          <a:p>
            <a:r>
              <a:rPr lang="en-US" dirty="0" err="1"/>
              <a:t>ui</a:t>
            </a:r>
            <a:r>
              <a:rPr lang="en-US" dirty="0"/>
              <a:t>=</a:t>
            </a:r>
            <a:r>
              <a:rPr lang="en-US" dirty="0" err="1"/>
              <a:t>shinyUI</a:t>
            </a:r>
            <a:r>
              <a:rPr lang="en-US" dirty="0" smtClean="0"/>
              <a:t>(…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pPr marL="342900" indent="-342900">
              <a:buAutoNum type="arabicParenR" startAt="3"/>
            </a:pPr>
            <a:r>
              <a:rPr lang="en-US" dirty="0" err="1"/>
              <a:t>server.R</a:t>
            </a:r>
            <a:r>
              <a:rPr lang="en-US" dirty="0"/>
              <a:t>		[for backend </a:t>
            </a:r>
            <a:r>
              <a:rPr lang="en-US" dirty="0" err="1"/>
              <a:t>function,file</a:t>
            </a:r>
            <a:r>
              <a:rPr lang="en-US" dirty="0"/>
              <a:t> name must be </a:t>
            </a:r>
            <a:r>
              <a:rPr lang="en-US" dirty="0" err="1"/>
              <a:t>server.R</a:t>
            </a:r>
            <a:r>
              <a:rPr lang="en-US" dirty="0" smtClean="0"/>
              <a:t>]</a:t>
            </a:r>
          </a:p>
          <a:p>
            <a:r>
              <a:rPr lang="en-US" dirty="0"/>
              <a:t>server=</a:t>
            </a:r>
            <a:r>
              <a:rPr lang="en-US" dirty="0" err="1"/>
              <a:t>shinyServer</a:t>
            </a:r>
            <a:r>
              <a:rPr lang="en-US" dirty="0" smtClean="0"/>
              <a:t>(…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arenR" startAt="3"/>
            </a:pPr>
            <a:endParaRPr lang="en-US" dirty="0" smtClean="0"/>
          </a:p>
          <a:p>
            <a:pPr marL="342900" indent="-342900">
              <a:buAutoNum type="arabicParenR" startAt="3"/>
            </a:pPr>
            <a:endParaRPr lang="en-US" dirty="0"/>
          </a:p>
          <a:p>
            <a:pPr marL="342900" indent="-342900">
              <a:buAutoNum type="arabicParenR" startAt="3"/>
            </a:pPr>
            <a:endParaRPr lang="en-US" dirty="0" smtClean="0"/>
          </a:p>
          <a:p>
            <a:pPr marL="342900" indent="-342900">
              <a:buAutoNum type="arabicParenR" startAt="3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AutoNum type="arabicParenR" startAt="3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R &amp; Shiny Workshop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s://lh3.googleusercontent.com/bBlyDTGStW7BzVvkqssEfA0PKoDcGdbPfs2K347S8gjIsl8HkxHRo8nIlIPFFoa0dPsuHCE3uqv1h4Amuianw766uMt8QVsc_YBf4J2ylETx2abGF91AiH2r7HrH04MRtwgfUO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83" y="1697549"/>
            <a:ext cx="6429549" cy="29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32283" y="4785086"/>
            <a:ext cx="124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Free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61006" y="4809395"/>
            <a:ext cx="124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7762" y="4823189"/>
            <a:ext cx="237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$9,995 a year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8" y="2260257"/>
            <a:ext cx="1500639" cy="13181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0116" y="4773322"/>
            <a:ext cx="124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Free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778" y="3769199"/>
            <a:ext cx="171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language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0" y="2024222"/>
            <a:ext cx="1714739" cy="18339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90679" y="3783255"/>
            <a:ext cx="23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shiny server pro 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51966" y="4823189"/>
            <a:ext cx="366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$9,995 +$150 per users a year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77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20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Rstudio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 server 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5633" y="1169587"/>
            <a:ext cx="7830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workspaces</a:t>
            </a:r>
          </a:p>
          <a:p>
            <a:r>
              <a:rPr lang="en-US" dirty="0">
                <a:hlinkClick r:id="rId2"/>
              </a:rPr>
              <a:t>https://r-studio.corp.ebay.com/s/57ea13c286bd33c286bd3/workspaces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15" y="1069214"/>
            <a:ext cx="2562237" cy="236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633" y="2139637"/>
            <a:ext cx="6386261" cy="29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21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Version control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4069" y="1169587"/>
            <a:ext cx="783077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 </a:t>
            </a:r>
            <a:r>
              <a:rPr lang="en-US" dirty="0" err="1"/>
              <a:t>ShinyApps</a:t>
            </a:r>
            <a:r>
              <a:rPr lang="en-US" dirty="0"/>
              <a:t>/ACCT_performance001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log 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create 3 base R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b92460da12e37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make 3 file </a:t>
            </a:r>
            <a:r>
              <a:rPr lang="en-US" dirty="0" smtClean="0"/>
              <a:t>template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28692d36b45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/>
              <a:t>make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23711a1bbf</a:t>
            </a:r>
          </a:p>
          <a:p>
            <a:endParaRPr lang="en-US" dirty="0" smtClean="0"/>
          </a:p>
          <a:p>
            <a:r>
              <a:rPr lang="en-US" dirty="0" smtClean="0"/>
              <a:t>4.make shiny </a:t>
            </a:r>
            <a:r>
              <a:rPr lang="en-US" dirty="0" err="1" smtClean="0"/>
              <a:t>server.R</a:t>
            </a:r>
            <a:r>
              <a:rPr lang="en-US" dirty="0" smtClean="0"/>
              <a:t> and </a:t>
            </a:r>
            <a:r>
              <a:rPr lang="en-US" dirty="0" err="1" smtClean="0"/>
              <a:t>ui.R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checkout b4fd8cd4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0" y="1169587"/>
            <a:ext cx="3486755" cy="22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21389" y="2092036"/>
            <a:ext cx="10251955" cy="3934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Data Analytic Framework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1309" y="1343891"/>
            <a:ext cx="1676400" cy="1731818"/>
          </a:xfrm>
          <a:prstGeom prst="rect">
            <a:avLst/>
          </a:prstGeom>
        </p:spPr>
        <p:txBody>
          <a:bodyPr rtlCol="0" anchor="ctr"/>
          <a:lstStyle/>
          <a:p>
            <a:pPr algn="ctr">
              <a:buChar char="•"/>
            </a:pP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8318" y="3689220"/>
            <a:ext cx="170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8318" y="1286370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78073" y="1236572"/>
            <a:ext cx="2673519" cy="595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Trend: what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115050" y="3045461"/>
            <a:ext cx="1898073" cy="245279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Get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659088" y="3075709"/>
            <a:ext cx="1898073" cy="23941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Clean</a:t>
            </a:r>
          </a:p>
          <a:p>
            <a:pPr algn="ctr"/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…</a:t>
            </a:r>
          </a:p>
          <a:p>
            <a:endParaRPr lang="en-US" sz="1600" b="1" dirty="0" smtClean="0"/>
          </a:p>
          <a:p>
            <a:pPr algn="ctr"/>
            <a:endParaRPr lang="en-US" sz="16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7105468" y="3075709"/>
            <a:ext cx="1898073" cy="24225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Visualize</a:t>
            </a:r>
          </a:p>
          <a:p>
            <a:pPr algn="ctr"/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Shiny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….</a:t>
            </a:r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9579783" y="3075710"/>
            <a:ext cx="2087706" cy="23976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Model</a:t>
            </a:r>
          </a:p>
          <a:p>
            <a:pPr algn="ctr"/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Tree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Tensorflow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GBS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K-MEAN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Hierarchical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27" y="3601131"/>
            <a:ext cx="406927" cy="45742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990" y="3629247"/>
            <a:ext cx="455038" cy="447815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174914" y="1244314"/>
            <a:ext cx="2673519" cy="595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Segment: why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571755" y="1247831"/>
            <a:ext cx="2673519" cy="595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how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452" y="2110552"/>
            <a:ext cx="821217" cy="8010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868" y="3621167"/>
            <a:ext cx="370513" cy="4888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7867" y="4195323"/>
            <a:ext cx="499563" cy="56422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868" y="4248133"/>
            <a:ext cx="526855" cy="57267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8980" y="4882981"/>
            <a:ext cx="504125" cy="49470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9163" y="4834333"/>
            <a:ext cx="596474" cy="562632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4156364" y="4447309"/>
            <a:ext cx="29522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673563" y="4447309"/>
            <a:ext cx="29522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144048" y="4447309"/>
            <a:ext cx="29522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2634" y="2288886"/>
            <a:ext cx="2132314" cy="60047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2044" y="2171856"/>
            <a:ext cx="1471480" cy="834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6537" y="4179711"/>
            <a:ext cx="633169" cy="572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3241" y="4902135"/>
            <a:ext cx="500383" cy="456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3241" y="5552729"/>
            <a:ext cx="8962033" cy="4021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Package!!!</a:t>
            </a:r>
          </a:p>
        </p:txBody>
      </p:sp>
    </p:spTree>
    <p:extLst>
      <p:ext uri="{BB962C8B-B14F-4D97-AF65-F5344CB8AC3E}">
        <p14:creationId xmlns:p14="http://schemas.microsoft.com/office/powerpoint/2010/main" val="30264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 animBg="1"/>
      <p:bldP spid="28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Book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1309" y="1343891"/>
            <a:ext cx="1676400" cy="1731818"/>
          </a:xfrm>
          <a:prstGeom prst="rect">
            <a:avLst/>
          </a:prstGeom>
        </p:spPr>
        <p:txBody>
          <a:bodyPr rtlCol="0" anchor="ctr"/>
          <a:lstStyle/>
          <a:p>
            <a:pPr algn="ctr"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00" y="1057725"/>
            <a:ext cx="4248743" cy="4976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84232"/>
            <a:ext cx="12191999" cy="673768"/>
          </a:xfrm>
          <a:prstGeom prst="rect">
            <a:avLst/>
          </a:prstGeom>
          <a:solidFill>
            <a:schemeClr val="tx1"/>
          </a:solidFill>
        </p:spPr>
        <p:txBody>
          <a:bodyPr rtlCol="0" anchor="ctr"/>
          <a:lstStyle/>
          <a:p>
            <a:pPr algn="ctr"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6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STAT -&gt; ML-&gt; AI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1309" y="1343891"/>
            <a:ext cx="1676400" cy="1731818"/>
          </a:xfrm>
          <a:prstGeom prst="rect">
            <a:avLst/>
          </a:prstGeom>
        </p:spPr>
        <p:txBody>
          <a:bodyPr rtlCol="0" anchor="ctr"/>
          <a:lstStyle/>
          <a:p>
            <a:pPr algn="ctr"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31" y="1057725"/>
            <a:ext cx="4806305" cy="46689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84232"/>
            <a:ext cx="12191999" cy="673768"/>
          </a:xfrm>
          <a:prstGeom prst="rect">
            <a:avLst/>
          </a:prstGeom>
          <a:solidFill>
            <a:schemeClr val="tx1"/>
          </a:solidFill>
        </p:spPr>
        <p:txBody>
          <a:bodyPr rtlCol="0" anchor="ctr"/>
          <a:lstStyle/>
          <a:p>
            <a:pPr algn="ctr"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9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R language: 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G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et|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lean|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V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isualize|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M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odel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 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9" y="1169587"/>
            <a:ext cx="1500639" cy="1318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5633" y="1169587"/>
            <a:ext cx="78307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1.Get</a:t>
            </a:r>
          </a:p>
          <a:p>
            <a:r>
              <a:rPr lang="en-US" dirty="0" smtClean="0"/>
              <a:t>1) connect with csv</a:t>
            </a:r>
          </a:p>
          <a:p>
            <a:r>
              <a:rPr lang="en-US" dirty="0" smtClean="0"/>
              <a:t>2) connect with excel</a:t>
            </a:r>
          </a:p>
          <a:p>
            <a:r>
              <a:rPr lang="en-US" dirty="0" smtClean="0"/>
              <a:t>3) connect with Teradata</a:t>
            </a:r>
          </a:p>
          <a:p>
            <a:r>
              <a:rPr lang="en-US" dirty="0" smtClean="0"/>
              <a:t>……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2.Clean</a:t>
            </a:r>
          </a:p>
          <a:p>
            <a:pPr marL="342900" indent="-342900">
              <a:buAutoNum type="arabicParenR"/>
            </a:pPr>
            <a:r>
              <a:rPr lang="en-US" dirty="0" smtClean="0"/>
              <a:t>Data type</a:t>
            </a:r>
          </a:p>
          <a:p>
            <a:pPr marL="342900" indent="-342900">
              <a:buAutoNum type="arabicParenR"/>
            </a:pPr>
            <a:r>
              <a:rPr lang="en-US" dirty="0" smtClean="0"/>
              <a:t>Date</a:t>
            </a:r>
          </a:p>
          <a:p>
            <a:pPr marL="342900" indent="-342900">
              <a:buAutoNum type="arabicParenR" startAt="3"/>
            </a:pPr>
            <a:r>
              <a:rPr lang="en-US" dirty="0" smtClean="0"/>
              <a:t>String</a:t>
            </a:r>
          </a:p>
          <a:p>
            <a:pPr marL="342900" indent="-342900">
              <a:buAutoNum type="arabicParenR" startAt="3"/>
            </a:pPr>
            <a:r>
              <a:rPr lang="en-US" dirty="0" smtClean="0"/>
              <a:t>Missing value</a:t>
            </a:r>
          </a:p>
          <a:p>
            <a:pPr marL="342900" indent="-342900">
              <a:buAutoNum type="arabicParenR" startAt="3"/>
            </a:pPr>
            <a:r>
              <a:rPr lang="en-US" dirty="0" smtClean="0"/>
              <a:t>Outlier</a:t>
            </a:r>
          </a:p>
          <a:p>
            <a:r>
              <a:rPr lang="en-US" dirty="0" smtClean="0"/>
              <a:t>……..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R language: 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G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et|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lean|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V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isualize|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M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odel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 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9" y="1169587"/>
            <a:ext cx="1500639" cy="1318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5633" y="1169587"/>
            <a:ext cx="783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3. </a:t>
            </a:r>
            <a:r>
              <a:rPr lang="en-US" dirty="0" smtClean="0"/>
              <a:t>Visualize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03" y="1597445"/>
            <a:ext cx="8477309" cy="42645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3372" y="5862036"/>
            <a:ext cx="1158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*2018H1 GC managed seller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94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R language: 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G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et|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lean|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V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isualize|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M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odel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 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9" y="1169587"/>
            <a:ext cx="1500639" cy="1318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5633" y="1169587"/>
            <a:ext cx="783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3. </a:t>
            </a:r>
            <a:r>
              <a:rPr lang="en-US" dirty="0" smtClean="0"/>
              <a:t>Visualize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892" y="1734637"/>
            <a:ext cx="8641792" cy="41273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3372" y="5862036"/>
            <a:ext cx="1158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*2018H1 GC managed seller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52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16" y="203643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R language: 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G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et|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lean|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V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isualize|</a:t>
            </a:r>
            <a:r>
              <a:rPr lang="en-US" sz="3200" dirty="0" err="1" smtClean="0">
                <a:solidFill>
                  <a:srgbClr val="FF0000"/>
                </a:solidFill>
                <a:latin typeface="DengXian"/>
                <a:cs typeface="Times New Roman" panose="02020603050405020304" pitchFamily="18" charset="0"/>
              </a:rPr>
              <a:t>M</a:t>
            </a:r>
            <a:r>
              <a:rPr lang="en-US" sz="3200" dirty="0" err="1" smtClean="0">
                <a:latin typeface="DengXian"/>
                <a:cs typeface="Times New Roman" panose="02020603050405020304" pitchFamily="18" charset="0"/>
              </a:rPr>
              <a:t>odel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 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9" y="1169587"/>
            <a:ext cx="1500639" cy="1318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5633" y="1169587"/>
            <a:ext cx="783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3. </a:t>
            </a:r>
            <a:r>
              <a:rPr lang="en-US" dirty="0" smtClean="0"/>
              <a:t>Visualize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465" y="1769751"/>
            <a:ext cx="8474236" cy="4175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3372" y="5862036"/>
            <a:ext cx="1158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*2018H1 GC </a:t>
            </a:r>
            <a:r>
              <a:rPr lang="en-US" sz="1200" dirty="0"/>
              <a:t>managed seller </a:t>
            </a:r>
            <a:r>
              <a:rPr lang="en-US" sz="1200" dirty="0" smtClean="0"/>
              <a:t>&amp; Shipping </a:t>
            </a:r>
            <a:r>
              <a:rPr lang="en-US" sz="1200" dirty="0" err="1" smtClean="0"/>
              <a:t>Defect_cnt</a:t>
            </a:r>
            <a:r>
              <a:rPr lang="en-US" sz="1200" dirty="0" smtClean="0"/>
              <a:t>&gt;30 &amp; </a:t>
            </a:r>
            <a:r>
              <a:rPr lang="en-US" sz="1200" dirty="0" err="1" smtClean="0"/>
              <a:t>Shipping_Defect_rate</a:t>
            </a:r>
            <a:r>
              <a:rPr lang="en-US" sz="1200" dirty="0" smtClean="0"/>
              <a:t>&gt;0.02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31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2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NFmeeting_20150422_final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4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1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4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5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>
        <a:defPPr>
          <a:buChar char="•"/>
          <a:defRPr dirty="0" smtClean="0"/>
        </a:defPPr>
      </a:lst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D7EF03-EFEF-4AAC-BF7B-6AC9F3E8EE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62C505-C134-4178-ACC9-27BFF7B4AD23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52C61B-5A5B-4CAD-A69B-F417114156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eBay_powerpoint_template-Color</Template>
  <TotalTime>10627</TotalTime>
  <Words>585</Words>
  <Application>Microsoft Office PowerPoint</Application>
  <PresentationFormat>Widescreen</PresentationFormat>
  <Paragraphs>292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21</vt:i4>
      </vt:variant>
    </vt:vector>
  </HeadingPairs>
  <TitlesOfParts>
    <vt:vector size="46" baseType="lpstr">
      <vt:lpstr>宋体</vt:lpstr>
      <vt:lpstr>DengXian</vt:lpstr>
      <vt:lpstr>黑体</vt:lpstr>
      <vt:lpstr>Arial</vt:lpstr>
      <vt:lpstr>Calibri</vt:lpstr>
      <vt:lpstr>Times New Roman</vt:lpstr>
      <vt:lpstr>Wingdings</vt:lpstr>
      <vt:lpstr>Blue Theme</vt:lpstr>
      <vt:lpstr>Yellow Theme</vt:lpstr>
      <vt:lpstr>Green Theme</vt:lpstr>
      <vt:lpstr>1_Green Theme</vt:lpstr>
      <vt:lpstr>1_Blue Theme</vt:lpstr>
      <vt:lpstr>3_Green Theme</vt:lpstr>
      <vt:lpstr>3_Yellow Theme</vt:lpstr>
      <vt:lpstr>2_Yellow Theme</vt:lpstr>
      <vt:lpstr>2_Blue Theme</vt:lpstr>
      <vt:lpstr>3_Blue Theme</vt:lpstr>
      <vt:lpstr>4_Yellow Theme</vt:lpstr>
      <vt:lpstr>5_Yellow Theme</vt:lpstr>
      <vt:lpstr>2_Green Theme</vt:lpstr>
      <vt:lpstr>NFmeeting_20150422_final</vt:lpstr>
      <vt:lpstr>4_Green Theme</vt:lpstr>
      <vt:lpstr>1_Yellow Theme</vt:lpstr>
      <vt:lpstr>4_Blue Theme</vt:lpstr>
      <vt:lpstr>5_Green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全新买家体验报告</dc:title>
  <dc:creator>Du, Yota</dc:creator>
  <cp:lastModifiedBy>Duan, Tony</cp:lastModifiedBy>
  <cp:revision>566</cp:revision>
  <dcterms:created xsi:type="dcterms:W3CDTF">2013-07-30T06:06:59Z</dcterms:created>
  <dcterms:modified xsi:type="dcterms:W3CDTF">2018-09-28T02:39:58Z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