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8" r:id="rId4"/>
    <p:sldId id="257" r:id="rId5"/>
    <p:sldId id="270" r:id="rId6"/>
    <p:sldId id="259" r:id="rId7"/>
    <p:sldId id="260" r:id="rId8"/>
    <p:sldId id="265" r:id="rId9"/>
    <p:sldId id="264" r:id="rId10"/>
    <p:sldId id="278" r:id="rId11"/>
    <p:sldId id="266" r:id="rId12"/>
    <p:sldId id="262" r:id="rId13"/>
    <p:sldId id="279" r:id="rId14"/>
    <p:sldId id="263" r:id="rId15"/>
    <p:sldId id="280" r:id="rId16"/>
    <p:sldId id="281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27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0" y="1414780"/>
            <a:ext cx="12191365" cy="209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image" Target="../media/image20.png"/><Relationship Id="rId3" Type="http://schemas.openxmlformats.org/officeDocument/2006/relationships/tags" Target="../tags/tag10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tags" Target="../tags/tag10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1.xml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image" Target="../media/image24.png"/><Relationship Id="rId1" Type="http://schemas.openxmlformats.org/officeDocument/2006/relationships/tags" Target="../tags/tag1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image" Target="../media/image5.png"/><Relationship Id="rId4" Type="http://schemas.openxmlformats.org/officeDocument/2006/relationships/tags" Target="../tags/tag77.xml"/><Relationship Id="rId3" Type="http://schemas.openxmlformats.org/officeDocument/2006/relationships/image" Target="../media/image4.png"/><Relationship Id="rId2" Type="http://schemas.openxmlformats.org/officeDocument/2006/relationships/tags" Target="../tags/tag76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image" Target="../media/image8.png"/><Relationship Id="rId5" Type="http://schemas.openxmlformats.org/officeDocument/2006/relationships/tags" Target="../tags/tag8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6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image" Target="../media/image13.png"/><Relationship Id="rId3" Type="http://schemas.openxmlformats.org/officeDocument/2006/relationships/tags" Target="../tags/tag88.xml"/><Relationship Id="rId2" Type="http://schemas.openxmlformats.org/officeDocument/2006/relationships/image" Target="../media/image12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tags" Target="../tags/tag8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9.xml"/><Relationship Id="rId5" Type="http://schemas.openxmlformats.org/officeDocument/2006/relationships/image" Target="../media/image12.png"/><Relationship Id="rId4" Type="http://schemas.openxmlformats.org/officeDocument/2006/relationships/tags" Target="../tags/tag98.xml"/><Relationship Id="rId3" Type="http://schemas.openxmlformats.org/officeDocument/2006/relationships/image" Target="../media/image15.png"/><Relationship Id="rId2" Type="http://schemas.openxmlformats.org/officeDocument/2006/relationships/tags" Target="../tags/tag97.xml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00405" y="725170"/>
            <a:ext cx="11061065" cy="2570480"/>
          </a:xfrm>
        </p:spPr>
        <p:txBody>
          <a:bodyPr/>
          <a:p>
            <a:r>
              <a:rPr lang="zh-CN" altLang="zh-CN">
                <a:latin typeface="Times New Roman" panose="02020603050405020304" charset="0"/>
                <a:cs typeface="Times New Roman" panose="02020603050405020304" charset="0"/>
              </a:rPr>
              <a:t>EEG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&amp;EOG</a:t>
            </a:r>
            <a:r>
              <a:rPr lang="zh-CN" altLang="zh-CN">
                <a:latin typeface="Times New Roman" panose="02020603050405020304" charset="0"/>
                <a:cs typeface="Times New Roman" panose="02020603050405020304" charset="0"/>
              </a:rPr>
              <a:t>-based</a:t>
            </a:r>
            <a:br>
              <a:rPr lang="zh-CN" altLang="zh-CN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zh-CN" altLang="zh-CN">
                <a:latin typeface="Times New Roman" panose="02020603050405020304" charset="0"/>
                <a:cs typeface="Times New Roman" panose="02020603050405020304" charset="0"/>
              </a:rPr>
              <a:t>Sleep Stag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ing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251200"/>
            <a:ext cx="9799320" cy="2954655"/>
          </a:xfrm>
        </p:spPr>
        <p:txBody>
          <a:bodyPr>
            <a:norm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CS 182 Project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/>
          </a:p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Hu Gangfeng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Teng Zhihao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Qin Chao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4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signal spliting</a:t>
            </a:r>
            <a:endParaRPr lang="en-US" altLang="zh-CN" sz="4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8400" y="1490400"/>
            <a:ext cx="10969200" cy="4759200"/>
          </a:xfrm>
        </p:spPr>
        <p:txBody>
          <a:bodyPr/>
          <a:p>
            <a:pPr marL="0" indent="0">
              <a:buNone/>
            </a:pPr>
            <a:r>
              <a:rPr lang="en-US" altLang="zh-CN" sz="2800" spc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We prefer to identify signals with same length</a:t>
            </a:r>
            <a:endParaRPr lang="en-US" altLang="zh-CN" sz="2800" spc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911600" y="2209800"/>
            <a:ext cx="208280" cy="9283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000885" y="2258060"/>
            <a:ext cx="9440545" cy="4186353"/>
            <a:chOff x="1249" y="4111"/>
            <a:chExt cx="13693" cy="6208"/>
          </a:xfrm>
        </p:grpSpPr>
        <p:pic>
          <p:nvPicPr>
            <p:cNvPr id="5" name="图片 4" descr="30s_W_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541" y="4111"/>
              <a:ext cx="3868" cy="2579"/>
            </a:xfrm>
            <a:prstGeom prst="rect">
              <a:avLst/>
            </a:prstGeom>
          </p:spPr>
        </p:pic>
        <p:pic>
          <p:nvPicPr>
            <p:cNvPr id="6" name="图片 5" descr="30s_W_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3" y="6539"/>
              <a:ext cx="3866" cy="2577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094" y="9728"/>
              <a:ext cx="6400" cy="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Fs=100 Hz</a:t>
              </a:r>
              <a:endParaRPr lang="en-US" altLang="zh-CN" sz="2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0" name="图片 9" descr="Sleep stage 2 EEG Fpz-Cz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9" y="6127"/>
              <a:ext cx="5845" cy="3897"/>
            </a:xfrm>
            <a:prstGeom prst="rect">
              <a:avLst/>
            </a:prstGeom>
          </p:spPr>
        </p:pic>
        <p:sp>
          <p:nvSpPr>
            <p:cNvPr id="11" name="右箭头 10"/>
            <p:cNvSpPr/>
            <p:nvPr/>
          </p:nvSpPr>
          <p:spPr>
            <a:xfrm>
              <a:off x="7030" y="7294"/>
              <a:ext cx="1512" cy="120"/>
            </a:xfrm>
            <a:prstGeom prst="right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右箭头 11"/>
            <p:cNvSpPr/>
            <p:nvPr>
              <p:custDataLst>
                <p:tags r:id="rId4"/>
              </p:custDataLst>
            </p:nvPr>
          </p:nvSpPr>
          <p:spPr>
            <a:xfrm rot="19500000">
              <a:off x="6928" y="6209"/>
              <a:ext cx="1512" cy="120"/>
            </a:xfrm>
            <a:prstGeom prst="right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右箭头 12"/>
            <p:cNvSpPr/>
            <p:nvPr>
              <p:custDataLst>
                <p:tags r:id="rId5"/>
              </p:custDataLst>
            </p:nvPr>
          </p:nvSpPr>
          <p:spPr>
            <a:xfrm rot="2040000">
              <a:off x="6934" y="8574"/>
              <a:ext cx="1512" cy="120"/>
            </a:xfrm>
            <a:prstGeom prst="right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>
              <p:custDataLst>
                <p:tags r:id="rId6"/>
              </p:custDataLst>
            </p:nvPr>
          </p:nvSpPr>
          <p:spPr>
            <a:xfrm>
              <a:off x="8542" y="8615"/>
              <a:ext cx="6400" cy="1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...</a:t>
              </a:r>
              <a:endPara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08330" y="313817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splited the raw signal by 30s.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sz="5335">
                <a:latin typeface="Times New Roman" panose="02020603050405020304" charset="0"/>
                <a:cs typeface="Times New Roman" panose="02020603050405020304" charset="0"/>
                <a:sym typeface="+mn-ea"/>
              </a:rPr>
              <a:t>Feature Extraction</a:t>
            </a:r>
            <a:endParaRPr lang="en-US" altLang="zh-CN" sz="5335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8020" y="1559560"/>
            <a:ext cx="49599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Multi-domain features: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Time-domain features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Frequency-domain features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EEG Charateristic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内容占位符 5" descr="Feature Table"/>
          <p:cNvPicPr>
            <a:picLocks noChangeAspect="1"/>
          </p:cNvPicPr>
          <p:nvPr>
            <p:ph idx="4294967295"/>
          </p:nvPr>
        </p:nvPicPr>
        <p:blipFill>
          <a:blip r:embed="rId1"/>
          <a:srcRect b="29183"/>
          <a:stretch>
            <a:fillRect/>
          </a:stretch>
        </p:blipFill>
        <p:spPr>
          <a:xfrm>
            <a:off x="5800725" y="1548765"/>
            <a:ext cx="5334635" cy="22377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934075" y="5081905"/>
                <a:ext cx="6096000" cy="16662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Hjorth Mobility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𝑠𝑖𝑔𝑛𝑎𝑙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'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𝑠𝑡𝑎𝑛𝑑𝑎𝑟𝑑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𝑑𝑒𝑣𝑖𝑎𝑡𝑖𝑜𝑛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𝑓𝑖𝑟𝑠𝑡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𝑑𝑒𝑟𝑖𝑣𝑎𝑡𝑖𝑣𝑒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'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𝑠𝑡𝑎𝑛𝑑𝑎𝑟𝑑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𝑑𝑒𝑣𝑖𝑎𝑡𝑖𝑜𝑛</m:t>
                        </m:r>
                      </m:den>
                    </m:f>
                  </m:oMath>
                </a14:m>
                <a:endParaRPr lang="en-US" altLang="zh-CN" i="1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Hjorth Complexity: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𝑠𝑖𝑔𝑛𝑎𝑙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'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𝑚𝑜𝑏𝑖𝑙𝑖𝑡𝑦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𝑓𝑖𝑟𝑠𝑡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𝑑𝑒𝑟𝑖𝑣𝑎𝑡𝑖𝑣𝑒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'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𝑚𝑜𝑏𝑖𝑙𝑖𝑡𝑦</m:t>
                        </m:r>
                      </m:den>
                    </m:f>
                  </m:oMath>
                </a14:m>
                <a:endParaRPr lang="en-US" altLang="zh-CN" i="1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HFD: </a:t>
                </a:r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a technique for measuring the fractal dimension of a time series, quantifying its complexity and self-similarity by reconstructing it into multiple scales and analyzing the lengths of these scales.</a:t>
                </a:r>
                <a:endParaRPr lang="en-US" altLang="zh-CN" sz="1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075" y="5081905"/>
                <a:ext cx="6096000" cy="16662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5" y="3702050"/>
            <a:ext cx="4371340" cy="246443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800725" y="4029710"/>
            <a:ext cx="5334635" cy="963930"/>
            <a:chOff x="9134" y="5260"/>
            <a:chExt cx="9314" cy="1985"/>
          </a:xfrm>
        </p:grpSpPr>
        <p:pic>
          <p:nvPicPr>
            <p:cNvPr id="3" name="内容占位符 5" descr="Feature Table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"/>
            <a:srcRect t="71144"/>
            <a:stretch>
              <a:fillRect/>
            </a:stretch>
          </p:blipFill>
          <p:spPr>
            <a:xfrm>
              <a:off x="9134" y="5653"/>
              <a:ext cx="9315" cy="1592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9345" y="5260"/>
              <a:ext cx="5874" cy="4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200" b="1">
                  <a:latin typeface="Times New Roman" panose="02020603050405020304" charset="0"/>
                  <a:cs typeface="Times New Roman" panose="02020603050405020304" charset="0"/>
                </a:rPr>
                <a:t>EEG Charateristic</a:t>
              </a:r>
              <a:endParaRPr lang="en-US" altLang="zh-CN" sz="1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V="1">
              <a:off x="9472" y="5297"/>
              <a:ext cx="8811" cy="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20770" y="1418645"/>
            <a:ext cx="10969200" cy="4759200"/>
          </a:xfrm>
        </p:spPr>
        <p:txBody>
          <a:bodyPr/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We used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PCA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to reduce the dimension: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393345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×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82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523365" y="40944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393345</a:t>
            </a:r>
            <a:r>
              <a:rPr lang="zh-CN" altLang="en-US">
                <a:solidFill>
                  <a:schemeClr val="bg1"/>
                </a:solidFill>
              </a:rPr>
              <a:t>×</a:t>
            </a:r>
            <a:r>
              <a:rPr lang="en-US" altLang="zh-CN">
                <a:solidFill>
                  <a:schemeClr val="bg1"/>
                </a:solidFill>
              </a:rPr>
              <a:t>105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3898900" y="42329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393345</a:t>
            </a:r>
            <a:r>
              <a:rPr lang="zh-CN" altLang="en-US">
                <a:solidFill>
                  <a:schemeClr val="bg1"/>
                </a:solidFill>
              </a:rPr>
              <a:t>×</a:t>
            </a:r>
            <a:r>
              <a:rPr lang="en-US" altLang="zh-CN">
                <a:solidFill>
                  <a:schemeClr val="bg1"/>
                </a:solidFill>
              </a:rPr>
              <a:t>82</a:t>
            </a:r>
            <a:endParaRPr lang="en-US" altLang="zh-CN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48080" y="2512695"/>
            <a:ext cx="8203565" cy="4351020"/>
            <a:chOff x="1808" y="3457"/>
            <a:chExt cx="12919" cy="6852"/>
          </a:xfrm>
        </p:grpSpPr>
        <p:sp>
          <p:nvSpPr>
            <p:cNvPr id="4" name="矩形 3"/>
            <p:cNvSpPr/>
            <p:nvPr/>
          </p:nvSpPr>
          <p:spPr>
            <a:xfrm>
              <a:off x="1808" y="3457"/>
              <a:ext cx="3672" cy="619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399" y="9729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Feature Matrix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2"/>
              </p:custDataLst>
            </p:nvPr>
          </p:nvSpPr>
          <p:spPr>
            <a:xfrm>
              <a:off x="8033" y="3457"/>
              <a:ext cx="2847" cy="619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右箭头 9"/>
            <p:cNvSpPr/>
            <p:nvPr/>
          </p:nvSpPr>
          <p:spPr>
            <a:xfrm>
              <a:off x="5715" y="6437"/>
              <a:ext cx="2031" cy="435"/>
            </a:xfrm>
            <a:prstGeom prst="right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715" y="5914"/>
              <a:ext cx="227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Retaining 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3"/>
              </p:custDataLst>
            </p:nvPr>
          </p:nvSpPr>
          <p:spPr>
            <a:xfrm>
              <a:off x="13200" y="3457"/>
              <a:ext cx="1527" cy="619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8382000" y="395605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393345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×</a:t>
            </a:r>
            <a:r>
              <a:rPr lang="en-US" altLang="zh-CN">
                <a:solidFill>
                  <a:schemeClr val="bg1"/>
                </a:solidFill>
              </a:rPr>
              <a:t>46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0" name="标题 19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>
            <a:normAutofit fontScale="90000"/>
          </a:bodyPr>
          <a:p>
            <a:r>
              <a:rPr lang="en-US" altLang="zh-CN" sz="5335">
                <a:latin typeface="Times New Roman" panose="02020603050405020304" charset="0"/>
                <a:cs typeface="Times New Roman" panose="02020603050405020304" charset="0"/>
                <a:sym typeface="+mn-ea"/>
              </a:rPr>
              <a:t>Feature Extraction</a:t>
            </a:r>
            <a:endParaRPr lang="en-US" altLang="zh-CN" sz="5335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80460" y="4681220"/>
            <a:ext cx="10852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99.9%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Variance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6"/>
            </p:custDataLst>
          </p:nvPr>
        </p:nvSpPr>
        <p:spPr>
          <a:xfrm>
            <a:off x="1436370" y="4312920"/>
            <a:ext cx="1755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393345 </a:t>
            </a:r>
            <a:r>
              <a:rPr lang="zh-CN" altLang="en-US">
                <a:solidFill>
                  <a:schemeClr val="bg1"/>
                </a:solidFill>
              </a:rPr>
              <a:t>×</a:t>
            </a:r>
            <a:r>
              <a:rPr lang="en-US" altLang="zh-CN">
                <a:solidFill>
                  <a:schemeClr val="bg1"/>
                </a:solidFill>
              </a:rPr>
              <a:t> 105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4" name="右箭头 23"/>
          <p:cNvSpPr/>
          <p:nvPr>
            <p:custDataLst>
              <p:tags r:id="rId7"/>
            </p:custDataLst>
          </p:nvPr>
        </p:nvSpPr>
        <p:spPr>
          <a:xfrm>
            <a:off x="7147560" y="4462780"/>
            <a:ext cx="1122680" cy="27622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7091045" y="4130675"/>
            <a:ext cx="1255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Retaining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9"/>
            </p:custDataLst>
          </p:nvPr>
        </p:nvSpPr>
        <p:spPr>
          <a:xfrm>
            <a:off x="7146925" y="4808220"/>
            <a:ext cx="10852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95%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Variance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7" name="文本框 26"/>
          <p:cNvSpPr txBox="1"/>
          <p:nvPr>
            <p:custDataLst>
              <p:tags r:id="rId10"/>
            </p:custDataLst>
          </p:nvPr>
        </p:nvSpPr>
        <p:spPr>
          <a:xfrm>
            <a:off x="5231765" y="4404995"/>
            <a:ext cx="1755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393345 </a:t>
            </a:r>
            <a:r>
              <a:rPr lang="zh-CN" altLang="en-US">
                <a:solidFill>
                  <a:schemeClr val="bg1"/>
                </a:solidFill>
              </a:rPr>
              <a:t>×</a:t>
            </a:r>
            <a:r>
              <a:rPr lang="en-US" altLang="zh-CN">
                <a:solidFill>
                  <a:schemeClr val="bg1"/>
                </a:solidFill>
              </a:rPr>
              <a:t> 82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11"/>
            </p:custDataLst>
          </p:nvPr>
        </p:nvSpPr>
        <p:spPr>
          <a:xfrm>
            <a:off x="6216015" y="64465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Matrices after PCA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000" tIns="46800" rIns="90000" bIns="46800" rtlCol="0" anchor="ctr" anchorCtr="0">
            <a:normAutofit fontScale="90000"/>
          </a:bodyPr>
          <a:p>
            <a:pPr lvl="0" algn="l">
              <a:buClrTx/>
              <a:buSzTx/>
              <a:buFontTx/>
            </a:pPr>
            <a:r>
              <a:rPr lang="en-US" altLang="zh-CN" sz="5335">
                <a:latin typeface="Times New Roman" panose="02020603050405020304" charset="0"/>
                <a:cs typeface="Times New Roman" panose="02020603050405020304" charset="0"/>
                <a:sym typeface="+mn-ea"/>
              </a:rPr>
              <a:t>Classification Model</a:t>
            </a:r>
            <a:endParaRPr lang="en-US" altLang="zh-CN" sz="5335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10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025650" y="2821305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545"/>
                <a:gridCol w="2708910"/>
                <a:gridCol w="2709545"/>
              </a:tblGrid>
              <a:tr h="365760">
                <a:tc>
                  <a:txBody>
                    <a:bodyPr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altLang="zh-C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Accuracy in Paper</a:t>
                      </a:r>
                      <a:endParaRPr lang="en-US" altLang="zh-C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Accuracy We Get</a:t>
                      </a:r>
                      <a:endParaRPr lang="en-US" altLang="zh-C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SVM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not mentioned</a:t>
                      </a:r>
                      <a:endParaRPr lang="en-US" altLang="zh-C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0.78</a:t>
                      </a:r>
                      <a:endParaRPr lang="en-US" altLang="zh-C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Logistic regr.</a:t>
                      </a:r>
                      <a:endParaRPr lang="en-US" altLang="zh-C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0.863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0.878</a:t>
                      </a:r>
                      <a:endParaRPr lang="en-US" altLang="zh-C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Catboost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0.864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Under Construction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BP Network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not mentioned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Under Construction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en-US" altLang="zh-C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CNN</a:t>
                      </a:r>
                      <a:endParaRPr lang="en-US" altLang="zh-C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840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Under Construction</a:t>
                      </a:r>
                      <a:endParaRPr lang="en-US" altLang="zh-C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>
          <a:xfrm flipV="1">
            <a:off x="2025650" y="4787900"/>
            <a:ext cx="8158480" cy="31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31520" y="1864360"/>
            <a:ext cx="7120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Based on Machine Learning and Deep Learning: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sz="5335"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 Evaluation</a:t>
            </a:r>
            <a:endParaRPr lang="zh-CN" altLang="en-US" sz="5335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8400" y="1490400"/>
            <a:ext cx="10969200" cy="4759200"/>
          </a:xfrm>
        </p:spPr>
        <p:txBody>
          <a:bodyPr/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Strategy: Cross-Validation (10-folder validation)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Metric: ACC, Macro-F1, κ 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rcRect l="37357" t="22520"/>
          <a:stretch>
            <a:fillRect/>
          </a:stretch>
        </p:blipFill>
        <p:spPr>
          <a:xfrm>
            <a:off x="942340" y="3296285"/>
            <a:ext cx="4033520" cy="16935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rcRect l="36007" t="25799" r="16468" b="37506"/>
          <a:stretch>
            <a:fillRect/>
          </a:stretch>
        </p:blipFill>
        <p:spPr>
          <a:xfrm>
            <a:off x="4514215" y="3296285"/>
            <a:ext cx="3442970" cy="14236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2"/>
          <a:srcRect l="30739" t="78162" r="11663"/>
          <a:stretch>
            <a:fillRect/>
          </a:stretch>
        </p:blipFill>
        <p:spPr>
          <a:xfrm>
            <a:off x="1311910" y="4911725"/>
            <a:ext cx="4162425" cy="9093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3"/>
          <a:srcRect r="76191" b="77015"/>
          <a:stretch>
            <a:fillRect/>
          </a:stretch>
        </p:blipFill>
        <p:spPr>
          <a:xfrm>
            <a:off x="1008380" y="5821045"/>
            <a:ext cx="2626995" cy="8547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en-US" altLang="zh-CN" sz="5335">
                <a:latin typeface="Times New Roman" panose="02020603050405020304" charset="0"/>
                <a:cs typeface="Times New Roman" panose="02020603050405020304" charset="0"/>
                <a:sym typeface="+mn-ea"/>
              </a:rPr>
              <a:t>Improvement and innovation</a:t>
            </a:r>
            <a:endParaRPr lang="en-US" altLang="zh-CN" sz="5335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 descr="sleep-stage-figure-in-databa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" y="2319020"/>
            <a:ext cx="11099165" cy="2219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9800" y="1776095"/>
            <a:ext cx="5648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Consider the characteristic of sleep stages: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794385" y="4495800"/>
            <a:ext cx="8947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Notice that </a:t>
            </a:r>
            <a:r>
              <a:rPr lang="en-US" altLang="zh-CN" sz="2400" b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“Sleep stage 3”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appears more esaily after </a:t>
            </a:r>
            <a:r>
              <a:rPr lang="en-US" altLang="zh-CN" sz="2400" b="1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“Sleep stage 2”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, while </a:t>
            </a:r>
            <a:r>
              <a:rPr lang="en-US" altLang="zh-CN" sz="2400" b="1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“Sleep stage 1”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appears more esaily after </a:t>
            </a:r>
            <a:r>
              <a:rPr lang="en-US" altLang="zh-CN" sz="2400" b="1">
                <a:highlight>
                  <a:srgbClr val="FF0000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“Sleep stage W”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...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895985" y="5367020"/>
            <a:ext cx="5952490" cy="1270000"/>
          </a:xfrm>
          <a:prstGeom prst="wedgeEllipseCallout">
            <a:avLst>
              <a:gd name="adj1" fmla="val -37467"/>
              <a:gd name="adj2" fmla="val 53436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71980" y="5544185"/>
            <a:ext cx="45370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robabilistic graphical model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or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Markov Model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can be used to help detect sleep stages in continuous sleeping signals.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椭圆形标注 9"/>
          <p:cNvSpPr/>
          <p:nvPr>
            <p:custDataLst>
              <p:tags r:id="rId4"/>
            </p:custDataLst>
          </p:nvPr>
        </p:nvSpPr>
        <p:spPr>
          <a:xfrm>
            <a:off x="7627620" y="5367020"/>
            <a:ext cx="4035425" cy="1270000"/>
          </a:xfrm>
          <a:prstGeom prst="wedgeEllipseCallout">
            <a:avLst>
              <a:gd name="adj1" fmla="val 41250"/>
              <a:gd name="adj2" fmla="val 5095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8213090" y="5612765"/>
            <a:ext cx="33642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RNN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may be good to solve continuous sleeping signals.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4800">
                <a:latin typeface="Times New Roman" panose="02020603050405020304" charset="0"/>
                <a:cs typeface="Times New Roman" panose="02020603050405020304" charset="0"/>
              </a:rPr>
              <a:t>Content</a:t>
            </a:r>
            <a:endParaRPr lang="en-US" altLang="zh-CN" sz="4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70935" y="1654865"/>
            <a:ext cx="10969200" cy="4759200"/>
          </a:xfrm>
        </p:spPr>
        <p:txBody>
          <a:bodyPr>
            <a:normAutofit lnSpcReduction="20000"/>
          </a:bodyPr>
          <a:p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esearch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ackground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tatus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-of-art about Sleep-staging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Database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Classification Models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Research Pipeline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Evaluation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Improvement and innovation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4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r>
              <a:rPr lang="zh-CN" altLang="en-US" sz="4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esearch </a:t>
            </a:r>
            <a:r>
              <a:rPr lang="en-US" altLang="zh-CN" sz="4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</a:t>
            </a:r>
            <a:r>
              <a:rPr lang="zh-CN" altLang="en-US" sz="4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ackground</a:t>
            </a:r>
            <a:endParaRPr lang="zh-CN" altLang="en-US" sz="4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58495" y="1616710"/>
            <a:ext cx="6574155" cy="2183130"/>
          </a:xfrm>
        </p:spPr>
        <p:txBody>
          <a:bodyPr>
            <a:no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rucial for understanding sleep patterns and overall health.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Sleep Stages: non-rapid eye movement (NREM) sleep, divided into four stages (N1, N2, N3, N4), and rapid eye movement (REM) sleep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 descr="sleep-st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8815" y="1836420"/>
            <a:ext cx="4548505" cy="4366895"/>
          </a:xfrm>
          <a:prstGeom prst="rect">
            <a:avLst/>
          </a:prstGeom>
        </p:spPr>
      </p:pic>
      <p:pic>
        <p:nvPicPr>
          <p:cNvPr id="6" name="图片 5" descr="sleep circle"/>
          <p:cNvPicPr>
            <a:picLocks noChangeAspect="1"/>
          </p:cNvPicPr>
          <p:nvPr/>
        </p:nvPicPr>
        <p:blipFill>
          <a:blip r:embed="rId2">
            <a:clrChange>
              <a:clrFrom>
                <a:srgbClr val="F3F5F2">
                  <a:alpha val="100000"/>
                </a:srgbClr>
              </a:clrFrom>
              <a:clrTo>
                <a:srgbClr val="F3F5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9645" y="3006090"/>
            <a:ext cx="5320030" cy="42557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 descr="EO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740" y="4535170"/>
            <a:ext cx="2783205" cy="156527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60045" y="1490345"/>
            <a:ext cx="11671935" cy="5367655"/>
          </a:xfrm>
        </p:spPr>
        <p:txBody>
          <a:bodyPr>
            <a:normAutofit fontScale="90000" lnSpcReduction="10000"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EEG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(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Electroencephalogram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): measuring brain activities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EOG (Electrooculography): measuring eye movements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/>
          </a:p>
          <a:p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Sleep stage can be classified by EEG + EOG signals.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 descr="EEG horizont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265" y="4881880"/>
            <a:ext cx="4980940" cy="871220"/>
          </a:xfrm>
          <a:prstGeom prst="rect">
            <a:avLst/>
          </a:prstGeom>
        </p:spPr>
      </p:pic>
      <p:pic>
        <p:nvPicPr>
          <p:cNvPr id="7" name="图片 6" descr="EEG Pz-Oz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295" y="3081020"/>
            <a:ext cx="4490720" cy="875030"/>
          </a:xfrm>
          <a:prstGeom prst="rect">
            <a:avLst/>
          </a:prstGeom>
        </p:spPr>
      </p:pic>
      <p:pic>
        <p:nvPicPr>
          <p:cNvPr id="8" name="图片 7" descr="EEG-Fpz-Cz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310" y="2091055"/>
            <a:ext cx="4377055" cy="913130"/>
          </a:xfrm>
          <a:prstGeom prst="rect">
            <a:avLst/>
          </a:prstGeom>
        </p:spPr>
      </p:pic>
      <p:pic>
        <p:nvPicPr>
          <p:cNvPr id="5" name="图片 4" descr="OIP-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740" y="2091055"/>
            <a:ext cx="3109595" cy="17449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032240" y="23037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Frontopolar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+ Central zero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3717925" y="2771775"/>
            <a:ext cx="1003300" cy="3092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43365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Parietal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+ Occipital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右箭头 13"/>
          <p:cNvSpPr/>
          <p:nvPr>
            <p:custDataLst>
              <p:tags r:id="rId6"/>
            </p:custDataLst>
          </p:nvPr>
        </p:nvSpPr>
        <p:spPr>
          <a:xfrm>
            <a:off x="3717925" y="5163185"/>
            <a:ext cx="1003300" cy="3092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>
            <a:noAutofit/>
          </a:bodyPr>
          <a:p>
            <a:r>
              <a:rPr lang="en-US" altLang="zh-CN" sz="4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r>
              <a:rPr lang="zh-CN" altLang="en-US" sz="4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esearch </a:t>
            </a:r>
            <a:r>
              <a:rPr lang="en-US" altLang="zh-CN" sz="4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</a:t>
            </a:r>
            <a:r>
              <a:rPr lang="zh-CN" altLang="en-US" sz="4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ackground</a:t>
            </a:r>
            <a:endParaRPr lang="zh-CN" altLang="en-US" sz="4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60045" y="38360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cs typeface="+mn-lt"/>
              </a:rPr>
              <a:t>Fig. 1 A subject undergoing EEG monitoring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401955" y="60490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cs typeface="+mn-lt"/>
              </a:rPr>
              <a:t>Fig. 2  Explanation to EOG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4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zh-CN" altLang="en-US" sz="4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tatus</a:t>
            </a:r>
            <a:r>
              <a:rPr lang="en-US" altLang="zh-CN" sz="4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-of-art about Sleep-staging</a:t>
            </a:r>
            <a:endParaRPr lang="en-US" altLang="zh-CN" sz="4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9675" y="1832610"/>
            <a:ext cx="6971665" cy="1458595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Mainly focused on developing increasingly complex deep learning architectures</a:t>
            </a:r>
            <a:r>
              <a:rPr lang="en-US" altLang="zh-CN" sz="28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[1]</a:t>
            </a:r>
            <a:endParaRPr lang="en-US" altLang="zh-CN" sz="2800" baseline="30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4548505" y="3933825"/>
            <a:ext cx="3214370" cy="196088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not widely adopted in a clinical context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608330" y="3934460"/>
            <a:ext cx="3260090" cy="1960245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limited in their real-world applicability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8442960" y="3935095"/>
            <a:ext cx="3244215" cy="195961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lack interpretability and transparency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558165" y="6235700"/>
            <a:ext cx="11596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 </a:t>
            </a:r>
            <a:r>
              <a:rPr lang="zh-CN" altLang="en-US" sz="1200"/>
              <a:t>Jeroen Van Der Donckt, Jonas Van Der Donckt, Emiel Deprost, Nicolas Vandenbussche,</a:t>
            </a:r>
            <a:r>
              <a:rPr lang="en-US" altLang="zh-CN" sz="1200"/>
              <a:t> </a:t>
            </a:r>
            <a:r>
              <a:rPr lang="zh-CN" altLang="en-US" sz="1200"/>
              <a:t>Michael Rademaker, Gilles Vandewiele, Sofie Van Hoecke: </a:t>
            </a:r>
            <a:r>
              <a:rPr sz="1200"/>
              <a:t>Do not sleep on traditional machine learning</a:t>
            </a:r>
            <a:r>
              <a:rPr lang="en-US" sz="1200"/>
              <a:t>: </a:t>
            </a:r>
            <a:r>
              <a:rPr sz="1200"/>
              <a:t>Simple and interpretable techniques are competitive to deep learning for</a:t>
            </a:r>
            <a:r>
              <a:rPr lang="en-US" sz="1200"/>
              <a:t> </a:t>
            </a:r>
            <a:r>
              <a:rPr sz="1200"/>
              <a:t>sleep scoring</a:t>
            </a:r>
            <a:endParaRPr sz="1200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4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Database</a:t>
            </a:r>
            <a:endParaRPr lang="en-US" altLang="zh-CN" sz="4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8400" y="1490400"/>
            <a:ext cx="10969200" cy="4759200"/>
          </a:xfrm>
        </p:spPr>
        <p:txBody>
          <a:bodyPr/>
          <a:p>
            <a:pPr marL="0" indent="0">
              <a:buNone/>
            </a:pP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Public Data Set</a:t>
            </a:r>
            <a:r>
              <a:rPr lang="en-US" altLang="zh-CN" sz="2800" b="1" baseline="30000">
                <a:latin typeface="Times New Roman" panose="02020603050405020304" charset="0"/>
                <a:cs typeface="Times New Roman" panose="02020603050405020304" charset="0"/>
              </a:rPr>
              <a:t>[2]</a:t>
            </a: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152 patients, continuous sleep signals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provide EEG,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EOG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and EMG signals during patients’ sleeping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provide sleep stages at each time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 descr="sleep-stage-figure-in-data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4780915"/>
            <a:ext cx="9144000" cy="1828800"/>
          </a:xfrm>
          <a:prstGeom prst="rect">
            <a:avLst/>
          </a:prstGeom>
        </p:spPr>
      </p:pic>
      <p:pic>
        <p:nvPicPr>
          <p:cNvPr id="6" name="图片 5" descr="EEG horizontal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5020"/>
          <a:stretch>
            <a:fillRect/>
          </a:stretch>
        </p:blipFill>
        <p:spPr>
          <a:xfrm>
            <a:off x="871855" y="3800475"/>
            <a:ext cx="5423535" cy="901065"/>
          </a:xfrm>
          <a:prstGeom prst="rect">
            <a:avLst/>
          </a:prstGeom>
        </p:spPr>
      </p:pic>
      <p:pic>
        <p:nvPicPr>
          <p:cNvPr id="7" name="图片 6" descr="EEG Pz-Oz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517005" y="3752850"/>
            <a:ext cx="5276215" cy="1028065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2349500" y="34734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cs typeface="+mn-lt"/>
              </a:rPr>
              <a:t>Fig. 1 EOG signal in dataset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7395845" y="34734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cs typeface="+mn-lt"/>
              </a:rPr>
              <a:t>Fig. 2 EEG signal in dataset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558165" y="6426200"/>
            <a:ext cx="115963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[2] </a:t>
            </a:r>
            <a:r>
              <a:rPr sz="1200"/>
              <a:t>https://www.physionet.org/content/sleep-edfx/1.0.0/</a:t>
            </a:r>
            <a:endParaRPr sz="1200"/>
          </a:p>
        </p:txBody>
      </p:sp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848995" y="2519045"/>
            <a:ext cx="11279505" cy="3260090"/>
            <a:chOff x="1337" y="3913"/>
            <a:chExt cx="17763" cy="5134"/>
          </a:xfrm>
        </p:grpSpPr>
        <p:sp>
          <p:nvSpPr>
            <p:cNvPr id="12" name="文本框 11"/>
            <p:cNvSpPr txBox="1"/>
            <p:nvPr/>
          </p:nvSpPr>
          <p:spPr>
            <a:xfrm>
              <a:off x="12700" y="7471"/>
              <a:ext cx="6400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...</a:t>
              </a:r>
              <a:endPara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337" y="3913"/>
              <a:ext cx="16515" cy="5135"/>
              <a:chOff x="1201" y="2238"/>
              <a:chExt cx="17923" cy="6066"/>
            </a:xfrm>
          </p:grpSpPr>
          <p:pic>
            <p:nvPicPr>
              <p:cNvPr id="4" name="图片 3" descr="EEG-Fpz-Cz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01" y="2238"/>
                <a:ext cx="10750" cy="2242"/>
              </a:xfrm>
              <a:prstGeom prst="rect">
                <a:avLst/>
              </a:prstGeom>
            </p:spPr>
          </p:pic>
          <p:grpSp>
            <p:nvGrpSpPr>
              <p:cNvPr id="3" name="组合 2"/>
              <p:cNvGrpSpPr/>
              <p:nvPr/>
            </p:nvGrpSpPr>
            <p:grpSpPr>
              <a:xfrm>
                <a:off x="1934" y="2238"/>
                <a:ext cx="17191" cy="6067"/>
                <a:chOff x="1934" y="2238"/>
                <a:chExt cx="17191" cy="6067"/>
              </a:xfrm>
            </p:grpSpPr>
            <p:pic>
              <p:nvPicPr>
                <p:cNvPr id="5" name="图片 4" descr="Sleep stage W EEG Fpz-Cz"/>
                <p:cNvPicPr>
                  <a:picLocks noChangeAspect="1"/>
                </p:cNvPicPr>
                <p:nvPr/>
              </p:nvPicPr>
              <p:blipFill>
                <a:blip r:embed="rId2"/>
                <a:srcRect l="13517" t="14345" r="11580" b="12993"/>
                <a:stretch>
                  <a:fillRect/>
                </a:stretch>
              </p:blipFill>
              <p:spPr>
                <a:xfrm>
                  <a:off x="1934" y="6371"/>
                  <a:ext cx="4062" cy="1935"/>
                </a:xfrm>
                <a:prstGeom prst="rect">
                  <a:avLst/>
                </a:prstGeom>
              </p:spPr>
            </p:pic>
            <p:pic>
              <p:nvPicPr>
                <p:cNvPr id="6" name="图片 5" descr="Sleep stage 2 EEG Fpz-Cz"/>
                <p:cNvPicPr>
                  <a:picLocks noChangeAspect="1"/>
                </p:cNvPicPr>
                <p:nvPr/>
              </p:nvPicPr>
              <p:blipFill>
                <a:blip r:embed="rId3"/>
                <a:srcRect l="13128" t="16720" r="10749" b="11788"/>
                <a:stretch>
                  <a:fillRect/>
                </a:stretch>
              </p:blipFill>
              <p:spPr>
                <a:xfrm>
                  <a:off x="9614" y="6441"/>
                  <a:ext cx="2847" cy="1783"/>
                </a:xfrm>
                <a:prstGeom prst="rect">
                  <a:avLst/>
                </a:prstGeom>
              </p:spPr>
            </p:pic>
            <p:pic>
              <p:nvPicPr>
                <p:cNvPr id="7" name="图片 6" descr="Sleep stage 1 EEG Fpz-Cz"/>
                <p:cNvPicPr>
                  <a:picLocks noChangeAspect="1"/>
                </p:cNvPicPr>
                <p:nvPr/>
              </p:nvPicPr>
              <p:blipFill>
                <a:blip r:embed="rId4"/>
                <a:srcRect l="14033" t="13669" r="10994" b="11132"/>
                <a:stretch>
                  <a:fillRect/>
                </a:stretch>
              </p:blipFill>
              <p:spPr>
                <a:xfrm>
                  <a:off x="6465" y="6238"/>
                  <a:ext cx="1357" cy="1986"/>
                </a:xfrm>
                <a:prstGeom prst="rect">
                  <a:avLst/>
                </a:prstGeom>
              </p:spPr>
            </p:pic>
            <p:pic>
              <p:nvPicPr>
                <p:cNvPr id="8" name="图片 7" descr="sleep-stage-figure-in-database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6"/>
                <a:srcRect r="110" b="16210"/>
                <a:stretch>
                  <a:fillRect/>
                </a:stretch>
              </p:blipFill>
              <p:spPr>
                <a:xfrm>
                  <a:off x="10593" y="4172"/>
                  <a:ext cx="8533" cy="1431"/>
                </a:xfrm>
                <a:prstGeom prst="rect">
                  <a:avLst/>
                </a:prstGeom>
              </p:spPr>
            </p:pic>
            <p:sp>
              <p:nvSpPr>
                <p:cNvPr id="9" name="右箭头 8"/>
                <p:cNvSpPr/>
                <p:nvPr/>
              </p:nvSpPr>
              <p:spPr>
                <a:xfrm rot="7920000" flipV="1">
                  <a:off x="2950" y="5077"/>
                  <a:ext cx="2498" cy="13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" name="右箭头 9"/>
                <p:cNvSpPr/>
                <p:nvPr/>
              </p:nvSpPr>
              <p:spPr>
                <a:xfrm rot="4440000">
                  <a:off x="5954" y="5107"/>
                  <a:ext cx="1570" cy="12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" name="右箭头 10"/>
                <p:cNvSpPr/>
                <p:nvPr/>
              </p:nvSpPr>
              <p:spPr>
                <a:xfrm rot="1620000" flipV="1">
                  <a:off x="7179" y="5253"/>
                  <a:ext cx="3839" cy="12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2207" y="2238"/>
                  <a:ext cx="3921" cy="2047"/>
                </a:xfrm>
                <a:prstGeom prst="rect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6158" y="2238"/>
                  <a:ext cx="568" cy="2047"/>
                </a:xfrm>
                <a:prstGeom prst="rect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6773" y="2238"/>
                  <a:ext cx="568" cy="2047"/>
                </a:xfrm>
                <a:prstGeom prst="rect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9" name="标题 18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>
            <a:noAutofit/>
          </a:bodyPr>
          <a:p>
            <a:r>
              <a:rPr lang="en-US" altLang="zh-CN" sz="4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Database</a:t>
            </a:r>
            <a:endParaRPr lang="en-US" altLang="zh-CN" sz="4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27100" y="1788795"/>
            <a:ext cx="7305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Firstly, we splited signals by sleep stages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4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Research Pipeline </a:t>
            </a:r>
            <a:endParaRPr lang="en-US" altLang="zh-CN" sz="4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963545" y="2739390"/>
            <a:ext cx="2374900" cy="11569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Preprocessing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975" y="1551305"/>
            <a:ext cx="1510665" cy="11074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770" y="1538605"/>
            <a:ext cx="1450340" cy="11099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4520" y="2945130"/>
            <a:ext cx="177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Dataset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291080" y="3232785"/>
            <a:ext cx="643890" cy="17018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>
            <p:custDataLst>
              <p:tags r:id="rId5"/>
            </p:custDataLst>
          </p:nvPr>
        </p:nvSpPr>
        <p:spPr>
          <a:xfrm>
            <a:off x="5467985" y="3232785"/>
            <a:ext cx="643890" cy="17018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>
            <p:custDataLst>
              <p:tags r:id="rId6"/>
            </p:custDataLst>
          </p:nvPr>
        </p:nvSpPr>
        <p:spPr>
          <a:xfrm>
            <a:off x="6241415" y="2739390"/>
            <a:ext cx="2487930" cy="11569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Signal-spliting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圆角矩形 16"/>
          <p:cNvSpPr/>
          <p:nvPr>
            <p:custDataLst>
              <p:tags r:id="rId7"/>
            </p:custDataLst>
          </p:nvPr>
        </p:nvSpPr>
        <p:spPr>
          <a:xfrm>
            <a:off x="9364980" y="3757930"/>
            <a:ext cx="2374900" cy="11569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Feature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Extraction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圆角右箭头 19"/>
          <p:cNvSpPr/>
          <p:nvPr/>
        </p:nvSpPr>
        <p:spPr>
          <a:xfrm rot="5400000">
            <a:off x="9298305" y="2948305"/>
            <a:ext cx="398780" cy="884555"/>
          </a:xfrm>
          <a:prstGeom prst="ben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右箭头 20"/>
          <p:cNvSpPr/>
          <p:nvPr>
            <p:custDataLst>
              <p:tags r:id="rId8"/>
            </p:custDataLst>
          </p:nvPr>
        </p:nvSpPr>
        <p:spPr>
          <a:xfrm rot="10800000">
            <a:off x="9055735" y="5197475"/>
            <a:ext cx="884555" cy="480695"/>
          </a:xfrm>
          <a:prstGeom prst="ben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>
            <p:custDataLst>
              <p:tags r:id="rId9"/>
            </p:custDataLst>
          </p:nvPr>
        </p:nvSpPr>
        <p:spPr>
          <a:xfrm>
            <a:off x="5756275" y="4914900"/>
            <a:ext cx="2973070" cy="11569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Classification based on ML/DL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右箭头 22"/>
          <p:cNvSpPr/>
          <p:nvPr>
            <p:custDataLst>
              <p:tags r:id="rId10"/>
            </p:custDataLst>
          </p:nvPr>
        </p:nvSpPr>
        <p:spPr>
          <a:xfrm rot="10800000">
            <a:off x="4982845" y="5462270"/>
            <a:ext cx="643890" cy="17018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>
            <p:custDataLst>
              <p:tags r:id="rId11"/>
            </p:custDataLst>
          </p:nvPr>
        </p:nvSpPr>
        <p:spPr>
          <a:xfrm>
            <a:off x="1911350" y="4968875"/>
            <a:ext cx="2973070" cy="11569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Model Evaluation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noisesignal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5555" y="2708275"/>
            <a:ext cx="3803015" cy="20288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4800">
                <a:latin typeface="Times New Roman" panose="02020603050405020304" charset="0"/>
                <a:cs typeface="Times New Roman" panose="02020603050405020304" charset="0"/>
              </a:rPr>
              <a:t>Preprocessing</a:t>
            </a:r>
            <a:endParaRPr lang="en-US" altLang="zh-CN" sz="4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" y="2747010"/>
            <a:ext cx="2452370" cy="155321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451860" y="3521075"/>
            <a:ext cx="3941445" cy="2057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28085" y="3726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removing artifacts or noise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280" y="2021205"/>
            <a:ext cx="1920875" cy="14077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70095" y="155448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0.4~30 Hz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00035" y="422656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Signal without Noise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8165" y="4585335"/>
            <a:ext cx="812292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This band-pass range is clinically supported to capture the meaningful frequencies of sleep-wave patterns.</a:t>
            </a:r>
            <a:r>
              <a:rPr lang="en-US" sz="2800" baseline="30000">
                <a:latin typeface="Times New Roman" panose="02020603050405020304" charset="0"/>
                <a:cs typeface="Times New Roman" panose="02020603050405020304" charset="0"/>
              </a:rPr>
              <a:t>[3]</a:t>
            </a:r>
            <a:endParaRPr lang="en-US" sz="2800" baseline="30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8165" y="6235700"/>
            <a:ext cx="11596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[3] </a:t>
            </a:r>
            <a:r>
              <a:rPr lang="zh-CN" altLang="en-US" sz="1200"/>
              <a:t>Malhotra, A., Younes, M., Kuna, S.T., Benca, R., Kushida, C.A., Walsh, J.Hanlon, A., Staley, B., Pack, A.I., Pien, G.W.: Performance of an</a:t>
            </a:r>
            <a:r>
              <a:rPr lang="en-US" altLang="zh-CN" sz="1200"/>
              <a:t> </a:t>
            </a:r>
            <a:r>
              <a:rPr lang="zh-CN" altLang="en-US" sz="1200"/>
              <a:t>automated</a:t>
            </a:r>
            <a:r>
              <a:rPr lang="en-US" altLang="zh-CN" sz="1200"/>
              <a:t> </a:t>
            </a:r>
            <a:r>
              <a:rPr lang="zh-CN" altLang="en-US" sz="1200"/>
              <a:t>polysomnography scoring system versus computer-assisted manual scoring. Sleep</a:t>
            </a:r>
            <a:r>
              <a:rPr lang="en-US" altLang="zh-CN" sz="1200"/>
              <a:t> </a:t>
            </a:r>
            <a:r>
              <a:rPr lang="zh-CN" altLang="en-US" sz="1200"/>
              <a:t>36(4), 573–582 (2013)</a:t>
            </a:r>
            <a:endParaRPr lang="zh-CN" altLang="en-US" sz="1200"/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9.xml><?xml version="1.0" encoding="utf-8"?>
<p:tagLst xmlns:p="http://schemas.openxmlformats.org/presentationml/2006/main">
  <p:tag name="KSO_WM_BEAUTIFY_FLAG" val=""/>
  <p:tag name="TABLE_ENDDRAG_ORIGIN_RECT" val="640*161"/>
  <p:tag name="TABLE_ENDDRAG_RECT" val="159*175*640*16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7.xml><?xml version="1.0" encoding="utf-8"?>
<p:tagLst xmlns:p="http://schemas.openxmlformats.org/presentationml/2006/main">
  <p:tag name="commondata" val="eyJoZGlkIjoiZjlhZjllYWIwZmY2OTBlODY4YmNmOWU0MThlMTUxODEifQ==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3663</Words>
  <Application>WPS 演示</Application>
  <PresentationFormat>宽屏</PresentationFormat>
  <Paragraphs>219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Wingdings</vt:lpstr>
      <vt:lpstr>Times New Roman</vt:lpstr>
      <vt:lpstr>Cambria Math</vt:lpstr>
      <vt:lpstr>MS Mincho</vt:lpstr>
      <vt:lpstr>Segoe Print</vt:lpstr>
      <vt:lpstr>微软雅黑</vt:lpstr>
      <vt:lpstr>Arial Unicode MS</vt:lpstr>
      <vt:lpstr>Calibri</vt:lpstr>
      <vt:lpstr>WPS</vt:lpstr>
      <vt:lpstr>EEG&amp;EOG-based Sleep Staging</vt:lpstr>
      <vt:lpstr>Content</vt:lpstr>
      <vt:lpstr>Research Background</vt:lpstr>
      <vt:lpstr>Research Background</vt:lpstr>
      <vt:lpstr>Status-of-art about Sleep-staging</vt:lpstr>
      <vt:lpstr>Database</vt:lpstr>
      <vt:lpstr>Database</vt:lpstr>
      <vt:lpstr>Workflow Chart </vt:lpstr>
      <vt:lpstr>Preprocessing</vt:lpstr>
      <vt:lpstr>signal spliting</vt:lpstr>
      <vt:lpstr>Feature Extraction</vt:lpstr>
      <vt:lpstr>Feature Extraction</vt:lpstr>
      <vt:lpstr>Classification Model</vt:lpstr>
      <vt:lpstr>Model Evaluation</vt:lpstr>
      <vt:lpstr>Improvement and innovation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过路人</cp:lastModifiedBy>
  <cp:revision>237</cp:revision>
  <dcterms:created xsi:type="dcterms:W3CDTF">2019-06-19T02:08:00Z</dcterms:created>
  <dcterms:modified xsi:type="dcterms:W3CDTF">2024-01-03T16:28:06Z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65643B348B6A47E78BE600B636E0393F_12</vt:lpwstr>
  </property>
</Properties>
</file>