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70" r:id="rId6"/>
    <p:sldId id="259" r:id="rId7"/>
    <p:sldId id="260" r:id="rId8"/>
    <p:sldId id="265" r:id="rId9"/>
    <p:sldId id="264" r:id="rId10"/>
    <p:sldId id="266" r:id="rId11"/>
    <p:sldId id="262" r:id="rId12"/>
    <p:sldId id="263" r:id="rId13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56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94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image" Target="../media/image17.png"/><Relationship Id="rId3" Type="http://schemas.openxmlformats.org/officeDocument/2006/relationships/tags" Target="../tags/tag90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8.xml"/><Relationship Id="rId4" Type="http://schemas.openxmlformats.org/officeDocument/2006/relationships/image" Target="../media/image5.jpe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73.xml"/><Relationship Id="rId7" Type="http://schemas.openxmlformats.org/officeDocument/2006/relationships/image" Target="../media/image4.png"/><Relationship Id="rId6" Type="http://schemas.openxmlformats.org/officeDocument/2006/relationships/tags" Target="../tags/tag72.xml"/><Relationship Id="rId5" Type="http://schemas.openxmlformats.org/officeDocument/2006/relationships/image" Target="../media/image3.png"/><Relationship Id="rId4" Type="http://schemas.openxmlformats.org/officeDocument/2006/relationships/tags" Target="../tags/tag71.xml"/><Relationship Id="rId3" Type="http://schemas.openxmlformats.org/officeDocument/2006/relationships/image" Target="../media/image2.png"/><Relationship Id="rId2" Type="http://schemas.openxmlformats.org/officeDocument/2006/relationships/tags" Target="../tags/tag70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77.xml"/><Relationship Id="rId8" Type="http://schemas.openxmlformats.org/officeDocument/2006/relationships/tags" Target="../tags/tag76.xml"/><Relationship Id="rId7" Type="http://schemas.openxmlformats.org/officeDocument/2006/relationships/tags" Target="../tags/tag75.xml"/><Relationship Id="rId6" Type="http://schemas.openxmlformats.org/officeDocument/2006/relationships/image" Target="../media/image6.png"/><Relationship Id="rId5" Type="http://schemas.openxmlformats.org/officeDocument/2006/relationships/tags" Target="../tags/tag74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image" Target="../media/image11.png"/><Relationship Id="rId7" Type="http://schemas.openxmlformats.org/officeDocument/2006/relationships/tags" Target="../tags/tag83.xml"/><Relationship Id="rId6" Type="http://schemas.openxmlformats.org/officeDocument/2006/relationships/image" Target="../media/image10.png"/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85.xml"/><Relationship Id="rId10" Type="http://schemas.openxmlformats.org/officeDocument/2006/relationships/image" Target="../media/image12.png"/><Relationship Id="rId1" Type="http://schemas.openxmlformats.org/officeDocument/2006/relationships/tags" Target="../tags/tag7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EEG</a:t>
            </a:r>
            <a:r>
              <a:rPr lang="en-US" altLang="zh-CN"/>
              <a:t>&amp;EOG</a:t>
            </a:r>
            <a:r>
              <a:rPr lang="zh-CN" altLang="zh-CN"/>
              <a:t>-based Sleep Stag</a:t>
            </a:r>
            <a:r>
              <a:rPr lang="en-US" altLang="zh-CN"/>
              <a:t>ing</a:t>
            </a:r>
            <a:r>
              <a:rPr lang="zh-CN" altLang="zh-CN"/>
              <a:t> by ML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3560445"/>
            <a:ext cx="9799320" cy="1945640"/>
          </a:xfrm>
        </p:spPr>
        <p:txBody>
          <a:bodyPr>
            <a:normAutofit lnSpcReduction="20000"/>
          </a:bodyPr>
          <a:p>
            <a:r>
              <a:rPr lang="en-US" altLang="zh-CN"/>
              <a:t>CS 182 Project</a:t>
            </a:r>
            <a:endParaRPr lang="en-US" altLang="zh-CN"/>
          </a:p>
          <a:p>
            <a:r>
              <a:rPr lang="en-US" altLang="zh-CN">
                <a:sym typeface="+mn-ea"/>
              </a:rPr>
              <a:t>Hu Gangfeng</a:t>
            </a:r>
            <a:endParaRPr lang="en-US" altLang="zh-CN"/>
          </a:p>
          <a:p>
            <a:r>
              <a:rPr lang="en-US" altLang="zh-CN"/>
              <a:t>Teng Zhihao</a:t>
            </a:r>
            <a:endParaRPr lang="en-US" altLang="zh-CN"/>
          </a:p>
          <a:p>
            <a:r>
              <a:rPr lang="en-US" altLang="zh-CN"/>
              <a:t>Qin Chao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feature extraction</a:t>
            </a:r>
            <a:endParaRPr lang="en-US" altLang="zh-CN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8020" y="1559560"/>
            <a:ext cx="49599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131 features: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Time-domain features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Frequency-domain features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EEG Charateristic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6" name="内容占位符 5" descr="Feature Table"/>
          <p:cNvPicPr>
            <a:picLocks noChangeAspect="1"/>
          </p:cNvPicPr>
          <p:nvPr>
            <p:ph idx="1"/>
          </p:nvPr>
        </p:nvPicPr>
        <p:blipFill>
          <a:blip r:embed="rId1"/>
          <a:srcRect b="29183"/>
          <a:stretch>
            <a:fillRect/>
          </a:stretch>
        </p:blipFill>
        <p:spPr>
          <a:xfrm>
            <a:off x="5800090" y="859155"/>
            <a:ext cx="5915025" cy="24809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5709920" y="4791710"/>
                <a:ext cx="6096000" cy="188150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/>
                  <a:t>Hjorth Mobility</a:t>
                </a:r>
                <a:r>
                  <a:rPr lang="en-US" altLang="zh-CN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𝑠𝑖𝑔𝑛𝑎𝑙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'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𝑠𝑡𝑎𝑛𝑑𝑎𝑟𝑑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𝑑𝑒𝑣𝑖𝑎𝑡𝑖𝑜𝑛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𝑓𝑖𝑟𝑠𝑡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𝑑𝑒𝑟𝑖𝑣𝑎𝑡𝑖𝑣𝑒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'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𝑠𝑡𝑎𝑛𝑑𝑎𝑟𝑑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𝑑𝑒𝑣𝑖𝑎𝑡𝑖𝑜𝑛</m:t>
                        </m:r>
                      </m:den>
                    </m:f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altLang="zh-CN"/>
                  <a:t>Hjorth Complexity: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𝑠𝑖𝑔𝑛𝑎𝑙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'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𝑚𝑜𝑏𝑖𝑙𝑖𝑡𝑦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𝑓𝑖𝑟𝑠𝑡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𝑑𝑒𝑟𝑖𝑣𝑎𝑡𝑖𝑣𝑒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'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𝑚𝑜𝑏𝑖𝑙𝑖𝑡𝑦</m:t>
                        </m:r>
                      </m:den>
                    </m:f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altLang="zh-CN"/>
                  <a:t>HFD: </a:t>
                </a:r>
                <a:r>
                  <a:rPr lang="en-US" altLang="zh-CN" sz="1400"/>
                  <a:t>a technique for measuring the fractal dimension of a time series, quantifying its complexity and self-similarity by reconstructing it into multiple scales and analyzing the lengths of these scales.</a:t>
                </a:r>
                <a:endParaRPr lang="en-US" altLang="zh-CN" sz="1400"/>
              </a:p>
              <a:p>
                <a:endParaRPr lang="en-US" altLang="zh-CN" sz="140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920" y="4791710"/>
                <a:ext cx="6096000" cy="188150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60" y="3911600"/>
            <a:ext cx="4371340" cy="2464435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5800090" y="3340100"/>
            <a:ext cx="5914390" cy="1260475"/>
            <a:chOff x="9134" y="5260"/>
            <a:chExt cx="9314" cy="1985"/>
          </a:xfrm>
        </p:grpSpPr>
        <p:pic>
          <p:nvPicPr>
            <p:cNvPr id="3" name="内容占位符 5" descr="Feature Table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"/>
            <a:srcRect t="71144"/>
            <a:stretch>
              <a:fillRect/>
            </a:stretch>
          </p:blipFill>
          <p:spPr>
            <a:xfrm>
              <a:off x="9134" y="5653"/>
              <a:ext cx="9315" cy="1592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9345" y="5260"/>
              <a:ext cx="5874" cy="4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200" b="1">
                  <a:latin typeface="Times New Roman" panose="02020603050405020304" charset="0"/>
                  <a:cs typeface="Times New Roman" panose="02020603050405020304" charset="0"/>
                </a:rPr>
                <a:t>EEG Charateristic</a:t>
              </a:r>
              <a:endParaRPr lang="en-US" altLang="zh-CN" sz="12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 flipV="1">
              <a:off x="9472" y="5297"/>
              <a:ext cx="8811" cy="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  <p:custDataLst>
      <p:tags r:id="rId6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Analysis Method by ML - feature extraction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Content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</a:t>
            </a:r>
            <a:r>
              <a:rPr lang="zh-CN" altLang="en-US"/>
              <a:t>esearch </a:t>
            </a:r>
            <a:r>
              <a:rPr lang="en-US" altLang="zh-CN"/>
              <a:t>B</a:t>
            </a:r>
            <a:r>
              <a:rPr lang="zh-CN" altLang="en-US"/>
              <a:t>ackground</a:t>
            </a:r>
            <a:endParaRPr lang="zh-CN" altLang="en-US"/>
          </a:p>
          <a:p>
            <a:r>
              <a:rPr lang="en-US" altLang="zh-CN"/>
              <a:t>S</a:t>
            </a:r>
            <a:r>
              <a:rPr lang="zh-CN" altLang="en-US"/>
              <a:t>tatus</a:t>
            </a:r>
            <a:r>
              <a:rPr lang="en-US" altLang="zh-CN"/>
              <a:t>-of-art about Sleep-staging</a:t>
            </a:r>
            <a:endParaRPr lang="zh-CN" altLang="en-US"/>
          </a:p>
          <a:p>
            <a:r>
              <a:rPr lang="en-US" altLang="zh-CN"/>
              <a:t>Classification Method by Machine Learning</a:t>
            </a:r>
            <a:endParaRPr lang="en-US" altLang="zh-CN"/>
          </a:p>
          <a:p>
            <a:r>
              <a:rPr lang="en-US" altLang="zh-CN"/>
              <a:t>Research Pipeline</a:t>
            </a:r>
            <a:endParaRPr lang="en-US" altLang="zh-CN"/>
          </a:p>
          <a:p>
            <a:r>
              <a:rPr lang="en-US" altLang="zh-CN"/>
              <a:t>Evaluation</a:t>
            </a:r>
            <a:endParaRPr lang="en-US" altLang="zh-CN"/>
          </a:p>
          <a:p>
            <a:r>
              <a:rPr lang="en-US" altLang="zh-CN"/>
              <a:t>Current Progress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R</a:t>
            </a:r>
            <a:r>
              <a:rPr lang="zh-CN" altLang="en-US">
                <a:sym typeface="+mn-ea"/>
              </a:rPr>
              <a:t>esearch 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ackground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Sleep stage analysis is crucial for understanding sleep patterns and overall health. </a:t>
            </a:r>
            <a:endParaRPr lang="zh-CN" altLang="en-US"/>
          </a:p>
          <a:p>
            <a:r>
              <a:rPr lang="en-US" altLang="zh-CN"/>
              <a:t>Sleep Stages: non-rapid eye movement (NREM) sleep, divided into four stages (N1, N2, N3, N4), and rapid eye movement (REM) sleep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 descr="sleep-st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91705" y="3296920"/>
            <a:ext cx="2440940" cy="23437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R</a:t>
            </a:r>
            <a:r>
              <a:rPr lang="zh-CN" altLang="en-US">
                <a:sym typeface="+mn-ea"/>
              </a:rPr>
              <a:t>esearch 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ackground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Electroencephalogram (EEG) is a medical test used to measure and record the electrical activity in the brain.</a:t>
            </a:r>
            <a:endParaRPr lang="en-US" altLang="zh-CN"/>
          </a:p>
          <a:p>
            <a:r>
              <a:rPr lang="en-US" altLang="zh-CN"/>
              <a:t>Sleep stage can be classified by EEG signals.</a:t>
            </a:r>
            <a:endParaRPr lang="en-US" altLang="zh-CN"/>
          </a:p>
        </p:txBody>
      </p:sp>
      <p:pic>
        <p:nvPicPr>
          <p:cNvPr id="6" name="图片 5" descr="EEG horizont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045" y="5189220"/>
            <a:ext cx="4509135" cy="788670"/>
          </a:xfrm>
          <a:prstGeom prst="rect">
            <a:avLst/>
          </a:prstGeom>
        </p:spPr>
      </p:pic>
      <p:pic>
        <p:nvPicPr>
          <p:cNvPr id="7" name="图片 6" descr="EEG Pz-Oz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770" y="5657850"/>
            <a:ext cx="5276215" cy="1028065"/>
          </a:xfrm>
          <a:prstGeom prst="rect">
            <a:avLst/>
          </a:prstGeom>
        </p:spPr>
      </p:pic>
      <p:pic>
        <p:nvPicPr>
          <p:cNvPr id="8" name="图片 7" descr="EEG-Fpz-Cz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420" y="4186555"/>
            <a:ext cx="4377055" cy="913130"/>
          </a:xfrm>
          <a:prstGeom prst="rect">
            <a:avLst/>
          </a:prstGeom>
        </p:spPr>
      </p:pic>
      <p:pic>
        <p:nvPicPr>
          <p:cNvPr id="5" name="图片 4" descr="OIP-C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9370" y="2604135"/>
            <a:ext cx="3693795" cy="207264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R</a:t>
            </a:r>
            <a:r>
              <a:rPr lang="zh-CN" altLang="en-US">
                <a:sym typeface="+mn-ea"/>
              </a:rPr>
              <a:t>esearch </a:t>
            </a:r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tatus</a:t>
            </a:r>
            <a:r>
              <a:rPr lang="en-US" altLang="zh-CN">
                <a:sym typeface="+mn-ea"/>
              </a:rPr>
              <a:t> about Sleep-stage Analysis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Current research status:</a:t>
            </a:r>
            <a:endParaRPr lang="en-US" altLang="zh-CN"/>
          </a:p>
          <a:p>
            <a:r>
              <a:rPr lang="en-US" altLang="zh-CN"/>
              <a:t>mainly focused on developing increasingly complex deep learning architectures</a:t>
            </a:r>
            <a:endParaRPr lang="en-US" altLang="zh-CN"/>
          </a:p>
          <a:p>
            <a:r>
              <a:rPr lang="en-US" altLang="zh-CN"/>
              <a:t>automatic sleep staging solutions are not widely adopted in a clinical context yet</a:t>
            </a:r>
            <a:endParaRPr lang="en-US" altLang="zh-CN"/>
          </a:p>
          <a:p>
            <a:r>
              <a:rPr lang="en-US" altLang="zh-CN"/>
              <a:t>most deep learning solutions for sleep scoring are limited in their real-world applicability as they are hard to train, deploy, and reproduce.</a:t>
            </a:r>
            <a:endParaRPr lang="en-US" altLang="zh-CN"/>
          </a:p>
          <a:p>
            <a:r>
              <a:rPr lang="en-US" altLang="zh-CN"/>
              <a:t>lack interpretability and transparency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Database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Public Data Set: https://www.physionet.org/content/sleep-edfx/1.0.0/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en-US" altLang="zh-CN"/>
              <a:t>provide EEG, </a:t>
            </a:r>
            <a:r>
              <a:rPr lang="en-US" altLang="zh-CN">
                <a:sym typeface="+mn-ea"/>
              </a:rPr>
              <a:t>EOG</a:t>
            </a:r>
            <a:r>
              <a:rPr lang="en-US" altLang="zh-CN"/>
              <a:t> and EMG signals during patients’ sleeping</a:t>
            </a:r>
            <a:endParaRPr lang="en-US" altLang="zh-CN"/>
          </a:p>
          <a:p>
            <a:r>
              <a:rPr lang="en-US" altLang="zh-CN"/>
              <a:t>provide sleep stages at each time</a:t>
            </a:r>
            <a:endParaRPr lang="en-US" altLang="zh-CN"/>
          </a:p>
        </p:txBody>
      </p:sp>
      <p:pic>
        <p:nvPicPr>
          <p:cNvPr id="4" name="图片 3" descr="sleep-stage-figure-in-databas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375" y="4780915"/>
            <a:ext cx="9144000" cy="1828800"/>
          </a:xfrm>
          <a:prstGeom prst="rect">
            <a:avLst/>
          </a:prstGeom>
        </p:spPr>
      </p:pic>
      <p:pic>
        <p:nvPicPr>
          <p:cNvPr id="6" name="图片 5" descr="EEG horizontal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66470" y="3831590"/>
            <a:ext cx="4509135" cy="788670"/>
          </a:xfrm>
          <a:prstGeom prst="rect">
            <a:avLst/>
          </a:prstGeom>
        </p:spPr>
      </p:pic>
      <p:pic>
        <p:nvPicPr>
          <p:cNvPr id="7" name="图片 6" descr="EEG Pz-Oz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409690" y="3971290"/>
            <a:ext cx="5276215" cy="1028065"/>
          </a:xfrm>
          <a:prstGeom prst="rect">
            <a:avLst/>
          </a:prstGeom>
        </p:spPr>
      </p:pic>
      <p:pic>
        <p:nvPicPr>
          <p:cNvPr id="8" name="图片 7" descr="EEG-Fpz-Cz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771005" y="3058160"/>
            <a:ext cx="4377055" cy="91313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Database</a:t>
            </a:r>
            <a:endParaRPr lang="zh-CN" altLang="en-US"/>
          </a:p>
        </p:txBody>
      </p:sp>
      <p:pic>
        <p:nvPicPr>
          <p:cNvPr id="4" name="图片 3" descr="EEG-Fpz-Cz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635" y="1421130"/>
            <a:ext cx="6826250" cy="1423670"/>
          </a:xfrm>
          <a:prstGeom prst="rect">
            <a:avLst/>
          </a:prstGeom>
        </p:spPr>
      </p:pic>
      <p:pic>
        <p:nvPicPr>
          <p:cNvPr id="5" name="图片 4" descr="Sleep stage W EEG Fpz-Cz"/>
          <p:cNvPicPr>
            <a:picLocks noChangeAspect="1"/>
          </p:cNvPicPr>
          <p:nvPr/>
        </p:nvPicPr>
        <p:blipFill>
          <a:blip r:embed="rId2"/>
          <a:srcRect l="13517" t="14345" r="11580" b="12993"/>
          <a:stretch>
            <a:fillRect/>
          </a:stretch>
        </p:blipFill>
        <p:spPr>
          <a:xfrm>
            <a:off x="1228090" y="4045585"/>
            <a:ext cx="2579370" cy="1228725"/>
          </a:xfrm>
          <a:prstGeom prst="rect">
            <a:avLst/>
          </a:prstGeom>
        </p:spPr>
      </p:pic>
      <p:pic>
        <p:nvPicPr>
          <p:cNvPr id="6" name="图片 5" descr="Sleep stage 2 EEG Fpz-Cz"/>
          <p:cNvPicPr>
            <a:picLocks noChangeAspect="1"/>
          </p:cNvPicPr>
          <p:nvPr/>
        </p:nvPicPr>
        <p:blipFill>
          <a:blip r:embed="rId3"/>
          <a:srcRect l="13128" t="16720" r="10749" b="11788"/>
          <a:stretch>
            <a:fillRect/>
          </a:stretch>
        </p:blipFill>
        <p:spPr>
          <a:xfrm>
            <a:off x="6104890" y="4090035"/>
            <a:ext cx="1807845" cy="1132205"/>
          </a:xfrm>
          <a:prstGeom prst="rect">
            <a:avLst/>
          </a:prstGeom>
        </p:spPr>
      </p:pic>
      <p:pic>
        <p:nvPicPr>
          <p:cNvPr id="7" name="图片 6" descr="Sleep stage 1 EEG Fpz-Cz"/>
          <p:cNvPicPr>
            <a:picLocks noChangeAspect="1"/>
          </p:cNvPicPr>
          <p:nvPr/>
        </p:nvPicPr>
        <p:blipFill>
          <a:blip r:embed="rId4"/>
          <a:srcRect l="14033" t="13669" r="10994" b="11132"/>
          <a:stretch>
            <a:fillRect/>
          </a:stretch>
        </p:blipFill>
        <p:spPr>
          <a:xfrm>
            <a:off x="4105275" y="3961130"/>
            <a:ext cx="861695" cy="1261110"/>
          </a:xfrm>
          <a:prstGeom prst="rect">
            <a:avLst/>
          </a:prstGeom>
        </p:spPr>
      </p:pic>
      <p:pic>
        <p:nvPicPr>
          <p:cNvPr id="8" name="图片 7" descr="sleep-stage-figure-in-database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r="110" b="16210"/>
          <a:stretch>
            <a:fillRect/>
          </a:stretch>
        </p:blipFill>
        <p:spPr>
          <a:xfrm>
            <a:off x="6726555" y="2649220"/>
            <a:ext cx="5418455" cy="908685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 rot="7920000" flipV="1">
            <a:off x="1873250" y="3223895"/>
            <a:ext cx="1586230" cy="8826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 rot="4440000">
            <a:off x="3780790" y="3242945"/>
            <a:ext cx="996950" cy="7620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 rot="1620000" flipV="1">
            <a:off x="4558665" y="3335655"/>
            <a:ext cx="2437765" cy="7620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527415" y="4295140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...</a:t>
            </a:r>
            <a:endParaRPr lang="en-US" altLang="zh-CN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01445" y="1421130"/>
            <a:ext cx="2489835" cy="129984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>
            <p:custDataLst>
              <p:tags r:id="rId7"/>
            </p:custDataLst>
          </p:nvPr>
        </p:nvSpPr>
        <p:spPr>
          <a:xfrm>
            <a:off x="3910330" y="1421130"/>
            <a:ext cx="360680" cy="1299845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>
            <p:custDataLst>
              <p:tags r:id="rId8"/>
            </p:custDataLst>
          </p:nvPr>
        </p:nvSpPr>
        <p:spPr>
          <a:xfrm>
            <a:off x="4300855" y="1421130"/>
            <a:ext cx="360680" cy="1299845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9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Analysis Method by ML - flow chart 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979295" y="2797175"/>
            <a:ext cx="1889125" cy="941705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/>
              <a:t>preprocessing</a:t>
            </a:r>
            <a:endParaRPr lang="zh-CN" altLang="en-US"/>
          </a:p>
        </p:txBody>
      </p:sp>
      <p:sp>
        <p:nvSpPr>
          <p:cNvPr id="5" name="圆角矩形 4"/>
          <p:cNvSpPr/>
          <p:nvPr>
            <p:custDataLst>
              <p:tags r:id="rId1"/>
            </p:custDataLst>
          </p:nvPr>
        </p:nvSpPr>
        <p:spPr>
          <a:xfrm>
            <a:off x="4457700" y="2752725"/>
            <a:ext cx="1889125" cy="941705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/>
              <a:t>signal-spliting</a:t>
            </a:r>
            <a:endParaRPr lang="en-US" altLang="zh-CN"/>
          </a:p>
        </p:txBody>
      </p:sp>
      <p:sp>
        <p:nvSpPr>
          <p:cNvPr id="6" name="圆角矩形 5"/>
          <p:cNvSpPr/>
          <p:nvPr>
            <p:custDataLst>
              <p:tags r:id="rId2"/>
            </p:custDataLst>
          </p:nvPr>
        </p:nvSpPr>
        <p:spPr>
          <a:xfrm>
            <a:off x="7609205" y="2487295"/>
            <a:ext cx="1889125" cy="941705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/>
              <a:t>feature extraction</a:t>
            </a:r>
            <a:endParaRPr lang="en-US" altLang="zh-CN"/>
          </a:p>
        </p:txBody>
      </p:sp>
      <p:sp>
        <p:nvSpPr>
          <p:cNvPr id="7" name="圆角矩形 6"/>
          <p:cNvSpPr/>
          <p:nvPr>
            <p:custDataLst>
              <p:tags r:id="rId3"/>
            </p:custDataLst>
          </p:nvPr>
        </p:nvSpPr>
        <p:spPr>
          <a:xfrm>
            <a:off x="1426210" y="5462270"/>
            <a:ext cx="1889125" cy="941705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/>
              <a:t>Classification based on ML/DL</a:t>
            </a:r>
            <a:endParaRPr lang="en-US" altLang="zh-CN"/>
          </a:p>
        </p:txBody>
      </p:sp>
      <p:sp>
        <p:nvSpPr>
          <p:cNvPr id="8" name="圆角矩形 7"/>
          <p:cNvSpPr/>
          <p:nvPr>
            <p:custDataLst>
              <p:tags r:id="rId4"/>
            </p:custDataLst>
          </p:nvPr>
        </p:nvSpPr>
        <p:spPr>
          <a:xfrm>
            <a:off x="5467985" y="5354955"/>
            <a:ext cx="1889125" cy="941705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/>
              <a:t>Model Evaluation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7986395" y="40481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每个框框画点图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545" y="1313815"/>
            <a:ext cx="1920875" cy="140779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37" y="2797326"/>
            <a:ext cx="1496292" cy="94758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085" y="1313815"/>
            <a:ext cx="1772285" cy="135636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Analysis Method by ML - </a:t>
            </a:r>
            <a:r>
              <a:rPr lang="en-US" altLang="zh-CN">
                <a:sym typeface="+mn-ea"/>
              </a:rPr>
              <a:t>signal spliting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We prefer to identify signals with same length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 splited the raw signal by 30s.</a:t>
            </a:r>
            <a:endParaRPr lang="en-US" altLang="zh-CN"/>
          </a:p>
        </p:txBody>
      </p:sp>
      <p:sp>
        <p:nvSpPr>
          <p:cNvPr id="4" name="下箭头 3"/>
          <p:cNvSpPr/>
          <p:nvPr/>
        </p:nvSpPr>
        <p:spPr>
          <a:xfrm>
            <a:off x="2606675" y="2001520"/>
            <a:ext cx="208280" cy="92837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 descr="30s_W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4170" y="2610485"/>
            <a:ext cx="1920240" cy="1280160"/>
          </a:xfrm>
          <a:prstGeom prst="rect">
            <a:avLst/>
          </a:prstGeom>
        </p:spPr>
      </p:pic>
      <p:pic>
        <p:nvPicPr>
          <p:cNvPr id="6" name="图片 5" descr="30s_W_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170" y="4190365"/>
            <a:ext cx="1920240" cy="12801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504690" y="61772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Fs=100 Hz</a:t>
            </a:r>
            <a:endParaRPr lang="en-US" altLang="zh-CN"/>
          </a:p>
        </p:txBody>
      </p:sp>
      <p:pic>
        <p:nvPicPr>
          <p:cNvPr id="10" name="图片 9" descr="Sleep stage 2 EEG Fpz-Cz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15" y="3890645"/>
            <a:ext cx="3711575" cy="2474595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4464050" y="4631690"/>
            <a:ext cx="960120" cy="7620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>
            <p:custDataLst>
              <p:tags r:id="rId4"/>
            </p:custDataLst>
          </p:nvPr>
        </p:nvSpPr>
        <p:spPr>
          <a:xfrm rot="19500000">
            <a:off x="4399280" y="3942715"/>
            <a:ext cx="960120" cy="7620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>
            <p:custDataLst>
              <p:tags r:id="rId5"/>
            </p:custDataLst>
          </p:nvPr>
        </p:nvSpPr>
        <p:spPr>
          <a:xfrm rot="2040000">
            <a:off x="4403090" y="5444490"/>
            <a:ext cx="960120" cy="7620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5424170" y="547052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...</a:t>
            </a:r>
            <a:endParaRPr lang="en-US" altLang="zh-CN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7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4.xml><?xml version="1.0" encoding="utf-8"?>
<p:tagLst xmlns:p="http://schemas.openxmlformats.org/presentationml/2006/main">
  <p:tag name="commondata" val="eyJoZGlkIjoiZjlhZjllYWIwZmY2OTBlODY4YmNmOWU0MThlMTUxODE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2069</Words>
  <Application>WPS 演示</Application>
  <PresentationFormat>宽屏</PresentationFormat>
  <Paragraphs>90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Wingdings</vt:lpstr>
      <vt:lpstr>Cambria Math</vt:lpstr>
      <vt:lpstr>微软雅黑</vt:lpstr>
      <vt:lpstr>Arial Unicode MS</vt:lpstr>
      <vt:lpstr>Calibri</vt:lpstr>
      <vt:lpstr>Times New Roman</vt:lpstr>
      <vt:lpstr>WPS</vt:lpstr>
      <vt:lpstr>EEG&amp;EOG-based Sleep Staging by ML</vt:lpstr>
      <vt:lpstr>Content</vt:lpstr>
      <vt:lpstr>Research Background</vt:lpstr>
      <vt:lpstr>Research Background</vt:lpstr>
      <vt:lpstr>Research Status about Sleep-stage Analysis</vt:lpstr>
      <vt:lpstr>Database</vt:lpstr>
      <vt:lpstr>Database</vt:lpstr>
      <vt:lpstr>Analysis Method by ML - flow chart </vt:lpstr>
      <vt:lpstr>Analysis Method by ML - signal spliting</vt:lpstr>
      <vt:lpstr>feature extraction</vt:lpstr>
      <vt:lpstr>Analysis Method by ML - feature extraction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过路人</cp:lastModifiedBy>
  <cp:revision>183</cp:revision>
  <dcterms:created xsi:type="dcterms:W3CDTF">2019-06-19T02:08:00Z</dcterms:created>
  <dcterms:modified xsi:type="dcterms:W3CDTF">2024-01-03T13:15:15Z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2714BC2042754196817988410A36725A</vt:lpwstr>
  </property>
</Properties>
</file>